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media/image137.jpg" ContentType="image/jpeg"/>
  <Override PartName="/ppt/notesSlides/notesSlide57.xml" ContentType="application/vnd.openxmlformats-officedocument.presentationml.notesSlide+xml"/>
  <Override PartName="/ppt/media/image138.jpg" ContentType="image/jpeg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0"/>
  </p:notesMasterIdLst>
  <p:sldIdLst>
    <p:sldId id="256" r:id="rId5"/>
    <p:sldId id="440" r:id="rId6"/>
    <p:sldId id="441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7" r:id="rId15"/>
    <p:sldId id="451" r:id="rId16"/>
    <p:sldId id="452" r:id="rId17"/>
    <p:sldId id="455" r:id="rId18"/>
    <p:sldId id="292" r:id="rId19"/>
    <p:sldId id="293" r:id="rId20"/>
    <p:sldId id="439" r:id="rId21"/>
    <p:sldId id="281" r:id="rId22"/>
    <p:sldId id="284" r:id="rId23"/>
    <p:sldId id="279" r:id="rId24"/>
    <p:sldId id="285" r:id="rId25"/>
    <p:sldId id="286" r:id="rId26"/>
    <p:sldId id="287" r:id="rId27"/>
    <p:sldId id="288" r:id="rId28"/>
    <p:sldId id="280" r:id="rId29"/>
    <p:sldId id="289" r:id="rId30"/>
    <p:sldId id="290" r:id="rId31"/>
    <p:sldId id="291" r:id="rId32"/>
    <p:sldId id="294" r:id="rId33"/>
    <p:sldId id="303" r:id="rId34"/>
    <p:sldId id="304" r:id="rId35"/>
    <p:sldId id="305" r:id="rId36"/>
    <p:sldId id="306" r:id="rId37"/>
    <p:sldId id="309" r:id="rId38"/>
    <p:sldId id="308" r:id="rId39"/>
    <p:sldId id="310" r:id="rId40"/>
    <p:sldId id="312" r:id="rId41"/>
    <p:sldId id="318" r:id="rId42"/>
    <p:sldId id="320" r:id="rId43"/>
    <p:sldId id="326" r:id="rId44"/>
    <p:sldId id="295" r:id="rId45"/>
    <p:sldId id="321" r:id="rId46"/>
    <p:sldId id="322" r:id="rId47"/>
    <p:sldId id="323" r:id="rId48"/>
    <p:sldId id="324" r:id="rId49"/>
    <p:sldId id="325" r:id="rId50"/>
    <p:sldId id="431" r:id="rId51"/>
    <p:sldId id="264" r:id="rId52"/>
    <p:sldId id="328" r:id="rId53"/>
    <p:sldId id="329" r:id="rId54"/>
    <p:sldId id="330" r:id="rId55"/>
    <p:sldId id="331" r:id="rId56"/>
    <p:sldId id="432" r:id="rId57"/>
    <p:sldId id="433" r:id="rId58"/>
    <p:sldId id="334" r:id="rId59"/>
    <p:sldId id="332" r:id="rId60"/>
    <p:sldId id="333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436" r:id="rId70"/>
    <p:sldId id="434" r:id="rId71"/>
    <p:sldId id="346" r:id="rId72"/>
    <p:sldId id="347" r:id="rId73"/>
    <p:sldId id="344" r:id="rId74"/>
    <p:sldId id="345" r:id="rId75"/>
    <p:sldId id="348" r:id="rId76"/>
    <p:sldId id="349" r:id="rId77"/>
    <p:sldId id="350" r:id="rId78"/>
    <p:sldId id="351" r:id="rId79"/>
    <p:sldId id="353" r:id="rId80"/>
    <p:sldId id="354" r:id="rId81"/>
    <p:sldId id="352" r:id="rId82"/>
    <p:sldId id="298" r:id="rId83"/>
    <p:sldId id="360" r:id="rId84"/>
    <p:sldId id="374" r:id="rId85"/>
    <p:sldId id="375" r:id="rId86"/>
    <p:sldId id="356" r:id="rId87"/>
    <p:sldId id="357" r:id="rId88"/>
    <p:sldId id="359" r:id="rId89"/>
    <p:sldId id="358" r:id="rId90"/>
    <p:sldId id="361" r:id="rId91"/>
    <p:sldId id="363" r:id="rId92"/>
    <p:sldId id="362" r:id="rId93"/>
    <p:sldId id="365" r:id="rId94"/>
    <p:sldId id="366" r:id="rId95"/>
    <p:sldId id="364" r:id="rId96"/>
    <p:sldId id="367" r:id="rId97"/>
    <p:sldId id="368" r:id="rId98"/>
    <p:sldId id="369" r:id="rId99"/>
    <p:sldId id="370" r:id="rId100"/>
    <p:sldId id="371" r:id="rId101"/>
    <p:sldId id="372" r:id="rId102"/>
    <p:sldId id="437" r:id="rId103"/>
    <p:sldId id="373" r:id="rId104"/>
    <p:sldId id="296" r:id="rId105"/>
    <p:sldId id="384" r:id="rId106"/>
    <p:sldId id="376" r:id="rId107"/>
    <p:sldId id="380" r:id="rId108"/>
    <p:sldId id="377" r:id="rId109"/>
    <p:sldId id="378" r:id="rId110"/>
    <p:sldId id="381" r:id="rId111"/>
    <p:sldId id="382" r:id="rId112"/>
    <p:sldId id="383" r:id="rId113"/>
    <p:sldId id="379" r:id="rId114"/>
    <p:sldId id="385" r:id="rId115"/>
    <p:sldId id="386" r:id="rId116"/>
    <p:sldId id="387" r:id="rId117"/>
    <p:sldId id="388" r:id="rId118"/>
    <p:sldId id="390" r:id="rId119"/>
    <p:sldId id="391" r:id="rId120"/>
    <p:sldId id="389" r:id="rId121"/>
    <p:sldId id="297" r:id="rId122"/>
    <p:sldId id="393" r:id="rId123"/>
    <p:sldId id="394" r:id="rId124"/>
    <p:sldId id="398" r:id="rId125"/>
    <p:sldId id="396" r:id="rId126"/>
    <p:sldId id="405" r:id="rId127"/>
    <p:sldId id="401" r:id="rId128"/>
    <p:sldId id="403" r:id="rId129"/>
    <p:sldId id="404" r:id="rId130"/>
    <p:sldId id="406" r:id="rId131"/>
    <p:sldId id="407" r:id="rId132"/>
    <p:sldId id="414" r:id="rId133"/>
    <p:sldId id="408" r:id="rId134"/>
    <p:sldId id="409" r:id="rId135"/>
    <p:sldId id="411" r:id="rId136"/>
    <p:sldId id="412" r:id="rId137"/>
    <p:sldId id="438" r:id="rId138"/>
    <p:sldId id="430" r:id="rId139"/>
  </p:sldIdLst>
  <p:sldSz cx="9144000" cy="6858000" type="screen4x3"/>
  <p:notesSz cx="6858000" cy="9144000"/>
  <p:custDataLst>
    <p:tags r:id="rId14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622" autoAdjust="0"/>
  </p:normalViewPr>
  <p:slideViewPr>
    <p:cSldViewPr showGuides="1">
      <p:cViewPr>
        <p:scale>
          <a:sx n="66" d="100"/>
          <a:sy n="66" d="100"/>
        </p:scale>
        <p:origin x="738" y="258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08/11/2016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52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91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5A9D-8BA6-4CFC-AB0F-5A0A1636AD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5A9D-8BA6-4CFC-AB0F-5A0A1636AD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6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36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1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220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19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2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076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7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68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62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77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1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8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96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40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42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738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50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99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719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3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92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8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47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422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54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1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85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00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900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20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110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19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49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97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655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4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5672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64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17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185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992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48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37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5036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274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586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7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4078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772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732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928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72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745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173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8054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234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188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4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6337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358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889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777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963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284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293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093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6515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2673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8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9583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78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9347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6396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383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780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770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2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08/11/2016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08/11/2016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08/11/2016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08/11/2016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08/11/2016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08/11/2016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403" y="263008"/>
            <a:ext cx="8483197" cy="661108"/>
          </a:xfrm>
        </p:spPr>
        <p:txBody>
          <a:bodyPr lIns="0" tIns="0" rIns="0" bIns="0"/>
          <a:lstStyle>
            <a:lvl1pPr>
              <a:defRPr sz="3225" b="0" i="0">
                <a:solidFill>
                  <a:srgbClr val="39A8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2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2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95192" y="6546249"/>
            <a:ext cx="461665" cy="123111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29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08/11/2016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hyperlink" Target="http://www.st.com/stm32f4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jpg"/><Relationship Id="rId15" Type="http://schemas.openxmlformats.org/officeDocument/2006/relationships/image" Target="../media/image15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ontanari9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50" Type="http://schemas.openxmlformats.org/officeDocument/2006/relationships/image" Target="../media/image95.jpg"/><Relationship Id="rId55" Type="http://schemas.openxmlformats.org/officeDocument/2006/relationships/image" Target="../media/image10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jpg"/><Relationship Id="rId59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54" Type="http://schemas.openxmlformats.org/officeDocument/2006/relationships/image" Target="../media/image9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3" Type="http://schemas.openxmlformats.org/officeDocument/2006/relationships/image" Target="../media/image98.png"/><Relationship Id="rId58" Type="http://schemas.openxmlformats.org/officeDocument/2006/relationships/image" Target="../media/image103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49" Type="http://schemas.openxmlformats.org/officeDocument/2006/relationships/image" Target="../media/image94.png"/><Relationship Id="rId57" Type="http://schemas.openxmlformats.org/officeDocument/2006/relationships/image" Target="../media/image102.jp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52" Type="http://schemas.openxmlformats.org/officeDocument/2006/relationships/image" Target="../media/image97.png"/><Relationship Id="rId60" Type="http://schemas.openxmlformats.org/officeDocument/2006/relationships/image" Target="../media/image1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jpg"/><Relationship Id="rId56" Type="http://schemas.openxmlformats.org/officeDocument/2006/relationships/image" Target="../media/image101.png"/><Relationship Id="rId8" Type="http://schemas.openxmlformats.org/officeDocument/2006/relationships/image" Target="../media/image53.png"/><Relationship Id="rId51" Type="http://schemas.openxmlformats.org/officeDocument/2006/relationships/image" Target="../media/image96.png"/><Relationship Id="rId3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hyperlink" Target="https://www.youtube.com/watch?v=lUPSqfO4I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il.com/pack/doc/CMSIS/RTOS/html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5.png"/><Relationship Id="rId5" Type="http://schemas.openxmlformats.org/officeDocument/2006/relationships/hyperlink" Target="http://www.st.com/content/st_com/en/products/embedded-software/mcus-embedded-software/stm32-embedded-software/stm32cube-embedded-software/stm32cubef4.html" TargetMode="External"/><Relationship Id="rId4" Type="http://schemas.openxmlformats.org/officeDocument/2006/relationships/hyperlink" Target="http://www.st.com/stm32cub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content/st_com/en/products/embedded-software/development-tool-software/stsw-link004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jp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with CubeMX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Technically </a:t>
            </a:r>
            <a:r>
              <a:rPr lang="en-US" dirty="0"/>
              <a:t>Oriented Microcontroller Application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Bruno </a:t>
            </a:r>
            <a:r>
              <a:rPr lang="en-US" dirty="0" err="1" smtClean="0"/>
              <a:t>Montanari</a:t>
            </a:r>
            <a:r>
              <a:rPr lang="en-US" dirty="0"/>
              <a:t> </a:t>
            </a:r>
            <a:r>
              <a:rPr lang="en-US" smtClean="0"/>
              <a:t>– bruno.montanari@st.com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28184" y="4284104"/>
            <a:ext cx="2743200" cy="2593975"/>
            <a:chOff x="7937475" y="2881514"/>
            <a:chExt cx="3672188" cy="3775814"/>
          </a:xfrm>
        </p:grpSpPr>
        <p:sp>
          <p:nvSpPr>
            <p:cNvPr id="5" name="Cube 4"/>
            <p:cNvSpPr/>
            <p:nvPr/>
          </p:nvSpPr>
          <p:spPr>
            <a:xfrm>
              <a:off x="10385663" y="4715048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10076417" y="5021217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10385658" y="3800945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0076412" y="4107114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8551200" y="2881514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9469404" y="2882879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0385654" y="2884155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8241954" y="3187683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9160158" y="3189048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10076408" y="3190324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940192" y="5326626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92" y="5601554"/>
              <a:ext cx="842286" cy="924614"/>
            </a:xfrm>
            <a:prstGeom prst="rect">
              <a:avLst/>
            </a:prstGeom>
          </p:spPr>
        </p:pic>
        <p:sp>
          <p:nvSpPr>
            <p:cNvPr id="17" name="Cube 16"/>
            <p:cNvSpPr/>
            <p:nvPr/>
          </p:nvSpPr>
          <p:spPr>
            <a:xfrm>
              <a:off x="8856822" y="5326274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580" y="5533311"/>
              <a:ext cx="1147631" cy="1124017"/>
            </a:xfrm>
            <a:prstGeom prst="rect">
              <a:avLst/>
            </a:prstGeom>
          </p:spPr>
        </p:pic>
        <p:sp>
          <p:nvSpPr>
            <p:cNvPr id="19" name="Cube 18"/>
            <p:cNvSpPr/>
            <p:nvPr/>
          </p:nvSpPr>
          <p:spPr>
            <a:xfrm>
              <a:off x="7937475" y="4409692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282" y="4764527"/>
              <a:ext cx="814860" cy="811423"/>
            </a:xfrm>
            <a:prstGeom prst="rect">
              <a:avLst/>
            </a:prstGeom>
            <a:effectLst/>
          </p:spPr>
        </p:pic>
        <p:sp>
          <p:nvSpPr>
            <p:cNvPr id="21" name="Cube 20"/>
            <p:cNvSpPr/>
            <p:nvPr/>
          </p:nvSpPr>
          <p:spPr>
            <a:xfrm>
              <a:off x="7937475" y="3492500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475" y="3833492"/>
              <a:ext cx="865176" cy="865176"/>
            </a:xfrm>
            <a:prstGeom prst="rect">
              <a:avLst/>
            </a:prstGeom>
          </p:spPr>
        </p:pic>
        <p:sp>
          <p:nvSpPr>
            <p:cNvPr id="23" name="Cube 22"/>
            <p:cNvSpPr/>
            <p:nvPr/>
          </p:nvSpPr>
          <p:spPr>
            <a:xfrm>
              <a:off x="8856117" y="4413523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632" y="4748593"/>
              <a:ext cx="864000" cy="864000"/>
            </a:xfrm>
            <a:prstGeom prst="rect">
              <a:avLst/>
            </a:prstGeom>
            <a:effectLst/>
          </p:spPr>
        </p:pic>
        <p:sp>
          <p:nvSpPr>
            <p:cNvPr id="25" name="Cube 24"/>
            <p:cNvSpPr/>
            <p:nvPr/>
          </p:nvSpPr>
          <p:spPr>
            <a:xfrm>
              <a:off x="8855679" y="3493865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066" y="3720268"/>
              <a:ext cx="936711" cy="1029405"/>
            </a:xfrm>
            <a:prstGeom prst="rect">
              <a:avLst/>
            </a:prstGeom>
          </p:spPr>
        </p:pic>
        <p:sp>
          <p:nvSpPr>
            <p:cNvPr id="27" name="Cube 26"/>
            <p:cNvSpPr/>
            <p:nvPr/>
          </p:nvSpPr>
          <p:spPr>
            <a:xfrm>
              <a:off x="9773170" y="5327404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303" y="5651045"/>
              <a:ext cx="864000" cy="864000"/>
            </a:xfrm>
            <a:prstGeom prst="rect">
              <a:avLst/>
            </a:prstGeom>
            <a:effectLst/>
          </p:spPr>
        </p:pic>
        <p:sp>
          <p:nvSpPr>
            <p:cNvPr id="29" name="Cube 28"/>
            <p:cNvSpPr/>
            <p:nvPr/>
          </p:nvSpPr>
          <p:spPr>
            <a:xfrm>
              <a:off x="9773170" y="4413434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303" y="4747695"/>
              <a:ext cx="864000" cy="864000"/>
            </a:xfrm>
            <a:prstGeom prst="rect">
              <a:avLst/>
            </a:prstGeom>
            <a:effectLst/>
          </p:spPr>
        </p:pic>
        <p:sp>
          <p:nvSpPr>
            <p:cNvPr id="31" name="Cube 30"/>
            <p:cNvSpPr/>
            <p:nvPr/>
          </p:nvSpPr>
          <p:spPr>
            <a:xfrm>
              <a:off x="9984568" y="3429136"/>
              <a:ext cx="1224000" cy="122400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776" y="3755951"/>
              <a:ext cx="864000" cy="86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45" b="3593"/>
          <a:stretch/>
        </p:blipFill>
        <p:spPr bwMode="auto">
          <a:xfrm>
            <a:off x="2533082" y="1038417"/>
            <a:ext cx="6575422" cy="483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7626"/>
          <a:stretch/>
        </p:blipFill>
        <p:spPr>
          <a:xfrm>
            <a:off x="179511" y="2364414"/>
            <a:ext cx="2921127" cy="83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73986" y="1362903"/>
            <a:ext cx="10382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200" spc="-8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6648" y="5697476"/>
            <a:ext cx="1060704" cy="1060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99591" y="2367631"/>
            <a:ext cx="241693" cy="197274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799"/>
                </a:moveTo>
                <a:lnTo>
                  <a:pt x="457199" y="304799"/>
                </a:lnTo>
                <a:lnTo>
                  <a:pt x="4571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044648" y="3585947"/>
            <a:ext cx="1016053" cy="363855"/>
          </a:xfrm>
          <a:custGeom>
            <a:avLst/>
            <a:gdLst/>
            <a:ahLst/>
            <a:cxnLst/>
            <a:rect l="l" t="t" r="r" b="b"/>
            <a:pathLst>
              <a:path w="486410" h="485139">
                <a:moveTo>
                  <a:pt x="0" y="484631"/>
                </a:moveTo>
                <a:lnTo>
                  <a:pt x="486155" y="484631"/>
                </a:lnTo>
                <a:lnTo>
                  <a:pt x="486155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092280" y="1961262"/>
            <a:ext cx="1805579" cy="449303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0" y="1142999"/>
                </a:moveTo>
                <a:lnTo>
                  <a:pt x="1295399" y="1142999"/>
                </a:lnTo>
                <a:lnTo>
                  <a:pt x="1295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273475" y="3196375"/>
            <a:ext cx="1771174" cy="571500"/>
          </a:xfrm>
          <a:custGeom>
            <a:avLst/>
            <a:gdLst/>
            <a:ahLst/>
            <a:cxnLst/>
            <a:rect l="l" t="t" r="r" b="b"/>
            <a:pathLst>
              <a:path w="2361565" h="762000">
                <a:moveTo>
                  <a:pt x="45851" y="0"/>
                </a:moveTo>
                <a:lnTo>
                  <a:pt x="0" y="237875"/>
                </a:lnTo>
                <a:lnTo>
                  <a:pt x="2100468" y="642817"/>
                </a:lnTo>
                <a:lnTo>
                  <a:pt x="2077608" y="761774"/>
                </a:lnTo>
                <a:lnTo>
                  <a:pt x="2361316" y="569701"/>
                </a:lnTo>
                <a:lnTo>
                  <a:pt x="2249787" y="404871"/>
                </a:lnTo>
                <a:lnTo>
                  <a:pt x="2146310" y="404871"/>
                </a:lnTo>
                <a:lnTo>
                  <a:pt x="45851" y="0"/>
                </a:lnTo>
                <a:close/>
              </a:path>
              <a:path w="2361565" h="762000">
                <a:moveTo>
                  <a:pt x="2169292" y="285905"/>
                </a:moveTo>
                <a:lnTo>
                  <a:pt x="2146310" y="404871"/>
                </a:lnTo>
                <a:lnTo>
                  <a:pt x="2249787" y="404871"/>
                </a:lnTo>
                <a:lnTo>
                  <a:pt x="2169292" y="285905"/>
                </a:lnTo>
                <a:close/>
              </a:path>
            </a:pathLst>
          </a:custGeom>
          <a:solidFill>
            <a:srgbClr val="39A8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 rot="21425176">
            <a:off x="4110829" y="2475674"/>
            <a:ext cx="2946838" cy="1400135"/>
          </a:xfrm>
          <a:custGeom>
            <a:avLst/>
            <a:gdLst/>
            <a:ahLst/>
            <a:cxnLst/>
            <a:rect l="l" t="t" r="r" b="b"/>
            <a:pathLst>
              <a:path w="3568065" h="2109470">
                <a:moveTo>
                  <a:pt x="3239261" y="0"/>
                </a:moveTo>
                <a:lnTo>
                  <a:pt x="3297052" y="106561"/>
                </a:lnTo>
                <a:lnTo>
                  <a:pt x="0" y="1896331"/>
                </a:lnTo>
                <a:lnTo>
                  <a:pt x="115702" y="2109286"/>
                </a:lnTo>
                <a:lnTo>
                  <a:pt x="3412723" y="319540"/>
                </a:lnTo>
                <a:lnTo>
                  <a:pt x="3502027" y="319540"/>
                </a:lnTo>
                <a:lnTo>
                  <a:pt x="3567805" y="97417"/>
                </a:lnTo>
                <a:lnTo>
                  <a:pt x="3239261" y="0"/>
                </a:lnTo>
                <a:close/>
              </a:path>
              <a:path w="3568065" h="2109470">
                <a:moveTo>
                  <a:pt x="3502027" y="319540"/>
                </a:moveTo>
                <a:lnTo>
                  <a:pt x="3412723" y="319540"/>
                </a:lnTo>
                <a:lnTo>
                  <a:pt x="3470513" y="425957"/>
                </a:lnTo>
                <a:lnTo>
                  <a:pt x="3502027" y="319540"/>
                </a:lnTo>
                <a:close/>
              </a:path>
            </a:pathLst>
          </a:custGeom>
          <a:solidFill>
            <a:srgbClr val="39A8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6580" y="1864138"/>
            <a:ext cx="2310003" cy="416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1431" y="1833276"/>
            <a:ext cx="2415158" cy="544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12014" y="1884714"/>
            <a:ext cx="2239136" cy="3451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112014" y="1884712"/>
            <a:ext cx="2239328" cy="277127"/>
          </a:xfrm>
          <a:prstGeom prst="rect">
            <a:avLst/>
          </a:prstGeom>
          <a:ln w="9143">
            <a:solidFill>
              <a:srgbClr val="BA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252"/>
            <a:r>
              <a:rPr lang="pt-BR" sz="1801" spc="-4" dirty="0" smtClean="0">
                <a:latin typeface="Arial"/>
                <a:cs typeface="Arial"/>
              </a:rPr>
              <a:t>Open Keil v5</a:t>
            </a:r>
            <a:endParaRPr sz="1801" dirty="0">
              <a:latin typeface="Arial"/>
              <a:cs typeface="Arial"/>
            </a:endParaRPr>
          </a:p>
        </p:txBody>
      </p:sp>
      <p:sp>
        <p:nvSpPr>
          <p:cNvPr id="23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/>
          <a:lstStyle/>
          <a:p>
            <a:r>
              <a:rPr lang="pt-BR" spc="-23" dirty="0"/>
              <a:t>Check</a:t>
            </a:r>
            <a:r>
              <a:rPr lang="pt-BR" spc="-15" dirty="0"/>
              <a:t>p</a:t>
            </a:r>
            <a:r>
              <a:rPr lang="pt-BR" spc="-19" dirty="0"/>
              <a:t>oin</a:t>
            </a:r>
            <a:r>
              <a:rPr lang="pt-BR" spc="-11" dirty="0"/>
              <a:t>t</a:t>
            </a:r>
            <a:r>
              <a:rPr lang="pt-BR" spc="94" dirty="0">
                <a:latin typeface="Times New Roman"/>
                <a:cs typeface="Times New Roman"/>
              </a:rPr>
              <a:t> </a:t>
            </a:r>
            <a:r>
              <a:rPr lang="pt-BR" spc="-23" dirty="0" smtClean="0"/>
              <a:t>#2 – Keil verification</a:t>
            </a:r>
            <a:endParaRPr lang="pt-BR" dirty="0"/>
          </a:p>
        </p:txBody>
      </p:sp>
      <p:sp>
        <p:nvSpPr>
          <p:cNvPr id="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36242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550" y="1688028"/>
            <a:ext cx="8229600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(((Data*)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)-&gt;Source==1){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"Receiver Receive message from Sender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"Receiver Receive message from Sender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"Data: %d 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,((Data*)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)-&gt;Value);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Receiver data from sender task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99592" y="3428999"/>
            <a:ext cx="4574579" cy="2567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051721" y="3685722"/>
            <a:ext cx="2448272" cy="2567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ular Callout 7"/>
          <p:cNvSpPr/>
          <p:nvPr/>
        </p:nvSpPr>
        <p:spPr>
          <a:xfrm>
            <a:off x="3635896" y="2788246"/>
            <a:ext cx="2376264" cy="340073"/>
          </a:xfrm>
          <a:prstGeom prst="wedgeRoundRectCallout">
            <a:avLst>
              <a:gd name="adj1" fmla="val -38521"/>
              <a:gd name="adj2" fmla="val 1340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 from queue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995936" y="4048411"/>
            <a:ext cx="4032448" cy="340073"/>
          </a:xfrm>
          <a:prstGeom prst="wedgeRoundRectCallout">
            <a:avLst>
              <a:gd name="adj1" fmla="val -37508"/>
              <a:gd name="adj2" fmla="val -844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 data from </a:t>
            </a:r>
            <a:r>
              <a:rPr lang="en-US" dirty="0" err="1" smtClean="0"/>
              <a:t>osEvent</a:t>
            </a:r>
            <a:r>
              <a:rPr lang="en-US" dirty="0" smtClean="0"/>
              <a:t>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16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Semaphores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72" y="5005536"/>
            <a:ext cx="2286000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2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102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81" y="3861048"/>
            <a:ext cx="1628775" cy="2800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46276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/>
              <a:t>Used for synchronization between</a:t>
            </a:r>
          </a:p>
          <a:p>
            <a:pPr lvl="1"/>
            <a:r>
              <a:rPr lang="en-US" sz="1400" dirty="0"/>
              <a:t>Tasks</a:t>
            </a:r>
          </a:p>
          <a:p>
            <a:pPr lvl="1"/>
            <a:r>
              <a:rPr lang="en-US" sz="1400" dirty="0"/>
              <a:t>Interrupt and </a:t>
            </a:r>
            <a:r>
              <a:rPr lang="en-US" sz="1400" dirty="0" smtClean="0"/>
              <a:t>task</a:t>
            </a:r>
          </a:p>
          <a:p>
            <a:r>
              <a:rPr lang="en-US" sz="1800" dirty="0" smtClean="0"/>
              <a:t>Two types</a:t>
            </a:r>
          </a:p>
          <a:p>
            <a:pPr lvl="1"/>
            <a:r>
              <a:rPr lang="en-US" sz="1400" dirty="0" smtClean="0"/>
              <a:t>Binary semaphores</a:t>
            </a:r>
          </a:p>
          <a:p>
            <a:pPr lvl="1"/>
            <a:r>
              <a:rPr lang="en-US" sz="1400" dirty="0" smtClean="0"/>
              <a:t>Counting semaphores</a:t>
            </a:r>
          </a:p>
          <a:p>
            <a:r>
              <a:rPr lang="en-US" sz="1800" dirty="0" smtClean="0"/>
              <a:t>Binary semaphore</a:t>
            </a:r>
          </a:p>
          <a:p>
            <a:pPr lvl="1"/>
            <a:r>
              <a:rPr lang="en-US" sz="1400" dirty="0" smtClean="0"/>
              <a:t>Have only one ‘token’</a:t>
            </a:r>
          </a:p>
          <a:p>
            <a:pPr lvl="1"/>
            <a:r>
              <a:rPr lang="en-US" sz="1400" dirty="0" smtClean="0"/>
              <a:t>Using to synchronize one action</a:t>
            </a:r>
          </a:p>
          <a:p>
            <a:r>
              <a:rPr lang="en-US" sz="1800" dirty="0" smtClean="0"/>
              <a:t>Counting semaphore</a:t>
            </a:r>
          </a:p>
          <a:p>
            <a:pPr lvl="1"/>
            <a:r>
              <a:rPr lang="en-US" sz="1400" dirty="0" smtClean="0"/>
              <a:t>Have multiple ‘tokens’ </a:t>
            </a:r>
          </a:p>
          <a:p>
            <a:pPr lvl="1"/>
            <a:r>
              <a:rPr lang="en-US" sz="1400" dirty="0" smtClean="0"/>
              <a:t>Synchronize multiple 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99986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148064" y="292494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148064" y="29249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4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5148064" y="1052736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139952" y="1196752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4283968" y="1340768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103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2051720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5148064" y="1628800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148064" y="1979548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139952" y="2123564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283968" y="226758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051720" y="19795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051720" y="255561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771800" y="2267580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148064" y="255561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139952" y="3068960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283968" y="32129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2051720" y="29249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5148064" y="350100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148064" y="428380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4139952" y="4427820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4283968" y="457183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2051720" y="428380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2051720" y="485986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2771800" y="457183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5148064" y="521990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139952" y="5373216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4283968" y="550794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2051720" y="521990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4283968" y="5507940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148064" y="579597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4283968" y="32129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83819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6545 0.000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17327 -0.0018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16545 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17327 -0.000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2" grpId="0" animBg="1"/>
      <p:bldP spid="11" grpId="0" animBg="1"/>
      <p:bldP spid="51" grpId="0" animBg="1"/>
      <p:bldP spid="5" grpId="0" animBg="1"/>
      <p:bldP spid="17" grpId="0" animBg="1"/>
      <p:bldP spid="2" grpId="0" animBg="1"/>
      <p:bldP spid="3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7" grpId="0" animBg="1"/>
      <p:bldP spid="38" grpId="0" animBg="1"/>
      <p:bldP spid="39" grpId="0" animBg="1"/>
      <p:bldP spid="40" grpId="0" animBg="1"/>
      <p:bldP spid="42" grpId="0" animBg="1"/>
      <p:bldP spid="42" grpId="1" animBg="1"/>
      <p:bldP spid="43" grpId="0" animBg="1"/>
      <p:bldP spid="27" grpId="0" animBg="1"/>
      <p:bldP spid="27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104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3231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creation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Wait for Semaphore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Semaphore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7952" y="1628800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int32_t count)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337952" y="326523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7953" y="5085184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23528" y="1643525"/>
            <a:ext cx="144016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ular Callout 46"/>
          <p:cNvSpPr/>
          <p:nvPr/>
        </p:nvSpPr>
        <p:spPr>
          <a:xfrm>
            <a:off x="120204" y="2249317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handle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695204" y="1628800"/>
            <a:ext cx="368510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ular Callout 48"/>
          <p:cNvSpPr/>
          <p:nvPr/>
        </p:nvSpPr>
        <p:spPr>
          <a:xfrm>
            <a:off x="3491880" y="2234592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definition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7439620" y="1628800"/>
            <a:ext cx="145286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ular Callout 52"/>
          <p:cNvSpPr/>
          <p:nvPr/>
        </p:nvSpPr>
        <p:spPr>
          <a:xfrm>
            <a:off x="6300192" y="2249316"/>
            <a:ext cx="2518555" cy="891652"/>
          </a:xfrm>
          <a:prstGeom prst="wedgeRoundRectCallout">
            <a:avLst>
              <a:gd name="adj1" fmla="val 11342"/>
              <a:gd name="adj2" fmla="val -833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‘tokens’</a:t>
            </a:r>
            <a:br>
              <a:rPr lang="en-US" dirty="0" smtClean="0"/>
            </a:br>
            <a:r>
              <a:rPr lang="en-US" dirty="0" smtClean="0"/>
              <a:t>For binary semaphore is 1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831108" y="3246689"/>
            <a:ext cx="26769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ular Callout 54"/>
          <p:cNvSpPr/>
          <p:nvPr/>
        </p:nvSpPr>
        <p:spPr>
          <a:xfrm>
            <a:off x="2627784" y="3852481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handle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5567412" y="3246689"/>
            <a:ext cx="181290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5364088" y="3852481"/>
            <a:ext cx="2304256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wait for semaphore release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3263156" y="5086379"/>
            <a:ext cx="260498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ular Callout 58"/>
          <p:cNvSpPr/>
          <p:nvPr/>
        </p:nvSpPr>
        <p:spPr>
          <a:xfrm>
            <a:off x="3059832" y="5692171"/>
            <a:ext cx="2160240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handle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82836" y="5085184"/>
            <a:ext cx="8767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ular Callout 60"/>
          <p:cNvSpPr/>
          <p:nvPr/>
        </p:nvSpPr>
        <p:spPr>
          <a:xfrm>
            <a:off x="179512" y="5690976"/>
            <a:ext cx="1368152" cy="617149"/>
          </a:xfrm>
          <a:prstGeom prst="wedgeRoundRectCallout">
            <a:avLst>
              <a:gd name="adj1" fmla="val -18443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status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10828" y="3284984"/>
            <a:ext cx="8767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ular Callout 62"/>
          <p:cNvSpPr/>
          <p:nvPr/>
        </p:nvSpPr>
        <p:spPr>
          <a:xfrm>
            <a:off x="310827" y="3893468"/>
            <a:ext cx="2191359" cy="617149"/>
          </a:xfrm>
          <a:prstGeom prst="wedgeRoundRectCallout">
            <a:avLst>
              <a:gd name="adj1" fmla="val -22020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‘tokens in semaphore’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428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Semaphore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two tasks</a:t>
            </a:r>
          </a:p>
          <a:p>
            <a:r>
              <a:rPr lang="en-US" sz="1800" dirty="0" smtClean="0"/>
              <a:t>With same priority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Button 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18360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427984" y="1916832"/>
            <a:ext cx="457457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096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4" y="1022944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binary </a:t>
            </a:r>
            <a:r>
              <a:rPr lang="en-US" sz="1800" dirty="0" err="1" smtClean="0"/>
              <a:t>binary</a:t>
            </a:r>
            <a:r>
              <a:rPr lang="en-US" sz="1800" dirty="0" smtClean="0"/>
              <a:t> semaphore</a:t>
            </a:r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4005064"/>
            <a:ext cx="4574579" cy="11521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6429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handle definition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Semaphore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myBinarySem01Handle;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3284984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the semaphores(s)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myBinarySem01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myBinarySem01Handle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(myBinarySem01), 1);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07457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108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use</a:t>
            </a:r>
          </a:p>
          <a:p>
            <a:r>
              <a:rPr lang="en-US" sz="1800" dirty="0" smtClean="0"/>
              <a:t>If tasks/interrupt is done the semaphore is released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3550" y="2336100"/>
            <a:ext cx="8154988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Release semaphore\n"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(myBinarySem01Handle);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376162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0065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Wait</a:t>
            </a:r>
          </a:p>
          <a:p>
            <a:r>
              <a:rPr lang="en-US" sz="1800" dirty="0" smtClean="0"/>
              <a:t>Second task waits on semaphore release</a:t>
            </a:r>
            <a:br>
              <a:rPr lang="en-US" sz="1800" dirty="0" smtClean="0"/>
            </a:br>
            <a:r>
              <a:rPr lang="en-US" sz="1800" dirty="0" smtClean="0"/>
              <a:t>After </a:t>
            </a:r>
            <a:r>
              <a:rPr lang="en-US" sz="1800" dirty="0" err="1" smtClean="0"/>
              <a:t>releasetask</a:t>
            </a:r>
            <a:r>
              <a:rPr lang="en-US" sz="1800" dirty="0" smtClean="0"/>
              <a:t> is </a:t>
            </a:r>
            <a:r>
              <a:rPr lang="en-US" sz="1800" dirty="0" err="1" smtClean="0"/>
              <a:t>unbocked</a:t>
            </a:r>
            <a:r>
              <a:rPr lang="en-US" sz="1800" dirty="0" smtClean="0"/>
              <a:t> and continue in work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3550" y="2708920"/>
            <a:ext cx="8154988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(myBinarySem01Handle,4000);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synchronized\n"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81884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CubeMX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object 3"/>
          <p:cNvSpPr/>
          <p:nvPr/>
        </p:nvSpPr>
        <p:spPr>
          <a:xfrm>
            <a:off x="6660232" y="4365104"/>
            <a:ext cx="230581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1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is synchronized with Task2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525" y="2038643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Task1 -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524" y="232667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Task2 -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7524" y="30689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68146" y="407707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7544" y="407707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sz="1100" dirty="0"/>
          </a:p>
        </p:txBody>
      </p:sp>
      <p:cxnSp>
        <p:nvCxnSpPr>
          <p:cNvPr id="13" name="Curved Connector 12"/>
          <p:cNvCxnSpPr>
            <a:stCxn id="10" idx="2"/>
            <a:endCxn id="12" idx="0"/>
          </p:cNvCxnSpPr>
          <p:nvPr/>
        </p:nvCxnSpPr>
        <p:spPr>
          <a:xfrm rot="16200000" flipH="1">
            <a:off x="786811" y="379603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32260" y="30689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62882" y="407707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862280" y="407707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Release</a:t>
            </a:r>
            <a:endParaRPr lang="en-US" sz="1600" dirty="0"/>
          </a:p>
        </p:txBody>
      </p:sp>
      <p:cxnSp>
        <p:nvCxnSpPr>
          <p:cNvPr id="17" name="Curved Connector 16"/>
          <p:cNvCxnSpPr>
            <a:stCxn id="14" idx="2"/>
            <a:endCxn id="16" idx="0"/>
          </p:cNvCxnSpPr>
          <p:nvPr/>
        </p:nvCxnSpPr>
        <p:spPr>
          <a:xfrm rot="16200000" flipH="1">
            <a:off x="3181547" y="379603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14" idx="1"/>
          </p:cNvCxnSpPr>
          <p:nvPr/>
        </p:nvCxnSpPr>
        <p:spPr>
          <a:xfrm rot="5400000" flipH="1" flipV="1">
            <a:off x="2070508" y="3415321"/>
            <a:ext cx="720081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20" idx="1"/>
          </p:cNvCxnSpPr>
          <p:nvPr/>
        </p:nvCxnSpPr>
        <p:spPr>
          <a:xfrm rot="5400000" flipH="1" flipV="1">
            <a:off x="4456007" y="3424556"/>
            <a:ext cx="720082" cy="5849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08524" y="3068958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39146" y="407707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238544" y="407707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sz="1100" dirty="0"/>
          </a:p>
        </p:txBody>
      </p:sp>
      <p:cxnSp>
        <p:nvCxnSpPr>
          <p:cNvPr id="23" name="Curved Connector 22"/>
          <p:cNvCxnSpPr>
            <a:stCxn id="20" idx="2"/>
            <a:endCxn id="22" idx="0"/>
          </p:cNvCxnSpPr>
          <p:nvPr/>
        </p:nvCxnSpPr>
        <p:spPr>
          <a:xfrm rot="16200000" flipH="1">
            <a:off x="5557811" y="3796036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0"/>
            <a:endCxn id="25" idx="1"/>
          </p:cNvCxnSpPr>
          <p:nvPr/>
        </p:nvCxnSpPr>
        <p:spPr>
          <a:xfrm rot="5400000" flipH="1" flipV="1">
            <a:off x="6843897" y="3417709"/>
            <a:ext cx="715303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03260" y="307373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46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111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Os</a:t>
            </a:r>
            <a:r>
              <a:rPr lang="en-US" sz="1800" dirty="0" smtClean="0"/>
              <a:t> API same as Binary semaphore</a:t>
            </a:r>
          </a:p>
          <a:p>
            <a:r>
              <a:rPr lang="en-US" sz="1800" dirty="0"/>
              <a:t>Semaphore </a:t>
            </a:r>
            <a:r>
              <a:rPr lang="en-US" sz="1800" dirty="0" smtClean="0"/>
              <a:t>creation</a:t>
            </a:r>
          </a:p>
          <a:p>
            <a:endParaRPr lang="en-US" sz="1800" dirty="0"/>
          </a:p>
          <a:p>
            <a:r>
              <a:rPr lang="en-US" sz="1800" dirty="0"/>
              <a:t>Wait for Semaphore </a:t>
            </a:r>
            <a:r>
              <a:rPr lang="en-US" sz="1800" dirty="0" smtClean="0"/>
              <a:t>release</a:t>
            </a:r>
          </a:p>
          <a:p>
            <a:endParaRPr lang="en-US" sz="1800" dirty="0"/>
          </a:p>
          <a:p>
            <a:r>
              <a:rPr lang="en-US" sz="1800" dirty="0"/>
              <a:t>Semaphore </a:t>
            </a:r>
            <a:r>
              <a:rPr lang="en-US" sz="1800" dirty="0" smtClean="0"/>
              <a:t>release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936" y="218511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int32_t count)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93936" y="3327374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251" y="4489961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51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779912" y="3150260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3923928" y="32942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3923928" y="32942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5148064" y="4869160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86" name="Rounded Rectangle 85"/>
          <p:cNvSpPr/>
          <p:nvPr/>
        </p:nvSpPr>
        <p:spPr>
          <a:xfrm>
            <a:off x="5148064" y="20701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87" name="Rounded Rectangle 86"/>
          <p:cNvSpPr/>
          <p:nvPr/>
        </p:nvSpPr>
        <p:spPr>
          <a:xfrm>
            <a:off x="5148064" y="11340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77" name="Rounded Rectangle 76"/>
          <p:cNvSpPr/>
          <p:nvPr/>
        </p:nvSpPr>
        <p:spPr>
          <a:xfrm>
            <a:off x="5148064" y="486916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85" name="Rounded Rectangle 84"/>
          <p:cNvSpPr/>
          <p:nvPr/>
        </p:nvSpPr>
        <p:spPr>
          <a:xfrm>
            <a:off x="5148064" y="487845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112</a:t>
            </a:fld>
            <a:endParaRPr lang="fr-FR" dirty="0"/>
          </a:p>
        </p:txBody>
      </p:sp>
      <p:sp>
        <p:nvSpPr>
          <p:cNvPr id="15" name="Rounded Rectangle 14"/>
          <p:cNvSpPr/>
          <p:nvPr/>
        </p:nvSpPr>
        <p:spPr>
          <a:xfrm>
            <a:off x="3779912" y="1268760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283968" y="14127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907704" y="11247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3779912" y="2214156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283968" y="235817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1907704" y="20701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3923928" y="14127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3923928" y="235817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11247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107504" y="170080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2627784" y="2358172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107504" y="20701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1907704" y="264620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5148064" y="300624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5148064" y="30062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4283968" y="32942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907704" y="30062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48064" y="358230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107504" y="30062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827584" y="14127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5148064" y="3942348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64" name="Rounded Rectangle 63"/>
          <p:cNvSpPr/>
          <p:nvPr/>
        </p:nvSpPr>
        <p:spPr>
          <a:xfrm>
            <a:off x="5148064" y="39423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65" name="Rounded Rectangle 64"/>
          <p:cNvSpPr/>
          <p:nvPr/>
        </p:nvSpPr>
        <p:spPr>
          <a:xfrm>
            <a:off x="3779912" y="4086364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ounded Rectangle 65"/>
          <p:cNvSpPr/>
          <p:nvPr/>
        </p:nvSpPr>
        <p:spPr>
          <a:xfrm>
            <a:off x="4283968" y="423038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1907704" y="39423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68" name="Rounded Rectangle 67"/>
          <p:cNvSpPr/>
          <p:nvPr/>
        </p:nvSpPr>
        <p:spPr>
          <a:xfrm>
            <a:off x="5148064" y="451841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4283968" y="4230380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3923928" y="423038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107504" y="39423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75" name="Rounded Rectangle 74"/>
          <p:cNvSpPr/>
          <p:nvPr/>
        </p:nvSpPr>
        <p:spPr>
          <a:xfrm>
            <a:off x="4283968" y="2358172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779912" y="5013176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/>
          <p:cNvSpPr/>
          <p:nvPr/>
        </p:nvSpPr>
        <p:spPr>
          <a:xfrm>
            <a:off x="4283968" y="515719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907704" y="486916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81" name="Rounded Rectangle 80"/>
          <p:cNvSpPr/>
          <p:nvPr/>
        </p:nvSpPr>
        <p:spPr>
          <a:xfrm>
            <a:off x="5148064" y="544522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3923928" y="515719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84" name="Rounded Rectangle 83"/>
          <p:cNvSpPr/>
          <p:nvPr/>
        </p:nvSpPr>
        <p:spPr>
          <a:xfrm>
            <a:off x="107504" y="486916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4283968" y="32942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555290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7037E-6 L 0.37795 0.000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14167 -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17327 -0.00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9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7327 -0.0018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71" grpId="1" animBg="1"/>
      <p:bldP spid="76" grpId="0" animBg="1"/>
      <p:bldP spid="86" grpId="0" animBg="1"/>
      <p:bldP spid="87" grpId="0" animBg="1"/>
      <p:bldP spid="77" grpId="0" animBg="1"/>
      <p:bldP spid="85" grpId="0" animBg="1"/>
      <p:bldP spid="15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41" grpId="0" animBg="1"/>
      <p:bldP spid="44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19" grpId="0" animBg="1"/>
      <p:bldP spid="50" grpId="0" animBg="1"/>
      <p:bldP spid="53" grpId="0" animBg="1"/>
      <p:bldP spid="55" grpId="0" animBg="1"/>
      <p:bldP spid="56" grpId="0" animBg="1"/>
      <p:bldP spid="57" grpId="0" animBg="1"/>
      <p:bldP spid="61" grpId="0" animBg="1"/>
      <p:bldP spid="20" grpId="0" animBg="1"/>
      <p:bldP spid="20" grpId="1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70" grpId="0" animBg="1"/>
      <p:bldP spid="72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58" grpId="0" animBg="1"/>
      <p:bldP spid="58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4" y="982390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5" y="985366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three tasks</a:t>
            </a:r>
          </a:p>
          <a:p>
            <a:r>
              <a:rPr lang="en-US" sz="1800" dirty="0" smtClean="0"/>
              <a:t>With same priority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Button 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1844824"/>
            <a:ext cx="4574579" cy="7200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617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3" y="1022944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Counting semaphore</a:t>
            </a:r>
          </a:p>
          <a:p>
            <a:r>
              <a:rPr lang="en-US" sz="1800" dirty="0" smtClean="0"/>
              <a:t>Set count of tokens</a:t>
            </a:r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5229200"/>
            <a:ext cx="457457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2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Counting semaphore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Task1 and Task2 will be same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semaphores(s)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myCountingSem01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myCountingSem01Handle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(myCountingSem01), 2);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86816" y="3356992"/>
            <a:ext cx="822960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Release counting semaphore\n"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(myCountingSem01Handle);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4063712"/>
            <a:ext cx="8229600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Release counting semaphore\n"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7223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Task3 will wait until semaphore will be 2 times released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87448"/>
            <a:ext cx="8235950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StartTask3(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(myCountingSem01Handle, 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(myCountingSem01Handle, 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"Task3 synchronized\n"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962268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and Task2 release semaphore</a:t>
            </a:r>
            <a:endParaRPr lang="en-US" sz="1800" dirty="0"/>
          </a:p>
          <a:p>
            <a:r>
              <a:rPr lang="en-US" sz="1800" dirty="0" smtClean="0"/>
              <a:t>Task 3 wait for two tokens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6234" y="213285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6233" y="242088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Task2-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37524" y="314096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 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8146" y="414908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67544" y="414908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dirty="0"/>
          </a:p>
        </p:txBody>
      </p:sp>
      <p:cxnSp>
        <p:nvCxnSpPr>
          <p:cNvPr id="31" name="Curved Connector 30"/>
          <p:cNvCxnSpPr>
            <a:stCxn id="28" idx="2"/>
            <a:endCxn id="30" idx="0"/>
          </p:cNvCxnSpPr>
          <p:nvPr/>
        </p:nvCxnSpPr>
        <p:spPr>
          <a:xfrm rot="16200000" flipH="1">
            <a:off x="786811" y="386804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32260" y="314096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62882" y="414908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862280" y="414908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Release</a:t>
            </a:r>
            <a:endParaRPr lang="en-US" sz="1050" dirty="0"/>
          </a:p>
        </p:txBody>
      </p:sp>
      <p:cxnSp>
        <p:nvCxnSpPr>
          <p:cNvPr id="35" name="Curved Connector 34"/>
          <p:cNvCxnSpPr>
            <a:stCxn id="32" idx="2"/>
            <a:endCxn id="34" idx="0"/>
          </p:cNvCxnSpPr>
          <p:nvPr/>
        </p:nvCxnSpPr>
        <p:spPr>
          <a:xfrm rot="16200000" flipH="1">
            <a:off x="3181547" y="386804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9" idx="0"/>
            <a:endCxn id="32" idx="1"/>
          </p:cNvCxnSpPr>
          <p:nvPr/>
        </p:nvCxnSpPr>
        <p:spPr>
          <a:xfrm rot="5400000" flipH="1" flipV="1">
            <a:off x="2070508" y="3487331"/>
            <a:ext cx="720081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3" idx="0"/>
            <a:endCxn id="38" idx="1"/>
          </p:cNvCxnSpPr>
          <p:nvPr/>
        </p:nvCxnSpPr>
        <p:spPr>
          <a:xfrm rot="5400000" flipH="1" flipV="1">
            <a:off x="4456007" y="3496566"/>
            <a:ext cx="720082" cy="5849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08524" y="3140968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439146" y="414908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238544" y="414908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Release</a:t>
            </a:r>
            <a:endParaRPr lang="en-US" dirty="0"/>
          </a:p>
        </p:txBody>
      </p:sp>
      <p:cxnSp>
        <p:nvCxnSpPr>
          <p:cNvPr id="41" name="Curved Connector 40"/>
          <p:cNvCxnSpPr>
            <a:stCxn id="38" idx="2"/>
            <a:endCxn id="40" idx="0"/>
          </p:cNvCxnSpPr>
          <p:nvPr/>
        </p:nvCxnSpPr>
        <p:spPr>
          <a:xfrm rot="16200000" flipH="1">
            <a:off x="5557811" y="3868046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9" idx="0"/>
            <a:endCxn id="43" idx="1"/>
          </p:cNvCxnSpPr>
          <p:nvPr/>
        </p:nvCxnSpPr>
        <p:spPr>
          <a:xfrm rot="5400000" flipH="1" flipV="1">
            <a:off x="6843897" y="3489719"/>
            <a:ext cx="715303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03260" y="314574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9655" y="2708920"/>
            <a:ext cx="180548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Task3-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23528" y="508518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 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50379" y="6093296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467544" y="609329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dirty="0"/>
          </a:p>
        </p:txBody>
      </p:sp>
      <p:cxnSp>
        <p:nvCxnSpPr>
          <p:cNvPr id="48" name="Curved Connector 47"/>
          <p:cNvCxnSpPr>
            <a:stCxn id="45" idx="2"/>
            <a:endCxn id="47" idx="0"/>
          </p:cNvCxnSpPr>
          <p:nvPr/>
        </p:nvCxnSpPr>
        <p:spPr>
          <a:xfrm rot="16200000" flipH="1">
            <a:off x="779813" y="5805263"/>
            <a:ext cx="432048" cy="14401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00497" y="508518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44513" y="609329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Release</a:t>
            </a:r>
            <a:endParaRPr lang="en-US" sz="1050" dirty="0"/>
          </a:p>
        </p:txBody>
      </p:sp>
      <p:cxnSp>
        <p:nvCxnSpPr>
          <p:cNvPr id="52" name="Curved Connector 51"/>
          <p:cNvCxnSpPr>
            <a:stCxn id="49" idx="2"/>
            <a:endCxn id="51" idx="0"/>
          </p:cNvCxnSpPr>
          <p:nvPr/>
        </p:nvCxnSpPr>
        <p:spPr>
          <a:xfrm rot="16200000" flipH="1">
            <a:off x="4356782" y="5805263"/>
            <a:ext cx="432048" cy="14401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6" idx="0"/>
            <a:endCxn id="49" idx="1"/>
          </p:cNvCxnSpPr>
          <p:nvPr/>
        </p:nvCxnSpPr>
        <p:spPr>
          <a:xfrm rot="5400000" flipH="1" flipV="1">
            <a:off x="3245743" y="5438543"/>
            <a:ext cx="720081" cy="58942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53424" y="609329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33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Mutex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8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4716016" y="3629908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35496" y="363573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71" name="Rounded Rectangle 70"/>
          <p:cNvSpPr/>
          <p:nvPr/>
        </p:nvSpPr>
        <p:spPr>
          <a:xfrm>
            <a:off x="35496" y="3632324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2915816" y="3140968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915816" y="314096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907704" y="3284984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2051720" y="342900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119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5496" y="263691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051720" y="3424354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5496" y="3203684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35496" y="5589240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2915816" y="509447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1907704" y="5238492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unded Rectangle 44"/>
          <p:cNvSpPr/>
          <p:nvPr/>
        </p:nvSpPr>
        <p:spPr>
          <a:xfrm>
            <a:off x="2051720" y="537321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35496" y="459042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611560" y="4859868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cxnSp>
        <p:nvCxnSpPr>
          <p:cNvPr id="6" name="Straight Arrow Connector 5"/>
          <p:cNvCxnSpPr>
            <a:stCxn id="2" idx="3"/>
            <a:endCxn id="11" idx="1"/>
          </p:cNvCxnSpPr>
          <p:nvPr/>
        </p:nvCxnSpPr>
        <p:spPr>
          <a:xfrm>
            <a:off x="1547664" y="3068960"/>
            <a:ext cx="1368152" cy="5040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5496" y="5157192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osMutexRelease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2915816" y="5100424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7596336" y="3140968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716016" y="362811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7596336" y="314096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588224" y="3284984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le 56"/>
          <p:cNvSpPr/>
          <p:nvPr/>
        </p:nvSpPr>
        <p:spPr>
          <a:xfrm>
            <a:off x="6732240" y="342900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4716016" y="263691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6732240" y="3424354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4716016" y="4211796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4716016" y="558924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7596336" y="509447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63" name="Rounded Rectangle 62"/>
          <p:cNvSpPr/>
          <p:nvPr/>
        </p:nvSpPr>
        <p:spPr>
          <a:xfrm>
            <a:off x="6588224" y="5238492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unded Rectangle 63"/>
          <p:cNvSpPr/>
          <p:nvPr/>
        </p:nvSpPr>
        <p:spPr>
          <a:xfrm>
            <a:off x="6732240" y="537321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4716016" y="459042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cxnSp>
        <p:nvCxnSpPr>
          <p:cNvPr id="67" name="Straight Arrow Connector 66"/>
          <p:cNvCxnSpPr>
            <a:stCxn id="54" idx="3"/>
            <a:endCxn id="55" idx="1"/>
          </p:cNvCxnSpPr>
          <p:nvPr/>
        </p:nvCxnSpPr>
        <p:spPr>
          <a:xfrm flipV="1">
            <a:off x="6228184" y="3573016"/>
            <a:ext cx="1368152" cy="48714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716016" y="6156012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osMutexRelease</a:t>
            </a:r>
            <a:endParaRPr lang="en-GB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7596336" y="5100424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5364088" y="5877272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35496" y="4211796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73" name="Rounded Rectangle 72"/>
          <p:cNvSpPr/>
          <p:nvPr/>
        </p:nvSpPr>
        <p:spPr>
          <a:xfrm>
            <a:off x="35496" y="6156012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Used to guard access to limited resource</a:t>
            </a:r>
          </a:p>
          <a:p>
            <a:r>
              <a:rPr lang="en-US" sz="1800" dirty="0" smtClean="0"/>
              <a:t>Work </a:t>
            </a:r>
            <a:r>
              <a:rPr lang="en-US" sz="1800" dirty="0"/>
              <a:t>v</a:t>
            </a:r>
            <a:r>
              <a:rPr lang="en-US" sz="1800" dirty="0" smtClean="0"/>
              <a:t>ery similar as Semaphores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549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5746 -0.0740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15746 0.0743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370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15747 0.072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93 L 0.14965 -0.07407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8" grpId="0" animBg="1"/>
      <p:bldP spid="71" grpId="0" animBg="1"/>
      <p:bldP spid="49" grpId="0" animBg="1"/>
      <p:bldP spid="11" grpId="0" animBg="1"/>
      <p:bldP spid="5" grpId="0" animBg="1"/>
      <p:bldP spid="17" grpId="0" animBg="1"/>
      <p:bldP spid="2" grpId="0" animBg="1"/>
      <p:bldP spid="20" grpId="0" animBg="1"/>
      <p:bldP spid="20" grpId="1" animBg="1"/>
      <p:bldP spid="43" grpId="0" animBg="1"/>
      <p:bldP spid="36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28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66" grpId="0" animBg="1"/>
      <p:bldP spid="66" grpId="1" animBg="1"/>
      <p:bldP spid="70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6116" y="1542257"/>
            <a:ext cx="824034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677" marR="457238" indent="-177179">
              <a:buClr>
                <a:srgbClr val="39A8DC"/>
              </a:buClr>
              <a:buFont typeface="Arial"/>
              <a:buChar char="•"/>
              <a:tabLst>
                <a:tab pos="278153" algn="l"/>
              </a:tabLst>
            </a:pPr>
            <a:r>
              <a:rPr dirty="0">
                <a:latin typeface="+mj-lt"/>
              </a:rPr>
              <a:t>S</a:t>
            </a:r>
            <a:r>
              <a:rPr spc="4" dirty="0">
                <a:latin typeface="+mj-lt"/>
              </a:rPr>
              <a:t>T</a:t>
            </a:r>
            <a:r>
              <a:rPr dirty="0">
                <a:latin typeface="+mj-lt"/>
              </a:rPr>
              <a:t>M3</a:t>
            </a:r>
            <a:r>
              <a:rPr spc="4" dirty="0">
                <a:latin typeface="+mj-lt"/>
              </a:rPr>
              <a:t>2</a:t>
            </a:r>
            <a:r>
              <a:rPr spc="-4" dirty="0">
                <a:latin typeface="+mj-lt"/>
              </a:rPr>
              <a:t>C</a:t>
            </a:r>
            <a:r>
              <a:rPr dirty="0">
                <a:latin typeface="+mj-lt"/>
              </a:rPr>
              <a:t>u</a:t>
            </a:r>
            <a:r>
              <a:rPr spc="-4" dirty="0">
                <a:latin typeface="+mj-lt"/>
              </a:rPr>
              <a:t>b</a:t>
            </a:r>
            <a:r>
              <a:rPr dirty="0">
                <a:latin typeface="+mj-lt"/>
              </a:rPr>
              <a:t>e</a:t>
            </a:r>
            <a:r>
              <a:rPr spc="-11" dirty="0">
                <a:latin typeface="+mj-lt"/>
              </a:rPr>
              <a:t>M</a:t>
            </a:r>
            <a:r>
              <a:rPr dirty="0">
                <a:latin typeface="+mj-lt"/>
              </a:rPr>
              <a:t>x</a:t>
            </a:r>
            <a:r>
              <a:rPr spc="60" dirty="0">
                <a:latin typeface="+mj-lt"/>
                <a:cs typeface="Times New Roman"/>
              </a:rPr>
              <a:t> </a:t>
            </a:r>
            <a:r>
              <a:rPr b="1" spc="4" dirty="0">
                <a:latin typeface="+mj-lt"/>
              </a:rPr>
              <a:t>d</a:t>
            </a:r>
            <a:r>
              <a:rPr b="1" dirty="0">
                <a:latin typeface="+mj-lt"/>
                <a:cs typeface="Arial"/>
              </a:rPr>
              <a:t>o</a:t>
            </a:r>
            <a:r>
              <a:rPr b="1" spc="45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allo</a:t>
            </a:r>
            <a:r>
              <a:rPr dirty="0">
                <a:latin typeface="+mj-lt"/>
              </a:rPr>
              <a:t>w</a:t>
            </a:r>
            <a:r>
              <a:rPr spc="49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to</a:t>
            </a:r>
            <a:r>
              <a:rPr spc="41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c</a:t>
            </a:r>
            <a:r>
              <a:rPr spc="4" dirty="0">
                <a:latin typeface="+mj-lt"/>
              </a:rPr>
              <a:t>o</a:t>
            </a:r>
            <a:r>
              <a:rPr spc="-4" dirty="0">
                <a:latin typeface="+mj-lt"/>
              </a:rPr>
              <a:t>nfigur</a:t>
            </a:r>
            <a:r>
              <a:rPr dirty="0">
                <a:latin typeface="+mj-lt"/>
              </a:rPr>
              <a:t>e</a:t>
            </a:r>
            <a:r>
              <a:rPr spc="49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p</a:t>
            </a:r>
            <a:r>
              <a:rPr dirty="0">
                <a:latin typeface="+mj-lt"/>
              </a:rPr>
              <a:t>eriphera</a:t>
            </a:r>
            <a:r>
              <a:rPr spc="-4" dirty="0">
                <a:latin typeface="+mj-lt"/>
              </a:rPr>
              <a:t>l</a:t>
            </a:r>
            <a:r>
              <a:rPr dirty="0">
                <a:latin typeface="+mj-lt"/>
              </a:rPr>
              <a:t>s</a:t>
            </a:r>
            <a:r>
              <a:rPr spc="38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u</a:t>
            </a:r>
            <a:r>
              <a:rPr spc="4" dirty="0">
                <a:latin typeface="+mj-lt"/>
              </a:rPr>
              <a:t>s</a:t>
            </a:r>
            <a:r>
              <a:rPr spc="-4" dirty="0">
                <a:latin typeface="+mj-lt"/>
              </a:rPr>
              <a:t>in</a:t>
            </a:r>
            <a:r>
              <a:rPr dirty="0">
                <a:latin typeface="+mj-lt"/>
              </a:rPr>
              <a:t>g</a:t>
            </a:r>
            <a:r>
              <a:rPr spc="4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GUI,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gen</a:t>
            </a:r>
            <a:r>
              <a:rPr spc="4" dirty="0">
                <a:latin typeface="+mj-lt"/>
              </a:rPr>
              <a:t>e</a:t>
            </a:r>
            <a:r>
              <a:rPr dirty="0">
                <a:latin typeface="+mj-lt"/>
              </a:rPr>
              <a:t>rate</a:t>
            </a:r>
            <a:r>
              <a:rPr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proje</a:t>
            </a:r>
            <a:r>
              <a:rPr spc="8" dirty="0">
                <a:latin typeface="+mj-lt"/>
              </a:rPr>
              <a:t>c</a:t>
            </a:r>
            <a:r>
              <a:rPr dirty="0">
                <a:latin typeface="+mj-lt"/>
              </a:rPr>
              <a:t>t</a:t>
            </a:r>
            <a:r>
              <a:rPr spc="38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framew</a:t>
            </a:r>
            <a:r>
              <a:rPr spc="-4" dirty="0">
                <a:latin typeface="+mj-lt"/>
              </a:rPr>
              <a:t>or</a:t>
            </a:r>
            <a:r>
              <a:rPr dirty="0">
                <a:latin typeface="+mj-lt"/>
              </a:rPr>
              <a:t>k</a:t>
            </a:r>
            <a:r>
              <a:rPr spc="38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a</a:t>
            </a:r>
            <a:r>
              <a:rPr dirty="0">
                <a:latin typeface="+mj-lt"/>
              </a:rPr>
              <a:t>nd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p</a:t>
            </a:r>
            <a:r>
              <a:rPr dirty="0">
                <a:latin typeface="+mj-lt"/>
              </a:rPr>
              <a:t>eripheral</a:t>
            </a:r>
            <a:r>
              <a:rPr spc="41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initializatio</a:t>
            </a:r>
            <a:r>
              <a:rPr dirty="0">
                <a:latin typeface="+mj-lt"/>
              </a:rPr>
              <a:t>n</a:t>
            </a:r>
            <a:r>
              <a:rPr spc="60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</a:rPr>
              <a:t>c</a:t>
            </a:r>
            <a:r>
              <a:rPr spc="-4" dirty="0">
                <a:latin typeface="+mj-lt"/>
              </a:rPr>
              <a:t>o</a:t>
            </a:r>
            <a:r>
              <a:rPr dirty="0">
                <a:latin typeface="+mj-lt"/>
              </a:rPr>
              <a:t>d</a:t>
            </a:r>
            <a:r>
              <a:rPr spc="-4" dirty="0">
                <a:latin typeface="+mj-lt"/>
              </a:rPr>
              <a:t>e.</a:t>
            </a:r>
          </a:p>
          <a:p>
            <a:pPr marL="90971">
              <a:spcBef>
                <a:spcPts val="24"/>
              </a:spcBef>
              <a:buClr>
                <a:srgbClr val="39A8DC"/>
              </a:buClr>
              <a:buFont typeface="Arial"/>
              <a:buChar char="•"/>
            </a:pPr>
            <a:endParaRPr dirty="0">
              <a:latin typeface="+mj-lt"/>
              <a:cs typeface="Times New Roman"/>
            </a:endParaRPr>
          </a:p>
          <a:p>
            <a:pPr marL="277677" marR="3811" indent="-177179">
              <a:buClr>
                <a:srgbClr val="39A8DC"/>
              </a:buClr>
              <a:buFont typeface="Arial"/>
              <a:buChar char="•"/>
              <a:tabLst>
                <a:tab pos="278153" algn="l"/>
              </a:tabLst>
            </a:pPr>
            <a:r>
              <a:rPr dirty="0">
                <a:latin typeface="+mj-lt"/>
              </a:rPr>
              <a:t>S</a:t>
            </a:r>
            <a:r>
              <a:rPr spc="4" dirty="0">
                <a:latin typeface="+mj-lt"/>
              </a:rPr>
              <a:t>T</a:t>
            </a:r>
            <a:r>
              <a:rPr dirty="0">
                <a:latin typeface="+mj-lt"/>
              </a:rPr>
              <a:t>M3</a:t>
            </a:r>
            <a:r>
              <a:rPr spc="4" dirty="0">
                <a:latin typeface="+mj-lt"/>
              </a:rPr>
              <a:t>2</a:t>
            </a:r>
            <a:r>
              <a:rPr spc="-4" dirty="0">
                <a:latin typeface="+mj-lt"/>
              </a:rPr>
              <a:t>C</a:t>
            </a:r>
            <a:r>
              <a:rPr dirty="0">
                <a:latin typeface="+mj-lt"/>
              </a:rPr>
              <a:t>u</a:t>
            </a:r>
            <a:r>
              <a:rPr spc="-4" dirty="0">
                <a:latin typeface="+mj-lt"/>
              </a:rPr>
              <a:t>b</a:t>
            </a:r>
            <a:r>
              <a:rPr dirty="0">
                <a:latin typeface="+mj-lt"/>
              </a:rPr>
              <a:t>e</a:t>
            </a:r>
            <a:r>
              <a:rPr spc="-11" dirty="0">
                <a:latin typeface="+mj-lt"/>
              </a:rPr>
              <a:t>M</a:t>
            </a:r>
            <a:r>
              <a:rPr dirty="0">
                <a:latin typeface="+mj-lt"/>
              </a:rPr>
              <a:t>x</a:t>
            </a:r>
            <a:r>
              <a:rPr spc="60" dirty="0">
                <a:latin typeface="+mj-lt"/>
                <a:cs typeface="Times New Roman"/>
              </a:rPr>
              <a:t> </a:t>
            </a:r>
            <a:r>
              <a:rPr b="1" dirty="0">
                <a:latin typeface="+mj-lt"/>
                <a:cs typeface="Arial"/>
              </a:rPr>
              <a:t>do</a:t>
            </a:r>
            <a:r>
              <a:rPr b="1" spc="53" dirty="0">
                <a:latin typeface="+mj-lt"/>
                <a:cs typeface="Times New Roman"/>
              </a:rPr>
              <a:t> </a:t>
            </a:r>
            <a:r>
              <a:rPr b="1" dirty="0">
                <a:latin typeface="+mj-lt"/>
                <a:cs typeface="Arial"/>
              </a:rPr>
              <a:t>n</a:t>
            </a:r>
            <a:r>
              <a:rPr b="1" spc="-8" dirty="0">
                <a:latin typeface="+mj-lt"/>
              </a:rPr>
              <a:t>o</a:t>
            </a:r>
            <a:r>
              <a:rPr b="1" dirty="0">
                <a:latin typeface="+mj-lt"/>
                <a:cs typeface="Arial"/>
              </a:rPr>
              <a:t>t</a:t>
            </a:r>
            <a:r>
              <a:rPr b="1" spc="30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allo</a:t>
            </a:r>
            <a:r>
              <a:rPr dirty="0">
                <a:latin typeface="+mj-lt"/>
              </a:rPr>
              <a:t>w</a:t>
            </a:r>
            <a:r>
              <a:rPr spc="4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to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create</a:t>
            </a:r>
            <a:r>
              <a:rPr spc="56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algorithm</a:t>
            </a:r>
            <a:r>
              <a:rPr dirty="0">
                <a:latin typeface="+mj-lt"/>
              </a:rPr>
              <a:t>s</a:t>
            </a:r>
            <a:r>
              <a:rPr spc="38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u</a:t>
            </a:r>
            <a:r>
              <a:rPr spc="4" dirty="0">
                <a:latin typeface="+mj-lt"/>
              </a:rPr>
              <a:t>s</a:t>
            </a:r>
            <a:r>
              <a:rPr spc="-4" dirty="0">
                <a:latin typeface="+mj-lt"/>
              </a:rPr>
              <a:t>in</a:t>
            </a:r>
            <a:r>
              <a:rPr dirty="0">
                <a:latin typeface="+mj-lt"/>
              </a:rPr>
              <a:t>g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GUI</a:t>
            </a:r>
            <a:r>
              <a:rPr spc="38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a</a:t>
            </a:r>
            <a:r>
              <a:rPr dirty="0">
                <a:latin typeface="+mj-lt"/>
              </a:rPr>
              <a:t>nd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g</a:t>
            </a:r>
            <a:r>
              <a:rPr dirty="0">
                <a:latin typeface="+mj-lt"/>
              </a:rPr>
              <a:t>e</a:t>
            </a:r>
            <a:r>
              <a:rPr spc="-4" dirty="0">
                <a:latin typeface="+mj-lt"/>
              </a:rPr>
              <a:t>n</a:t>
            </a:r>
            <a:r>
              <a:rPr dirty="0">
                <a:latin typeface="+mj-lt"/>
              </a:rPr>
              <a:t>erate</a:t>
            </a:r>
            <a:r>
              <a:rPr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alg</a:t>
            </a:r>
            <a:r>
              <a:rPr spc="4" dirty="0">
                <a:latin typeface="+mj-lt"/>
              </a:rPr>
              <a:t>o</a:t>
            </a:r>
            <a:r>
              <a:rPr dirty="0">
                <a:latin typeface="+mj-lt"/>
              </a:rPr>
              <a:t>ri</a:t>
            </a:r>
            <a:r>
              <a:rPr spc="-11" dirty="0">
                <a:latin typeface="+mj-lt"/>
              </a:rPr>
              <a:t>t</a:t>
            </a:r>
            <a:r>
              <a:rPr spc="-4" dirty="0">
                <a:latin typeface="+mj-lt"/>
              </a:rPr>
              <a:t>hm</a:t>
            </a:r>
            <a:r>
              <a:rPr dirty="0">
                <a:latin typeface="+mj-lt"/>
              </a:rPr>
              <a:t>s</a:t>
            </a:r>
            <a:r>
              <a:rPr spc="41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c</a:t>
            </a:r>
            <a:r>
              <a:rPr spc="4" dirty="0">
                <a:latin typeface="+mj-lt"/>
              </a:rPr>
              <a:t>o</a:t>
            </a:r>
            <a:r>
              <a:rPr spc="-4" dirty="0">
                <a:latin typeface="+mj-lt"/>
              </a:rPr>
              <a:t>d</a:t>
            </a:r>
            <a:r>
              <a:rPr dirty="0">
                <a:latin typeface="+mj-lt"/>
              </a:rPr>
              <a:t>e</a:t>
            </a:r>
            <a:r>
              <a:rPr spc="56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yet</a:t>
            </a:r>
            <a:r>
              <a:rPr spc="64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Arial"/>
              </a:rPr>
              <a:t>– </a:t>
            </a:r>
            <a:r>
              <a:rPr dirty="0">
                <a:latin typeface="+mj-lt"/>
              </a:rPr>
              <a:t>th</a:t>
            </a:r>
            <a:r>
              <a:rPr spc="4" dirty="0">
                <a:latin typeface="+mj-lt"/>
              </a:rPr>
              <a:t>e</a:t>
            </a:r>
            <a:r>
              <a:rPr dirty="0">
                <a:latin typeface="+mj-lt"/>
              </a:rPr>
              <a:t>re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i</a:t>
            </a:r>
            <a:r>
              <a:rPr dirty="0">
                <a:latin typeface="+mj-lt"/>
              </a:rPr>
              <a:t>s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</a:rPr>
              <a:t>s</a:t>
            </a:r>
            <a:r>
              <a:rPr dirty="0">
                <a:latin typeface="+mj-lt"/>
              </a:rPr>
              <a:t>ti</a:t>
            </a:r>
            <a:r>
              <a:rPr spc="-8" dirty="0">
                <a:latin typeface="+mj-lt"/>
              </a:rPr>
              <a:t>l</a:t>
            </a:r>
            <a:r>
              <a:rPr dirty="0">
                <a:latin typeface="+mj-lt"/>
              </a:rPr>
              <a:t>l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some</a:t>
            </a:r>
            <a:r>
              <a:rPr spc="41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</a:rPr>
              <a:t>s</a:t>
            </a:r>
            <a:r>
              <a:rPr spc="-4" dirty="0">
                <a:latin typeface="+mj-lt"/>
              </a:rPr>
              <a:t>p</a:t>
            </a:r>
            <a:r>
              <a:rPr spc="8" dirty="0">
                <a:latin typeface="+mj-lt"/>
              </a:rPr>
              <a:t>a</a:t>
            </a:r>
            <a:r>
              <a:rPr spc="4" dirty="0">
                <a:latin typeface="+mj-lt"/>
              </a:rPr>
              <a:t>c</a:t>
            </a:r>
            <a:r>
              <a:rPr dirty="0">
                <a:latin typeface="+mj-lt"/>
              </a:rPr>
              <a:t>e</a:t>
            </a:r>
            <a:r>
              <a:rPr spc="4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</a:rPr>
              <a:t>for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pro</a:t>
            </a:r>
            <a:r>
              <a:rPr spc="8" dirty="0">
                <a:latin typeface="+mj-lt"/>
              </a:rPr>
              <a:t>g</a:t>
            </a:r>
            <a:r>
              <a:rPr dirty="0">
                <a:latin typeface="+mj-lt"/>
              </a:rPr>
              <a:t>ramm</a:t>
            </a:r>
            <a:r>
              <a:rPr spc="8" dirty="0">
                <a:latin typeface="+mj-lt"/>
              </a:rPr>
              <a:t>e</a:t>
            </a:r>
            <a:r>
              <a:rPr dirty="0">
                <a:latin typeface="+mj-lt"/>
              </a:rPr>
              <a:t>rs</a:t>
            </a:r>
            <a:r>
              <a:rPr spc="30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</a:rPr>
              <a:t>lef</a:t>
            </a:r>
            <a:r>
              <a:rPr dirty="0">
                <a:latin typeface="+mj-lt"/>
              </a:rPr>
              <a:t>t</a:t>
            </a:r>
            <a:r>
              <a:rPr spc="56" dirty="0">
                <a:latin typeface="+mj-lt"/>
                <a:cs typeface="Times New Roman"/>
              </a:rPr>
              <a:t> </a:t>
            </a:r>
            <a:r>
              <a:rPr spc="-19" dirty="0">
                <a:latin typeface="+mj-lt"/>
              </a:rPr>
              <a:t>;</a:t>
            </a:r>
            <a:r>
              <a:rPr spc="-4" dirty="0">
                <a:latin typeface="+mj-lt"/>
              </a:rPr>
              <a:t>-</a:t>
            </a:r>
            <a:r>
              <a:rPr dirty="0">
                <a:latin typeface="+mj-lt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3986" y="1362527"/>
            <a:ext cx="10382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200" spc="-8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25"/>
          <p:cNvSpPr/>
          <p:nvPr/>
        </p:nvSpPr>
        <p:spPr>
          <a:xfrm>
            <a:off x="179512" y="140951"/>
            <a:ext cx="755522" cy="755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/>
          <a:lstStyle/>
          <a:p>
            <a:r>
              <a:rPr lang="pt-BR" spc="-23" dirty="0" smtClean="0"/>
              <a:t>STM32CubeMX applixation</a:t>
            </a:r>
            <a:endParaRPr lang="pt-B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0874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120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3231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Mutex</a:t>
            </a:r>
            <a:r>
              <a:rPr lang="en-US" sz="1800" dirty="0" smtClean="0"/>
              <a:t> creation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Wait for </a:t>
            </a:r>
            <a:r>
              <a:rPr lang="en-US" sz="1800" dirty="0" err="1" smtClean="0"/>
              <a:t>Mutex</a:t>
            </a:r>
            <a:r>
              <a:rPr lang="en-US" sz="1800" dirty="0" smtClean="0"/>
              <a:t>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Mutex</a:t>
            </a:r>
            <a:r>
              <a:rPr lang="en-US" sz="1800" dirty="0" smtClean="0"/>
              <a:t>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7952" y="1628800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337952" y="326523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7953" y="5085184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23528" y="1643525"/>
            <a:ext cx="108012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ular Callout 46"/>
          <p:cNvSpPr/>
          <p:nvPr/>
        </p:nvSpPr>
        <p:spPr>
          <a:xfrm>
            <a:off x="120204" y="2249317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2843808" y="1628800"/>
            <a:ext cx="295232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ular Callout 48"/>
          <p:cNvSpPr/>
          <p:nvPr/>
        </p:nvSpPr>
        <p:spPr>
          <a:xfrm>
            <a:off x="3491880" y="2234592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555776" y="3246689"/>
            <a:ext cx="186637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ular Callout 54"/>
          <p:cNvSpPr/>
          <p:nvPr/>
        </p:nvSpPr>
        <p:spPr>
          <a:xfrm>
            <a:off x="2627784" y="3852481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4499992" y="3246689"/>
            <a:ext cx="181290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4716016" y="3852481"/>
            <a:ext cx="2304256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wait for </a:t>
            </a:r>
            <a:r>
              <a:rPr lang="en-US" dirty="0" err="1" smtClean="0"/>
              <a:t>mutex</a:t>
            </a:r>
            <a:r>
              <a:rPr lang="en-US" dirty="0" smtClean="0"/>
              <a:t> release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2771800" y="5086379"/>
            <a:ext cx="194421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ular Callout 58"/>
          <p:cNvSpPr/>
          <p:nvPr/>
        </p:nvSpPr>
        <p:spPr>
          <a:xfrm>
            <a:off x="3059832" y="5692171"/>
            <a:ext cx="2160240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82836" y="5085184"/>
            <a:ext cx="8767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ular Callout 60"/>
          <p:cNvSpPr/>
          <p:nvPr/>
        </p:nvSpPr>
        <p:spPr>
          <a:xfrm>
            <a:off x="179512" y="5690976"/>
            <a:ext cx="1368152" cy="617149"/>
          </a:xfrm>
          <a:prstGeom prst="wedgeRoundRectCallout">
            <a:avLst>
              <a:gd name="adj1" fmla="val -18443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status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10828" y="3284984"/>
            <a:ext cx="948804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ular Callout 62"/>
          <p:cNvSpPr/>
          <p:nvPr/>
        </p:nvSpPr>
        <p:spPr>
          <a:xfrm>
            <a:off x="310827" y="3893469"/>
            <a:ext cx="2191359" cy="447628"/>
          </a:xfrm>
          <a:prstGeom prst="wedgeRoundRectCallout">
            <a:avLst>
              <a:gd name="adj1" fmla="val -22715"/>
              <a:gd name="adj2" fmla="val -1164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smtClean="0"/>
              <a:t>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3203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smtClean="0"/>
              <a:t>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two tasks</a:t>
            </a:r>
          </a:p>
          <a:p>
            <a:r>
              <a:rPr lang="en-US" sz="1800" dirty="0" smtClean="0"/>
              <a:t>With same priority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Button 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18360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427984" y="1916832"/>
            <a:ext cx="457457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134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7" y="1013816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</a:t>
            </a:r>
            <a:r>
              <a:rPr lang="en-US" sz="1800" dirty="0" err="1" smtClean="0"/>
              <a:t>Mutex</a:t>
            </a:r>
            <a:endParaRPr lang="en-US" sz="1800" dirty="0" smtClean="0"/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2852936"/>
            <a:ext cx="4574579" cy="115212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9117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Both tasks using </a:t>
            </a:r>
            <a:r>
              <a:rPr lang="en-US" sz="1800" dirty="0" err="1" smtClean="0"/>
              <a:t>printf</a:t>
            </a:r>
            <a:r>
              <a:rPr lang="en-US" sz="1800" dirty="0" smtClean="0"/>
              <a:t> function.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Mutex</a:t>
            </a:r>
            <a:r>
              <a:rPr lang="en-US" sz="1800" dirty="0" smtClean="0"/>
              <a:t> is used to avoid collisions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525" y="2677424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524" y="370774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525" y="296545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9161" y="47158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PendSV</a:t>
            </a:r>
            <a:endParaRPr lang="en-US" sz="1400" dirty="0"/>
          </a:p>
        </p:txBody>
      </p:sp>
      <p:cxnSp>
        <p:nvCxnSpPr>
          <p:cNvPr id="11" name="Curved Connector 10"/>
          <p:cNvCxnSpPr>
            <a:stCxn id="8" idx="2"/>
            <a:endCxn id="12" idx="0"/>
          </p:cNvCxnSpPr>
          <p:nvPr/>
        </p:nvCxnSpPr>
        <p:spPr>
          <a:xfrm rot="16200000" flipH="1">
            <a:off x="796025" y="4425603"/>
            <a:ext cx="432048" cy="14844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973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osMutexWait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36374" y="370774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07957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osMutexRelease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686575" y="47158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08559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osDelay</a:t>
            </a:r>
            <a:endParaRPr lang="en-US" dirty="0"/>
          </a:p>
        </p:txBody>
      </p:sp>
      <p:cxnSp>
        <p:nvCxnSpPr>
          <p:cNvPr id="17" name="Curved Connector 16"/>
          <p:cNvCxnSpPr>
            <a:stCxn id="10" idx="0"/>
            <a:endCxn id="13" idx="1"/>
          </p:cNvCxnSpPr>
          <p:nvPr/>
        </p:nvCxnSpPr>
        <p:spPr>
          <a:xfrm rot="5400000" flipH="1" flipV="1">
            <a:off x="5393073" y="4072551"/>
            <a:ext cx="720080" cy="566522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66369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osMutexWait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66971" y="47158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cxnSp>
        <p:nvCxnSpPr>
          <p:cNvPr id="20" name="Curved Connector 19"/>
          <p:cNvCxnSpPr>
            <a:stCxn id="13" idx="2"/>
            <a:endCxn id="18" idx="0"/>
          </p:cNvCxnSpPr>
          <p:nvPr/>
        </p:nvCxnSpPr>
        <p:spPr>
          <a:xfrm rot="16200000" flipH="1">
            <a:off x="6535648" y="4384830"/>
            <a:ext cx="432048" cy="229995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2018443" y="4448130"/>
            <a:ext cx="257646" cy="2121984"/>
          </a:xfrm>
          <a:prstGeom prst="rightBrace">
            <a:avLst>
              <a:gd name="adj1" fmla="val 233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8876" y="572396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Only one task can have semaphore</a:t>
            </a:r>
          </a:p>
        </p:txBody>
      </p:sp>
    </p:spTree>
    <p:extLst>
      <p:ext uri="{BB962C8B-B14F-4D97-AF65-F5344CB8AC3E}">
        <p14:creationId xmlns:p14="http://schemas.microsoft.com/office/powerpoint/2010/main" val="3632542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Mutex</a:t>
            </a:r>
            <a:r>
              <a:rPr lang="en-US" sz="1800" dirty="0" smtClean="0"/>
              <a:t> handle definition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Mutex</a:t>
            </a:r>
            <a:r>
              <a:rPr lang="en-US" sz="1800" dirty="0" smtClean="0"/>
              <a:t>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myMutex01Handle;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3284984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myMutex01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myMutex01Handle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(myMutex01));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05862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3888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and Task2 using of </a:t>
            </a:r>
            <a:r>
              <a:rPr lang="en-US" sz="1800" dirty="0" err="1"/>
              <a:t>M</a:t>
            </a:r>
            <a:r>
              <a:rPr lang="en-US" sz="1800" dirty="0" err="1" smtClean="0"/>
              <a:t>utex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7504" y="1700808"/>
            <a:ext cx="4032448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osMutexWait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(myMutex01Handle,1000);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Print\n"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osMutexRelease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4211960" y="1700808"/>
            <a:ext cx="4752528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(myMutex01Handle,1000);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Print\n"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42960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Software </a:t>
            </a:r>
            <a:r>
              <a:rPr lang="en-US" dirty="0" smtClean="0"/>
              <a:t>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/>
              <a:t>Timers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127</a:t>
            </a:fld>
            <a:endParaRPr lang="fr-FR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17037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is one of component in RTOS</a:t>
            </a:r>
          </a:p>
          <a:p>
            <a:r>
              <a:rPr lang="en-US" sz="1800" dirty="0" smtClean="0"/>
              <a:t>Can extend number of Timers in STM32</a:t>
            </a:r>
          </a:p>
          <a:p>
            <a:r>
              <a:rPr lang="en-US" sz="1800" dirty="0" smtClean="0"/>
              <a:t>Are not precise but can handle periodic actions or delay actions</a:t>
            </a:r>
          </a:p>
          <a:p>
            <a:r>
              <a:rPr lang="en-US" sz="1800" dirty="0" smtClean="0"/>
              <a:t>Two modes</a:t>
            </a:r>
          </a:p>
          <a:p>
            <a:pPr lvl="1"/>
            <a:r>
              <a:rPr lang="en-US" sz="1400" dirty="0" smtClean="0"/>
              <a:t>Periodic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marL="355600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One Pulse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51520" y="3645024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75" name="Rounded Rectangle 74"/>
          <p:cNvSpPr/>
          <p:nvPr/>
        </p:nvSpPr>
        <p:spPr>
          <a:xfrm>
            <a:off x="251520" y="4042226"/>
            <a:ext cx="144016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osTimerStart</a:t>
            </a:r>
            <a:endParaRPr lang="en-GB" sz="1400" dirty="0"/>
          </a:p>
        </p:txBody>
      </p:sp>
      <p:sp>
        <p:nvSpPr>
          <p:cNvPr id="77" name="Rounded Rectangle 76"/>
          <p:cNvSpPr/>
          <p:nvPr/>
        </p:nvSpPr>
        <p:spPr>
          <a:xfrm>
            <a:off x="251520" y="4509120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2627784" y="3645024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Software Timer Callback</a:t>
            </a:r>
            <a:endParaRPr lang="en-GB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4067944" y="4509120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6444208" y="3645024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Software Timer Callback</a:t>
            </a:r>
            <a:endParaRPr lang="en-GB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7884368" y="4509120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251520" y="5373216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83" name="Rounded Rectangle 82"/>
          <p:cNvSpPr/>
          <p:nvPr/>
        </p:nvSpPr>
        <p:spPr>
          <a:xfrm>
            <a:off x="251520" y="5770418"/>
            <a:ext cx="144016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osTimerStart</a:t>
            </a:r>
            <a:endParaRPr lang="en-GB" sz="1400" dirty="0"/>
          </a:p>
        </p:txBody>
      </p:sp>
      <p:sp>
        <p:nvSpPr>
          <p:cNvPr id="84" name="Rounded Rectangle 83"/>
          <p:cNvSpPr/>
          <p:nvPr/>
        </p:nvSpPr>
        <p:spPr>
          <a:xfrm>
            <a:off x="251520" y="6237312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2627784" y="5373216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Software Timer Callback</a:t>
            </a:r>
            <a:endParaRPr lang="en-GB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600" y="4339550"/>
            <a:ext cx="0" cy="16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47864" y="4330258"/>
            <a:ext cx="0" cy="178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164288" y="4330258"/>
            <a:ext cx="0" cy="178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71600" y="6067742"/>
            <a:ext cx="0" cy="16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347864" y="6046842"/>
            <a:ext cx="0" cy="190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042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52" grpId="0" uiExpand="1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/>
              <a:t>Timers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128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3231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creation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Software timer start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Software timer stop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6512" y="1628800"/>
            <a:ext cx="9144000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os_timer_type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*argument)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337952" y="326523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b-NO" sz="1400" dirty="0"/>
              <a:t>osStatus osTimerStart (osTimerId timer_id, uint32_t millisec)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953" y="5085184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/>
              <a:t>osStatus</a:t>
            </a:r>
            <a:r>
              <a:rPr lang="en-GB" sz="1400" dirty="0"/>
              <a:t> </a:t>
            </a:r>
            <a:r>
              <a:rPr lang="en-GB" sz="1400" dirty="0" err="1"/>
              <a:t>osTimerStop</a:t>
            </a:r>
            <a:r>
              <a:rPr lang="en-GB" sz="1400" dirty="0"/>
              <a:t> (</a:t>
            </a:r>
            <a:r>
              <a:rPr lang="en-GB" sz="1400" dirty="0" err="1"/>
              <a:t>osTimerId</a:t>
            </a:r>
            <a:r>
              <a:rPr lang="en-GB" sz="1400" dirty="0"/>
              <a:t> </a:t>
            </a:r>
            <a:r>
              <a:rPr lang="en-GB" sz="1400" dirty="0" err="1"/>
              <a:t>timer_id</a:t>
            </a:r>
            <a:r>
              <a:rPr lang="en-GB" sz="1400" dirty="0"/>
              <a:t>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496" y="1643525"/>
            <a:ext cx="100811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ular Callout 46"/>
          <p:cNvSpPr/>
          <p:nvPr/>
        </p:nvSpPr>
        <p:spPr>
          <a:xfrm>
            <a:off x="120204" y="2248581"/>
            <a:ext cx="1794362" cy="584631"/>
          </a:xfrm>
          <a:prstGeom prst="wedgeRoundRectCallout">
            <a:avLst>
              <a:gd name="adj1" fmla="val -13344"/>
              <a:gd name="adj2" fmla="val -1009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2555776" y="1628800"/>
            <a:ext cx="288032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ular Callout 48"/>
          <p:cNvSpPr/>
          <p:nvPr/>
        </p:nvSpPr>
        <p:spPr>
          <a:xfrm>
            <a:off x="2555776" y="2234592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definition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267744" y="3246689"/>
            <a:ext cx="151216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ular Callout 54"/>
          <p:cNvSpPr/>
          <p:nvPr/>
        </p:nvSpPr>
        <p:spPr>
          <a:xfrm>
            <a:off x="2339752" y="3852481"/>
            <a:ext cx="1224136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3779912" y="3246689"/>
            <a:ext cx="136815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3707904" y="3852481"/>
            <a:ext cx="1728192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period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2195736" y="5086379"/>
            <a:ext cx="158417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ular Callout 58"/>
          <p:cNvSpPr/>
          <p:nvPr/>
        </p:nvSpPr>
        <p:spPr>
          <a:xfrm>
            <a:off x="1979712" y="5692171"/>
            <a:ext cx="2160240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handle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82836" y="5085184"/>
            <a:ext cx="75906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ular Callout 60"/>
          <p:cNvSpPr/>
          <p:nvPr/>
        </p:nvSpPr>
        <p:spPr>
          <a:xfrm>
            <a:off x="179512" y="5690976"/>
            <a:ext cx="1368152" cy="617149"/>
          </a:xfrm>
          <a:prstGeom prst="wedgeRoundRectCallout">
            <a:avLst>
              <a:gd name="adj1" fmla="val -18443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status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37116" y="3284984"/>
            <a:ext cx="80478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ular Callout 62"/>
          <p:cNvSpPr/>
          <p:nvPr/>
        </p:nvSpPr>
        <p:spPr>
          <a:xfrm>
            <a:off x="310827" y="3893469"/>
            <a:ext cx="1668885" cy="447628"/>
          </a:xfrm>
          <a:prstGeom prst="wedgeRoundRectCallout">
            <a:avLst>
              <a:gd name="adj1" fmla="val -22715"/>
              <a:gd name="adj2" fmla="val -1164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smtClean="0"/>
              <a:t>status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5580112" y="1628800"/>
            <a:ext cx="187220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4860032" y="2234592"/>
            <a:ext cx="2160240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timing or onetime timing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152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21788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0065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timers are by </a:t>
            </a:r>
            <a:br>
              <a:rPr lang="en-US" sz="1800" dirty="0" smtClean="0"/>
            </a:br>
            <a:r>
              <a:rPr lang="en-US" sz="1800" dirty="0" smtClean="0"/>
              <a:t>default disabled in CubeMX</a:t>
            </a:r>
          </a:p>
          <a:p>
            <a:r>
              <a:rPr lang="en-US" sz="1800" dirty="0" err="1" smtClean="0"/>
              <a:t>FreeRTOS</a:t>
            </a:r>
            <a:r>
              <a:rPr lang="en-US" sz="1800" dirty="0" smtClean="0"/>
              <a:t> configuration</a:t>
            </a:r>
          </a:p>
          <a:p>
            <a:r>
              <a:rPr lang="en-US" sz="1800" dirty="0" smtClean="0"/>
              <a:t>Configuration TAB</a:t>
            </a:r>
          </a:p>
          <a:p>
            <a:r>
              <a:rPr lang="en-US" sz="1800" dirty="0" smtClean="0"/>
              <a:t>Enable Software timers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4302224"/>
            <a:ext cx="4574579" cy="7829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595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73986" y="1362527"/>
            <a:ext cx="10382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200" spc="-8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1" y="1650397"/>
            <a:ext cx="1260728" cy="1096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259586" y="3099721"/>
            <a:ext cx="549783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00734" y="3118010"/>
            <a:ext cx="467677" cy="417195"/>
          </a:xfrm>
          <a:custGeom>
            <a:avLst/>
            <a:gdLst/>
            <a:ahLst/>
            <a:cxnLst/>
            <a:rect l="l" t="t" r="r" b="b"/>
            <a:pathLst>
              <a:path w="623569" h="556260">
                <a:moveTo>
                  <a:pt x="0" y="278129"/>
                </a:moveTo>
                <a:lnTo>
                  <a:pt x="155828" y="278129"/>
                </a:lnTo>
                <a:lnTo>
                  <a:pt x="155828" y="0"/>
                </a:lnTo>
                <a:lnTo>
                  <a:pt x="467486" y="0"/>
                </a:lnTo>
                <a:lnTo>
                  <a:pt x="467486" y="278129"/>
                </a:lnTo>
                <a:lnTo>
                  <a:pt x="623315" y="278129"/>
                </a:lnTo>
                <a:lnTo>
                  <a:pt x="311657" y="556259"/>
                </a:lnTo>
                <a:lnTo>
                  <a:pt x="0" y="278129"/>
                </a:lnTo>
                <a:close/>
              </a:path>
            </a:pathLst>
          </a:custGeom>
          <a:ln w="9143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977553" y="2801931"/>
            <a:ext cx="7834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Pinout</a:t>
            </a:r>
            <a:r>
              <a:rPr sz="900" b="1" spc="38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001F52"/>
                </a:solidFill>
                <a:latin typeface="Arial"/>
                <a:cs typeface="Arial"/>
              </a:rPr>
              <a:t>W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izard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8000" y="1867567"/>
            <a:ext cx="2029967" cy="864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2757205" y="2792977"/>
            <a:ext cx="100345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900" b="1" spc="-11" dirty="0">
                <a:solidFill>
                  <a:srgbClr val="001F52"/>
                </a:solidFill>
                <a:latin typeface="Arial"/>
                <a:cs typeface="Arial"/>
              </a:rPr>
              <a:t>Clo</a:t>
            </a:r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c</a:t>
            </a:r>
            <a:r>
              <a:rPr sz="900" b="1" dirty="0">
                <a:solidFill>
                  <a:srgbClr val="001F52"/>
                </a:solidFill>
                <a:latin typeface="Arial"/>
                <a:cs typeface="Arial"/>
              </a:rPr>
              <a:t>k</a:t>
            </a:r>
            <a:r>
              <a:rPr sz="900" b="1" spc="19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56" dirty="0">
                <a:solidFill>
                  <a:srgbClr val="001F52"/>
                </a:solidFill>
                <a:latin typeface="Arial"/>
                <a:cs typeface="Arial"/>
              </a:rPr>
              <a:t>T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01F52"/>
                </a:solidFill>
                <a:latin typeface="Arial"/>
                <a:cs typeface="Arial"/>
              </a:rPr>
              <a:t>ee</a:t>
            </a:r>
            <a:r>
              <a:rPr sz="900" b="1" spc="15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001F52"/>
                </a:solidFill>
                <a:latin typeface="Arial"/>
                <a:cs typeface="Arial"/>
              </a:rPr>
              <a:t>W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izard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27" y="3098578"/>
            <a:ext cx="548639" cy="489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28975" y="3116866"/>
            <a:ext cx="466725" cy="417195"/>
          </a:xfrm>
          <a:custGeom>
            <a:avLst/>
            <a:gdLst/>
            <a:ahLst/>
            <a:cxnLst/>
            <a:rect l="l" t="t" r="r" b="b"/>
            <a:pathLst>
              <a:path w="622300" h="556260">
                <a:moveTo>
                  <a:pt x="621791" y="278129"/>
                </a:moveTo>
                <a:lnTo>
                  <a:pt x="466343" y="278129"/>
                </a:lnTo>
                <a:lnTo>
                  <a:pt x="466343" y="0"/>
                </a:lnTo>
                <a:lnTo>
                  <a:pt x="155447" y="0"/>
                </a:lnTo>
                <a:lnTo>
                  <a:pt x="155447" y="278129"/>
                </a:lnTo>
                <a:lnTo>
                  <a:pt x="0" y="278129"/>
                </a:lnTo>
                <a:lnTo>
                  <a:pt x="310895" y="556259"/>
                </a:lnTo>
                <a:lnTo>
                  <a:pt x="621791" y="278129"/>
                </a:lnTo>
                <a:close/>
              </a:path>
            </a:pathLst>
          </a:custGeom>
          <a:ln w="9143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658867" y="1814988"/>
            <a:ext cx="1241299" cy="854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601341" y="2797359"/>
            <a:ext cx="141208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9155" marR="3811" indent="-510106"/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Pe</a:t>
            </a:r>
            <a:r>
              <a:rPr sz="900" b="1" spc="-11" dirty="0">
                <a:solidFill>
                  <a:srgbClr val="001F52"/>
                </a:solidFill>
                <a:latin typeface="Arial"/>
                <a:cs typeface="Arial"/>
              </a:rPr>
              <a:t>riph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er</a:t>
            </a:r>
            <a:r>
              <a:rPr sz="900" b="1" dirty="0">
                <a:solidFill>
                  <a:srgbClr val="001F52"/>
                </a:solidFill>
                <a:latin typeface="Arial"/>
                <a:cs typeface="Arial"/>
              </a:rPr>
              <a:t>a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ls</a:t>
            </a:r>
            <a:r>
              <a:rPr sz="900" b="1" spc="4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1F52"/>
                </a:solidFill>
                <a:latin typeface="Arial"/>
                <a:cs typeface="Arial"/>
              </a:rPr>
              <a:t>&amp;</a:t>
            </a:r>
            <a:r>
              <a:rPr sz="900" b="1" spc="23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M</a:t>
            </a:r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iddl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e</a:t>
            </a:r>
            <a:r>
              <a:rPr sz="900" b="1" spc="11" dirty="0">
                <a:solidFill>
                  <a:srgbClr val="001F52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001F52"/>
                </a:solidFill>
                <a:latin typeface="Arial"/>
                <a:cs typeface="Arial"/>
              </a:rPr>
              <a:t>a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re</a:t>
            </a:r>
            <a:r>
              <a:rPr sz="900" b="1" spc="-4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001F52"/>
                </a:solidFill>
                <a:latin typeface="Arial"/>
                <a:cs typeface="Arial"/>
              </a:rPr>
              <a:t>W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izard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4623" y="3099721"/>
            <a:ext cx="549783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025772" y="3118010"/>
            <a:ext cx="467677" cy="417195"/>
          </a:xfrm>
          <a:custGeom>
            <a:avLst/>
            <a:gdLst/>
            <a:ahLst/>
            <a:cxnLst/>
            <a:rect l="l" t="t" r="r" b="b"/>
            <a:pathLst>
              <a:path w="623570" h="556260">
                <a:moveTo>
                  <a:pt x="623315" y="278129"/>
                </a:moveTo>
                <a:lnTo>
                  <a:pt x="467502" y="278129"/>
                </a:lnTo>
                <a:lnTo>
                  <a:pt x="467502" y="0"/>
                </a:lnTo>
                <a:lnTo>
                  <a:pt x="155844" y="0"/>
                </a:lnTo>
                <a:lnTo>
                  <a:pt x="155844" y="278129"/>
                </a:lnTo>
                <a:lnTo>
                  <a:pt x="0" y="278129"/>
                </a:lnTo>
                <a:lnTo>
                  <a:pt x="311657" y="556259"/>
                </a:lnTo>
                <a:lnTo>
                  <a:pt x="623315" y="278129"/>
                </a:lnTo>
                <a:close/>
              </a:path>
            </a:pathLst>
          </a:custGeom>
          <a:ln w="9143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305930" y="1734979"/>
            <a:ext cx="1644777" cy="1005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6563205" y="2789740"/>
            <a:ext cx="112966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221" marR="3811" indent="-368172"/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Po</a:t>
            </a:r>
            <a:r>
              <a:rPr sz="900" b="1" spc="4" dirty="0">
                <a:solidFill>
                  <a:srgbClr val="001F52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001F52"/>
                </a:solidFill>
                <a:latin typeface="Arial"/>
                <a:cs typeface="Arial"/>
              </a:rPr>
              <a:t>er</a:t>
            </a:r>
            <a:r>
              <a:rPr sz="900" b="1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Co</a:t>
            </a:r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nsump</a:t>
            </a:r>
            <a:r>
              <a:rPr sz="900" b="1" spc="-11" dirty="0">
                <a:solidFill>
                  <a:srgbClr val="001F52"/>
                </a:solidFill>
                <a:latin typeface="Arial"/>
                <a:cs typeface="Arial"/>
              </a:rPr>
              <a:t>t</a:t>
            </a:r>
            <a:r>
              <a:rPr sz="900" b="1" spc="-8" dirty="0">
                <a:solidFill>
                  <a:srgbClr val="001F52"/>
                </a:solidFill>
                <a:latin typeface="Arial"/>
                <a:cs typeface="Arial"/>
              </a:rPr>
              <a:t>ion</a:t>
            </a:r>
            <a:r>
              <a:rPr sz="900" b="1" spc="-4" dirty="0">
                <a:solidFill>
                  <a:srgbClr val="001F52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001F52"/>
                </a:solidFill>
                <a:latin typeface="Arial"/>
                <a:cs typeface="Arial"/>
              </a:rPr>
              <a:t>W</a:t>
            </a:r>
            <a:r>
              <a:rPr sz="900" b="1" spc="-4" dirty="0">
                <a:solidFill>
                  <a:srgbClr val="001F52"/>
                </a:solidFill>
                <a:latin typeface="Arial"/>
                <a:cs typeface="Arial"/>
              </a:rPr>
              <a:t>izard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3429" y="3083720"/>
            <a:ext cx="549783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894577" y="3102006"/>
            <a:ext cx="467677" cy="417195"/>
          </a:xfrm>
          <a:custGeom>
            <a:avLst/>
            <a:gdLst/>
            <a:ahLst/>
            <a:cxnLst/>
            <a:rect l="l" t="t" r="r" b="b"/>
            <a:pathLst>
              <a:path w="623570" h="556260">
                <a:moveTo>
                  <a:pt x="0" y="278129"/>
                </a:moveTo>
                <a:lnTo>
                  <a:pt x="155844" y="278129"/>
                </a:lnTo>
                <a:lnTo>
                  <a:pt x="155844" y="0"/>
                </a:lnTo>
                <a:lnTo>
                  <a:pt x="467502" y="0"/>
                </a:lnTo>
                <a:lnTo>
                  <a:pt x="467502" y="278129"/>
                </a:lnTo>
                <a:lnTo>
                  <a:pt x="623315" y="278129"/>
                </a:lnTo>
                <a:lnTo>
                  <a:pt x="311657" y="556259"/>
                </a:lnTo>
                <a:lnTo>
                  <a:pt x="0" y="278129"/>
                </a:lnTo>
                <a:close/>
              </a:path>
            </a:pathLst>
          </a:custGeom>
          <a:ln w="9143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248531" y="5313711"/>
            <a:ext cx="685800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749614" y="3945085"/>
            <a:ext cx="1669733" cy="277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801" b="1" spc="-15" dirty="0">
                <a:solidFill>
                  <a:srgbClr val="39A8DC"/>
                </a:solidFill>
                <a:latin typeface="Arial"/>
                <a:cs typeface="Arial"/>
              </a:rPr>
              <a:t>ST</a:t>
            </a:r>
            <a:r>
              <a:rPr sz="1801" b="1" spc="-19" dirty="0">
                <a:solidFill>
                  <a:srgbClr val="39A8DC"/>
                </a:solidFill>
                <a:latin typeface="Arial"/>
                <a:cs typeface="Arial"/>
              </a:rPr>
              <a:t>M</a:t>
            </a:r>
            <a:r>
              <a:rPr sz="1801" spc="-4" dirty="0">
                <a:solidFill>
                  <a:srgbClr val="39A8DC"/>
                </a:solidFill>
                <a:latin typeface="Arial"/>
                <a:cs typeface="Arial"/>
              </a:rPr>
              <a:t>32</a:t>
            </a:r>
            <a:r>
              <a:rPr sz="1801" b="1" spc="-4" dirty="0">
                <a:solidFill>
                  <a:srgbClr val="39A8DC"/>
                </a:solidFill>
                <a:latin typeface="Arial"/>
                <a:cs typeface="Arial"/>
              </a:rPr>
              <a:t>Cub</a:t>
            </a:r>
            <a:r>
              <a:rPr sz="1801" b="1" spc="-8" dirty="0">
                <a:solidFill>
                  <a:srgbClr val="39A8DC"/>
                </a:solidFill>
                <a:latin typeface="Arial"/>
                <a:cs typeface="Arial"/>
              </a:rPr>
              <a:t>e</a:t>
            </a:r>
            <a:r>
              <a:rPr sz="1801" dirty="0">
                <a:solidFill>
                  <a:srgbClr val="39A8DC"/>
                </a:solidFill>
                <a:latin typeface="Arial"/>
                <a:cs typeface="Arial"/>
              </a:rPr>
              <a:t>MX</a:t>
            </a:r>
            <a:endParaRPr sz="180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45611" y="4082702"/>
            <a:ext cx="1676780" cy="1257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395979" y="4335304"/>
            <a:ext cx="376046" cy="3760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03184" y="4649765"/>
            <a:ext cx="1648233" cy="1328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279517" y="5018818"/>
            <a:ext cx="946405" cy="600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325809" y="5068539"/>
            <a:ext cx="848202" cy="466725"/>
          </a:xfrm>
          <a:custGeom>
            <a:avLst/>
            <a:gdLst/>
            <a:ahLst/>
            <a:cxnLst/>
            <a:rect l="l" t="t" r="r" b="b"/>
            <a:pathLst>
              <a:path w="1130934" h="622300">
                <a:moveTo>
                  <a:pt x="819911" y="621791"/>
                </a:moveTo>
                <a:lnTo>
                  <a:pt x="819911" y="466343"/>
                </a:lnTo>
                <a:lnTo>
                  <a:pt x="0" y="466343"/>
                </a:lnTo>
                <a:lnTo>
                  <a:pt x="0" y="155447"/>
                </a:lnTo>
                <a:lnTo>
                  <a:pt x="819911" y="155447"/>
                </a:lnTo>
                <a:lnTo>
                  <a:pt x="819911" y="0"/>
                </a:lnTo>
                <a:lnTo>
                  <a:pt x="1130807" y="310895"/>
                </a:lnTo>
                <a:lnTo>
                  <a:pt x="819911" y="621791"/>
                </a:lnTo>
                <a:close/>
              </a:path>
            </a:pathLst>
          </a:custGeom>
          <a:ln w="38099">
            <a:solidFill>
              <a:srgbClr val="001F5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6167254" y="4571066"/>
            <a:ext cx="1913096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84" marR="3811" indent="-216235"/>
            <a:r>
              <a:rPr sz="1013" b="1" dirty="0">
                <a:latin typeface="Arial"/>
                <a:cs typeface="Arial"/>
              </a:rPr>
              <a:t>Gene</a:t>
            </a:r>
            <a:r>
              <a:rPr sz="1013" b="1" spc="-4" dirty="0">
                <a:latin typeface="Arial"/>
                <a:cs typeface="Arial"/>
              </a:rPr>
              <a:t>ra</a:t>
            </a:r>
            <a:r>
              <a:rPr sz="1013" b="1" spc="4" dirty="0">
                <a:latin typeface="Arial"/>
                <a:cs typeface="Arial"/>
              </a:rPr>
              <a:t>t</a:t>
            </a:r>
            <a:r>
              <a:rPr sz="1013" b="1" spc="-8" dirty="0">
                <a:latin typeface="Arial"/>
                <a:cs typeface="Arial"/>
              </a:rPr>
              <a:t>e</a:t>
            </a:r>
            <a:r>
              <a:rPr sz="1013" b="1" dirty="0">
                <a:latin typeface="Arial"/>
                <a:cs typeface="Arial"/>
              </a:rPr>
              <a:t>s</a:t>
            </a:r>
            <a:r>
              <a:rPr sz="1013" b="1" dirty="0">
                <a:latin typeface="Times New Roman"/>
                <a:cs typeface="Times New Roman"/>
              </a:rPr>
              <a:t> </a:t>
            </a:r>
            <a:r>
              <a:rPr sz="1013" b="1" spc="-8" dirty="0">
                <a:latin typeface="Arial"/>
                <a:cs typeface="Arial"/>
              </a:rPr>
              <a:t>I</a:t>
            </a:r>
            <a:r>
              <a:rPr sz="1013" b="1" dirty="0">
                <a:latin typeface="Arial"/>
                <a:cs typeface="Arial"/>
              </a:rPr>
              <a:t>n</a:t>
            </a:r>
            <a:r>
              <a:rPr sz="1013" b="1" spc="-8" dirty="0">
                <a:latin typeface="Arial"/>
                <a:cs typeface="Arial"/>
              </a:rPr>
              <a:t>i</a:t>
            </a:r>
            <a:r>
              <a:rPr sz="1013" b="1" dirty="0">
                <a:latin typeface="Arial"/>
                <a:cs typeface="Arial"/>
              </a:rPr>
              <a:t>t</a:t>
            </a:r>
            <a:r>
              <a:rPr sz="1013" b="1" spc="-8" dirty="0">
                <a:latin typeface="Arial"/>
                <a:cs typeface="Arial"/>
              </a:rPr>
              <a:t>i</a:t>
            </a:r>
            <a:r>
              <a:rPr sz="1013" b="1" spc="-4" dirty="0">
                <a:latin typeface="Arial"/>
                <a:cs typeface="Arial"/>
              </a:rPr>
              <a:t>al</a:t>
            </a:r>
            <a:r>
              <a:rPr sz="1013" b="1" spc="-8" dirty="0">
                <a:latin typeface="Arial"/>
                <a:cs typeface="Arial"/>
              </a:rPr>
              <a:t>i</a:t>
            </a:r>
            <a:r>
              <a:rPr sz="1013" b="1" dirty="0">
                <a:latin typeface="Arial"/>
                <a:cs typeface="Arial"/>
              </a:rPr>
              <a:t>z</a:t>
            </a:r>
            <a:r>
              <a:rPr sz="1013" b="1" spc="-4" dirty="0">
                <a:latin typeface="Arial"/>
                <a:cs typeface="Arial"/>
              </a:rPr>
              <a:t>a</a:t>
            </a:r>
            <a:r>
              <a:rPr sz="1013" b="1" spc="4" dirty="0">
                <a:latin typeface="Arial"/>
                <a:cs typeface="Arial"/>
              </a:rPr>
              <a:t>t</a:t>
            </a:r>
            <a:r>
              <a:rPr sz="1013" b="1" spc="-8" dirty="0">
                <a:latin typeface="Arial"/>
                <a:cs typeface="Arial"/>
              </a:rPr>
              <a:t>i</a:t>
            </a:r>
            <a:r>
              <a:rPr sz="1013" b="1" dirty="0">
                <a:latin typeface="Arial"/>
                <a:cs typeface="Arial"/>
              </a:rPr>
              <a:t>on</a:t>
            </a:r>
            <a:r>
              <a:rPr sz="1013" b="1" spc="15" dirty="0">
                <a:latin typeface="Times New Roman"/>
                <a:cs typeface="Times New Roman"/>
              </a:rPr>
              <a:t> </a:t>
            </a:r>
            <a:r>
              <a:rPr sz="1013" b="1" dirty="0">
                <a:latin typeface="Arial"/>
                <a:cs typeface="Arial"/>
              </a:rPr>
              <a:t>C</a:t>
            </a:r>
            <a:r>
              <a:rPr sz="1013" b="1" spc="19" dirty="0">
                <a:latin typeface="Times New Roman"/>
                <a:cs typeface="Times New Roman"/>
              </a:rPr>
              <a:t> </a:t>
            </a:r>
            <a:r>
              <a:rPr sz="1013" b="1" dirty="0">
                <a:latin typeface="Arial"/>
                <a:cs typeface="Arial"/>
              </a:rPr>
              <a:t>Code</a:t>
            </a:r>
            <a:r>
              <a:rPr sz="1013" b="1" dirty="0">
                <a:latin typeface="Times New Roman"/>
                <a:cs typeface="Times New Roman"/>
              </a:rPr>
              <a:t> </a:t>
            </a:r>
            <a:r>
              <a:rPr sz="1013" b="1" dirty="0">
                <a:latin typeface="Arial"/>
                <a:cs typeface="Arial"/>
              </a:rPr>
              <a:t>based</a:t>
            </a:r>
            <a:r>
              <a:rPr sz="1013" b="1" spc="4" dirty="0">
                <a:latin typeface="Times New Roman"/>
                <a:cs typeface="Times New Roman"/>
              </a:rPr>
              <a:t> </a:t>
            </a:r>
            <a:r>
              <a:rPr sz="1013" b="1" dirty="0">
                <a:latin typeface="Arial"/>
                <a:cs typeface="Arial"/>
              </a:rPr>
              <a:t>on</a:t>
            </a:r>
            <a:r>
              <a:rPr sz="1013" b="1" spc="23" dirty="0">
                <a:latin typeface="Times New Roman"/>
                <a:cs typeface="Times New Roman"/>
              </a:rPr>
              <a:t> </a:t>
            </a:r>
            <a:r>
              <a:rPr sz="1013" b="1" dirty="0">
                <a:latin typeface="Arial"/>
                <a:cs typeface="Arial"/>
              </a:rPr>
              <a:t>user</a:t>
            </a:r>
            <a:r>
              <a:rPr sz="1013" b="1" spc="15" dirty="0">
                <a:latin typeface="Times New Roman"/>
                <a:cs typeface="Times New Roman"/>
              </a:rPr>
              <a:t> </a:t>
            </a:r>
            <a:r>
              <a:rPr sz="1013" b="1" spc="-4" dirty="0">
                <a:latin typeface="Arial"/>
                <a:cs typeface="Arial"/>
              </a:rPr>
              <a:t>choice</a:t>
            </a:r>
            <a:r>
              <a:rPr sz="1013" b="1" dirty="0">
                <a:latin typeface="Arial"/>
                <a:cs typeface="Arial"/>
              </a:rPr>
              <a:t>s</a:t>
            </a:r>
            <a:r>
              <a:rPr sz="1013" b="1" spc="8" dirty="0">
                <a:latin typeface="Times New Roman"/>
                <a:cs typeface="Times New Roman"/>
              </a:rPr>
              <a:t> </a:t>
            </a:r>
            <a:r>
              <a:rPr sz="1013" b="1" dirty="0">
                <a:latin typeface="Arial"/>
                <a:cs typeface="Arial"/>
              </a:rPr>
              <a:t>!</a:t>
            </a:r>
            <a:endParaRPr sz="1013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2091" y="4359307"/>
            <a:ext cx="966977" cy="672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840677" y="3557492"/>
            <a:ext cx="7353300" cy="338613"/>
          </a:xfrm>
          <a:custGeom>
            <a:avLst/>
            <a:gdLst/>
            <a:ahLst/>
            <a:cxnLst/>
            <a:rect l="l" t="t" r="r" b="b"/>
            <a:pathLst>
              <a:path w="9804400" h="451485">
                <a:moveTo>
                  <a:pt x="9803891" y="0"/>
                </a:moveTo>
                <a:lnTo>
                  <a:pt x="0" y="0"/>
                </a:lnTo>
                <a:lnTo>
                  <a:pt x="4901945" y="451103"/>
                </a:lnTo>
                <a:lnTo>
                  <a:pt x="9803891" y="0"/>
                </a:lnTo>
                <a:close/>
              </a:path>
            </a:pathLst>
          </a:custGeom>
          <a:solidFill>
            <a:srgbClr val="39A8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840677" y="3557492"/>
            <a:ext cx="7353300" cy="338613"/>
          </a:xfrm>
          <a:custGeom>
            <a:avLst/>
            <a:gdLst/>
            <a:ahLst/>
            <a:cxnLst/>
            <a:rect l="l" t="t" r="r" b="b"/>
            <a:pathLst>
              <a:path w="9804400" h="451485">
                <a:moveTo>
                  <a:pt x="9803891" y="0"/>
                </a:moveTo>
                <a:lnTo>
                  <a:pt x="4901945" y="451103"/>
                </a:lnTo>
                <a:lnTo>
                  <a:pt x="0" y="0"/>
                </a:lnTo>
                <a:lnTo>
                  <a:pt x="9803891" y="0"/>
                </a:lnTo>
                <a:close/>
              </a:path>
            </a:pathLst>
          </a:custGeom>
          <a:ln w="25907">
            <a:solidFill>
              <a:srgbClr val="277AA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25"/>
          <p:cNvSpPr/>
          <p:nvPr/>
        </p:nvSpPr>
        <p:spPr>
          <a:xfrm>
            <a:off x="179512" y="140951"/>
            <a:ext cx="755522" cy="7555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/>
          <a:lstStyle/>
          <a:p>
            <a:r>
              <a:rPr lang="pt-BR" spc="-23" dirty="0" smtClean="0"/>
              <a:t>What is CubeMX?</a:t>
            </a:r>
            <a:endParaRPr lang="pt-BR" dirty="0"/>
          </a:p>
        </p:txBody>
      </p:sp>
      <p:sp>
        <p:nvSpPr>
          <p:cNvPr id="3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8681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18360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one task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Set name</a:t>
            </a:r>
          </a:p>
          <a:p>
            <a:r>
              <a:rPr lang="en-US" sz="1800" dirty="0" smtClean="0"/>
              <a:t>Button 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1916832"/>
            <a:ext cx="4574579" cy="4229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464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6" y="101381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Timer</a:t>
            </a:r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timer name</a:t>
            </a:r>
          </a:p>
          <a:p>
            <a:r>
              <a:rPr lang="en-US" sz="1800" dirty="0" smtClean="0"/>
              <a:t>Timer callback 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1844824"/>
            <a:ext cx="4574579" cy="1008112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949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98543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handle definition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Software timer creation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smtClean="0"/>
              <a:t>Software timer start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3595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myTimer01Handle;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2708920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timer(s)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myTimer01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(myTimer01, Callback01);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myTimer01Handle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(myTimer01),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osTimerPeriodic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NULL);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63550" y="4149080"/>
            <a:ext cx="8154988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osTimerStart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(myTimer01Handle,1000);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Print\n"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037844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callback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550" y="1556792"/>
            <a:ext cx="8154988" cy="16004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Callback01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Callback01(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Callback01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"Timer Print\n"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Callback01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01597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Questions???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046440"/>
          </a:xfrm>
        </p:spPr>
        <p:txBody>
          <a:bodyPr/>
          <a:lstStyle/>
          <a:p>
            <a:r>
              <a:rPr lang="pt-BR" dirty="0" smtClean="0"/>
              <a:t>There are other features, as the advanced HOOK</a:t>
            </a:r>
          </a:p>
          <a:p>
            <a:pPr lvl="1"/>
            <a:r>
              <a:rPr lang="pt-BR" dirty="0" smtClean="0"/>
              <a:t>In the web, there is an example of this feature applied</a:t>
            </a:r>
          </a:p>
          <a:p>
            <a:pPr lvl="2"/>
            <a:r>
              <a:rPr lang="pt-BR" dirty="0" smtClean="0">
                <a:hlinkClick r:id="rId2"/>
              </a:rPr>
              <a:t>www.github.com/montanari9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2732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br>
              <a:rPr lang="en-US" dirty="0" smtClean="0"/>
            </a:br>
            <a:r>
              <a:rPr lang="en-US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87902" y="2717958"/>
            <a:ext cx="1564767" cy="276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200526" y="2721387"/>
            <a:ext cx="738377" cy="290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19907" y="2732819"/>
            <a:ext cx="1500758" cy="212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287968" y="2776342"/>
            <a:ext cx="564833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iddlew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2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409" y="3087148"/>
            <a:ext cx="1565910" cy="27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746629" y="3090577"/>
            <a:ext cx="330327" cy="289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161414" y="3102007"/>
            <a:ext cx="1501901" cy="211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2834452" y="3145054"/>
            <a:ext cx="157163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825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0734" y="3455194"/>
            <a:ext cx="1564767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749935" y="3538633"/>
            <a:ext cx="666368" cy="2903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332739" y="3470053"/>
            <a:ext cx="1500758" cy="3726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837374" y="3594063"/>
            <a:ext cx="492443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825" spc="38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25" spc="-1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2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58083" y="3455194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05556" y="3538633"/>
            <a:ext cx="870966" cy="2903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90089" y="3470053"/>
            <a:ext cx="1501901" cy="3726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3392522" y="3594063"/>
            <a:ext cx="69723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_Au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dio</a:t>
            </a:r>
            <a:endParaRPr sz="82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0734" y="3984402"/>
            <a:ext cx="1564767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288162" y="4067843"/>
            <a:ext cx="1589912" cy="2903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332739" y="3999262"/>
            <a:ext cx="1500758" cy="3726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1375315" y="4122796"/>
            <a:ext cx="1418273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_US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_Device_Libra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2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58083" y="3984402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000376" y="4067843"/>
            <a:ext cx="1482470" cy="2903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990089" y="3999262"/>
            <a:ext cx="1501901" cy="3726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3087341" y="4122796"/>
            <a:ext cx="131064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_US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_Host_Libra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825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45251" y="3087148"/>
            <a:ext cx="1565910" cy="27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869305" y="3090577"/>
            <a:ext cx="715518" cy="2891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477257" y="3102007"/>
            <a:ext cx="1501901" cy="2114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5957607" y="3145054"/>
            <a:ext cx="543878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25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825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16577" y="3455194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156074" y="3538633"/>
            <a:ext cx="484632" cy="2903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4648582" y="3470053"/>
            <a:ext cx="1501901" cy="3726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 txBox="1"/>
          <p:nvPr/>
        </p:nvSpPr>
        <p:spPr>
          <a:xfrm>
            <a:off x="5243898" y="3594063"/>
            <a:ext cx="310516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FatF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25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73927" y="3455194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6701409" y="3538633"/>
            <a:ext cx="710945" cy="2903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6305932" y="3470053"/>
            <a:ext cx="1501901" cy="3726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6789045" y="3594063"/>
            <a:ext cx="536734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825" spc="11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825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16577" y="3984402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089780" y="4067843"/>
            <a:ext cx="617219" cy="2903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648582" y="3999262"/>
            <a:ext cx="1501901" cy="3726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5177604" y="4122796"/>
            <a:ext cx="443389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Lib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JPEG</a:t>
            </a:r>
            <a:endParaRPr sz="825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73927" y="3984402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6841999" y="4067843"/>
            <a:ext cx="430911" cy="2903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305932" y="3999262"/>
            <a:ext cx="1501901" cy="3726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929633" y="4122796"/>
            <a:ext cx="256700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825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16577" y="4512469"/>
            <a:ext cx="1565910" cy="4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5074921" y="4597051"/>
            <a:ext cx="646937" cy="2891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648582" y="4527329"/>
            <a:ext cx="1501901" cy="3726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 txBox="1"/>
          <p:nvPr/>
        </p:nvSpPr>
        <p:spPr>
          <a:xfrm>
            <a:off x="5162746" y="4651816"/>
            <a:ext cx="472916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25" dirty="0">
                <a:solidFill>
                  <a:srgbClr val="FFFFFF"/>
                </a:solidFill>
                <a:latin typeface="Arial"/>
                <a:cs typeface="Arial"/>
              </a:rPr>
              <a:t>olar</a:t>
            </a:r>
            <a:r>
              <a:rPr sz="825" spc="8" dirty="0">
                <a:solidFill>
                  <a:srgbClr val="FFFFFF"/>
                </a:solidFill>
                <a:latin typeface="Arial"/>
                <a:cs typeface="Arial"/>
              </a:rPr>
              <a:t>SSL</a:t>
            </a:r>
            <a:endParaRPr sz="825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10215" y="2253330"/>
            <a:ext cx="1776413" cy="460058"/>
          </a:xfrm>
          <a:custGeom>
            <a:avLst/>
            <a:gdLst/>
            <a:ahLst/>
            <a:cxnLst/>
            <a:rect l="l" t="t" r="r" b="b"/>
            <a:pathLst>
              <a:path w="2368550" h="613410">
                <a:moveTo>
                  <a:pt x="0" y="71871"/>
                </a:moveTo>
                <a:lnTo>
                  <a:pt x="12251" y="31678"/>
                </a:lnTo>
                <a:lnTo>
                  <a:pt x="43841" y="5654"/>
                </a:lnTo>
                <a:lnTo>
                  <a:pt x="394715" y="0"/>
                </a:lnTo>
                <a:lnTo>
                  <a:pt x="2296424" y="0"/>
                </a:lnTo>
                <a:lnTo>
                  <a:pt x="2336617" y="12251"/>
                </a:lnTo>
                <a:lnTo>
                  <a:pt x="2362641" y="43841"/>
                </a:lnTo>
                <a:lnTo>
                  <a:pt x="2368295" y="359420"/>
                </a:lnTo>
                <a:lnTo>
                  <a:pt x="2366839" y="373913"/>
                </a:lnTo>
                <a:lnTo>
                  <a:pt x="2347280" y="410244"/>
                </a:lnTo>
                <a:lnTo>
                  <a:pt x="2310964" y="429825"/>
                </a:lnTo>
                <a:lnTo>
                  <a:pt x="986789" y="431291"/>
                </a:lnTo>
                <a:lnTo>
                  <a:pt x="660410" y="613166"/>
                </a:lnTo>
                <a:lnTo>
                  <a:pt x="394715" y="431291"/>
                </a:lnTo>
                <a:lnTo>
                  <a:pt x="71871" y="431291"/>
                </a:lnTo>
                <a:lnTo>
                  <a:pt x="57377" y="429835"/>
                </a:lnTo>
                <a:lnTo>
                  <a:pt x="21047" y="410276"/>
                </a:lnTo>
                <a:lnTo>
                  <a:pt x="1466" y="373960"/>
                </a:lnTo>
                <a:lnTo>
                  <a:pt x="0" y="251581"/>
                </a:lnTo>
                <a:lnTo>
                  <a:pt x="0" y="71871"/>
                </a:lnTo>
                <a:close/>
              </a:path>
            </a:pathLst>
          </a:custGeom>
          <a:ln w="25907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 txBox="1"/>
          <p:nvPr/>
        </p:nvSpPr>
        <p:spPr>
          <a:xfrm>
            <a:off x="4183002" y="2347931"/>
            <a:ext cx="1428273" cy="155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013" spc="-4" dirty="0">
                <a:latin typeface="Arial"/>
                <a:cs typeface="Arial"/>
              </a:rPr>
              <a:t>Ad</a:t>
            </a:r>
            <a:r>
              <a:rPr sz="1013" spc="-15" dirty="0">
                <a:latin typeface="Arial"/>
                <a:cs typeface="Arial"/>
              </a:rPr>
              <a:t>v</a:t>
            </a:r>
            <a:r>
              <a:rPr sz="1013" spc="-4" dirty="0">
                <a:latin typeface="Arial"/>
                <a:cs typeface="Arial"/>
              </a:rPr>
              <a:t>a</a:t>
            </a:r>
            <a:r>
              <a:rPr sz="1013" dirty="0">
                <a:latin typeface="Arial"/>
                <a:cs typeface="Arial"/>
              </a:rPr>
              <a:t>nc</a:t>
            </a:r>
            <a:r>
              <a:rPr sz="1013" spc="-4" dirty="0">
                <a:latin typeface="Arial"/>
                <a:cs typeface="Arial"/>
              </a:rPr>
              <a:t>e</a:t>
            </a:r>
            <a:r>
              <a:rPr sz="1013" dirty="0">
                <a:latin typeface="Arial"/>
                <a:cs typeface="Arial"/>
              </a:rPr>
              <a:t>d</a:t>
            </a:r>
            <a:r>
              <a:rPr sz="1013" spc="8" dirty="0">
                <a:latin typeface="Times New Roman"/>
                <a:cs typeface="Times New Roman"/>
              </a:rPr>
              <a:t> </a:t>
            </a:r>
            <a:r>
              <a:rPr sz="1013" dirty="0">
                <a:latin typeface="Arial"/>
                <a:cs typeface="Arial"/>
              </a:rPr>
              <a:t>s</a:t>
            </a:r>
            <a:r>
              <a:rPr sz="1013" spc="-4" dirty="0">
                <a:latin typeface="Arial"/>
                <a:cs typeface="Arial"/>
              </a:rPr>
              <a:t>e</a:t>
            </a:r>
            <a:r>
              <a:rPr sz="1013" dirty="0">
                <a:latin typeface="Arial"/>
                <a:cs typeface="Arial"/>
              </a:rPr>
              <a:t>t</a:t>
            </a:r>
            <a:r>
              <a:rPr sz="1013" spc="11" dirty="0">
                <a:latin typeface="Times New Roman"/>
                <a:cs typeface="Times New Roman"/>
              </a:rPr>
              <a:t> </a:t>
            </a:r>
            <a:r>
              <a:rPr sz="1013" spc="-4" dirty="0">
                <a:latin typeface="Arial"/>
                <a:cs typeface="Arial"/>
              </a:rPr>
              <a:t>o</a:t>
            </a:r>
            <a:r>
              <a:rPr sz="1013" dirty="0">
                <a:latin typeface="Arial"/>
                <a:cs typeface="Arial"/>
              </a:rPr>
              <a:t>f</a:t>
            </a:r>
            <a:r>
              <a:rPr sz="1013" spc="23" dirty="0">
                <a:latin typeface="Times New Roman"/>
                <a:cs typeface="Times New Roman"/>
              </a:rPr>
              <a:t> </a:t>
            </a:r>
            <a:r>
              <a:rPr sz="1013" spc="-4" dirty="0">
                <a:latin typeface="Arial"/>
                <a:cs typeface="Arial"/>
              </a:rPr>
              <a:t>lib</a:t>
            </a:r>
            <a:r>
              <a:rPr sz="1013" dirty="0">
                <a:latin typeface="Arial"/>
                <a:cs typeface="Arial"/>
              </a:rPr>
              <a:t>r</a:t>
            </a:r>
            <a:r>
              <a:rPr sz="1013" spc="-4" dirty="0">
                <a:latin typeface="Arial"/>
                <a:cs typeface="Arial"/>
              </a:rPr>
              <a:t>a</a:t>
            </a:r>
            <a:r>
              <a:rPr sz="1013" spc="4" dirty="0">
                <a:latin typeface="Arial"/>
                <a:cs typeface="Arial"/>
              </a:rPr>
              <a:t>r</a:t>
            </a:r>
            <a:r>
              <a:rPr sz="1013" spc="-4" dirty="0">
                <a:latin typeface="Arial"/>
                <a:cs typeface="Arial"/>
              </a:rPr>
              <a:t>ies</a:t>
            </a:r>
            <a:endParaRPr sz="1013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69878" y="2739106"/>
            <a:ext cx="1658779" cy="357662"/>
          </a:xfrm>
          <a:custGeom>
            <a:avLst/>
            <a:gdLst/>
            <a:ahLst/>
            <a:cxnLst/>
            <a:rect l="l" t="t" r="r" b="b"/>
            <a:pathLst>
              <a:path w="2211704" h="476885">
                <a:moveTo>
                  <a:pt x="2148321" y="0"/>
                </a:moveTo>
                <a:lnTo>
                  <a:pt x="62769" y="0"/>
                </a:lnTo>
                <a:lnTo>
                  <a:pt x="23495" y="13914"/>
                </a:lnTo>
                <a:lnTo>
                  <a:pt x="1655" y="48583"/>
                </a:lnTo>
                <a:lnTo>
                  <a:pt x="0" y="315182"/>
                </a:lnTo>
                <a:lnTo>
                  <a:pt x="1706" y="329585"/>
                </a:lnTo>
                <a:lnTo>
                  <a:pt x="23663" y="364173"/>
                </a:lnTo>
                <a:lnTo>
                  <a:pt x="63001" y="377951"/>
                </a:lnTo>
                <a:lnTo>
                  <a:pt x="368563" y="377951"/>
                </a:lnTo>
                <a:lnTo>
                  <a:pt x="680465" y="476493"/>
                </a:lnTo>
                <a:lnTo>
                  <a:pt x="921379" y="377951"/>
                </a:lnTo>
                <a:lnTo>
                  <a:pt x="2148553" y="377951"/>
                </a:lnTo>
                <a:lnTo>
                  <a:pt x="2162957" y="376244"/>
                </a:lnTo>
                <a:lnTo>
                  <a:pt x="2197544" y="354287"/>
                </a:lnTo>
                <a:lnTo>
                  <a:pt x="2211296" y="315182"/>
                </a:lnTo>
                <a:lnTo>
                  <a:pt x="2211323" y="62769"/>
                </a:lnTo>
                <a:lnTo>
                  <a:pt x="2209616" y="48366"/>
                </a:lnTo>
                <a:lnTo>
                  <a:pt x="2187659" y="13778"/>
                </a:lnTo>
                <a:lnTo>
                  <a:pt x="2162740" y="1655"/>
                </a:lnTo>
                <a:lnTo>
                  <a:pt x="2148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5869878" y="2739106"/>
            <a:ext cx="1658779" cy="357662"/>
          </a:xfrm>
          <a:custGeom>
            <a:avLst/>
            <a:gdLst/>
            <a:ahLst/>
            <a:cxnLst/>
            <a:rect l="l" t="t" r="r" b="b"/>
            <a:pathLst>
              <a:path w="2211704" h="476885">
                <a:moveTo>
                  <a:pt x="0" y="63002"/>
                </a:moveTo>
                <a:lnTo>
                  <a:pt x="13778" y="23664"/>
                </a:lnTo>
                <a:lnTo>
                  <a:pt x="48366" y="1707"/>
                </a:lnTo>
                <a:lnTo>
                  <a:pt x="368564" y="0"/>
                </a:lnTo>
                <a:lnTo>
                  <a:pt x="2148321" y="0"/>
                </a:lnTo>
                <a:lnTo>
                  <a:pt x="2187659" y="13778"/>
                </a:lnTo>
                <a:lnTo>
                  <a:pt x="2209616" y="48366"/>
                </a:lnTo>
                <a:lnTo>
                  <a:pt x="2211323" y="314949"/>
                </a:lnTo>
                <a:lnTo>
                  <a:pt x="2209667" y="329368"/>
                </a:lnTo>
                <a:lnTo>
                  <a:pt x="2187827" y="364037"/>
                </a:lnTo>
                <a:lnTo>
                  <a:pt x="2148554" y="377951"/>
                </a:lnTo>
                <a:lnTo>
                  <a:pt x="921379" y="377951"/>
                </a:lnTo>
                <a:lnTo>
                  <a:pt x="680465" y="476493"/>
                </a:lnTo>
                <a:lnTo>
                  <a:pt x="368564" y="377951"/>
                </a:lnTo>
                <a:lnTo>
                  <a:pt x="63002" y="377951"/>
                </a:lnTo>
                <a:lnTo>
                  <a:pt x="48583" y="376296"/>
                </a:lnTo>
                <a:lnTo>
                  <a:pt x="13914" y="354456"/>
                </a:lnTo>
                <a:lnTo>
                  <a:pt x="0" y="315182"/>
                </a:lnTo>
                <a:lnTo>
                  <a:pt x="0" y="220461"/>
                </a:lnTo>
                <a:lnTo>
                  <a:pt x="0" y="63002"/>
                </a:lnTo>
                <a:close/>
              </a:path>
            </a:pathLst>
          </a:custGeom>
          <a:ln w="25907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 txBox="1"/>
          <p:nvPr/>
        </p:nvSpPr>
        <p:spPr>
          <a:xfrm>
            <a:off x="6130866" y="2813709"/>
            <a:ext cx="1136333" cy="155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013" dirty="0">
                <a:latin typeface="Arial"/>
                <a:cs typeface="Arial"/>
              </a:rPr>
              <a:t>Third</a:t>
            </a:r>
            <a:r>
              <a:rPr sz="1013" spc="4" dirty="0">
                <a:latin typeface="Times New Roman"/>
                <a:cs typeface="Times New Roman"/>
              </a:rPr>
              <a:t> </a:t>
            </a:r>
            <a:r>
              <a:rPr sz="1013" spc="-8" dirty="0">
                <a:latin typeface="Arial"/>
                <a:cs typeface="Arial"/>
              </a:rPr>
              <a:t>P</a:t>
            </a:r>
            <a:r>
              <a:rPr sz="1013" spc="-4" dirty="0">
                <a:latin typeface="Arial"/>
                <a:cs typeface="Arial"/>
              </a:rPr>
              <a:t>a</a:t>
            </a:r>
            <a:r>
              <a:rPr sz="1013" dirty="0">
                <a:latin typeface="Arial"/>
                <a:cs typeface="Arial"/>
              </a:rPr>
              <a:t>r</a:t>
            </a:r>
            <a:r>
              <a:rPr sz="1013" spc="-8" dirty="0">
                <a:latin typeface="Arial"/>
                <a:cs typeface="Arial"/>
              </a:rPr>
              <a:t>t</a:t>
            </a:r>
            <a:r>
              <a:rPr sz="1013" dirty="0">
                <a:latin typeface="Arial"/>
                <a:cs typeface="Arial"/>
              </a:rPr>
              <a:t>y</a:t>
            </a:r>
            <a:r>
              <a:rPr sz="1013" spc="19" dirty="0">
                <a:latin typeface="Times New Roman"/>
                <a:cs typeface="Times New Roman"/>
              </a:rPr>
              <a:t> </a:t>
            </a:r>
            <a:r>
              <a:rPr sz="1013" spc="-4" dirty="0">
                <a:latin typeface="Arial"/>
                <a:cs typeface="Arial"/>
              </a:rPr>
              <a:t>libra</a:t>
            </a:r>
            <a:r>
              <a:rPr sz="1013" dirty="0">
                <a:latin typeface="Arial"/>
                <a:cs typeface="Arial"/>
              </a:rPr>
              <a:t>r</a:t>
            </a:r>
            <a:r>
              <a:rPr sz="1013" spc="-4" dirty="0">
                <a:latin typeface="Arial"/>
                <a:cs typeface="Arial"/>
              </a:rPr>
              <a:t>ies</a:t>
            </a:r>
            <a:endParaRPr sz="1013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92189" y="2617946"/>
            <a:ext cx="1779746" cy="449580"/>
          </a:xfrm>
          <a:custGeom>
            <a:avLst/>
            <a:gdLst/>
            <a:ahLst/>
            <a:cxnLst/>
            <a:rect l="l" t="t" r="r" b="b"/>
            <a:pathLst>
              <a:path w="2372995" h="599439">
                <a:moveTo>
                  <a:pt x="0" y="72389"/>
                </a:moveTo>
                <a:lnTo>
                  <a:pt x="12179" y="32161"/>
                </a:lnTo>
                <a:lnTo>
                  <a:pt x="43613" y="5934"/>
                </a:lnTo>
                <a:lnTo>
                  <a:pt x="1384188" y="0"/>
                </a:lnTo>
                <a:lnTo>
                  <a:pt x="2300477" y="0"/>
                </a:lnTo>
                <a:lnTo>
                  <a:pt x="2340706" y="12175"/>
                </a:lnTo>
                <a:lnTo>
                  <a:pt x="2366932" y="43606"/>
                </a:lnTo>
                <a:lnTo>
                  <a:pt x="2372867" y="361949"/>
                </a:lnTo>
                <a:lnTo>
                  <a:pt x="2371420" y="376434"/>
                </a:lnTo>
                <a:lnTo>
                  <a:pt x="2351977" y="412842"/>
                </a:lnTo>
                <a:lnTo>
                  <a:pt x="2315826" y="432712"/>
                </a:lnTo>
                <a:lnTo>
                  <a:pt x="1977389" y="434339"/>
                </a:lnTo>
                <a:lnTo>
                  <a:pt x="1864095" y="599053"/>
                </a:lnTo>
                <a:lnTo>
                  <a:pt x="1384188" y="434339"/>
                </a:lnTo>
                <a:lnTo>
                  <a:pt x="72389" y="434339"/>
                </a:lnTo>
                <a:lnTo>
                  <a:pt x="57900" y="432891"/>
                </a:lnTo>
                <a:lnTo>
                  <a:pt x="21491" y="413437"/>
                </a:lnTo>
                <a:lnTo>
                  <a:pt x="1626" y="377289"/>
                </a:lnTo>
                <a:lnTo>
                  <a:pt x="0" y="253349"/>
                </a:lnTo>
                <a:lnTo>
                  <a:pt x="0" y="72389"/>
                </a:lnTo>
                <a:close/>
              </a:path>
            </a:pathLst>
          </a:custGeom>
          <a:ln w="25907">
            <a:solidFill>
              <a:srgbClr val="D3007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 txBox="1"/>
          <p:nvPr/>
        </p:nvSpPr>
        <p:spPr>
          <a:xfrm>
            <a:off x="1656971" y="2713976"/>
            <a:ext cx="1447323" cy="155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013" dirty="0">
                <a:latin typeface="Arial"/>
                <a:cs typeface="Arial"/>
              </a:rPr>
              <a:t>D</a:t>
            </a:r>
            <a:r>
              <a:rPr sz="1013" spc="-4" dirty="0">
                <a:latin typeface="Arial"/>
                <a:cs typeface="Arial"/>
              </a:rPr>
              <a:t>e</a:t>
            </a:r>
            <a:r>
              <a:rPr sz="1013" spc="-15" dirty="0">
                <a:latin typeface="Arial"/>
                <a:cs typeface="Arial"/>
              </a:rPr>
              <a:t>v</a:t>
            </a:r>
            <a:r>
              <a:rPr sz="1013" spc="-4" dirty="0">
                <a:latin typeface="Arial"/>
                <a:cs typeface="Arial"/>
              </a:rPr>
              <a:t>elo</a:t>
            </a:r>
            <a:r>
              <a:rPr sz="1013" dirty="0">
                <a:latin typeface="Arial"/>
                <a:cs typeface="Arial"/>
              </a:rPr>
              <a:t>p</a:t>
            </a:r>
            <a:r>
              <a:rPr sz="1013" spc="-4" dirty="0">
                <a:latin typeface="Arial"/>
                <a:cs typeface="Arial"/>
              </a:rPr>
              <a:t>e</a:t>
            </a:r>
            <a:r>
              <a:rPr sz="1013" dirty="0">
                <a:latin typeface="Arial"/>
                <a:cs typeface="Arial"/>
              </a:rPr>
              <a:t>d</a:t>
            </a:r>
            <a:r>
              <a:rPr sz="1013" spc="-8" dirty="0">
                <a:latin typeface="Arial"/>
                <a:cs typeface="Arial"/>
              </a:rPr>
              <a:t>/</a:t>
            </a:r>
            <a:r>
              <a:rPr sz="1013" dirty="0">
                <a:latin typeface="Arial"/>
                <a:cs typeface="Arial"/>
              </a:rPr>
              <a:t>O</a:t>
            </a:r>
            <a:r>
              <a:rPr sz="1013" spc="-8" dirty="0">
                <a:latin typeface="Arial"/>
                <a:cs typeface="Arial"/>
              </a:rPr>
              <a:t>w</a:t>
            </a:r>
            <a:r>
              <a:rPr sz="1013" spc="-4" dirty="0">
                <a:latin typeface="Arial"/>
                <a:cs typeface="Arial"/>
              </a:rPr>
              <a:t>n</a:t>
            </a:r>
            <a:r>
              <a:rPr sz="1013" spc="-8" dirty="0">
                <a:latin typeface="Arial"/>
                <a:cs typeface="Arial"/>
              </a:rPr>
              <a:t>e</a:t>
            </a:r>
            <a:r>
              <a:rPr sz="1013" dirty="0">
                <a:latin typeface="Arial"/>
                <a:cs typeface="Arial"/>
              </a:rPr>
              <a:t>d</a:t>
            </a:r>
            <a:r>
              <a:rPr sz="1013" dirty="0">
                <a:latin typeface="Times New Roman"/>
                <a:cs typeface="Times New Roman"/>
              </a:rPr>
              <a:t> </a:t>
            </a:r>
            <a:r>
              <a:rPr sz="1013" spc="-4" dirty="0">
                <a:latin typeface="Arial"/>
                <a:cs typeface="Arial"/>
              </a:rPr>
              <a:t>b</a:t>
            </a:r>
            <a:r>
              <a:rPr sz="1013" dirty="0">
                <a:latin typeface="Arial"/>
                <a:cs typeface="Arial"/>
              </a:rPr>
              <a:t>y</a:t>
            </a:r>
            <a:r>
              <a:rPr sz="1013" spc="19" dirty="0">
                <a:latin typeface="Times New Roman"/>
                <a:cs typeface="Times New Roman"/>
              </a:rPr>
              <a:t> </a:t>
            </a:r>
            <a:r>
              <a:rPr sz="1013" spc="-4" dirty="0">
                <a:latin typeface="Arial"/>
                <a:cs typeface="Arial"/>
              </a:rPr>
              <a:t>S</a:t>
            </a:r>
            <a:r>
              <a:rPr sz="1013" dirty="0">
                <a:latin typeface="Arial"/>
                <a:cs typeface="Arial"/>
              </a:rPr>
              <a:t>T</a:t>
            </a:r>
            <a:endParaRPr sz="1013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15059" y="2263045"/>
            <a:ext cx="925354" cy="80486"/>
          </a:xfrm>
          <a:custGeom>
            <a:avLst/>
            <a:gdLst/>
            <a:ahLst/>
            <a:cxnLst/>
            <a:rect l="l" t="t" r="r" b="b"/>
            <a:pathLst>
              <a:path w="1233804" h="107314">
                <a:moveTo>
                  <a:pt x="0" y="0"/>
                </a:moveTo>
                <a:lnTo>
                  <a:pt x="0" y="53461"/>
                </a:lnTo>
                <a:lnTo>
                  <a:pt x="1233434" y="53461"/>
                </a:lnTo>
                <a:lnTo>
                  <a:pt x="1233434" y="107045"/>
                </a:lnTo>
              </a:path>
            </a:pathLst>
          </a:custGeom>
          <a:ln w="9143">
            <a:solidFill>
              <a:srgbClr val="2B85A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615058" y="2263045"/>
            <a:ext cx="462915" cy="80486"/>
          </a:xfrm>
          <a:custGeom>
            <a:avLst/>
            <a:gdLst/>
            <a:ahLst/>
            <a:cxnLst/>
            <a:rect l="l" t="t" r="r" b="b"/>
            <a:pathLst>
              <a:path w="617219" h="107314">
                <a:moveTo>
                  <a:pt x="0" y="0"/>
                </a:moveTo>
                <a:lnTo>
                  <a:pt x="0" y="53461"/>
                </a:lnTo>
                <a:lnTo>
                  <a:pt x="616707" y="53461"/>
                </a:lnTo>
                <a:lnTo>
                  <a:pt x="616707" y="107045"/>
                </a:lnTo>
              </a:path>
            </a:pathLst>
          </a:custGeom>
          <a:ln w="9143">
            <a:solidFill>
              <a:srgbClr val="2B85A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1615058" y="2263045"/>
            <a:ext cx="0" cy="80486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7045"/>
                </a:lnTo>
              </a:path>
            </a:pathLst>
          </a:custGeom>
          <a:ln w="9143">
            <a:solidFill>
              <a:srgbClr val="2B85A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1152144" y="2263045"/>
            <a:ext cx="462915" cy="80486"/>
          </a:xfrm>
          <a:custGeom>
            <a:avLst/>
            <a:gdLst/>
            <a:ahLst/>
            <a:cxnLst/>
            <a:rect l="l" t="t" r="r" b="b"/>
            <a:pathLst>
              <a:path w="617219" h="107314">
                <a:moveTo>
                  <a:pt x="616707" y="0"/>
                </a:moveTo>
                <a:lnTo>
                  <a:pt x="616707" y="53461"/>
                </a:lnTo>
                <a:lnTo>
                  <a:pt x="0" y="53461"/>
                </a:lnTo>
                <a:lnTo>
                  <a:pt x="0" y="107045"/>
                </a:lnTo>
              </a:path>
            </a:pathLst>
          </a:custGeom>
          <a:ln w="9143">
            <a:solidFill>
              <a:srgbClr val="2B85A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690372" y="2263045"/>
            <a:ext cx="925354" cy="80486"/>
          </a:xfrm>
          <a:custGeom>
            <a:avLst/>
            <a:gdLst/>
            <a:ahLst/>
            <a:cxnLst/>
            <a:rect l="l" t="t" r="r" b="b"/>
            <a:pathLst>
              <a:path w="1233805" h="107314">
                <a:moveTo>
                  <a:pt x="1233428" y="0"/>
                </a:moveTo>
                <a:lnTo>
                  <a:pt x="1233428" y="53461"/>
                </a:lnTo>
                <a:lnTo>
                  <a:pt x="0" y="53461"/>
                </a:lnTo>
                <a:lnTo>
                  <a:pt x="0" y="107045"/>
                </a:lnTo>
              </a:path>
            </a:pathLst>
          </a:custGeom>
          <a:ln w="9143">
            <a:solidFill>
              <a:srgbClr val="2B85A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1392175" y="2057303"/>
            <a:ext cx="445769" cy="2548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1376172" y="2069876"/>
            <a:ext cx="492633" cy="2400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1424179" y="2072164"/>
            <a:ext cx="381953" cy="190976"/>
          </a:xfrm>
          <a:custGeom>
            <a:avLst/>
            <a:gdLst/>
            <a:ahLst/>
            <a:cxnLst/>
            <a:rect l="l" t="t" r="r" b="b"/>
            <a:pathLst>
              <a:path w="509269" h="254635">
                <a:moveTo>
                  <a:pt x="0" y="254507"/>
                </a:moveTo>
                <a:lnTo>
                  <a:pt x="509015" y="254507"/>
                </a:lnTo>
                <a:lnTo>
                  <a:pt x="509015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D3007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 txBox="1"/>
          <p:nvPr/>
        </p:nvSpPr>
        <p:spPr>
          <a:xfrm>
            <a:off x="1432276" y="2099957"/>
            <a:ext cx="36528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9" marR="3811" indent="-64299">
              <a:lnSpc>
                <a:spcPts val="464"/>
              </a:lnSpc>
            </a:pPr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449" spc="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F4</a:t>
            </a:r>
            <a:r>
              <a:rPr sz="449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449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6345" y="2328196"/>
            <a:ext cx="446912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80061" y="2371630"/>
            <a:ext cx="418337" cy="1794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98349" y="2343055"/>
            <a:ext cx="382904" cy="1920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 txBox="1"/>
          <p:nvPr/>
        </p:nvSpPr>
        <p:spPr>
          <a:xfrm>
            <a:off x="535455" y="2400852"/>
            <a:ext cx="307181" cy="69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Doc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49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449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29259" y="2328196"/>
            <a:ext cx="445770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995554" y="2371630"/>
            <a:ext cx="313181" cy="1794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961264" y="2343055"/>
            <a:ext cx="381761" cy="19202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 txBox="1"/>
          <p:nvPr/>
        </p:nvSpPr>
        <p:spPr>
          <a:xfrm>
            <a:off x="1050704" y="2400852"/>
            <a:ext cx="201930" cy="69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9" spc="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vers</a:t>
            </a:r>
            <a:endParaRPr sz="449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92175" y="2328196"/>
            <a:ext cx="445769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1402462" y="2371630"/>
            <a:ext cx="424053" cy="17945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1424179" y="2343055"/>
            <a:ext cx="381953" cy="192405"/>
          </a:xfrm>
          <a:custGeom>
            <a:avLst/>
            <a:gdLst/>
            <a:ahLst/>
            <a:cxnLst/>
            <a:rect l="l" t="t" r="r" b="b"/>
            <a:pathLst>
              <a:path w="509269" h="256539">
                <a:moveTo>
                  <a:pt x="0" y="256031"/>
                </a:moveTo>
                <a:lnTo>
                  <a:pt x="509015" y="256031"/>
                </a:lnTo>
                <a:lnTo>
                  <a:pt x="509015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solidFill>
            <a:srgbClr val="D3007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 txBox="1"/>
          <p:nvPr/>
        </p:nvSpPr>
        <p:spPr>
          <a:xfrm>
            <a:off x="1458565" y="2400852"/>
            <a:ext cx="312419" cy="69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449" spc="-8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49" spc="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449" spc="8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9" spc="-1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449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853946" y="2328196"/>
            <a:ext cx="446913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1908809" y="2371630"/>
            <a:ext cx="336042" cy="17945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1885952" y="2343055"/>
            <a:ext cx="382904" cy="1920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 txBox="1"/>
          <p:nvPr/>
        </p:nvSpPr>
        <p:spPr>
          <a:xfrm>
            <a:off x="1964438" y="2400852"/>
            <a:ext cx="224790" cy="69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449" spc="-8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449" spc="-1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cts</a:t>
            </a:r>
            <a:endParaRPr sz="449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6862" y="2328196"/>
            <a:ext cx="445769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2379727" y="2371630"/>
            <a:ext cx="317753" cy="1794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2348866" y="2343055"/>
            <a:ext cx="381761" cy="19202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 txBox="1"/>
          <p:nvPr/>
        </p:nvSpPr>
        <p:spPr>
          <a:xfrm>
            <a:off x="2436306" y="2400852"/>
            <a:ext cx="206693" cy="69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449" spc="-4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449" spc="8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449" dirty="0">
                <a:solidFill>
                  <a:srgbClr val="FFFFFF"/>
                </a:solidFill>
                <a:latin typeface="Arial"/>
                <a:cs typeface="Arial"/>
              </a:rPr>
              <a:t>ties</a:t>
            </a:r>
            <a:endParaRPr sz="449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77527" y="1963007"/>
            <a:ext cx="50959" cy="203835"/>
          </a:xfrm>
          <a:custGeom>
            <a:avLst/>
            <a:gdLst/>
            <a:ahLst/>
            <a:cxnLst/>
            <a:rect l="l" t="t" r="r" b="b"/>
            <a:pathLst>
              <a:path w="67944" h="271780">
                <a:moveTo>
                  <a:pt x="67436" y="0"/>
                </a:moveTo>
                <a:lnTo>
                  <a:pt x="0" y="67421"/>
                </a:lnTo>
                <a:lnTo>
                  <a:pt x="0" y="271271"/>
                </a:lnTo>
                <a:lnTo>
                  <a:pt x="67436" y="203819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25793" y="1963008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25793" y="1963007"/>
            <a:ext cx="202406" cy="203835"/>
          </a:xfrm>
          <a:custGeom>
            <a:avLst/>
            <a:gdLst/>
            <a:ahLst/>
            <a:cxnLst/>
            <a:rect l="l" t="t" r="r" b="b"/>
            <a:pathLst>
              <a:path w="269875" h="271780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3819"/>
                </a:lnTo>
                <a:lnTo>
                  <a:pt x="202310" y="271271"/>
                </a:lnTo>
                <a:lnTo>
                  <a:pt x="0" y="271271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25793" y="1963008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777525" y="1710678"/>
            <a:ext cx="0" cy="456248"/>
          </a:xfrm>
          <a:custGeom>
            <a:avLst/>
            <a:gdLst/>
            <a:ahLst/>
            <a:cxnLst/>
            <a:rect l="l" t="t" r="r" b="b"/>
            <a:pathLst>
              <a:path h="608330">
                <a:moveTo>
                  <a:pt x="0" y="0"/>
                </a:moveTo>
                <a:lnTo>
                  <a:pt x="0" y="60771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74358" y="2065020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726091" y="2014444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74358" y="2014444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74358" y="2014444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74358" y="2014444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726091" y="1762113"/>
            <a:ext cx="0" cy="454820"/>
          </a:xfrm>
          <a:custGeom>
            <a:avLst/>
            <a:gdLst/>
            <a:ahLst/>
            <a:cxnLst/>
            <a:rect l="l" t="t" r="r" b="b"/>
            <a:pathLst>
              <a:path h="606425">
                <a:moveTo>
                  <a:pt x="0" y="0"/>
                </a:moveTo>
                <a:lnTo>
                  <a:pt x="0" y="606186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25792" y="1862710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5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777527" y="1812132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25793" y="1812132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25793" y="1812132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25793" y="1812132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74358" y="1913002"/>
            <a:ext cx="151924" cy="152876"/>
          </a:xfrm>
          <a:custGeom>
            <a:avLst/>
            <a:gdLst/>
            <a:ahLst/>
            <a:cxnLst/>
            <a:rect l="l" t="t" r="r" b="b"/>
            <a:pathLst>
              <a:path w="202565" h="203834">
                <a:moveTo>
                  <a:pt x="0" y="203834"/>
                </a:moveTo>
                <a:lnTo>
                  <a:pt x="202310" y="203834"/>
                </a:lnTo>
                <a:lnTo>
                  <a:pt x="202310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726091" y="1862423"/>
            <a:ext cx="50959" cy="203835"/>
          </a:xfrm>
          <a:custGeom>
            <a:avLst/>
            <a:gdLst/>
            <a:ahLst/>
            <a:cxnLst/>
            <a:rect l="l" t="t" r="r" b="b"/>
            <a:pathLst>
              <a:path w="67944" h="271780">
                <a:moveTo>
                  <a:pt x="67436" y="0"/>
                </a:moveTo>
                <a:lnTo>
                  <a:pt x="0" y="67421"/>
                </a:lnTo>
                <a:lnTo>
                  <a:pt x="0" y="271271"/>
                </a:lnTo>
                <a:lnTo>
                  <a:pt x="67436" y="203819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74358" y="186242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74358" y="1862423"/>
            <a:ext cx="202406" cy="203835"/>
          </a:xfrm>
          <a:custGeom>
            <a:avLst/>
            <a:gdLst/>
            <a:ahLst/>
            <a:cxnLst/>
            <a:rect l="l" t="t" r="r" b="b"/>
            <a:pathLst>
              <a:path w="269875" h="271780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3819"/>
                </a:lnTo>
                <a:lnTo>
                  <a:pt x="202310" y="271271"/>
                </a:lnTo>
                <a:lnTo>
                  <a:pt x="0" y="271271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74358" y="186242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473489" y="1660113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5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321755" y="1660113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321755" y="1660113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321755" y="1660113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473487" y="1710679"/>
            <a:ext cx="0" cy="50483"/>
          </a:xfrm>
          <a:custGeom>
            <a:avLst/>
            <a:gdLst/>
            <a:ahLst/>
            <a:cxnLst/>
            <a:rect l="l" t="t" r="r" b="b"/>
            <a:pathLst>
              <a:path h="67309">
                <a:moveTo>
                  <a:pt x="0" y="0"/>
                </a:moveTo>
                <a:lnTo>
                  <a:pt x="0" y="67071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473773" y="1710691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5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25508" y="1660113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473774" y="1660113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473774" y="1660113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473774" y="1660113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25506" y="1710679"/>
            <a:ext cx="0" cy="51911"/>
          </a:xfrm>
          <a:custGeom>
            <a:avLst/>
            <a:gdLst/>
            <a:ahLst/>
            <a:cxnLst/>
            <a:rect l="l" t="t" r="r" b="b"/>
            <a:pathLst>
              <a:path h="69215">
                <a:moveTo>
                  <a:pt x="0" y="0"/>
                </a:moveTo>
                <a:lnTo>
                  <a:pt x="0" y="68595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25792" y="1710691"/>
            <a:ext cx="151924" cy="152876"/>
          </a:xfrm>
          <a:custGeom>
            <a:avLst/>
            <a:gdLst/>
            <a:ahLst/>
            <a:cxnLst/>
            <a:rect l="l" t="t" r="r" b="b"/>
            <a:pathLst>
              <a:path w="202565" h="203834">
                <a:moveTo>
                  <a:pt x="0" y="203834"/>
                </a:moveTo>
                <a:lnTo>
                  <a:pt x="202310" y="203834"/>
                </a:lnTo>
                <a:lnTo>
                  <a:pt x="202310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777527" y="1660112"/>
            <a:ext cx="50959" cy="203835"/>
          </a:xfrm>
          <a:custGeom>
            <a:avLst/>
            <a:gdLst/>
            <a:ahLst/>
            <a:cxnLst/>
            <a:rect l="l" t="t" r="r" b="b"/>
            <a:pathLst>
              <a:path w="67944" h="271780">
                <a:moveTo>
                  <a:pt x="67436" y="0"/>
                </a:moveTo>
                <a:lnTo>
                  <a:pt x="0" y="67421"/>
                </a:lnTo>
                <a:lnTo>
                  <a:pt x="0" y="271271"/>
                </a:lnTo>
                <a:lnTo>
                  <a:pt x="67436" y="203819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25793" y="1660113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25793" y="1660112"/>
            <a:ext cx="202406" cy="203835"/>
          </a:xfrm>
          <a:custGeom>
            <a:avLst/>
            <a:gdLst/>
            <a:ahLst/>
            <a:cxnLst/>
            <a:rect l="l" t="t" r="r" b="b"/>
            <a:pathLst>
              <a:path w="269875" h="271780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3819"/>
                </a:lnTo>
                <a:lnTo>
                  <a:pt x="202310" y="271271"/>
                </a:lnTo>
                <a:lnTo>
                  <a:pt x="0" y="271271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25793" y="1660113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270320" y="1760983"/>
            <a:ext cx="151924" cy="152876"/>
          </a:xfrm>
          <a:custGeom>
            <a:avLst/>
            <a:gdLst/>
            <a:ahLst/>
            <a:cxnLst/>
            <a:rect l="l" t="t" r="r" b="b"/>
            <a:pathLst>
              <a:path w="202565" h="203834">
                <a:moveTo>
                  <a:pt x="0" y="203834"/>
                </a:moveTo>
                <a:lnTo>
                  <a:pt x="202310" y="203834"/>
                </a:lnTo>
                <a:lnTo>
                  <a:pt x="202310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422053" y="1710404"/>
            <a:ext cx="50959" cy="203835"/>
          </a:xfrm>
          <a:custGeom>
            <a:avLst/>
            <a:gdLst/>
            <a:ahLst/>
            <a:cxnLst/>
            <a:rect l="l" t="t" r="r" b="b"/>
            <a:pathLst>
              <a:path w="67945" h="271780">
                <a:moveTo>
                  <a:pt x="67436" y="0"/>
                </a:moveTo>
                <a:lnTo>
                  <a:pt x="0" y="67421"/>
                </a:lnTo>
                <a:lnTo>
                  <a:pt x="0" y="271271"/>
                </a:lnTo>
                <a:lnTo>
                  <a:pt x="67436" y="203819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270319" y="171040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270319" y="1710404"/>
            <a:ext cx="202406" cy="203835"/>
          </a:xfrm>
          <a:custGeom>
            <a:avLst/>
            <a:gdLst/>
            <a:ahLst/>
            <a:cxnLst/>
            <a:rect l="l" t="t" r="r" b="b"/>
            <a:pathLst>
              <a:path w="269875" h="271780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3819"/>
                </a:lnTo>
                <a:lnTo>
                  <a:pt x="202310" y="271271"/>
                </a:lnTo>
                <a:lnTo>
                  <a:pt x="0" y="271271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270319" y="171040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422053" y="1760971"/>
            <a:ext cx="0" cy="51911"/>
          </a:xfrm>
          <a:custGeom>
            <a:avLst/>
            <a:gdLst/>
            <a:ahLst/>
            <a:cxnLst/>
            <a:rect l="l" t="t" r="r" b="b"/>
            <a:pathLst>
              <a:path h="69215">
                <a:moveTo>
                  <a:pt x="0" y="0"/>
                </a:moveTo>
                <a:lnTo>
                  <a:pt x="0" y="68595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422340" y="1760983"/>
            <a:ext cx="151924" cy="152876"/>
          </a:xfrm>
          <a:custGeom>
            <a:avLst/>
            <a:gdLst/>
            <a:ahLst/>
            <a:cxnLst/>
            <a:rect l="l" t="t" r="r" b="b"/>
            <a:pathLst>
              <a:path w="202565" h="203834">
                <a:moveTo>
                  <a:pt x="0" y="203834"/>
                </a:moveTo>
                <a:lnTo>
                  <a:pt x="202310" y="203834"/>
                </a:lnTo>
                <a:lnTo>
                  <a:pt x="202310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74074" y="1710404"/>
            <a:ext cx="50959" cy="203835"/>
          </a:xfrm>
          <a:custGeom>
            <a:avLst/>
            <a:gdLst/>
            <a:ahLst/>
            <a:cxnLst/>
            <a:rect l="l" t="t" r="r" b="b"/>
            <a:pathLst>
              <a:path w="67944" h="271780">
                <a:moveTo>
                  <a:pt x="67436" y="0"/>
                </a:moveTo>
                <a:lnTo>
                  <a:pt x="0" y="67421"/>
                </a:lnTo>
                <a:lnTo>
                  <a:pt x="0" y="271271"/>
                </a:lnTo>
                <a:lnTo>
                  <a:pt x="67436" y="203819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422340" y="171040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422340" y="1710404"/>
            <a:ext cx="202406" cy="203835"/>
          </a:xfrm>
          <a:custGeom>
            <a:avLst/>
            <a:gdLst/>
            <a:ahLst/>
            <a:cxnLst/>
            <a:rect l="l" t="t" r="r" b="b"/>
            <a:pathLst>
              <a:path w="269875" h="271780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3819"/>
                </a:lnTo>
                <a:lnTo>
                  <a:pt x="202310" y="271271"/>
                </a:lnTo>
                <a:lnTo>
                  <a:pt x="0" y="271271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422340" y="171040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74072" y="1760971"/>
            <a:ext cx="0" cy="40481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355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574358" y="1762125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5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726091" y="1711549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74358" y="1711548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574358" y="1711549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574358" y="1711548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372904" y="2064735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5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220028" y="2064735"/>
            <a:ext cx="203835" cy="50959"/>
          </a:xfrm>
          <a:custGeom>
            <a:avLst/>
            <a:gdLst/>
            <a:ahLst/>
            <a:cxnLst/>
            <a:rect l="l" t="t" r="r" b="b"/>
            <a:pathLst>
              <a:path w="271780" h="67944">
                <a:moveTo>
                  <a:pt x="271271" y="0"/>
                </a:moveTo>
                <a:lnTo>
                  <a:pt x="67436" y="0"/>
                </a:lnTo>
                <a:lnTo>
                  <a:pt x="0" y="67421"/>
                </a:lnTo>
                <a:lnTo>
                  <a:pt x="203834" y="67421"/>
                </a:lnTo>
                <a:lnTo>
                  <a:pt x="2712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220028" y="2064735"/>
            <a:ext cx="203835" cy="202406"/>
          </a:xfrm>
          <a:custGeom>
            <a:avLst/>
            <a:gdLst/>
            <a:ahLst/>
            <a:cxnLst/>
            <a:rect l="l" t="t" r="r" b="b"/>
            <a:pathLst>
              <a:path w="271780" h="269875">
                <a:moveTo>
                  <a:pt x="0" y="67421"/>
                </a:moveTo>
                <a:lnTo>
                  <a:pt x="67436" y="0"/>
                </a:lnTo>
                <a:lnTo>
                  <a:pt x="271271" y="0"/>
                </a:lnTo>
                <a:lnTo>
                  <a:pt x="271271" y="202295"/>
                </a:lnTo>
                <a:lnTo>
                  <a:pt x="203834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220028" y="2064735"/>
            <a:ext cx="203835" cy="50959"/>
          </a:xfrm>
          <a:custGeom>
            <a:avLst/>
            <a:gdLst/>
            <a:ahLst/>
            <a:cxnLst/>
            <a:rect l="l" t="t" r="r" b="b"/>
            <a:pathLst>
              <a:path w="271780" h="67944">
                <a:moveTo>
                  <a:pt x="0" y="67421"/>
                </a:moveTo>
                <a:lnTo>
                  <a:pt x="203834" y="67421"/>
                </a:lnTo>
                <a:lnTo>
                  <a:pt x="271271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72332" y="1811262"/>
            <a:ext cx="0" cy="456248"/>
          </a:xfrm>
          <a:custGeom>
            <a:avLst/>
            <a:gdLst/>
            <a:ahLst/>
            <a:cxnLst/>
            <a:rect l="l" t="t" r="r" b="b"/>
            <a:pathLst>
              <a:path h="608330">
                <a:moveTo>
                  <a:pt x="0" y="0"/>
                </a:moveTo>
                <a:lnTo>
                  <a:pt x="0" y="607710"/>
                </a:lnTo>
              </a:path>
            </a:pathLst>
          </a:custGeom>
          <a:ln w="27431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219457" y="2109883"/>
            <a:ext cx="139446" cy="15316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72046" y="2115313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523780" y="2064735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5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372046" y="206473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372046" y="2064735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372046" y="206473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23779" y="1812405"/>
            <a:ext cx="0" cy="454820"/>
          </a:xfrm>
          <a:custGeom>
            <a:avLst/>
            <a:gdLst/>
            <a:ahLst/>
            <a:cxnLst/>
            <a:rect l="l" t="t" r="r" b="b"/>
            <a:pathLst>
              <a:path h="606425">
                <a:moveTo>
                  <a:pt x="0" y="0"/>
                </a:moveTo>
                <a:lnTo>
                  <a:pt x="0" y="606186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349759" y="2098453"/>
            <a:ext cx="189738" cy="18630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220029" y="1963294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371761" y="1912716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5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220028" y="1912716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220028" y="1912716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220028" y="1912716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226315" y="1971580"/>
            <a:ext cx="134874" cy="1337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220029" y="1811275"/>
            <a:ext cx="151924" cy="152876"/>
          </a:xfrm>
          <a:custGeom>
            <a:avLst/>
            <a:gdLst/>
            <a:ahLst/>
            <a:cxnLst/>
            <a:rect l="l" t="t" r="r" b="b"/>
            <a:pathLst>
              <a:path w="202565" h="203834">
                <a:moveTo>
                  <a:pt x="0" y="203834"/>
                </a:moveTo>
                <a:lnTo>
                  <a:pt x="202310" y="203834"/>
                </a:lnTo>
                <a:lnTo>
                  <a:pt x="202310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371761" y="1760696"/>
            <a:ext cx="50959" cy="203835"/>
          </a:xfrm>
          <a:custGeom>
            <a:avLst/>
            <a:gdLst/>
            <a:ahLst/>
            <a:cxnLst/>
            <a:rect l="l" t="t" r="r" b="b"/>
            <a:pathLst>
              <a:path w="67945" h="271780">
                <a:moveTo>
                  <a:pt x="67436" y="0"/>
                </a:moveTo>
                <a:lnTo>
                  <a:pt x="0" y="67421"/>
                </a:lnTo>
                <a:lnTo>
                  <a:pt x="0" y="271271"/>
                </a:lnTo>
                <a:lnTo>
                  <a:pt x="67436" y="203819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220028" y="1760697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220028" y="1760696"/>
            <a:ext cx="202406" cy="203835"/>
          </a:xfrm>
          <a:custGeom>
            <a:avLst/>
            <a:gdLst/>
            <a:ahLst/>
            <a:cxnLst/>
            <a:rect l="l" t="t" r="r" b="b"/>
            <a:pathLst>
              <a:path w="269875" h="271780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3819"/>
                </a:lnTo>
                <a:lnTo>
                  <a:pt x="202310" y="271271"/>
                </a:lnTo>
                <a:lnTo>
                  <a:pt x="0" y="271271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220028" y="1760697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219457" y="1817275"/>
            <a:ext cx="142875" cy="1428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372046" y="1964437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523780" y="1913859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5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372046" y="1913859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372046" y="1913859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372046" y="1913859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374905" y="1968151"/>
            <a:ext cx="144017" cy="1428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372046" y="1812418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5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523780" y="1761840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5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372046" y="1761840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372046" y="1761840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372046" y="1761840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/>
          <p:nvPr/>
        </p:nvSpPr>
        <p:spPr>
          <a:xfrm>
            <a:off x="368046" y="1797844"/>
            <a:ext cx="155448" cy="1703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24067" y="2115313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1" name="object 181"/>
          <p:cNvSpPr/>
          <p:nvPr/>
        </p:nvSpPr>
        <p:spPr>
          <a:xfrm>
            <a:off x="675799" y="2064735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2" name="object 182"/>
          <p:cNvSpPr/>
          <p:nvPr/>
        </p:nvSpPr>
        <p:spPr>
          <a:xfrm>
            <a:off x="524066" y="206473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3" name="object 183"/>
          <p:cNvSpPr/>
          <p:nvPr/>
        </p:nvSpPr>
        <p:spPr>
          <a:xfrm>
            <a:off x="524066" y="2064735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4" name="object 184"/>
          <p:cNvSpPr/>
          <p:nvPr/>
        </p:nvSpPr>
        <p:spPr>
          <a:xfrm>
            <a:off x="524066" y="2064735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5" name="object 185"/>
          <p:cNvSpPr/>
          <p:nvPr/>
        </p:nvSpPr>
        <p:spPr>
          <a:xfrm>
            <a:off x="675798" y="1964424"/>
            <a:ext cx="0" cy="302895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494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6" name="object 186"/>
          <p:cNvSpPr/>
          <p:nvPr/>
        </p:nvSpPr>
        <p:spPr>
          <a:xfrm>
            <a:off x="526923" y="2117884"/>
            <a:ext cx="142874" cy="1428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7" name="object 187"/>
          <p:cNvSpPr/>
          <p:nvPr/>
        </p:nvSpPr>
        <p:spPr>
          <a:xfrm>
            <a:off x="524067" y="1964437"/>
            <a:ext cx="151924" cy="151924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310"/>
                </a:moveTo>
                <a:lnTo>
                  <a:pt x="202310" y="202310"/>
                </a:lnTo>
                <a:lnTo>
                  <a:pt x="202310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8" name="object 188"/>
          <p:cNvSpPr/>
          <p:nvPr/>
        </p:nvSpPr>
        <p:spPr>
          <a:xfrm>
            <a:off x="675799" y="1913859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9" name="object 189"/>
          <p:cNvSpPr/>
          <p:nvPr/>
        </p:nvSpPr>
        <p:spPr>
          <a:xfrm>
            <a:off x="524066" y="1913859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269747" y="0"/>
                </a:moveTo>
                <a:lnTo>
                  <a:pt x="67436" y="0"/>
                </a:lnTo>
                <a:lnTo>
                  <a:pt x="0" y="67421"/>
                </a:lnTo>
                <a:lnTo>
                  <a:pt x="202310" y="67421"/>
                </a:lnTo>
                <a:lnTo>
                  <a:pt x="269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0" name="object 190"/>
          <p:cNvSpPr/>
          <p:nvPr/>
        </p:nvSpPr>
        <p:spPr>
          <a:xfrm>
            <a:off x="524066" y="1913859"/>
            <a:ext cx="202406" cy="202406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67421"/>
                </a:moveTo>
                <a:lnTo>
                  <a:pt x="67436" y="0"/>
                </a:lnTo>
                <a:lnTo>
                  <a:pt x="269747" y="0"/>
                </a:lnTo>
                <a:lnTo>
                  <a:pt x="269747" y="202295"/>
                </a:lnTo>
                <a:lnTo>
                  <a:pt x="202310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1" name="object 191"/>
          <p:cNvSpPr/>
          <p:nvPr/>
        </p:nvSpPr>
        <p:spPr>
          <a:xfrm>
            <a:off x="524066" y="1913859"/>
            <a:ext cx="202406" cy="50959"/>
          </a:xfrm>
          <a:custGeom>
            <a:avLst/>
            <a:gdLst/>
            <a:ahLst/>
            <a:cxnLst/>
            <a:rect l="l" t="t" r="r" b="b"/>
            <a:pathLst>
              <a:path w="269875" h="67944">
                <a:moveTo>
                  <a:pt x="0" y="67421"/>
                </a:moveTo>
                <a:lnTo>
                  <a:pt x="202310" y="67421"/>
                </a:lnTo>
                <a:lnTo>
                  <a:pt x="269747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2" name="object 192"/>
          <p:cNvSpPr/>
          <p:nvPr/>
        </p:nvSpPr>
        <p:spPr>
          <a:xfrm>
            <a:off x="526923" y="1968151"/>
            <a:ext cx="142874" cy="1428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3" name="object 193"/>
          <p:cNvSpPr/>
          <p:nvPr/>
        </p:nvSpPr>
        <p:spPr>
          <a:xfrm>
            <a:off x="558356" y="1800988"/>
            <a:ext cx="152876" cy="151924"/>
          </a:xfrm>
          <a:custGeom>
            <a:avLst/>
            <a:gdLst/>
            <a:ahLst/>
            <a:cxnLst/>
            <a:rect l="l" t="t" r="r" b="b"/>
            <a:pathLst>
              <a:path w="203834" h="202565">
                <a:moveTo>
                  <a:pt x="0" y="202310"/>
                </a:moveTo>
                <a:lnTo>
                  <a:pt x="203834" y="202310"/>
                </a:lnTo>
                <a:lnTo>
                  <a:pt x="203834" y="0"/>
                </a:lnTo>
                <a:lnTo>
                  <a:pt x="0" y="0"/>
                </a:lnTo>
                <a:lnTo>
                  <a:pt x="0" y="202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4" name="object 194"/>
          <p:cNvSpPr/>
          <p:nvPr/>
        </p:nvSpPr>
        <p:spPr>
          <a:xfrm>
            <a:off x="711232" y="1750410"/>
            <a:ext cx="50959" cy="202406"/>
          </a:xfrm>
          <a:custGeom>
            <a:avLst/>
            <a:gdLst/>
            <a:ahLst/>
            <a:cxnLst/>
            <a:rect l="l" t="t" r="r" b="b"/>
            <a:pathLst>
              <a:path w="67944" h="269875">
                <a:moveTo>
                  <a:pt x="67436" y="0"/>
                </a:moveTo>
                <a:lnTo>
                  <a:pt x="0" y="67421"/>
                </a:lnTo>
                <a:lnTo>
                  <a:pt x="0" y="269747"/>
                </a:lnTo>
                <a:lnTo>
                  <a:pt x="67436" y="202295"/>
                </a:lnTo>
                <a:lnTo>
                  <a:pt x="674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5" name="object 195"/>
          <p:cNvSpPr/>
          <p:nvPr/>
        </p:nvSpPr>
        <p:spPr>
          <a:xfrm>
            <a:off x="558355" y="1750411"/>
            <a:ext cx="203835" cy="50959"/>
          </a:xfrm>
          <a:custGeom>
            <a:avLst/>
            <a:gdLst/>
            <a:ahLst/>
            <a:cxnLst/>
            <a:rect l="l" t="t" r="r" b="b"/>
            <a:pathLst>
              <a:path w="271780" h="67944">
                <a:moveTo>
                  <a:pt x="271271" y="0"/>
                </a:moveTo>
                <a:lnTo>
                  <a:pt x="67436" y="0"/>
                </a:lnTo>
                <a:lnTo>
                  <a:pt x="0" y="67421"/>
                </a:lnTo>
                <a:lnTo>
                  <a:pt x="203834" y="67421"/>
                </a:lnTo>
                <a:lnTo>
                  <a:pt x="2712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6" name="object 196"/>
          <p:cNvSpPr/>
          <p:nvPr/>
        </p:nvSpPr>
        <p:spPr>
          <a:xfrm>
            <a:off x="558355" y="1750410"/>
            <a:ext cx="203835" cy="202406"/>
          </a:xfrm>
          <a:custGeom>
            <a:avLst/>
            <a:gdLst/>
            <a:ahLst/>
            <a:cxnLst/>
            <a:rect l="l" t="t" r="r" b="b"/>
            <a:pathLst>
              <a:path w="271780" h="269875">
                <a:moveTo>
                  <a:pt x="0" y="67421"/>
                </a:moveTo>
                <a:lnTo>
                  <a:pt x="67436" y="0"/>
                </a:lnTo>
                <a:lnTo>
                  <a:pt x="271271" y="0"/>
                </a:lnTo>
                <a:lnTo>
                  <a:pt x="271271" y="202295"/>
                </a:lnTo>
                <a:lnTo>
                  <a:pt x="203834" y="269747"/>
                </a:lnTo>
                <a:lnTo>
                  <a:pt x="0" y="269747"/>
                </a:lnTo>
                <a:lnTo>
                  <a:pt x="0" y="67421"/>
                </a:lnTo>
                <a:close/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7" name="object 197"/>
          <p:cNvSpPr/>
          <p:nvPr/>
        </p:nvSpPr>
        <p:spPr>
          <a:xfrm>
            <a:off x="558355" y="1750411"/>
            <a:ext cx="203835" cy="50959"/>
          </a:xfrm>
          <a:custGeom>
            <a:avLst/>
            <a:gdLst/>
            <a:ahLst/>
            <a:cxnLst/>
            <a:rect l="l" t="t" r="r" b="b"/>
            <a:pathLst>
              <a:path w="271780" h="67944">
                <a:moveTo>
                  <a:pt x="0" y="67421"/>
                </a:moveTo>
                <a:lnTo>
                  <a:pt x="203834" y="67421"/>
                </a:lnTo>
                <a:lnTo>
                  <a:pt x="271271" y="0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8" name="object 198"/>
          <p:cNvSpPr/>
          <p:nvPr/>
        </p:nvSpPr>
        <p:spPr>
          <a:xfrm>
            <a:off x="711231" y="1800976"/>
            <a:ext cx="0" cy="151924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326"/>
                </a:lnTo>
              </a:path>
            </a:pathLst>
          </a:custGeom>
          <a:ln w="25907">
            <a:solidFill>
              <a:srgbClr val="39A8D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9" name="object 199"/>
          <p:cNvSpPr/>
          <p:nvPr/>
        </p:nvSpPr>
        <p:spPr>
          <a:xfrm>
            <a:off x="562357" y="1804702"/>
            <a:ext cx="142874" cy="1428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0" name="object 200"/>
          <p:cNvSpPr/>
          <p:nvPr/>
        </p:nvSpPr>
        <p:spPr>
          <a:xfrm>
            <a:off x="698891" y="1850330"/>
            <a:ext cx="729615" cy="337185"/>
          </a:xfrm>
          <a:custGeom>
            <a:avLst/>
            <a:gdLst/>
            <a:ahLst/>
            <a:cxnLst/>
            <a:rect l="l" t="t" r="r" b="b"/>
            <a:pathLst>
              <a:path w="972819" h="449580">
                <a:moveTo>
                  <a:pt x="746877" y="378989"/>
                </a:moveTo>
                <a:lnTo>
                  <a:pt x="717743" y="449458"/>
                </a:lnTo>
                <a:lnTo>
                  <a:pt x="972763" y="431017"/>
                </a:lnTo>
                <a:lnTo>
                  <a:pt x="940209" y="393557"/>
                </a:lnTo>
                <a:lnTo>
                  <a:pt x="782132" y="393557"/>
                </a:lnTo>
                <a:lnTo>
                  <a:pt x="746877" y="378989"/>
                </a:lnTo>
                <a:close/>
              </a:path>
              <a:path w="972819" h="449580">
                <a:moveTo>
                  <a:pt x="776003" y="308540"/>
                </a:moveTo>
                <a:lnTo>
                  <a:pt x="746877" y="378989"/>
                </a:lnTo>
                <a:lnTo>
                  <a:pt x="782132" y="393557"/>
                </a:lnTo>
                <a:lnTo>
                  <a:pt x="811219" y="323087"/>
                </a:lnTo>
                <a:lnTo>
                  <a:pt x="776003" y="308540"/>
                </a:lnTo>
                <a:close/>
              </a:path>
              <a:path w="972819" h="449580">
                <a:moveTo>
                  <a:pt x="805123" y="238109"/>
                </a:moveTo>
                <a:lnTo>
                  <a:pt x="776003" y="308540"/>
                </a:lnTo>
                <a:lnTo>
                  <a:pt x="811219" y="323087"/>
                </a:lnTo>
                <a:lnTo>
                  <a:pt x="782132" y="393557"/>
                </a:lnTo>
                <a:lnTo>
                  <a:pt x="940209" y="393557"/>
                </a:lnTo>
                <a:lnTo>
                  <a:pt x="805123" y="238109"/>
                </a:lnTo>
                <a:close/>
              </a:path>
              <a:path w="972819" h="449580">
                <a:moveTo>
                  <a:pt x="29096" y="0"/>
                </a:moveTo>
                <a:lnTo>
                  <a:pt x="0" y="70347"/>
                </a:lnTo>
                <a:lnTo>
                  <a:pt x="746877" y="378989"/>
                </a:lnTo>
                <a:lnTo>
                  <a:pt x="776003" y="308540"/>
                </a:lnTo>
                <a:lnTo>
                  <a:pt x="29096" y="0"/>
                </a:lnTo>
                <a:close/>
              </a:path>
            </a:pathLst>
          </a:custGeom>
          <a:solidFill>
            <a:srgbClr val="D3007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1" name="object 201"/>
          <p:cNvSpPr/>
          <p:nvPr/>
        </p:nvSpPr>
        <p:spPr>
          <a:xfrm>
            <a:off x="1911096" y="3040286"/>
            <a:ext cx="506350" cy="2640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2" name="object 202"/>
          <p:cNvSpPr/>
          <p:nvPr/>
        </p:nvSpPr>
        <p:spPr>
          <a:xfrm>
            <a:off x="1172718" y="3218593"/>
            <a:ext cx="614934" cy="69608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3" name="object 203"/>
          <p:cNvSpPr/>
          <p:nvPr/>
        </p:nvSpPr>
        <p:spPr>
          <a:xfrm>
            <a:off x="1226439" y="3273456"/>
            <a:ext cx="507493" cy="58635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4" name="object 204"/>
          <p:cNvSpPr/>
          <p:nvPr/>
        </p:nvSpPr>
        <p:spPr>
          <a:xfrm>
            <a:off x="1295020" y="4255294"/>
            <a:ext cx="819530" cy="64122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5" name="object 205"/>
          <p:cNvSpPr/>
          <p:nvPr/>
        </p:nvSpPr>
        <p:spPr>
          <a:xfrm>
            <a:off x="1351025" y="4310158"/>
            <a:ext cx="707517" cy="53149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6" name="object 206"/>
          <p:cNvSpPr/>
          <p:nvPr/>
        </p:nvSpPr>
        <p:spPr>
          <a:xfrm>
            <a:off x="2974085" y="4253008"/>
            <a:ext cx="883539" cy="8606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7" name="object 207"/>
          <p:cNvSpPr/>
          <p:nvPr/>
        </p:nvSpPr>
        <p:spPr>
          <a:xfrm>
            <a:off x="3031236" y="4310159"/>
            <a:ext cx="769238" cy="74637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8" name="object 208"/>
          <p:cNvSpPr/>
          <p:nvPr/>
        </p:nvSpPr>
        <p:spPr>
          <a:xfrm>
            <a:off x="3800475" y="3040284"/>
            <a:ext cx="658369" cy="65836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9" name="object 209"/>
          <p:cNvSpPr/>
          <p:nvPr/>
        </p:nvSpPr>
        <p:spPr>
          <a:xfrm>
            <a:off x="4650868" y="3132868"/>
            <a:ext cx="616076" cy="56578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0" name="object 210"/>
          <p:cNvSpPr/>
          <p:nvPr/>
        </p:nvSpPr>
        <p:spPr>
          <a:xfrm>
            <a:off x="4628008" y="3860960"/>
            <a:ext cx="357758" cy="48691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1" name="object 211"/>
          <p:cNvSpPr/>
          <p:nvPr/>
        </p:nvSpPr>
        <p:spPr>
          <a:xfrm>
            <a:off x="4679441" y="3913537"/>
            <a:ext cx="254889" cy="38176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2" name="object 212"/>
          <p:cNvSpPr/>
          <p:nvPr/>
        </p:nvSpPr>
        <p:spPr>
          <a:xfrm>
            <a:off x="4650867" y="4608481"/>
            <a:ext cx="342900" cy="48005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3" name="object 213"/>
          <p:cNvSpPr/>
          <p:nvPr/>
        </p:nvSpPr>
        <p:spPr>
          <a:xfrm>
            <a:off x="7259193" y="3272313"/>
            <a:ext cx="730376" cy="33832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4" name="object 214"/>
          <p:cNvSpPr/>
          <p:nvPr/>
        </p:nvSpPr>
        <p:spPr>
          <a:xfrm>
            <a:off x="7314059" y="3323749"/>
            <a:ext cx="620648" cy="23545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5" name="object 215"/>
          <p:cNvSpPr/>
          <p:nvPr/>
        </p:nvSpPr>
        <p:spPr>
          <a:xfrm>
            <a:off x="7400925" y="4143279"/>
            <a:ext cx="545211" cy="59207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6" name="object 216"/>
          <p:cNvSpPr/>
          <p:nvPr/>
        </p:nvSpPr>
        <p:spPr>
          <a:xfrm>
            <a:off x="7454646" y="4197001"/>
            <a:ext cx="437769" cy="484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8" name="object 25"/>
          <p:cNvSpPr/>
          <p:nvPr/>
        </p:nvSpPr>
        <p:spPr>
          <a:xfrm>
            <a:off x="179512" y="140951"/>
            <a:ext cx="755522" cy="75552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9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spc="-23" dirty="0" smtClean="0"/>
              <a:t>What is CubeMX?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196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SWO to </a:t>
            </a:r>
            <a:r>
              <a:rPr lang="fr-FR" dirty="0" err="1" smtClean="0"/>
              <a:t>print</a:t>
            </a:r>
            <a:r>
              <a:rPr lang="fr-FR" dirty="0" smtClean="0"/>
              <a:t> information </a:t>
            </a:r>
            <a:r>
              <a:rPr lang="fr-FR" dirty="0" err="1" smtClean="0"/>
              <a:t>from</a:t>
            </a:r>
            <a:r>
              <a:rPr lang="fr-FR" dirty="0" smtClean="0"/>
              <a:t>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SWO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70898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On some stm32 is periphery called ITM, not mix with ETM(real trace)</a:t>
            </a:r>
          </a:p>
          <a:p>
            <a:r>
              <a:rPr lang="en-US" dirty="0" smtClean="0"/>
              <a:t>This periphery can be used to internal send data from MCU over SWO pin</a:t>
            </a:r>
          </a:p>
          <a:p>
            <a:r>
              <a:rPr lang="en-US" dirty="0" smtClean="0"/>
              <a:t>Is possible to redirect the </a:t>
            </a:r>
            <a:r>
              <a:rPr lang="en-US" dirty="0" err="1" smtClean="0"/>
              <a:t>printf</a:t>
            </a:r>
            <a:r>
              <a:rPr lang="en-US" dirty="0" smtClean="0"/>
              <a:t> into this periphery</a:t>
            </a:r>
          </a:p>
          <a:p>
            <a:r>
              <a:rPr lang="en-US" dirty="0" smtClean="0"/>
              <a:t>And also some IDEs can display this information during debug</a:t>
            </a:r>
          </a:p>
          <a:p>
            <a:r>
              <a:rPr lang="en-US" dirty="0" smtClean="0"/>
              <a:t>It is similar to USART but</a:t>
            </a:r>
            <a:br>
              <a:rPr lang="en-US" dirty="0" smtClean="0"/>
            </a:br>
            <a:r>
              <a:rPr lang="en-US" dirty="0" smtClean="0"/>
              <a:t>we don’t need any additional</a:t>
            </a:r>
            <a:br>
              <a:rPr lang="en-US" dirty="0" smtClean="0"/>
            </a:br>
            <a:r>
              <a:rPr lang="en-US" dirty="0" smtClean="0"/>
              <a:t>wires and PC terminal</a:t>
            </a:r>
          </a:p>
          <a:p>
            <a:r>
              <a:rPr lang="en-US" dirty="0" smtClean="0"/>
              <a:t>Video: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81168"/>
            <a:ext cx="4807048" cy="3476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4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Using SWO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00110"/>
          </a:xfrm>
        </p:spPr>
        <p:txBody>
          <a:bodyPr/>
          <a:lstStyle/>
          <a:p>
            <a:r>
              <a:rPr lang="pt-BR" dirty="0" smtClean="0"/>
              <a:t>Create a new Cube project for our eval kit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0220"/>
          <a:stretch/>
        </p:blipFill>
        <p:spPr>
          <a:xfrm>
            <a:off x="1357312" y="1916832"/>
            <a:ext cx="642937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479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03105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400" dirty="0" smtClean="0"/>
              <a:t>We </a:t>
            </a:r>
            <a:r>
              <a:rPr lang="en-US" sz="2400" dirty="0" smtClean="0"/>
              <a:t>need only blank project with clock initialization</a:t>
            </a:r>
          </a:p>
          <a:p>
            <a:pPr lvl="1"/>
            <a:r>
              <a:rPr lang="en-US" dirty="0" smtClean="0"/>
              <a:t>We set the </a:t>
            </a:r>
            <a:r>
              <a:rPr lang="en-US" dirty="0" smtClean="0"/>
              <a:t>and </a:t>
            </a:r>
            <a:r>
              <a:rPr lang="en-US" dirty="0" smtClean="0"/>
              <a:t>configure the core to maximum speed and SWD with </a:t>
            </a:r>
            <a:r>
              <a:rPr lang="en-US" dirty="0" smtClean="0"/>
              <a:t>SWO and the SYS interface to handle the Trace Asynchronous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2310"/>
          <a:stretch/>
        </p:blipFill>
        <p:spPr>
          <a:xfrm>
            <a:off x="251521" y="2339752"/>
            <a:ext cx="2016224" cy="40957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95536" y="4869160"/>
            <a:ext cx="18722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08" y="2339752"/>
            <a:ext cx="6800982" cy="38255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6176" y="4221088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13" y="1772816"/>
            <a:ext cx="4867028" cy="46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73986" y="1362527"/>
            <a:ext cx="10382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lang="pt-BR" sz="1200" spc="-8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5"/>
          <p:cNvSpPr txBox="1"/>
          <p:nvPr/>
        </p:nvSpPr>
        <p:spPr>
          <a:xfrm>
            <a:off x="81916" y="1872759"/>
            <a:ext cx="8753951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marR="3811" indent="-177179">
              <a:lnSpc>
                <a:spcPct val="150100"/>
              </a:lnSpc>
            </a:pPr>
            <a:r>
              <a:rPr sz="2000" spc="-8" dirty="0" smtClean="0">
                <a:solidFill>
                  <a:srgbClr val="39A8DC"/>
                </a:solidFill>
                <a:latin typeface="+mj-lt"/>
                <a:cs typeface="Wingdings"/>
              </a:rPr>
              <a:t></a:t>
            </a:r>
            <a:r>
              <a:rPr lang="en-US" sz="2000" spc="-11" dirty="0">
                <a:solidFill>
                  <a:srgbClr val="001F52"/>
                </a:solidFill>
                <a:cs typeface="Arial"/>
              </a:rPr>
              <a:t>Cube and </a:t>
            </a:r>
            <a:r>
              <a:rPr lang="en-US" sz="2000" spc="-11" dirty="0" err="1">
                <a:solidFill>
                  <a:srgbClr val="001F52"/>
                </a:solidFill>
                <a:cs typeface="Arial"/>
              </a:rPr>
              <a:t>Keil</a:t>
            </a:r>
            <a:r>
              <a:rPr lang="en-US" sz="2000" spc="-11" dirty="0">
                <a:solidFill>
                  <a:srgbClr val="001F52"/>
                </a:solidFill>
                <a:cs typeface="Arial"/>
              </a:rPr>
              <a:t> system </a:t>
            </a:r>
            <a:r>
              <a:rPr lang="en-US" sz="2000" spc="-11" dirty="0" smtClean="0">
                <a:solidFill>
                  <a:srgbClr val="001F52"/>
                </a:solidFill>
                <a:cs typeface="Arial"/>
              </a:rPr>
              <a:t>check</a:t>
            </a:r>
          </a:p>
          <a:p>
            <a:pPr marL="186705" marR="3811" indent="-177179">
              <a:lnSpc>
                <a:spcPct val="150100"/>
              </a:lnSpc>
            </a:pPr>
            <a:endParaRPr lang="en-US" sz="2000" spc="-11" dirty="0" smtClean="0">
              <a:solidFill>
                <a:srgbClr val="001F52"/>
              </a:solidFill>
              <a:cs typeface="Arial"/>
            </a:endParaRPr>
          </a:p>
          <a:p>
            <a:pPr marL="186705" marR="3811" indent="-177179">
              <a:lnSpc>
                <a:spcPct val="150100"/>
              </a:lnSpc>
            </a:pPr>
            <a:r>
              <a:rPr lang="pt-BR" sz="2000" spc="-8" dirty="0">
                <a:solidFill>
                  <a:srgbClr val="39A8DC"/>
                </a:solidFill>
                <a:cs typeface="Wingdings"/>
              </a:rPr>
              <a:t> </a:t>
            </a:r>
            <a:r>
              <a:rPr lang="en-US" sz="2000" spc="-11" dirty="0" smtClean="0">
                <a:solidFill>
                  <a:srgbClr val="001F52"/>
                </a:solidFill>
                <a:cs typeface="Arial"/>
              </a:rPr>
              <a:t>What is </a:t>
            </a:r>
            <a:r>
              <a:rPr lang="en-US" sz="2000" spc="-11" dirty="0" err="1" smtClean="0">
                <a:solidFill>
                  <a:srgbClr val="001F52"/>
                </a:solidFill>
                <a:cs typeface="Arial"/>
              </a:rPr>
              <a:t>CubeMX</a:t>
            </a:r>
            <a:r>
              <a:rPr lang="en-US" sz="2000" spc="-11" dirty="0" smtClean="0">
                <a:solidFill>
                  <a:srgbClr val="001F52"/>
                </a:solidFill>
                <a:cs typeface="Arial"/>
              </a:rPr>
              <a:t>?</a:t>
            </a:r>
            <a:endParaRPr lang="en-US" sz="2000" dirty="0"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+mj-lt"/>
              <a:cs typeface="Times New Roman"/>
            </a:endParaRPr>
          </a:p>
          <a:p>
            <a:pPr marL="186705" marR="3811" indent="-177179">
              <a:lnSpc>
                <a:spcPct val="150100"/>
              </a:lnSpc>
            </a:pPr>
            <a:r>
              <a:rPr sz="2000" spc="-8" dirty="0" smtClean="0">
                <a:solidFill>
                  <a:srgbClr val="39A8DC"/>
                </a:solidFill>
                <a:latin typeface="+mj-lt"/>
                <a:cs typeface="Wingdings"/>
              </a:rPr>
              <a:t></a:t>
            </a:r>
            <a:r>
              <a:rPr lang="en-US" sz="2000" spc="-11" dirty="0">
                <a:solidFill>
                  <a:srgbClr val="001F52"/>
                </a:solidFill>
                <a:cs typeface="Arial"/>
              </a:rPr>
              <a:t>Creation and tuning of a simple project using SWO from SWD </a:t>
            </a:r>
            <a:r>
              <a:rPr lang="en-US" sz="2000" spc="-11" dirty="0" err="1">
                <a:solidFill>
                  <a:srgbClr val="001F52"/>
                </a:solidFill>
                <a:cs typeface="Arial"/>
              </a:rPr>
              <a:t>intreface</a:t>
            </a:r>
            <a:endParaRPr lang="en-US" sz="2000" spc="-11" dirty="0">
              <a:solidFill>
                <a:srgbClr val="001F52"/>
              </a:solidFill>
              <a:cs typeface="Arial"/>
            </a:endParaRPr>
          </a:p>
          <a:p>
            <a:pPr marL="186705" marR="3811" indent="-177179">
              <a:lnSpc>
                <a:spcPct val="150100"/>
              </a:lnSpc>
            </a:pPr>
            <a:endParaRPr sz="2000" dirty="0">
              <a:latin typeface="+mj-lt"/>
              <a:cs typeface="Times New Roman"/>
            </a:endParaRPr>
          </a:p>
          <a:p>
            <a:pPr marL="9526"/>
            <a:r>
              <a:rPr sz="2000" spc="-8" dirty="0" smtClean="0">
                <a:solidFill>
                  <a:srgbClr val="39A8DC"/>
                </a:solidFill>
                <a:latin typeface="+mj-lt"/>
                <a:cs typeface="Wingdings"/>
              </a:rPr>
              <a:t></a:t>
            </a:r>
            <a:r>
              <a:rPr lang="pt-BR" sz="2000" spc="-8" dirty="0" smtClean="0">
                <a:solidFill>
                  <a:srgbClr val="001F52"/>
                </a:solidFill>
                <a:latin typeface="+mj-lt"/>
                <a:cs typeface="Arial"/>
              </a:rPr>
              <a:t>FreeRTOS Basics</a:t>
            </a:r>
            <a:endParaRPr sz="2000" dirty="0">
              <a:latin typeface="+mj-lt"/>
              <a:cs typeface="Arial"/>
            </a:endParaRPr>
          </a:p>
          <a:p>
            <a:pPr>
              <a:spcBef>
                <a:spcPts val="32"/>
              </a:spcBef>
            </a:pPr>
            <a:endParaRPr sz="2000" dirty="0">
              <a:latin typeface="+mj-lt"/>
              <a:cs typeface="Times New Roman"/>
            </a:endParaRPr>
          </a:p>
          <a:p>
            <a:pPr marL="9526"/>
            <a:r>
              <a:rPr sz="2000" spc="-8" dirty="0" smtClean="0">
                <a:solidFill>
                  <a:srgbClr val="39A8DC"/>
                </a:solidFill>
                <a:latin typeface="+mj-lt"/>
                <a:cs typeface="Wingdings"/>
              </a:rPr>
              <a:t></a:t>
            </a:r>
            <a:r>
              <a:rPr lang="pt-BR" sz="2000" spc="-8" dirty="0">
                <a:solidFill>
                  <a:srgbClr val="001F52"/>
                </a:solidFill>
                <a:latin typeface="+mj-lt"/>
                <a:cs typeface="Arial"/>
              </a:rPr>
              <a:t>FreeRTOS hands on for several </a:t>
            </a:r>
            <a:r>
              <a:rPr lang="pt-BR" sz="2000" spc="-8" dirty="0" smtClean="0">
                <a:solidFill>
                  <a:srgbClr val="001F52"/>
                </a:solidFill>
                <a:latin typeface="+mj-lt"/>
                <a:cs typeface="Arial"/>
              </a:rPr>
              <a:t>features </a:t>
            </a:r>
          </a:p>
          <a:p>
            <a:pPr marL="9526"/>
            <a:r>
              <a:rPr lang="pt-BR" sz="2000" spc="-8" dirty="0">
                <a:solidFill>
                  <a:srgbClr val="001F52"/>
                </a:solidFill>
                <a:latin typeface="+mj-lt"/>
                <a:cs typeface="Arial"/>
              </a:rPr>
              <a:t>	</a:t>
            </a:r>
            <a:r>
              <a:rPr lang="pt-BR" sz="2000" spc="-8" dirty="0" smtClean="0">
                <a:solidFill>
                  <a:srgbClr val="001F52"/>
                </a:solidFill>
                <a:latin typeface="+mj-lt"/>
                <a:cs typeface="Arial"/>
              </a:rPr>
              <a:t>task/priorities/timers/mutex/semaphores (not in this order) </a:t>
            </a:r>
            <a:r>
              <a:rPr lang="pt-BR" sz="2000" spc="-8" dirty="0" smtClean="0">
                <a:solidFill>
                  <a:srgbClr val="001F52"/>
                </a:solidFill>
                <a:latin typeface="+mj-lt"/>
                <a:cs typeface="Arial"/>
                <a:sym typeface="Wingdings" panose="05000000000000000000" pitchFamily="2" charset="2"/>
              </a:rPr>
              <a:t> </a:t>
            </a:r>
            <a:endParaRPr lang="pt-BR" sz="2000" spc="-8" dirty="0">
              <a:solidFill>
                <a:srgbClr val="001F52"/>
              </a:solidFill>
              <a:latin typeface="+mj-lt"/>
              <a:cs typeface="Arial"/>
            </a:endParaRPr>
          </a:p>
          <a:p>
            <a:pPr>
              <a:spcBef>
                <a:spcPts val="32"/>
              </a:spcBef>
            </a:pPr>
            <a:endParaRPr lang="en-US" sz="2000" dirty="0">
              <a:latin typeface="+mj-lt"/>
              <a:cs typeface="Times New Roman"/>
            </a:endParaRPr>
          </a:p>
          <a:p>
            <a:pPr marL="9526"/>
            <a:endParaRPr lang="en-US" sz="2000" dirty="0">
              <a:latin typeface="+mj-lt"/>
              <a:cs typeface="Arial"/>
            </a:endParaRPr>
          </a:p>
          <a:p>
            <a:pPr marL="9526"/>
            <a:endParaRPr sz="2000" dirty="0">
              <a:latin typeface="+mj-lt"/>
              <a:cs typeface="Arial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77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708981"/>
          </a:xfrm>
        </p:spPr>
        <p:txBody>
          <a:bodyPr/>
          <a:lstStyle/>
          <a:p>
            <a:r>
              <a:rPr lang="en-US" dirty="0" smtClean="0"/>
              <a:t>We need to include the </a:t>
            </a:r>
            <a:r>
              <a:rPr lang="en-US" dirty="0" err="1" smtClean="0"/>
              <a:t>stdio.h</a:t>
            </a:r>
            <a:r>
              <a:rPr lang="en-US" dirty="0" smtClean="0"/>
              <a:t> library to make </a:t>
            </a:r>
            <a:r>
              <a:rPr lang="en-US" dirty="0" err="1" smtClean="0"/>
              <a:t>printf</a:t>
            </a:r>
            <a:r>
              <a:rPr lang="en-US" dirty="0" smtClean="0"/>
              <a:t> working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define __FILE structure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putc</a:t>
            </a:r>
            <a:r>
              <a:rPr lang="en-US" dirty="0" smtClean="0"/>
              <a:t> function must be defined to send byte over ITM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628800"/>
            <a:ext cx="4572000" cy="86177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Includes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Includes */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683568" y="2852936"/>
            <a:ext cx="7704856" cy="86177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PFP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__FILE {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handle;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Add whatever is needed */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PFP */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683568" y="4149080"/>
            <a:ext cx="6624736" cy="184665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/*send text over SWV*/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fputc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FILE *f) {</a:t>
            </a:r>
          </a:p>
          <a:p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ITM_SendChar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//send method for SWV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8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707886"/>
          </a:xfrm>
        </p:spPr>
        <p:txBody>
          <a:bodyPr/>
          <a:lstStyle/>
          <a:p>
            <a:r>
              <a:rPr lang="en-US" dirty="0" smtClean="0"/>
              <a:t>If the MCU run on very high frequency and you not see print f output you may try put into ITM send delay loop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83568" y="2060848"/>
            <a:ext cx="8136904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/*send text over SWV*/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fputc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FILE *f) {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=0;i&lt;0xFFFF;i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//waiting method, lower value will stop the SWV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ITM_SendChar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//send method for SWV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75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940088"/>
          </a:xfrm>
        </p:spPr>
        <p:txBody>
          <a:bodyPr/>
          <a:lstStyle/>
          <a:p>
            <a:r>
              <a:rPr lang="en-US" dirty="0" smtClean="0"/>
              <a:t>In KEIL</a:t>
            </a:r>
          </a:p>
          <a:p>
            <a:r>
              <a:rPr lang="en-US" dirty="0" smtClean="0"/>
              <a:t>Open target options </a:t>
            </a:r>
            <a:br>
              <a:rPr lang="en-US" dirty="0" smtClean="0"/>
            </a:br>
            <a:r>
              <a:rPr lang="en-US" dirty="0" smtClean="0"/>
              <a:t>(ALT+F7)</a:t>
            </a:r>
          </a:p>
          <a:p>
            <a:r>
              <a:rPr lang="en-US" dirty="0" smtClean="0"/>
              <a:t>Set ST-Link debugger</a:t>
            </a:r>
          </a:p>
          <a:p>
            <a:r>
              <a:rPr lang="en-US" dirty="0" smtClean="0"/>
              <a:t>Button Settings</a:t>
            </a:r>
          </a:p>
          <a:p>
            <a:r>
              <a:rPr lang="en-US" dirty="0" smtClean="0"/>
              <a:t>Set SW(D)</a:t>
            </a:r>
            <a:br>
              <a:rPr lang="en-US" dirty="0" smtClean="0"/>
            </a:br>
            <a:r>
              <a:rPr lang="en-US" dirty="0" smtClean="0"/>
              <a:t>in Debug TAB</a:t>
            </a:r>
          </a:p>
          <a:p>
            <a:r>
              <a:rPr lang="en-US" dirty="0" smtClean="0"/>
              <a:t>Got to Trace TAB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08" y="1772816"/>
            <a:ext cx="5689587" cy="4680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923928" y="1772816"/>
            <a:ext cx="288032" cy="25633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355976" y="1259632"/>
            <a:ext cx="1224136" cy="672667"/>
          </a:xfrm>
          <a:prstGeom prst="wedgeRoundRectCallout">
            <a:avLst>
              <a:gd name="adj1" fmla="val -62643"/>
              <a:gd name="adj2" fmla="val 347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Target options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273558" y="2240376"/>
            <a:ext cx="432048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304390" y="2528409"/>
            <a:ext cx="1435962" cy="18051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7786960" y="2492896"/>
            <a:ext cx="504056" cy="2160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932040" y="4460895"/>
            <a:ext cx="648072" cy="2160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13870" y="3323084"/>
            <a:ext cx="365212" cy="2160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ular Callout 15"/>
          <p:cNvSpPr/>
          <p:nvPr/>
        </p:nvSpPr>
        <p:spPr>
          <a:xfrm>
            <a:off x="6377372" y="1461200"/>
            <a:ext cx="1656184" cy="672667"/>
          </a:xfrm>
          <a:prstGeom prst="wedgeRoundRectCallout">
            <a:avLst>
              <a:gd name="adj1" fmla="val -31970"/>
              <a:gd name="adj2" fmla="val 6688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Select DEBUG tab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427984" y="2492896"/>
            <a:ext cx="1656184" cy="302272"/>
          </a:xfrm>
          <a:prstGeom prst="wedgeRoundRectCallout">
            <a:avLst>
              <a:gd name="adj1" fmla="val 61427"/>
              <a:gd name="adj2" fmla="val -181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Set ST-Link</a:t>
            </a:r>
            <a:endParaRPr lang="en-GB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876256" y="3107760"/>
            <a:ext cx="1988517" cy="302272"/>
          </a:xfrm>
          <a:prstGeom prst="wedgeRoundRectCallout">
            <a:avLst>
              <a:gd name="adj1" fmla="val 14790"/>
              <a:gd name="adj2" fmla="val -1736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Open Settings</a:t>
            </a:r>
            <a:endParaRPr lang="en-GB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940152" y="4568907"/>
            <a:ext cx="1988517" cy="302272"/>
          </a:xfrm>
          <a:prstGeom prst="wedgeRoundRectCallout">
            <a:avLst>
              <a:gd name="adj1" fmla="val -67279"/>
              <a:gd name="adj2" fmla="val -287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Set SW(D)</a:t>
            </a:r>
            <a:endParaRPr lang="en-GB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585853" y="3857027"/>
            <a:ext cx="2119753" cy="302272"/>
          </a:xfrm>
          <a:prstGeom prst="wedgeRoundRectCallout">
            <a:avLst>
              <a:gd name="adj1" fmla="val -35984"/>
              <a:gd name="adj2" fmla="val -1589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Go to Trace 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7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05" y="2480228"/>
            <a:ext cx="6029325" cy="42195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85652"/>
          </a:xfrm>
        </p:spPr>
        <p:txBody>
          <a:bodyPr/>
          <a:lstStyle/>
          <a:p>
            <a:r>
              <a:rPr lang="en-US" dirty="0" smtClean="0"/>
              <a:t>Check Trace Enable</a:t>
            </a:r>
          </a:p>
          <a:p>
            <a:r>
              <a:rPr lang="en-US" dirty="0" smtClean="0"/>
              <a:t>Set core clock </a:t>
            </a:r>
            <a:r>
              <a:rPr lang="en-US" dirty="0" smtClean="0"/>
              <a:t>(</a:t>
            </a:r>
            <a:r>
              <a:rPr lang="en-US" dirty="0" smtClean="0"/>
              <a:t>84</a:t>
            </a:r>
            <a:r>
              <a:rPr lang="en-US" dirty="0" smtClean="0"/>
              <a:t>MHz </a:t>
            </a:r>
            <a:r>
              <a:rPr lang="en-US" dirty="0" smtClean="0"/>
              <a:t>must be same as in CubeMX clock tree)</a:t>
            </a:r>
          </a:p>
          <a:p>
            <a:r>
              <a:rPr lang="en-US" dirty="0" smtClean="0"/>
              <a:t>ITM Stimulus Port 0</a:t>
            </a:r>
            <a:br>
              <a:rPr lang="en-US" dirty="0" smtClean="0"/>
            </a:br>
            <a:r>
              <a:rPr lang="en-US" dirty="0" smtClean="0"/>
              <a:t>must be checked</a:t>
            </a:r>
          </a:p>
          <a:p>
            <a:r>
              <a:rPr lang="en-US" dirty="0" smtClean="0"/>
              <a:t>Button OK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876256" y="3107760"/>
            <a:ext cx="1988517" cy="302272"/>
          </a:xfrm>
          <a:prstGeom prst="wedgeRoundRectCallout">
            <a:avLst>
              <a:gd name="adj1" fmla="val 14790"/>
              <a:gd name="adj2" fmla="val -1736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Open Settings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347864" y="3140968"/>
            <a:ext cx="159738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357697" y="3191086"/>
            <a:ext cx="956918" cy="25633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6507904" y="2699261"/>
            <a:ext cx="1224136" cy="672667"/>
          </a:xfrm>
          <a:prstGeom prst="wedgeRoundRectCallout">
            <a:avLst>
              <a:gd name="adj1" fmla="val -62643"/>
              <a:gd name="adj2" fmla="val 347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Trace Enable</a:t>
            </a:r>
            <a:endParaRPr lang="en-GB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779912" y="2348880"/>
            <a:ext cx="2076451" cy="408279"/>
          </a:xfrm>
          <a:prstGeom prst="wedgeRoundRectCallout">
            <a:avLst>
              <a:gd name="adj1" fmla="val -24172"/>
              <a:gd name="adj2" fmla="val 1532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Set Core clock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8474471" y="5056609"/>
            <a:ext cx="226368" cy="3068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6694139" y="6351304"/>
            <a:ext cx="741647" cy="25633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5940152" y="4669410"/>
            <a:ext cx="2342789" cy="415774"/>
          </a:xfrm>
          <a:prstGeom prst="wedgeRoundRectCallout">
            <a:avLst>
              <a:gd name="adj1" fmla="val 58194"/>
              <a:gd name="adj2" fmla="val 438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Check ITM Port 0</a:t>
            </a:r>
            <a:endParaRPr lang="en-GB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145760" y="6000333"/>
            <a:ext cx="2342789" cy="415774"/>
          </a:xfrm>
          <a:prstGeom prst="wedgeRoundRectCallout">
            <a:avLst>
              <a:gd name="adj1" fmla="val 58194"/>
              <a:gd name="adj2" fmla="val 438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Button 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15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157192"/>
            <a:ext cx="6020640" cy="1505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401205"/>
          </a:xfrm>
        </p:spPr>
        <p:txBody>
          <a:bodyPr/>
          <a:lstStyle/>
          <a:p>
            <a:r>
              <a:rPr lang="en-US" dirty="0" smtClean="0"/>
              <a:t>Testing loop </a:t>
            </a:r>
            <a:r>
              <a:rPr lang="en-US" dirty="0" err="1" smtClean="0"/>
              <a:t>printf</a:t>
            </a:r>
            <a:r>
              <a:rPr lang="en-US" dirty="0" smtClean="0"/>
              <a:t> in main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Compile and debug project</a:t>
            </a:r>
          </a:p>
          <a:p>
            <a:r>
              <a:rPr lang="en-US" dirty="0" smtClean="0"/>
              <a:t>Open Debug (</a:t>
            </a:r>
            <a:r>
              <a:rPr lang="en-US" dirty="0" err="1" smtClean="0"/>
              <a:t>printf</a:t>
            </a:r>
            <a:r>
              <a:rPr lang="en-US" dirty="0" smtClean="0"/>
              <a:t>) Viewer</a:t>
            </a:r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57200" y="1660499"/>
            <a:ext cx="3826768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CODE BEGIN 3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text\n"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044938"/>
            <a:ext cx="5315692" cy="1428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6032653" y="4116946"/>
            <a:ext cx="48356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6036100" y="4981042"/>
            <a:ext cx="1848267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9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477875"/>
          </a:xfrm>
        </p:spPr>
        <p:txBody>
          <a:bodyPr/>
          <a:lstStyle/>
          <a:p>
            <a:r>
              <a:rPr lang="en-US" dirty="0" smtClean="0"/>
              <a:t>Here is configuration more easier</a:t>
            </a:r>
            <a:endParaRPr lang="en-US" dirty="0"/>
          </a:p>
          <a:p>
            <a:r>
              <a:rPr lang="en-US" dirty="0" smtClean="0"/>
              <a:t>Open project options</a:t>
            </a:r>
          </a:p>
          <a:p>
            <a:r>
              <a:rPr lang="en-US" dirty="0" smtClean="0"/>
              <a:t>General Options</a:t>
            </a:r>
          </a:p>
          <a:p>
            <a:r>
              <a:rPr lang="en-US" dirty="0" smtClean="0"/>
              <a:t>TAB library and configuration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 via SWO</a:t>
            </a:r>
          </a:p>
          <a:p>
            <a:r>
              <a:rPr lang="en-US" dirty="0" smtClean="0"/>
              <a:t>Button OK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85" y="2276872"/>
            <a:ext cx="5081653" cy="4573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211961" y="3088010"/>
            <a:ext cx="1080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228184" y="3501008"/>
            <a:ext cx="100811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621911" y="5877272"/>
            <a:ext cx="100811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524328" y="6453336"/>
            <a:ext cx="64807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6534931" y="2851514"/>
            <a:ext cx="2609070" cy="408279"/>
          </a:xfrm>
          <a:prstGeom prst="wedgeRoundRectCallout">
            <a:avLst>
              <a:gd name="adj1" fmla="val -25882"/>
              <a:gd name="adj2" fmla="val 1031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Library configuration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458479" y="2426899"/>
            <a:ext cx="2273761" cy="408279"/>
          </a:xfrm>
          <a:prstGeom prst="wedgeRoundRectCallout">
            <a:avLst>
              <a:gd name="adj1" fmla="val -22462"/>
              <a:gd name="adj2" fmla="val 1140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General options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236296" y="5085184"/>
            <a:ext cx="2076451" cy="408279"/>
          </a:xfrm>
          <a:prstGeom prst="wedgeRoundRectCallout">
            <a:avLst>
              <a:gd name="adj1" fmla="val -32295"/>
              <a:gd name="adj2" fmla="val 1445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Set Via SWO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1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85652"/>
          </a:xfrm>
        </p:spPr>
        <p:txBody>
          <a:bodyPr/>
          <a:lstStyle/>
          <a:p>
            <a:r>
              <a:rPr lang="en-US" dirty="0" smtClean="0"/>
              <a:t>Add testing </a:t>
            </a:r>
            <a:r>
              <a:rPr lang="en-US" dirty="0" err="1" smtClean="0"/>
              <a:t>printf</a:t>
            </a:r>
            <a:r>
              <a:rPr lang="en-US" dirty="0" smtClean="0"/>
              <a:t> into 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 project and go to debug</a:t>
            </a:r>
          </a:p>
          <a:p>
            <a:r>
              <a:rPr lang="en-US" dirty="0" smtClean="0"/>
              <a:t>Open SWO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57200" y="1660499"/>
            <a:ext cx="3826768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CODE BEGIN 3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text\n"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581128"/>
            <a:ext cx="4618987" cy="151216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076056" y="4981156"/>
            <a:ext cx="360040" cy="2480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ular Callout 16"/>
          <p:cNvSpPr/>
          <p:nvPr/>
        </p:nvSpPr>
        <p:spPr>
          <a:xfrm>
            <a:off x="4949058" y="4152572"/>
            <a:ext cx="2431254" cy="408279"/>
          </a:xfrm>
          <a:prstGeom prst="wedgeRoundRectCallout">
            <a:avLst>
              <a:gd name="adj1" fmla="val -32295"/>
              <a:gd name="adj2" fmla="val 1445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Open SWO 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170099"/>
          </a:xfrm>
        </p:spPr>
        <p:txBody>
          <a:bodyPr/>
          <a:lstStyle/>
          <a:p>
            <a:r>
              <a:rPr lang="en-US" dirty="0" smtClean="0"/>
              <a:t>Override project default if clocks are different from core</a:t>
            </a:r>
            <a:br>
              <a:rPr lang="en-US" dirty="0" smtClean="0"/>
            </a:br>
            <a:r>
              <a:rPr lang="en-US" dirty="0" smtClean="0"/>
              <a:t> (168MHz in out case)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autodetect</a:t>
            </a:r>
            <a:r>
              <a:rPr lang="en-US" dirty="0" smtClean="0"/>
              <a:t> SWO clock if possible</a:t>
            </a:r>
          </a:p>
          <a:p>
            <a:r>
              <a:rPr lang="en-US" dirty="0" smtClean="0"/>
              <a:t>Enable </a:t>
            </a:r>
            <a:br>
              <a:rPr lang="en-US" dirty="0" smtClean="0"/>
            </a:br>
            <a:r>
              <a:rPr lang="en-US" dirty="0" smtClean="0"/>
              <a:t>ITM Port 0</a:t>
            </a:r>
            <a:br>
              <a:rPr lang="en-US" dirty="0" smtClean="0"/>
            </a:br>
            <a:r>
              <a:rPr lang="en-US" dirty="0" smtClean="0"/>
              <a:t> to terminal</a:t>
            </a:r>
          </a:p>
          <a:p>
            <a:r>
              <a:rPr lang="en-US" dirty="0" smtClean="0"/>
              <a:t>Button OK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10535"/>
            <a:ext cx="7016328" cy="4274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2267744" y="5085184"/>
            <a:ext cx="1872208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2987824" y="4235095"/>
            <a:ext cx="2736304" cy="562057"/>
          </a:xfrm>
          <a:prstGeom prst="wedgeRoundRectCallout">
            <a:avLst>
              <a:gd name="adj1" fmla="val -32619"/>
              <a:gd name="adj2" fmla="val 1034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Override clock and set correct value (168MHz)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2998168" y="5733256"/>
            <a:ext cx="637728" cy="2520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ular Callout 17"/>
          <p:cNvSpPr/>
          <p:nvPr/>
        </p:nvSpPr>
        <p:spPr>
          <a:xfrm>
            <a:off x="3872126" y="5811576"/>
            <a:ext cx="2077888" cy="415254"/>
          </a:xfrm>
          <a:prstGeom prst="wedgeRoundRectCallout">
            <a:avLst>
              <a:gd name="adj1" fmla="val -59548"/>
              <a:gd name="adj2" fmla="val -481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Check </a:t>
            </a:r>
            <a:r>
              <a:rPr lang="en-US" dirty="0" err="1" smtClean="0"/>
              <a:t>autodetect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8729414" y="5445224"/>
            <a:ext cx="205680" cy="5400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6948264" y="4797152"/>
            <a:ext cx="2191792" cy="415254"/>
          </a:xfrm>
          <a:prstGeom prst="wedgeRoundRectCallout">
            <a:avLst>
              <a:gd name="adj1" fmla="val 36638"/>
              <a:gd name="adj2" fmla="val 1016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Enable ITM Port 0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7668345" y="6546986"/>
            <a:ext cx="648072" cy="1943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ular Callout 24"/>
          <p:cNvSpPr/>
          <p:nvPr/>
        </p:nvSpPr>
        <p:spPr>
          <a:xfrm>
            <a:off x="6876256" y="5896322"/>
            <a:ext cx="1327696" cy="415254"/>
          </a:xfrm>
          <a:prstGeom prst="wedgeRoundRectCallout">
            <a:avLst>
              <a:gd name="adj1" fmla="val 36638"/>
              <a:gd name="adj2" fmla="val 1016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21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631216"/>
          </a:xfrm>
        </p:spPr>
        <p:txBody>
          <a:bodyPr/>
          <a:lstStyle/>
          <a:p>
            <a:r>
              <a:rPr lang="en-US" dirty="0" smtClean="0"/>
              <a:t>Menu View -&gt; Terminal I/O</a:t>
            </a:r>
          </a:p>
          <a:p>
            <a:r>
              <a:rPr lang="en-US" dirty="0" smtClean="0"/>
              <a:t>Run program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052736"/>
            <a:ext cx="2524477" cy="5811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ounded Rectangle 15"/>
          <p:cNvSpPr/>
          <p:nvPr/>
        </p:nvSpPr>
        <p:spPr>
          <a:xfrm>
            <a:off x="4499992" y="4823786"/>
            <a:ext cx="1872208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96" y="2389515"/>
            <a:ext cx="1672260" cy="52879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25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Cube and </a:t>
            </a:r>
            <a:r>
              <a:rPr lang="fr-FR" dirty="0" err="1" smtClean="0"/>
              <a:t>Keil</a:t>
            </a:r>
            <a:r>
              <a:rPr lang="fr-FR" dirty="0" smtClean="0"/>
              <a:t> check</a:t>
            </a:r>
            <a:endParaRPr lang="fr-FR" dirty="0"/>
          </a:p>
        </p:txBody>
      </p:sp>
      <p:sp>
        <p:nvSpPr>
          <p:cNvPr id="3" name="object 3"/>
          <p:cNvSpPr/>
          <p:nvPr/>
        </p:nvSpPr>
        <p:spPr>
          <a:xfrm>
            <a:off x="6660232" y="4365104"/>
            <a:ext cx="230581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1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About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85652"/>
          </a:xfrm>
        </p:spPr>
        <p:txBody>
          <a:bodyPr/>
          <a:lstStyle/>
          <a:p>
            <a:r>
              <a:rPr lang="en-US" dirty="0" smtClean="0"/>
              <a:t>Market leading RTOS by Real Time Engineers Ltd.</a:t>
            </a:r>
          </a:p>
          <a:p>
            <a:r>
              <a:rPr lang="en-US" dirty="0" smtClean="0"/>
              <a:t>Professionally developed with strict quality management</a:t>
            </a:r>
          </a:p>
          <a:p>
            <a:r>
              <a:rPr lang="en-US" dirty="0" smtClean="0"/>
              <a:t>Commercial versions available: OpenRTOS</a:t>
            </a:r>
            <a:r>
              <a:rPr lang="en-US" dirty="0"/>
              <a:t> </a:t>
            </a:r>
            <a:r>
              <a:rPr lang="en-US" dirty="0" smtClean="0"/>
              <a:t>and SafeRTOS</a:t>
            </a:r>
            <a:endParaRPr lang="en-US" dirty="0"/>
          </a:p>
          <a:p>
            <a:r>
              <a:rPr lang="en-US" dirty="0" smtClean="0"/>
              <a:t>Documentation available on www.freertos.org</a:t>
            </a:r>
          </a:p>
          <a:p>
            <a:r>
              <a:rPr lang="en-US" dirty="0" smtClean="0"/>
              <a:t>Free support through forum (moderated by RTOS original author Richard Barry)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30</a:t>
            </a:fld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maher mastouri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340768"/>
            <a:ext cx="136815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047536"/>
          </a:xfrm>
        </p:spPr>
        <p:txBody>
          <a:bodyPr/>
          <a:lstStyle/>
          <a:p>
            <a:r>
              <a:rPr lang="en-US" sz="1800" dirty="0" smtClean="0"/>
              <a:t>Preemptive or cooperative real-time kernel</a:t>
            </a:r>
            <a:endParaRPr lang="en-US" sz="1800" dirty="0"/>
          </a:p>
          <a:p>
            <a:r>
              <a:rPr lang="en-US" sz="1800" dirty="0" smtClean="0"/>
              <a:t>Scalable RTOS with tiny footprint (less than 10KB  ROM)</a:t>
            </a:r>
          </a:p>
          <a:p>
            <a:r>
              <a:rPr lang="en-US" sz="1800" dirty="0" smtClean="0"/>
              <a:t>Includes </a:t>
            </a:r>
            <a:r>
              <a:rPr lang="en-US" sz="1800" dirty="0"/>
              <a:t>a tickless mode for low power </a:t>
            </a:r>
            <a:r>
              <a:rPr lang="en-US" sz="1800" dirty="0" smtClean="0"/>
              <a:t>applications</a:t>
            </a:r>
            <a:endParaRPr lang="en-US" sz="1800" dirty="0"/>
          </a:p>
          <a:p>
            <a:r>
              <a:rPr lang="en-US" sz="1800" dirty="0" smtClean="0"/>
              <a:t>Synchronization and inter-task communications using </a:t>
            </a:r>
          </a:p>
          <a:p>
            <a:pPr lvl="1"/>
            <a:r>
              <a:rPr lang="en-US" sz="1400" dirty="0" smtClean="0"/>
              <a:t>message queues</a:t>
            </a:r>
          </a:p>
          <a:p>
            <a:pPr lvl="1"/>
            <a:r>
              <a:rPr lang="en-US" sz="1400" dirty="0" smtClean="0"/>
              <a:t>binary and </a:t>
            </a:r>
            <a:r>
              <a:rPr lang="en-US" sz="1400" dirty="0"/>
              <a:t>counting </a:t>
            </a:r>
            <a:r>
              <a:rPr lang="en-US" sz="1400" dirty="0" smtClean="0"/>
              <a:t>semaphores </a:t>
            </a:r>
            <a:endParaRPr lang="en-US" sz="1400" dirty="0"/>
          </a:p>
          <a:p>
            <a:pPr lvl="1"/>
            <a:r>
              <a:rPr lang="en-US" sz="1400" dirty="0" smtClean="0"/>
              <a:t>mutexes </a:t>
            </a:r>
          </a:p>
          <a:p>
            <a:pPr lvl="1"/>
            <a:r>
              <a:rPr lang="en-US" sz="1400" dirty="0" smtClean="0"/>
              <a:t>group events (flags)</a:t>
            </a:r>
          </a:p>
          <a:p>
            <a:r>
              <a:rPr lang="en-US" sz="1800" dirty="0" smtClean="0"/>
              <a:t>Software timers for tasks scheduling</a:t>
            </a:r>
            <a:endParaRPr lang="en-US" sz="1800" dirty="0"/>
          </a:p>
          <a:p>
            <a:r>
              <a:rPr lang="en-US" sz="1800" dirty="0"/>
              <a:t>E</a:t>
            </a:r>
            <a:r>
              <a:rPr lang="en-US" sz="1800" dirty="0" smtClean="0"/>
              <a:t>xecution </a:t>
            </a:r>
            <a:r>
              <a:rPr lang="en-US" sz="1800" dirty="0"/>
              <a:t>trace </a:t>
            </a:r>
            <a:r>
              <a:rPr lang="en-US" sz="1800" dirty="0" smtClean="0"/>
              <a:t>functionality</a:t>
            </a:r>
          </a:p>
          <a:p>
            <a:r>
              <a:rPr lang="en-US" sz="1800" dirty="0"/>
              <a:t>CMSIS-RTOS API </a:t>
            </a:r>
            <a:r>
              <a:rPr lang="en-US" sz="1800" dirty="0" smtClean="0"/>
              <a:t>port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31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APIs overview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32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AutoShape 4"/>
          <p:cNvSpPr>
            <a:spLocks noChangeAspect="1" noChangeArrowheads="1" noTextEdit="1"/>
          </p:cNvSpPr>
          <p:nvPr/>
        </p:nvSpPr>
        <p:spPr bwMode="auto">
          <a:xfrm>
            <a:off x="457200" y="1341438"/>
            <a:ext cx="82296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36"/>
          <p:cNvSpPr>
            <a:spLocks noChangeArrowheads="1"/>
          </p:cNvSpPr>
          <p:nvPr/>
        </p:nvSpPr>
        <p:spPr bwMode="auto">
          <a:xfrm>
            <a:off x="2117725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37"/>
          <p:cNvSpPr>
            <a:spLocks noChangeArrowheads="1"/>
          </p:cNvSpPr>
          <p:nvPr/>
        </p:nvSpPr>
        <p:spPr bwMode="auto">
          <a:xfrm>
            <a:off x="5214938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50"/>
          <p:cNvSpPr>
            <a:spLocks noChangeArrowheads="1"/>
          </p:cNvSpPr>
          <p:nvPr/>
        </p:nvSpPr>
        <p:spPr bwMode="auto">
          <a:xfrm>
            <a:off x="450850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51"/>
          <p:cNvSpPr>
            <a:spLocks noChangeArrowheads="1"/>
          </p:cNvSpPr>
          <p:nvPr/>
        </p:nvSpPr>
        <p:spPr bwMode="auto">
          <a:xfrm>
            <a:off x="8680450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94" name="Group 1093"/>
          <p:cNvGrpSpPr/>
          <p:nvPr/>
        </p:nvGrpSpPr>
        <p:grpSpPr>
          <a:xfrm>
            <a:off x="450850" y="1358900"/>
            <a:ext cx="8242300" cy="1054100"/>
            <a:chOff x="450850" y="1358900"/>
            <a:chExt cx="8242300" cy="10541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57200" y="1365250"/>
              <a:ext cx="1666875" cy="369887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24075" y="1365250"/>
              <a:ext cx="3097213" cy="369887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21288" y="1365250"/>
              <a:ext cx="3465513" cy="369887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57200" y="1735138"/>
              <a:ext cx="1666875" cy="67151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124075" y="1735138"/>
              <a:ext cx="3097213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221288" y="1735138"/>
              <a:ext cx="3465513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24075" y="2071688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221288" y="2071688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38"/>
            <p:cNvSpPr>
              <a:spLocks noChangeArrowheads="1"/>
            </p:cNvSpPr>
            <p:nvPr/>
          </p:nvSpPr>
          <p:spPr bwMode="auto">
            <a:xfrm>
              <a:off x="450850" y="1716088"/>
              <a:ext cx="8242300" cy="381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39"/>
            <p:cNvSpPr>
              <a:spLocks noChangeArrowheads="1"/>
            </p:cNvSpPr>
            <p:nvPr/>
          </p:nvSpPr>
          <p:spPr bwMode="auto">
            <a:xfrm>
              <a:off x="2117725" y="2065338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40"/>
            <p:cNvSpPr>
              <a:spLocks noChangeArrowheads="1"/>
            </p:cNvSpPr>
            <p:nvPr/>
          </p:nvSpPr>
          <p:spPr bwMode="auto">
            <a:xfrm>
              <a:off x="450850" y="2400300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52"/>
            <p:cNvSpPr>
              <a:spLocks noChangeArrowheads="1"/>
            </p:cNvSpPr>
            <p:nvPr/>
          </p:nvSpPr>
          <p:spPr bwMode="auto">
            <a:xfrm>
              <a:off x="450850" y="1358900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54"/>
            <p:cNvSpPr>
              <a:spLocks noChangeArrowheads="1"/>
            </p:cNvSpPr>
            <p:nvPr/>
          </p:nvSpPr>
          <p:spPr bwMode="auto">
            <a:xfrm>
              <a:off x="549275" y="1420813"/>
              <a:ext cx="15017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 category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55"/>
            <p:cNvSpPr>
              <a:spLocks noChangeArrowheads="1"/>
            </p:cNvSpPr>
            <p:nvPr/>
          </p:nvSpPr>
          <p:spPr bwMode="auto">
            <a:xfrm>
              <a:off x="2216150" y="1420813"/>
              <a:ext cx="12271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FreeRTOS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56"/>
            <p:cNvSpPr>
              <a:spLocks noChangeArrowheads="1"/>
            </p:cNvSpPr>
            <p:nvPr/>
          </p:nvSpPr>
          <p:spPr bwMode="auto">
            <a:xfrm>
              <a:off x="3457575" y="1420813"/>
              <a:ext cx="48418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57"/>
            <p:cNvSpPr>
              <a:spLocks noChangeArrowheads="1"/>
            </p:cNvSpPr>
            <p:nvPr/>
          </p:nvSpPr>
          <p:spPr bwMode="auto">
            <a:xfrm>
              <a:off x="5313363" y="1420813"/>
              <a:ext cx="13668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Description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58"/>
            <p:cNvSpPr>
              <a:spLocks noChangeArrowheads="1"/>
            </p:cNvSpPr>
            <p:nvPr/>
          </p:nvSpPr>
          <p:spPr bwMode="auto">
            <a:xfrm>
              <a:off x="549275" y="1797050"/>
              <a:ext cx="5302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59"/>
            <p:cNvSpPr>
              <a:spLocks noChangeArrowheads="1"/>
            </p:cNvSpPr>
            <p:nvPr/>
          </p:nvSpPr>
          <p:spPr bwMode="auto">
            <a:xfrm>
              <a:off x="1023938" y="1797050"/>
              <a:ext cx="812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60"/>
            <p:cNvSpPr>
              <a:spLocks noChangeArrowheads="1"/>
            </p:cNvSpPr>
            <p:nvPr/>
          </p:nvSpPr>
          <p:spPr bwMode="auto">
            <a:xfrm>
              <a:off x="2216150" y="1797050"/>
              <a:ext cx="12414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xTaskCreate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61"/>
            <p:cNvSpPr>
              <a:spLocks noChangeArrowheads="1"/>
            </p:cNvSpPr>
            <p:nvPr/>
          </p:nvSpPr>
          <p:spPr bwMode="auto">
            <a:xfrm>
              <a:off x="5313363" y="1797050"/>
              <a:ext cx="13970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 a new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62"/>
            <p:cNvSpPr>
              <a:spLocks noChangeArrowheads="1"/>
            </p:cNvSpPr>
            <p:nvPr/>
          </p:nvSpPr>
          <p:spPr bwMode="auto">
            <a:xfrm>
              <a:off x="6680200" y="1797050"/>
              <a:ext cx="4635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63"/>
            <p:cNvSpPr>
              <a:spLocks noChangeArrowheads="1"/>
            </p:cNvSpPr>
            <p:nvPr/>
          </p:nvSpPr>
          <p:spPr bwMode="auto">
            <a:xfrm>
              <a:off x="2216150" y="2133600"/>
              <a:ext cx="12192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vTaskDelete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64"/>
            <p:cNvSpPr>
              <a:spLocks noChangeArrowheads="1"/>
            </p:cNvSpPr>
            <p:nvPr/>
          </p:nvSpPr>
          <p:spPr bwMode="auto">
            <a:xfrm>
              <a:off x="5313363" y="2133600"/>
              <a:ext cx="13779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Deletes a 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5" name="Group 1094"/>
          <p:cNvGrpSpPr/>
          <p:nvPr/>
        </p:nvGrpSpPr>
        <p:grpSpPr>
          <a:xfrm>
            <a:off x="450850" y="2406650"/>
            <a:ext cx="8242300" cy="1347788"/>
            <a:chOff x="450850" y="2406650"/>
            <a:chExt cx="8242300" cy="1347788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57200" y="2406650"/>
              <a:ext cx="1666875" cy="1341437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24075" y="2406650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221288" y="2406650"/>
              <a:ext cx="34655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124075" y="2741613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221288" y="2741613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124075" y="3076575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5221288" y="3076575"/>
              <a:ext cx="3465513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124075" y="3411538"/>
              <a:ext cx="30972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221288" y="3413125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Rectangle 41"/>
            <p:cNvSpPr>
              <a:spLocks noChangeArrowheads="1"/>
            </p:cNvSpPr>
            <p:nvPr/>
          </p:nvSpPr>
          <p:spPr bwMode="auto">
            <a:xfrm>
              <a:off x="2117725" y="2735263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Rectangle 42"/>
            <p:cNvSpPr>
              <a:spLocks noChangeArrowheads="1"/>
            </p:cNvSpPr>
            <p:nvPr/>
          </p:nvSpPr>
          <p:spPr bwMode="auto">
            <a:xfrm>
              <a:off x="2117725" y="3070225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43"/>
            <p:cNvSpPr>
              <a:spLocks noChangeArrowheads="1"/>
            </p:cNvSpPr>
            <p:nvPr/>
          </p:nvSpPr>
          <p:spPr bwMode="auto">
            <a:xfrm>
              <a:off x="2117725" y="3405188"/>
              <a:ext cx="6575425" cy="14287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Rectangle 44"/>
            <p:cNvSpPr>
              <a:spLocks noChangeArrowheads="1"/>
            </p:cNvSpPr>
            <p:nvPr/>
          </p:nvSpPr>
          <p:spPr bwMode="auto">
            <a:xfrm>
              <a:off x="450850" y="3741738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65"/>
            <p:cNvSpPr>
              <a:spLocks noChangeArrowheads="1"/>
            </p:cNvSpPr>
            <p:nvPr/>
          </p:nvSpPr>
          <p:spPr bwMode="auto">
            <a:xfrm>
              <a:off x="549275" y="2468563"/>
              <a:ext cx="11969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 control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66"/>
            <p:cNvSpPr>
              <a:spLocks noChangeArrowheads="1"/>
            </p:cNvSpPr>
            <p:nvPr/>
          </p:nvSpPr>
          <p:spPr bwMode="auto">
            <a:xfrm>
              <a:off x="2216150" y="2468563"/>
              <a:ext cx="11461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67"/>
            <p:cNvSpPr>
              <a:spLocks noChangeArrowheads="1"/>
            </p:cNvSpPr>
            <p:nvPr/>
          </p:nvSpPr>
          <p:spPr bwMode="auto">
            <a:xfrm>
              <a:off x="5313363" y="2468563"/>
              <a:ext cx="10668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 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68"/>
            <p:cNvSpPr>
              <a:spLocks noChangeArrowheads="1"/>
            </p:cNvSpPr>
            <p:nvPr/>
          </p:nvSpPr>
          <p:spPr bwMode="auto">
            <a:xfrm>
              <a:off x="2216150" y="2803525"/>
              <a:ext cx="15652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vTaskPrioritySet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69"/>
            <p:cNvSpPr>
              <a:spLocks noChangeArrowheads="1"/>
            </p:cNvSpPr>
            <p:nvPr/>
          </p:nvSpPr>
          <p:spPr bwMode="auto">
            <a:xfrm>
              <a:off x="5313363" y="2803525"/>
              <a:ext cx="3952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70"/>
            <p:cNvSpPr>
              <a:spLocks noChangeArrowheads="1"/>
            </p:cNvSpPr>
            <p:nvPr/>
          </p:nvSpPr>
          <p:spPr bwMode="auto">
            <a:xfrm>
              <a:off x="5618163" y="2803525"/>
              <a:ext cx="12827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 task priority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71"/>
            <p:cNvSpPr>
              <a:spLocks noChangeArrowheads="1"/>
            </p:cNvSpPr>
            <p:nvPr/>
          </p:nvSpPr>
          <p:spPr bwMode="auto">
            <a:xfrm>
              <a:off x="2216150" y="3136900"/>
              <a:ext cx="14335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vTaskSuspend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72"/>
            <p:cNvSpPr>
              <a:spLocks noChangeArrowheads="1"/>
            </p:cNvSpPr>
            <p:nvPr/>
          </p:nvSpPr>
          <p:spPr bwMode="auto">
            <a:xfrm>
              <a:off x="5313363" y="3136900"/>
              <a:ext cx="9921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Suspends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73"/>
            <p:cNvSpPr>
              <a:spLocks noChangeArrowheads="1"/>
            </p:cNvSpPr>
            <p:nvPr/>
          </p:nvSpPr>
          <p:spPr bwMode="auto">
            <a:xfrm>
              <a:off x="6272213" y="3136900"/>
              <a:ext cx="6334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74"/>
            <p:cNvSpPr>
              <a:spLocks noChangeArrowheads="1"/>
            </p:cNvSpPr>
            <p:nvPr/>
          </p:nvSpPr>
          <p:spPr bwMode="auto">
            <a:xfrm>
              <a:off x="2216150" y="3473450"/>
              <a:ext cx="13890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vTaskResume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75"/>
            <p:cNvSpPr>
              <a:spLocks noChangeArrowheads="1"/>
            </p:cNvSpPr>
            <p:nvPr/>
          </p:nvSpPr>
          <p:spPr bwMode="auto">
            <a:xfrm>
              <a:off x="5313363" y="3473450"/>
              <a:ext cx="9477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Resumes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76"/>
            <p:cNvSpPr>
              <a:spLocks noChangeArrowheads="1"/>
            </p:cNvSpPr>
            <p:nvPr/>
          </p:nvSpPr>
          <p:spPr bwMode="auto">
            <a:xfrm>
              <a:off x="6227763" y="3473450"/>
              <a:ext cx="6334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450850" y="3748088"/>
            <a:ext cx="8242300" cy="2262187"/>
            <a:chOff x="450850" y="3748088"/>
            <a:chExt cx="8242300" cy="2262187"/>
          </a:xfrm>
        </p:grpSpPr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57200" y="3748088"/>
              <a:ext cx="1666875" cy="2255837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124075" y="3748088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221288" y="3748088"/>
              <a:ext cx="34655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124075" y="4083050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27"/>
            <p:cNvSpPr>
              <a:spLocks noChangeArrowheads="1"/>
            </p:cNvSpPr>
            <p:nvPr/>
          </p:nvSpPr>
          <p:spPr bwMode="auto">
            <a:xfrm>
              <a:off x="5221288" y="4083050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28"/>
            <p:cNvSpPr>
              <a:spLocks noChangeArrowheads="1"/>
            </p:cNvSpPr>
            <p:nvPr/>
          </p:nvSpPr>
          <p:spPr bwMode="auto">
            <a:xfrm>
              <a:off x="2124075" y="4418013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29"/>
            <p:cNvSpPr>
              <a:spLocks noChangeArrowheads="1"/>
            </p:cNvSpPr>
            <p:nvPr/>
          </p:nvSpPr>
          <p:spPr bwMode="auto">
            <a:xfrm>
              <a:off x="5221288" y="4418013"/>
              <a:ext cx="34655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30"/>
            <p:cNvSpPr>
              <a:spLocks noChangeArrowheads="1"/>
            </p:cNvSpPr>
            <p:nvPr/>
          </p:nvSpPr>
          <p:spPr bwMode="auto">
            <a:xfrm>
              <a:off x="2124075" y="4752975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31"/>
            <p:cNvSpPr>
              <a:spLocks noChangeArrowheads="1"/>
            </p:cNvSpPr>
            <p:nvPr/>
          </p:nvSpPr>
          <p:spPr bwMode="auto">
            <a:xfrm>
              <a:off x="5221288" y="4752975"/>
              <a:ext cx="34655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32"/>
            <p:cNvSpPr>
              <a:spLocks noChangeArrowheads="1"/>
            </p:cNvSpPr>
            <p:nvPr/>
          </p:nvSpPr>
          <p:spPr bwMode="auto">
            <a:xfrm>
              <a:off x="2124075" y="5087938"/>
              <a:ext cx="3097213" cy="579437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33"/>
            <p:cNvSpPr>
              <a:spLocks noChangeArrowheads="1"/>
            </p:cNvSpPr>
            <p:nvPr/>
          </p:nvSpPr>
          <p:spPr bwMode="auto">
            <a:xfrm>
              <a:off x="5221288" y="5089525"/>
              <a:ext cx="3465513" cy="5778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34"/>
            <p:cNvSpPr>
              <a:spLocks noChangeArrowheads="1"/>
            </p:cNvSpPr>
            <p:nvPr/>
          </p:nvSpPr>
          <p:spPr bwMode="auto">
            <a:xfrm>
              <a:off x="2124075" y="5667375"/>
              <a:ext cx="30972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35"/>
            <p:cNvSpPr>
              <a:spLocks noChangeArrowheads="1"/>
            </p:cNvSpPr>
            <p:nvPr/>
          </p:nvSpPr>
          <p:spPr bwMode="auto">
            <a:xfrm>
              <a:off x="5221288" y="5667375"/>
              <a:ext cx="34655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45"/>
            <p:cNvSpPr>
              <a:spLocks noChangeArrowheads="1"/>
            </p:cNvSpPr>
            <p:nvPr/>
          </p:nvSpPr>
          <p:spPr bwMode="auto">
            <a:xfrm>
              <a:off x="2117725" y="4076700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Rectangle 46"/>
            <p:cNvSpPr>
              <a:spLocks noChangeArrowheads="1"/>
            </p:cNvSpPr>
            <p:nvPr/>
          </p:nvSpPr>
          <p:spPr bwMode="auto">
            <a:xfrm>
              <a:off x="2117725" y="4411663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47"/>
            <p:cNvSpPr>
              <a:spLocks noChangeArrowheads="1"/>
            </p:cNvSpPr>
            <p:nvPr/>
          </p:nvSpPr>
          <p:spPr bwMode="auto">
            <a:xfrm>
              <a:off x="2117725" y="4746625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48"/>
            <p:cNvSpPr>
              <a:spLocks noChangeArrowheads="1"/>
            </p:cNvSpPr>
            <p:nvPr/>
          </p:nvSpPr>
          <p:spPr bwMode="auto">
            <a:xfrm>
              <a:off x="2117725" y="5083175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Rectangle 49"/>
            <p:cNvSpPr>
              <a:spLocks noChangeArrowheads="1"/>
            </p:cNvSpPr>
            <p:nvPr/>
          </p:nvSpPr>
          <p:spPr bwMode="auto">
            <a:xfrm>
              <a:off x="2117725" y="5661025"/>
              <a:ext cx="6575425" cy="14287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53"/>
            <p:cNvSpPr>
              <a:spLocks noChangeArrowheads="1"/>
            </p:cNvSpPr>
            <p:nvPr/>
          </p:nvSpPr>
          <p:spPr bwMode="auto">
            <a:xfrm>
              <a:off x="450850" y="5997575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77"/>
            <p:cNvSpPr>
              <a:spLocks noChangeArrowheads="1"/>
            </p:cNvSpPr>
            <p:nvPr/>
          </p:nvSpPr>
          <p:spPr bwMode="auto">
            <a:xfrm>
              <a:off x="549275" y="3810000"/>
              <a:ext cx="13430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Kernel control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ctangle 78"/>
            <p:cNvSpPr>
              <a:spLocks noChangeArrowheads="1"/>
            </p:cNvSpPr>
            <p:nvPr/>
          </p:nvSpPr>
          <p:spPr bwMode="auto">
            <a:xfrm>
              <a:off x="2216150" y="3810000"/>
              <a:ext cx="19764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vTaskStartScheduler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ctangle 79"/>
            <p:cNvSpPr>
              <a:spLocks noChangeArrowheads="1"/>
            </p:cNvSpPr>
            <p:nvPr/>
          </p:nvSpPr>
          <p:spPr bwMode="auto">
            <a:xfrm>
              <a:off x="5313363" y="3810000"/>
              <a:ext cx="6223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Starts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Rectangle 80"/>
            <p:cNvSpPr>
              <a:spLocks noChangeArrowheads="1"/>
            </p:cNvSpPr>
            <p:nvPr/>
          </p:nvSpPr>
          <p:spPr bwMode="auto">
            <a:xfrm>
              <a:off x="5902325" y="3810000"/>
              <a:ext cx="15795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kernel scheduler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9" name="Rectangle 81"/>
            <p:cNvSpPr>
              <a:spLocks noChangeArrowheads="1"/>
            </p:cNvSpPr>
            <p:nvPr/>
          </p:nvSpPr>
          <p:spPr bwMode="auto">
            <a:xfrm>
              <a:off x="2216150" y="4144963"/>
              <a:ext cx="16573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vTaskSuspendAll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Rectangle 82"/>
            <p:cNvSpPr>
              <a:spLocks noChangeArrowheads="1"/>
            </p:cNvSpPr>
            <p:nvPr/>
          </p:nvSpPr>
          <p:spPr bwMode="auto">
            <a:xfrm>
              <a:off x="5313363" y="4144963"/>
              <a:ext cx="17811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Suspends all tasks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Rectangle 83"/>
            <p:cNvSpPr>
              <a:spLocks noChangeArrowheads="1"/>
            </p:cNvSpPr>
            <p:nvPr/>
          </p:nvSpPr>
          <p:spPr bwMode="auto">
            <a:xfrm>
              <a:off x="2216150" y="4478338"/>
              <a:ext cx="16113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xTaskResumeAll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Rectangle 84"/>
            <p:cNvSpPr>
              <a:spLocks noChangeArrowheads="1"/>
            </p:cNvSpPr>
            <p:nvPr/>
          </p:nvSpPr>
          <p:spPr bwMode="auto">
            <a:xfrm>
              <a:off x="5313363" y="4478338"/>
              <a:ext cx="1206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Resumes all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Rectangle 85"/>
            <p:cNvSpPr>
              <a:spLocks noChangeArrowheads="1"/>
            </p:cNvSpPr>
            <p:nvPr/>
          </p:nvSpPr>
          <p:spPr bwMode="auto">
            <a:xfrm>
              <a:off x="6486525" y="4478338"/>
              <a:ext cx="5635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Rectangle 86"/>
            <p:cNvSpPr>
              <a:spLocks noChangeArrowheads="1"/>
            </p:cNvSpPr>
            <p:nvPr/>
          </p:nvSpPr>
          <p:spPr bwMode="auto">
            <a:xfrm>
              <a:off x="2216150" y="4814888"/>
              <a:ext cx="10477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taskYIELD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87"/>
            <p:cNvSpPr>
              <a:spLocks noChangeArrowheads="1"/>
            </p:cNvSpPr>
            <p:nvPr/>
          </p:nvSpPr>
          <p:spPr bwMode="auto">
            <a:xfrm>
              <a:off x="5313363" y="4814888"/>
              <a:ext cx="7112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Forces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Rectangle 88"/>
            <p:cNvSpPr>
              <a:spLocks noChangeArrowheads="1"/>
            </p:cNvSpPr>
            <p:nvPr/>
          </p:nvSpPr>
          <p:spPr bwMode="auto">
            <a:xfrm>
              <a:off x="5991225" y="4814888"/>
              <a:ext cx="15351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context switch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Rectangle 89"/>
            <p:cNvSpPr>
              <a:spLocks noChangeArrowheads="1"/>
            </p:cNvSpPr>
            <p:nvPr/>
          </p:nvSpPr>
          <p:spPr bwMode="auto">
            <a:xfrm>
              <a:off x="2216150" y="5151438"/>
              <a:ext cx="21859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taskENTER_CRITICAL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90"/>
            <p:cNvSpPr>
              <a:spLocks noChangeArrowheads="1"/>
            </p:cNvSpPr>
            <p:nvPr/>
          </p:nvSpPr>
          <p:spPr bwMode="auto">
            <a:xfrm>
              <a:off x="5313363" y="5151438"/>
              <a:ext cx="5762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91"/>
            <p:cNvSpPr>
              <a:spLocks noChangeArrowheads="1"/>
            </p:cNvSpPr>
            <p:nvPr/>
          </p:nvSpPr>
          <p:spPr bwMode="auto">
            <a:xfrm>
              <a:off x="5856288" y="5151438"/>
              <a:ext cx="22018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critical section (stops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92"/>
            <p:cNvSpPr>
              <a:spLocks noChangeArrowheads="1"/>
            </p:cNvSpPr>
            <p:nvPr/>
          </p:nvSpPr>
          <p:spPr bwMode="auto">
            <a:xfrm>
              <a:off x="5313363" y="5392738"/>
              <a:ext cx="17018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context switching)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93"/>
            <p:cNvSpPr>
              <a:spLocks noChangeArrowheads="1"/>
            </p:cNvSpPr>
            <p:nvPr/>
          </p:nvSpPr>
          <p:spPr bwMode="auto">
            <a:xfrm>
              <a:off x="2216150" y="5729288"/>
              <a:ext cx="19510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taskEXIT_CRITICAL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94"/>
            <p:cNvSpPr>
              <a:spLocks noChangeArrowheads="1"/>
            </p:cNvSpPr>
            <p:nvPr/>
          </p:nvSpPr>
          <p:spPr bwMode="auto">
            <a:xfrm>
              <a:off x="5313363" y="5729288"/>
              <a:ext cx="5302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Exits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3" name="Rectangle 95"/>
            <p:cNvSpPr>
              <a:spLocks noChangeArrowheads="1"/>
            </p:cNvSpPr>
            <p:nvPr/>
          </p:nvSpPr>
          <p:spPr bwMode="auto">
            <a:xfrm>
              <a:off x="5810250" y="5729288"/>
              <a:ext cx="20002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from a critical section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3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FreeRTOS</a:t>
            </a:r>
            <a:br>
              <a:rPr lang="en-US" dirty="0"/>
            </a:br>
            <a:r>
              <a:rPr lang="en-US" dirty="0" smtClean="0"/>
              <a:t>APIs overview 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684213" y="1428750"/>
            <a:ext cx="7920037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34"/>
          <p:cNvSpPr>
            <a:spLocks noChangeArrowheads="1"/>
          </p:cNvSpPr>
          <p:nvPr/>
        </p:nvSpPr>
        <p:spPr bwMode="auto">
          <a:xfrm>
            <a:off x="2247900" y="1444625"/>
            <a:ext cx="12700" cy="4341813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35"/>
          <p:cNvSpPr>
            <a:spLocks noChangeArrowheads="1"/>
          </p:cNvSpPr>
          <p:nvPr/>
        </p:nvSpPr>
        <p:spPr bwMode="auto">
          <a:xfrm>
            <a:off x="5141913" y="1444625"/>
            <a:ext cx="12700" cy="4341813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47"/>
          <p:cNvSpPr>
            <a:spLocks noChangeArrowheads="1"/>
          </p:cNvSpPr>
          <p:nvPr/>
        </p:nvSpPr>
        <p:spPr bwMode="auto">
          <a:xfrm>
            <a:off x="677863" y="1444625"/>
            <a:ext cx="12700" cy="4341813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48"/>
          <p:cNvSpPr>
            <a:spLocks noChangeArrowheads="1"/>
          </p:cNvSpPr>
          <p:nvPr/>
        </p:nvSpPr>
        <p:spPr bwMode="auto">
          <a:xfrm>
            <a:off x="8599488" y="1446213"/>
            <a:ext cx="12700" cy="43402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07" name="Group 2106"/>
          <p:cNvGrpSpPr/>
          <p:nvPr/>
        </p:nvGrpSpPr>
        <p:grpSpPr>
          <a:xfrm>
            <a:off x="677863" y="1428750"/>
            <a:ext cx="8028654" cy="1652588"/>
            <a:chOff x="677863" y="1450975"/>
            <a:chExt cx="8028654" cy="165258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4213" y="1450975"/>
              <a:ext cx="1570037" cy="641350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54250" y="1452563"/>
              <a:ext cx="2894012" cy="639763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148263" y="1452563"/>
              <a:ext cx="3455987" cy="639763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213" y="2092325"/>
              <a:ext cx="1570037" cy="1004888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54250" y="2092325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148263" y="2092325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54250" y="2427288"/>
              <a:ext cx="2894012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48263" y="2427288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54250" y="2762250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48263" y="2762250"/>
              <a:ext cx="3455987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Rectangle 36"/>
            <p:cNvSpPr>
              <a:spLocks noChangeArrowheads="1"/>
            </p:cNvSpPr>
            <p:nvPr/>
          </p:nvSpPr>
          <p:spPr bwMode="auto">
            <a:xfrm>
              <a:off x="677863" y="2073275"/>
              <a:ext cx="7934324" cy="381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Rectangle 37"/>
            <p:cNvSpPr>
              <a:spLocks noChangeArrowheads="1"/>
            </p:cNvSpPr>
            <p:nvPr/>
          </p:nvSpPr>
          <p:spPr bwMode="auto">
            <a:xfrm>
              <a:off x="2247900" y="2420938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38"/>
            <p:cNvSpPr>
              <a:spLocks noChangeArrowheads="1"/>
            </p:cNvSpPr>
            <p:nvPr/>
          </p:nvSpPr>
          <p:spPr bwMode="auto">
            <a:xfrm>
              <a:off x="2247900" y="2755900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Rectangle 39"/>
            <p:cNvSpPr>
              <a:spLocks noChangeArrowheads="1"/>
            </p:cNvSpPr>
            <p:nvPr/>
          </p:nvSpPr>
          <p:spPr bwMode="auto">
            <a:xfrm>
              <a:off x="677863" y="3090863"/>
              <a:ext cx="7934324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49"/>
            <p:cNvSpPr>
              <a:spLocks noChangeArrowheads="1"/>
            </p:cNvSpPr>
            <p:nvPr/>
          </p:nvSpPr>
          <p:spPr bwMode="auto">
            <a:xfrm>
              <a:off x="772193" y="1458162"/>
              <a:ext cx="7934324" cy="1111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51"/>
            <p:cNvSpPr>
              <a:spLocks noChangeArrowheads="1"/>
            </p:cNvSpPr>
            <p:nvPr/>
          </p:nvSpPr>
          <p:spPr bwMode="auto">
            <a:xfrm>
              <a:off x="776288" y="1508125"/>
              <a:ext cx="5492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52"/>
            <p:cNvSpPr>
              <a:spLocks noChangeArrowheads="1"/>
            </p:cNvSpPr>
            <p:nvPr/>
          </p:nvSpPr>
          <p:spPr bwMode="auto">
            <a:xfrm>
              <a:off x="776288" y="1782763"/>
              <a:ext cx="106203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category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53"/>
            <p:cNvSpPr>
              <a:spLocks noChangeArrowheads="1"/>
            </p:cNvSpPr>
            <p:nvPr/>
          </p:nvSpPr>
          <p:spPr bwMode="auto">
            <a:xfrm>
              <a:off x="2346325" y="1508125"/>
              <a:ext cx="12255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FreeRTOS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54"/>
            <p:cNvSpPr>
              <a:spLocks noChangeArrowheads="1"/>
            </p:cNvSpPr>
            <p:nvPr/>
          </p:nvSpPr>
          <p:spPr bwMode="auto">
            <a:xfrm>
              <a:off x="3563561" y="1508125"/>
              <a:ext cx="4841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55"/>
            <p:cNvSpPr>
              <a:spLocks noChangeArrowheads="1"/>
            </p:cNvSpPr>
            <p:nvPr/>
          </p:nvSpPr>
          <p:spPr bwMode="auto">
            <a:xfrm>
              <a:off x="5240338" y="1508125"/>
              <a:ext cx="136683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Description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56"/>
            <p:cNvSpPr>
              <a:spLocks noChangeArrowheads="1"/>
            </p:cNvSpPr>
            <p:nvPr/>
          </p:nvSpPr>
          <p:spPr bwMode="auto">
            <a:xfrm>
              <a:off x="776288" y="2154238"/>
              <a:ext cx="9715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Message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57"/>
            <p:cNvSpPr>
              <a:spLocks noChangeArrowheads="1"/>
            </p:cNvSpPr>
            <p:nvPr/>
          </p:nvSpPr>
          <p:spPr bwMode="auto">
            <a:xfrm>
              <a:off x="776288" y="2397125"/>
              <a:ext cx="7540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58"/>
            <p:cNvSpPr>
              <a:spLocks noChangeArrowheads="1"/>
            </p:cNvSpPr>
            <p:nvPr/>
          </p:nvSpPr>
          <p:spPr bwMode="auto">
            <a:xfrm>
              <a:off x="2346325" y="2154238"/>
              <a:ext cx="14097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xQueueCreate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59"/>
            <p:cNvSpPr>
              <a:spLocks noChangeArrowheads="1"/>
            </p:cNvSpPr>
            <p:nvPr/>
          </p:nvSpPr>
          <p:spPr bwMode="auto">
            <a:xfrm>
              <a:off x="5240338" y="2154238"/>
              <a:ext cx="801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60"/>
            <p:cNvSpPr>
              <a:spLocks noChangeArrowheads="1"/>
            </p:cNvSpPr>
            <p:nvPr/>
          </p:nvSpPr>
          <p:spPr bwMode="auto">
            <a:xfrm>
              <a:off x="6008688" y="2154238"/>
              <a:ext cx="8239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Rectangle 61"/>
            <p:cNvSpPr>
              <a:spLocks noChangeArrowheads="1"/>
            </p:cNvSpPr>
            <p:nvPr/>
          </p:nvSpPr>
          <p:spPr bwMode="auto">
            <a:xfrm>
              <a:off x="2346325" y="2489200"/>
              <a:ext cx="12731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xQueueSend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62"/>
            <p:cNvSpPr>
              <a:spLocks noChangeArrowheads="1"/>
            </p:cNvSpPr>
            <p:nvPr/>
          </p:nvSpPr>
          <p:spPr bwMode="auto">
            <a:xfrm>
              <a:off x="5240338" y="2489200"/>
              <a:ext cx="6651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Sends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Rectangle 63"/>
            <p:cNvSpPr>
              <a:spLocks noChangeArrowheads="1"/>
            </p:cNvSpPr>
            <p:nvPr/>
          </p:nvSpPr>
          <p:spPr bwMode="auto">
            <a:xfrm>
              <a:off x="5873750" y="2489200"/>
              <a:ext cx="13335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data to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64"/>
            <p:cNvSpPr>
              <a:spLocks noChangeArrowheads="1"/>
            </p:cNvSpPr>
            <p:nvPr/>
          </p:nvSpPr>
          <p:spPr bwMode="auto">
            <a:xfrm>
              <a:off x="2346325" y="2822575"/>
              <a:ext cx="15335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xQueueReceive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65"/>
            <p:cNvSpPr>
              <a:spLocks noChangeArrowheads="1"/>
            </p:cNvSpPr>
            <p:nvPr/>
          </p:nvSpPr>
          <p:spPr bwMode="auto">
            <a:xfrm>
              <a:off x="5240338" y="2822575"/>
              <a:ext cx="8239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Receive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66"/>
            <p:cNvSpPr>
              <a:spLocks noChangeArrowheads="1"/>
            </p:cNvSpPr>
            <p:nvPr/>
          </p:nvSpPr>
          <p:spPr bwMode="auto">
            <a:xfrm>
              <a:off x="6030913" y="2822575"/>
              <a:ext cx="19113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data from the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08" name="Group 2107"/>
          <p:cNvGrpSpPr/>
          <p:nvPr/>
        </p:nvGrpSpPr>
        <p:grpSpPr>
          <a:xfrm>
            <a:off x="677863" y="3097213"/>
            <a:ext cx="7934324" cy="1682750"/>
            <a:chOff x="677863" y="3097213"/>
            <a:chExt cx="7934324" cy="168275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3" y="3097213"/>
              <a:ext cx="1570037" cy="1677988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54250" y="3097213"/>
              <a:ext cx="2894012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48263" y="3098800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54250" y="3433763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148263" y="3433763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54250" y="3768725"/>
              <a:ext cx="2894012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148263" y="3768725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54250" y="4103688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148263" y="4103688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254250" y="4438650"/>
              <a:ext cx="2894012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48263" y="4438650"/>
              <a:ext cx="3455987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Rectangle 40"/>
            <p:cNvSpPr>
              <a:spLocks noChangeArrowheads="1"/>
            </p:cNvSpPr>
            <p:nvPr/>
          </p:nvSpPr>
          <p:spPr bwMode="auto">
            <a:xfrm>
              <a:off x="2247900" y="3427413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Rectangle 41"/>
            <p:cNvSpPr>
              <a:spLocks noChangeArrowheads="1"/>
            </p:cNvSpPr>
            <p:nvPr/>
          </p:nvSpPr>
          <p:spPr bwMode="auto">
            <a:xfrm>
              <a:off x="2247900" y="3762375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Rectangle 42"/>
            <p:cNvSpPr>
              <a:spLocks noChangeArrowheads="1"/>
            </p:cNvSpPr>
            <p:nvPr/>
          </p:nvSpPr>
          <p:spPr bwMode="auto">
            <a:xfrm>
              <a:off x="2247900" y="4097338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43"/>
            <p:cNvSpPr>
              <a:spLocks noChangeArrowheads="1"/>
            </p:cNvSpPr>
            <p:nvPr/>
          </p:nvSpPr>
          <p:spPr bwMode="auto">
            <a:xfrm>
              <a:off x="2247900" y="4432300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44"/>
            <p:cNvSpPr>
              <a:spLocks noChangeArrowheads="1"/>
            </p:cNvSpPr>
            <p:nvPr/>
          </p:nvSpPr>
          <p:spPr bwMode="auto">
            <a:xfrm>
              <a:off x="677863" y="4768850"/>
              <a:ext cx="7934324" cy="1111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67"/>
            <p:cNvSpPr>
              <a:spLocks noChangeArrowheads="1"/>
            </p:cNvSpPr>
            <p:nvPr/>
          </p:nvSpPr>
          <p:spPr bwMode="auto">
            <a:xfrm>
              <a:off x="776288" y="3159125"/>
              <a:ext cx="12414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Semaphores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68"/>
            <p:cNvSpPr>
              <a:spLocks noChangeArrowheads="1"/>
            </p:cNvSpPr>
            <p:nvPr/>
          </p:nvSpPr>
          <p:spPr bwMode="auto">
            <a:xfrm>
              <a:off x="2346325" y="3159125"/>
              <a:ext cx="24193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xSemaphoreCreateBinary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Rectangle 69"/>
            <p:cNvSpPr>
              <a:spLocks noChangeArrowheads="1"/>
            </p:cNvSpPr>
            <p:nvPr/>
          </p:nvSpPr>
          <p:spPr bwMode="auto">
            <a:xfrm>
              <a:off x="5240338" y="3159125"/>
              <a:ext cx="801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70"/>
            <p:cNvSpPr>
              <a:spLocks noChangeArrowheads="1"/>
            </p:cNvSpPr>
            <p:nvPr/>
          </p:nvSpPr>
          <p:spPr bwMode="auto">
            <a:xfrm>
              <a:off x="6008688" y="3159125"/>
              <a:ext cx="18811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binary 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71"/>
            <p:cNvSpPr>
              <a:spLocks noChangeArrowheads="1"/>
            </p:cNvSpPr>
            <p:nvPr/>
          </p:nvSpPr>
          <p:spPr bwMode="auto">
            <a:xfrm>
              <a:off x="2346325" y="3495675"/>
              <a:ext cx="266223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xSemaphoreCreateCounting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72"/>
            <p:cNvSpPr>
              <a:spLocks noChangeArrowheads="1"/>
            </p:cNvSpPr>
            <p:nvPr/>
          </p:nvSpPr>
          <p:spPr bwMode="auto">
            <a:xfrm>
              <a:off x="5240338" y="3495675"/>
              <a:ext cx="801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73"/>
            <p:cNvSpPr>
              <a:spLocks noChangeArrowheads="1"/>
            </p:cNvSpPr>
            <p:nvPr/>
          </p:nvSpPr>
          <p:spPr bwMode="auto">
            <a:xfrm>
              <a:off x="6008688" y="3495675"/>
              <a:ext cx="21002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counting 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74"/>
            <p:cNvSpPr>
              <a:spLocks noChangeArrowheads="1"/>
            </p:cNvSpPr>
            <p:nvPr/>
          </p:nvSpPr>
          <p:spPr bwMode="auto">
            <a:xfrm>
              <a:off x="2346325" y="3830638"/>
              <a:ext cx="24034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xSemaphoreCreateMutex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Rectangle 75"/>
            <p:cNvSpPr>
              <a:spLocks noChangeArrowheads="1"/>
            </p:cNvSpPr>
            <p:nvPr/>
          </p:nvSpPr>
          <p:spPr bwMode="auto">
            <a:xfrm>
              <a:off x="5240338" y="3830638"/>
              <a:ext cx="26558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 a mutex 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76"/>
            <p:cNvSpPr>
              <a:spLocks noChangeArrowheads="1"/>
            </p:cNvSpPr>
            <p:nvPr/>
          </p:nvSpPr>
          <p:spPr bwMode="auto">
            <a:xfrm>
              <a:off x="2346325" y="4165600"/>
              <a:ext cx="1690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xSemaphoreTake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77"/>
            <p:cNvSpPr>
              <a:spLocks noChangeArrowheads="1"/>
            </p:cNvSpPr>
            <p:nvPr/>
          </p:nvSpPr>
          <p:spPr bwMode="auto">
            <a:xfrm>
              <a:off x="5240338" y="4165600"/>
              <a:ext cx="11398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78"/>
            <p:cNvSpPr>
              <a:spLocks noChangeArrowheads="1"/>
            </p:cNvSpPr>
            <p:nvPr/>
          </p:nvSpPr>
          <p:spPr bwMode="auto">
            <a:xfrm>
              <a:off x="6346825" y="4165600"/>
              <a:ext cx="4746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take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79"/>
            <p:cNvSpPr>
              <a:spLocks noChangeArrowheads="1"/>
            </p:cNvSpPr>
            <p:nvPr/>
          </p:nvSpPr>
          <p:spPr bwMode="auto">
            <a:xfrm>
              <a:off x="2346325" y="4500563"/>
              <a:ext cx="1658937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xSemaphoreGive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80"/>
            <p:cNvSpPr>
              <a:spLocks noChangeArrowheads="1"/>
            </p:cNvSpPr>
            <p:nvPr/>
          </p:nvSpPr>
          <p:spPr bwMode="auto">
            <a:xfrm>
              <a:off x="5240338" y="4500563"/>
              <a:ext cx="1570037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Semaphore give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677863" y="4775200"/>
            <a:ext cx="7934324" cy="1011238"/>
            <a:chOff x="677863" y="4775200"/>
            <a:chExt cx="7934324" cy="101123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684213" y="4775200"/>
              <a:ext cx="1570037" cy="1004888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54250" y="4775200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148263" y="4775200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254250" y="5110163"/>
              <a:ext cx="2894012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Rectangle 31"/>
            <p:cNvSpPr>
              <a:spLocks noChangeArrowheads="1"/>
            </p:cNvSpPr>
            <p:nvPr/>
          </p:nvSpPr>
          <p:spPr bwMode="auto">
            <a:xfrm>
              <a:off x="5148263" y="5110163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32"/>
            <p:cNvSpPr>
              <a:spLocks noChangeArrowheads="1"/>
            </p:cNvSpPr>
            <p:nvPr/>
          </p:nvSpPr>
          <p:spPr bwMode="auto">
            <a:xfrm>
              <a:off x="2254250" y="5445125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Rectangle 33"/>
            <p:cNvSpPr>
              <a:spLocks noChangeArrowheads="1"/>
            </p:cNvSpPr>
            <p:nvPr/>
          </p:nvSpPr>
          <p:spPr bwMode="auto">
            <a:xfrm>
              <a:off x="5148263" y="5445125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45"/>
            <p:cNvSpPr>
              <a:spLocks noChangeArrowheads="1"/>
            </p:cNvSpPr>
            <p:nvPr/>
          </p:nvSpPr>
          <p:spPr bwMode="auto">
            <a:xfrm>
              <a:off x="2247900" y="5103813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46"/>
            <p:cNvSpPr>
              <a:spLocks noChangeArrowheads="1"/>
            </p:cNvSpPr>
            <p:nvPr/>
          </p:nvSpPr>
          <p:spPr bwMode="auto">
            <a:xfrm>
              <a:off x="2247900" y="5438775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50"/>
            <p:cNvSpPr>
              <a:spLocks noChangeArrowheads="1"/>
            </p:cNvSpPr>
            <p:nvPr/>
          </p:nvSpPr>
          <p:spPr bwMode="auto">
            <a:xfrm>
              <a:off x="677863" y="5773738"/>
              <a:ext cx="7934324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81"/>
            <p:cNvSpPr>
              <a:spLocks noChangeArrowheads="1"/>
            </p:cNvSpPr>
            <p:nvPr/>
          </p:nvSpPr>
          <p:spPr bwMode="auto">
            <a:xfrm>
              <a:off x="776288" y="4835525"/>
              <a:ext cx="7096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Timers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82"/>
            <p:cNvSpPr>
              <a:spLocks noChangeArrowheads="1"/>
            </p:cNvSpPr>
            <p:nvPr/>
          </p:nvSpPr>
          <p:spPr bwMode="auto">
            <a:xfrm>
              <a:off x="2346325" y="4835525"/>
              <a:ext cx="13192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xTimerCreate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Rectangle 83"/>
            <p:cNvSpPr>
              <a:spLocks noChangeArrowheads="1"/>
            </p:cNvSpPr>
            <p:nvPr/>
          </p:nvSpPr>
          <p:spPr bwMode="auto">
            <a:xfrm>
              <a:off x="5240338" y="4835525"/>
              <a:ext cx="148113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 a timer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84"/>
            <p:cNvSpPr>
              <a:spLocks noChangeArrowheads="1"/>
            </p:cNvSpPr>
            <p:nvPr/>
          </p:nvSpPr>
          <p:spPr bwMode="auto">
            <a:xfrm>
              <a:off x="2346325" y="5172075"/>
              <a:ext cx="11414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xTimerStart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85"/>
            <p:cNvSpPr>
              <a:spLocks noChangeArrowheads="1"/>
            </p:cNvSpPr>
            <p:nvPr/>
          </p:nvSpPr>
          <p:spPr bwMode="auto">
            <a:xfrm>
              <a:off x="5240338" y="5172075"/>
              <a:ext cx="6223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Starts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86"/>
            <p:cNvSpPr>
              <a:spLocks noChangeArrowheads="1"/>
            </p:cNvSpPr>
            <p:nvPr/>
          </p:nvSpPr>
          <p:spPr bwMode="auto">
            <a:xfrm>
              <a:off x="5829300" y="5172075"/>
              <a:ext cx="7127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timer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87"/>
            <p:cNvSpPr>
              <a:spLocks noChangeArrowheads="1"/>
            </p:cNvSpPr>
            <p:nvPr/>
          </p:nvSpPr>
          <p:spPr bwMode="auto">
            <a:xfrm>
              <a:off x="2346325" y="5507038"/>
              <a:ext cx="11271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xTimerStop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88"/>
            <p:cNvSpPr>
              <a:spLocks noChangeArrowheads="1"/>
            </p:cNvSpPr>
            <p:nvPr/>
          </p:nvSpPr>
          <p:spPr bwMode="auto">
            <a:xfrm>
              <a:off x="5240338" y="5507038"/>
              <a:ext cx="12874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Stops a timer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CMSIS-RTOS </a:t>
            </a:r>
            <a:r>
              <a:rPr lang="en-US" dirty="0" err="1" smtClean="0"/>
              <a:t>FreeRTOS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384995"/>
          </a:xfrm>
        </p:spPr>
        <p:txBody>
          <a:bodyPr/>
          <a:lstStyle/>
          <a:p>
            <a:r>
              <a:rPr lang="en-US" sz="1600" dirty="0" smtClean="0"/>
              <a:t>Implementation in file </a:t>
            </a:r>
            <a:r>
              <a:rPr lang="en-US" sz="1600" dirty="0" err="1" smtClean="0"/>
              <a:t>cmsis-os.c</a:t>
            </a:r>
            <a:r>
              <a:rPr lang="en-US" sz="1600" dirty="0" smtClean="0"/>
              <a:t>  (found in folder: “\</a:t>
            </a:r>
            <a:r>
              <a:rPr lang="en-US" sz="1600" dirty="0" err="1" smtClean="0"/>
              <a:t>Middlewares</a:t>
            </a:r>
            <a:r>
              <a:rPr lang="en-US" sz="1600" dirty="0" smtClean="0"/>
              <a:t>\</a:t>
            </a:r>
            <a:r>
              <a:rPr lang="en-US" sz="1600" dirty="0" err="1" smtClean="0"/>
              <a:t>Third_Party</a:t>
            </a:r>
            <a:r>
              <a:rPr lang="en-US" sz="1600" dirty="0" smtClean="0"/>
              <a:t>\</a:t>
            </a:r>
            <a:r>
              <a:rPr lang="en-US" sz="1600" dirty="0" err="1" smtClean="0"/>
              <a:t>FreeRTOS</a:t>
            </a:r>
            <a:r>
              <a:rPr lang="en-US" sz="1600" dirty="0" smtClean="0"/>
              <a:t>\Source\CMSIS_RTOS”)</a:t>
            </a:r>
          </a:p>
          <a:p>
            <a:r>
              <a:rPr lang="en-US" sz="1600" dirty="0" smtClean="0"/>
              <a:t>The following table lists examples</a:t>
            </a:r>
            <a:r>
              <a:rPr lang="en-US" sz="1600" dirty="0"/>
              <a:t> </a:t>
            </a:r>
            <a:r>
              <a:rPr lang="en-US" sz="1600" dirty="0" smtClean="0"/>
              <a:t>of the CMSIS-RTOS APIs and the </a:t>
            </a:r>
            <a:r>
              <a:rPr lang="en-US" sz="1600" dirty="0" err="1" smtClean="0"/>
              <a:t>FreeRTOS</a:t>
            </a:r>
            <a:r>
              <a:rPr lang="en-US" sz="1600" dirty="0" smtClean="0"/>
              <a:t> APIs used to implement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34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1600" y="2780928"/>
          <a:ext cx="7056784" cy="271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963"/>
                <a:gridCol w="2097963"/>
                <a:gridCol w="2860858"/>
              </a:tblGrid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</a:t>
                      </a:r>
                      <a:r>
                        <a:rPr lang="en-US" sz="1400" baseline="0" dirty="0" smtClean="0"/>
                        <a:t> 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CMSIS_RTOS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FreeRTOS</a:t>
                      </a:r>
                      <a:r>
                        <a:rPr lang="en-US" sz="140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Kernel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osKernelStart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vTaskStartScheduler</a:t>
                      </a:r>
                      <a:endParaRPr lang="en-US" sz="1400" dirty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osThreadCreate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xTaskCreate</a:t>
                      </a:r>
                      <a:endParaRPr lang="en-US" sz="1400" dirty="0"/>
                    </a:p>
                  </a:txBody>
                  <a:tcPr/>
                </a:tc>
              </a:tr>
              <a:tr h="493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Semaphore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osSemaphoreCreate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vSemaphoreCreateBinary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xSemaphoreCreateCounting</a:t>
                      </a:r>
                      <a:endParaRPr lang="en-US" sz="1400" dirty="0" smtClean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Mutex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osMutexWait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xSemaphoreTake</a:t>
                      </a:r>
                      <a:endParaRPr lang="en-US" sz="1400" dirty="0"/>
                    </a:p>
                  </a:txBody>
                  <a:tcPr/>
                </a:tc>
              </a:tr>
              <a:tr h="488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Message queue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osMessagePut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xQueueSend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xQueueSendFromISR</a:t>
                      </a:r>
                      <a:endParaRPr lang="en-US" sz="1400" dirty="0" smtClean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osTimerCreate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xTimerCreate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5661248"/>
            <a:ext cx="822960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Note: CMSIS-RTOS implements same model as </a:t>
            </a:r>
            <a:r>
              <a:rPr lang="en-US" sz="1600" dirty="0" err="1" smtClean="0"/>
              <a:t>FreeRTOS</a:t>
            </a:r>
            <a:r>
              <a:rPr lang="en-US" sz="1600" dirty="0" smtClean="0"/>
              <a:t> for task states</a:t>
            </a:r>
          </a:p>
        </p:txBody>
      </p:sp>
    </p:spTree>
    <p:extLst>
      <p:ext uri="{BB962C8B-B14F-4D97-AF65-F5344CB8AC3E}">
        <p14:creationId xmlns:p14="http://schemas.microsoft.com/office/powerpoint/2010/main" val="282354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CMSIS-RTOS 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832092"/>
          </a:xfrm>
        </p:spPr>
        <p:txBody>
          <a:bodyPr/>
          <a:lstStyle/>
          <a:p>
            <a:r>
              <a:rPr lang="en-US" sz="1800" dirty="0" smtClean="0"/>
              <a:t>CMSIS-RTOS API is a generic RTOS interface for Cortex-M processor based devices</a:t>
            </a:r>
          </a:p>
          <a:p>
            <a:r>
              <a:rPr lang="en-US" sz="1800" dirty="0" smtClean="0"/>
              <a:t>Middleware components using the CMSIS-RTOS API are RTOS agnostic, this allows an easy linking to any third-party RTOS</a:t>
            </a:r>
          </a:p>
          <a:p>
            <a:r>
              <a:rPr lang="en-US" sz="1800" dirty="0" smtClean="0"/>
              <a:t>The CMSIS-RTOS API defines a minimum feature set including</a:t>
            </a:r>
          </a:p>
          <a:p>
            <a:pPr lvl="1"/>
            <a:r>
              <a:rPr lang="en-US" sz="1400" dirty="0" smtClean="0"/>
              <a:t>Thread Management</a:t>
            </a:r>
          </a:p>
          <a:p>
            <a:pPr lvl="1"/>
            <a:r>
              <a:rPr lang="en-US" sz="1400" dirty="0" smtClean="0"/>
              <a:t>Kernel control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emaphore management</a:t>
            </a:r>
          </a:p>
          <a:p>
            <a:pPr lvl="1"/>
            <a:r>
              <a:rPr lang="en-US" sz="1400" dirty="0"/>
              <a:t>M</a:t>
            </a:r>
            <a:r>
              <a:rPr lang="en-US" sz="1400" dirty="0" smtClean="0"/>
              <a:t>essage queue and mail queue</a:t>
            </a:r>
          </a:p>
          <a:p>
            <a:pPr lvl="1"/>
            <a:r>
              <a:rPr lang="en-US" sz="1400" dirty="0" smtClean="0"/>
              <a:t>Memory management</a:t>
            </a:r>
          </a:p>
          <a:p>
            <a:pPr lvl="1"/>
            <a:r>
              <a:rPr lang="en-US" sz="1400" dirty="0" smtClean="0"/>
              <a:t>…</a:t>
            </a:r>
          </a:p>
          <a:p>
            <a:r>
              <a:rPr lang="en-US" sz="2200" dirty="0" smtClean="0"/>
              <a:t>For detailed documentation regarding CMSIS-RTOS refer to: 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www.keil.com/pack/doc/CMSIS/RTOS/html/index.html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35</a:t>
            </a:fld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954107"/>
          </a:xfrm>
        </p:spPr>
        <p:txBody>
          <a:bodyPr/>
          <a:lstStyle/>
          <a:p>
            <a:r>
              <a:rPr lang="en-US" sz="1800" dirty="0" smtClean="0"/>
              <a:t>Configuration options are declared in file </a:t>
            </a:r>
            <a:r>
              <a:rPr lang="en-US" sz="1800" dirty="0" err="1" smtClean="0"/>
              <a:t>FreeRTOSConfig.h</a:t>
            </a:r>
            <a:endParaRPr lang="en-US" sz="1800" dirty="0" smtClean="0"/>
          </a:p>
          <a:p>
            <a:r>
              <a:rPr lang="en-US" sz="1800" dirty="0" smtClean="0"/>
              <a:t>Important configuration options are: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36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11560" y="2492896"/>
          <a:ext cx="80708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454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</a:t>
                      </a:r>
                      <a:r>
                        <a:rPr lang="en-US" sz="1400" dirty="0" smtClean="0"/>
                        <a:t> 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configUSE_PREEMPTION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</a:t>
                      </a:r>
                      <a:r>
                        <a:rPr lang="en-US" sz="1400" baseline="0" dirty="0" smtClean="0"/>
                        <a:t> Preemption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configCPU_CLOCK_HZ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 clock frequency in hertz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configTICK_RATE_HZ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Tick rate in hertz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configMAX_PRIORITIES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task priority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configTOTAL_HEAP_SIZE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heap size</a:t>
                      </a:r>
                      <a:r>
                        <a:rPr lang="en-US" sz="1400" baseline="0" dirty="0" smtClean="0"/>
                        <a:t> for dynamic allocation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configLIBRARY_LOWEST_INTERRUPT_PRIORITY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Lowest</a:t>
                      </a:r>
                      <a:r>
                        <a:rPr lang="en-US" sz="1400" baseline="0" dirty="0" smtClean="0"/>
                        <a:t> interrupt priority (0xF when using 4 cortex preemption bits)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configLIBRARY_MAX_SYSCALL_INTERRUPT_PRIORITY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</a:t>
                      </a:r>
                      <a:r>
                        <a:rPr lang="en-US" sz="1400" baseline="0" dirty="0" smtClean="0"/>
                        <a:t>t thread safe interrupt priority (higher priorities are lower numeric value)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Tickless idle 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416594"/>
          </a:xfrm>
        </p:spPr>
        <p:txBody>
          <a:bodyPr/>
          <a:lstStyle/>
          <a:p>
            <a:r>
              <a:rPr lang="en-US" dirty="0" smtClean="0"/>
              <a:t>Kernel can stop system tick interrupt and place MCU in low power mode, on exit from this mode systick counter is updated</a:t>
            </a:r>
          </a:p>
          <a:p>
            <a:r>
              <a:rPr lang="en-US" dirty="0" smtClean="0"/>
              <a:t>Enabled when </a:t>
            </a:r>
            <a:r>
              <a:rPr lang="en-US" dirty="0"/>
              <a:t>setting </a:t>
            </a:r>
            <a:r>
              <a:rPr lang="en-US" dirty="0" err="1"/>
              <a:t>configUSE_TICKLESS_IDLE</a:t>
            </a:r>
            <a:r>
              <a:rPr lang="en-US" dirty="0"/>
              <a:t> as </a:t>
            </a:r>
            <a:r>
              <a:rPr lang="en-US" dirty="0" smtClean="0"/>
              <a:t>1 </a:t>
            </a:r>
          </a:p>
          <a:p>
            <a:r>
              <a:rPr lang="en-US" dirty="0" smtClean="0"/>
              <a:t>The kernel will call a </a:t>
            </a:r>
            <a:r>
              <a:rPr lang="en-US" dirty="0"/>
              <a:t>macro </a:t>
            </a:r>
            <a:r>
              <a:rPr lang="en-US" dirty="0" err="1" smtClean="0"/>
              <a:t>portSUPPRESS_TICKS_AND_SLEEP</a:t>
            </a:r>
            <a:r>
              <a:rPr lang="en-US" dirty="0" smtClean="0"/>
              <a:t>() when </a:t>
            </a:r>
            <a:r>
              <a:rPr lang="en-US" dirty="0"/>
              <a:t>t</a:t>
            </a:r>
            <a:r>
              <a:rPr lang="en-US" dirty="0" smtClean="0"/>
              <a:t>he Idle task is the only task able to run (and no other task is scheduled to exit from blocked state after n ticks)</a:t>
            </a:r>
          </a:p>
          <a:p>
            <a:pPr lvl="1"/>
            <a:r>
              <a:rPr lang="en-US" dirty="0" smtClean="0"/>
              <a:t>n value is defined in </a:t>
            </a:r>
            <a:r>
              <a:rPr lang="en-US" dirty="0" err="1" smtClean="0"/>
              <a:t>FreeRTOSconf.h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FreeRTOS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mplementation of </a:t>
            </a:r>
            <a:r>
              <a:rPr lang="en-US" dirty="0" err="1" smtClean="0"/>
              <a:t>portSUPRESS_TICKS_AND_SLEEP</a:t>
            </a:r>
            <a:r>
              <a:rPr lang="en-US" dirty="0" smtClean="0"/>
              <a:t> </a:t>
            </a:r>
            <a:r>
              <a:rPr lang="en-US" dirty="0"/>
              <a:t>for cortexM3/M4 </a:t>
            </a:r>
            <a:r>
              <a:rPr lang="en-US" dirty="0" smtClean="0"/>
              <a:t>enters MCU in sleep low power mode</a:t>
            </a:r>
          </a:p>
          <a:p>
            <a:r>
              <a:rPr lang="en-US" dirty="0" smtClean="0"/>
              <a:t>Wakeup from sleep mode can be from a system interrupt/event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37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569914"/>
            <a:ext cx="6519199" cy="41764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in CubeMX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55454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Use CubeMX project from </a:t>
            </a:r>
            <a:r>
              <a:rPr lang="en-GB" dirty="0" err="1" smtClean="0"/>
              <a:t>printf</a:t>
            </a:r>
            <a:r>
              <a:rPr lang="en-GB" dirty="0" smtClean="0"/>
              <a:t> example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Pinout</a:t>
            </a:r>
            <a:r>
              <a:rPr lang="en-US" dirty="0" smtClean="0"/>
              <a:t> TAB select in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r>
              <a:rPr lang="en-US" dirty="0" err="1" smtClean="0"/>
              <a:t>FreeRTOS</a:t>
            </a:r>
            <a:endParaRPr lang="en-US" dirty="0" smtClean="0"/>
          </a:p>
          <a:p>
            <a:r>
              <a:rPr lang="en-US" dirty="0" smtClean="0"/>
              <a:t>In Configuration TAB</a:t>
            </a:r>
            <a:br>
              <a:rPr lang="en-US" dirty="0" smtClean="0"/>
            </a:br>
            <a:r>
              <a:rPr lang="en-US" dirty="0" smtClean="0"/>
              <a:t>is now possible to</a:t>
            </a:r>
            <a:br>
              <a:rPr lang="en-US" dirty="0" smtClean="0"/>
            </a:br>
            <a:r>
              <a:rPr lang="en-US" dirty="0" smtClean="0"/>
              <a:t>configure </a:t>
            </a:r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28043"/>
            <a:ext cx="3334215" cy="1705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51520" y="4736634"/>
            <a:ext cx="1152128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414417" y="2492896"/>
            <a:ext cx="517623" cy="3317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812360" y="4629993"/>
            <a:ext cx="936104" cy="3317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9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CubeMX </a:t>
            </a:r>
            <a:r>
              <a:rPr lang="en-US" dirty="0" err="1" smtClean="0"/>
              <a:t>FreeRTOS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4770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configuration supported by</a:t>
            </a:r>
            <a:br>
              <a:rPr lang="en-US" dirty="0" smtClean="0"/>
            </a:br>
            <a:r>
              <a:rPr lang="en-US" dirty="0" smtClean="0"/>
              <a:t>CubeMX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smtClean="0"/>
              <a:t>Set kernel </a:t>
            </a:r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Include parameters</a:t>
            </a:r>
          </a:p>
          <a:p>
            <a:pPr lvl="1"/>
            <a:r>
              <a:rPr lang="en-US" dirty="0" smtClean="0"/>
              <a:t>Include some additional functions,</a:t>
            </a:r>
            <a:br>
              <a:rPr lang="en-US" dirty="0" smtClean="0"/>
            </a:br>
            <a:r>
              <a:rPr lang="en-US" dirty="0" smtClean="0"/>
              <a:t> not necessary for </a:t>
            </a:r>
            <a:r>
              <a:rPr lang="en-US" dirty="0" err="1" smtClean="0"/>
              <a:t>FreeRTOS</a:t>
            </a:r>
            <a:r>
              <a:rPr lang="en-US" dirty="0" smtClean="0"/>
              <a:t> run</a:t>
            </a:r>
          </a:p>
          <a:p>
            <a:r>
              <a:rPr lang="en-US" dirty="0" smtClean="0"/>
              <a:t>Tasks and Queues</a:t>
            </a:r>
          </a:p>
          <a:p>
            <a:pPr lvl="1"/>
            <a:r>
              <a:rPr lang="en-US" dirty="0" smtClean="0"/>
              <a:t>We can easily create task or queue by CubeMX</a:t>
            </a:r>
          </a:p>
          <a:p>
            <a:r>
              <a:rPr lang="en-US" dirty="0" smtClean="0"/>
              <a:t>Timers and semaphores</a:t>
            </a:r>
          </a:p>
          <a:p>
            <a:pPr lvl="1"/>
            <a:r>
              <a:rPr lang="en-US" dirty="0" smtClean="0"/>
              <a:t>CubeMX create semaphore and timer for us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4" y="1196752"/>
            <a:ext cx="364199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1374735"/>
            <a:ext cx="8175784" cy="401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M32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eM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X</a:t>
            </a:r>
            <a:r>
              <a:rPr sz="2000" spc="6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tool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1057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spc="-4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ht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t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p: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/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/ww</a:t>
            </a:r>
            <a:r>
              <a:rPr sz="2000" spc="-75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w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.st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.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co</a:t>
            </a:r>
            <a:r>
              <a:rPr sz="2000" spc="-15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m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/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s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t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m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3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2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  <a:hlinkClick r:id="rId4"/>
              </a:rPr>
              <a:t>cube</a:t>
            </a:r>
            <a:endParaRPr sz="2000" dirty="0">
              <a:latin typeface="+mj-lt"/>
              <a:cs typeface="Arial"/>
            </a:endParaRPr>
          </a:p>
          <a:p>
            <a:pPr lvl="1">
              <a:spcBef>
                <a:spcPts val="20"/>
              </a:spcBef>
              <a:buClr>
                <a:srgbClr val="00307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M32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eM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X</a:t>
            </a:r>
            <a:r>
              <a:rPr sz="2000" spc="6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tool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nee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5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Java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11"/>
              </a:spcBef>
              <a:buClr>
                <a:srgbClr val="00307C"/>
              </a:buClr>
              <a:buSzPct val="111111"/>
              <a:buFont typeface="Arial"/>
              <a:buChar char="•"/>
              <a:tabLst>
                <a:tab pos="543923" algn="l"/>
              </a:tabLst>
            </a:pP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Pl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as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ch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ck</a:t>
            </a:r>
            <a:r>
              <a:rPr sz="2000" spc="38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h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th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75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9" dirty="0">
                <a:solidFill>
                  <a:srgbClr val="00307C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u</a:t>
            </a:r>
            <a:r>
              <a:rPr sz="2000" spc="56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h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ve</a:t>
            </a:r>
            <a:r>
              <a:rPr sz="2000" spc="38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atest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Java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stal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d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9" dirty="0">
                <a:solidFill>
                  <a:srgbClr val="00307C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60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PC,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for</a:t>
            </a:r>
            <a:r>
              <a:rPr sz="2000" spc="30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sure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32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-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b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an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d</a:t>
            </a:r>
            <a:r>
              <a:rPr sz="2000" spc="45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64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-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b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spc="53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vers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on</a:t>
            </a:r>
            <a:endParaRPr sz="2000" dirty="0">
              <a:latin typeface="+mj-lt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307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186705" marR="3811" indent="-177179" algn="just">
              <a:spcBef>
                <a:spcPts val="840"/>
              </a:spcBef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-184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can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ther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lang="pt-BR" sz="2000" spc="8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STM32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ub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lang="pt-BR" sz="2000" spc="-4" dirty="0" smtClean="0">
                <a:solidFill>
                  <a:srgbClr val="001F52"/>
                </a:solidFill>
                <a:latin typeface="+mj-lt"/>
                <a:cs typeface="Arial"/>
              </a:rPr>
              <a:t>F4</a:t>
            </a:r>
            <a:r>
              <a:rPr sz="2000" spc="75" dirty="0" smtClean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packa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irect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ly</a:t>
            </a:r>
            <a:r>
              <a:rPr sz="2000" spc="-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f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ro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</a:t>
            </a:r>
            <a:r>
              <a:rPr lang="pt-BR" sz="2000" dirty="0">
                <a:solidFill>
                  <a:srgbClr val="001F52"/>
                </a:solidFill>
                <a:latin typeface="+mj-lt"/>
                <a:cs typeface="Arial"/>
              </a:rPr>
              <a:t> STM32CubeMX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down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them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45" dirty="0">
                <a:solidFill>
                  <a:srgbClr val="001F52"/>
                </a:solidFill>
                <a:latin typeface="+mj-lt"/>
                <a:cs typeface="Arial"/>
              </a:rPr>
              <a:t>f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fli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5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usi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6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the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6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nk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6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stall</a:t>
            </a:r>
            <a:r>
              <a:rPr sz="200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as local (</a:t>
            </a:r>
            <a:r>
              <a:rPr sz="2000" spc="8" dirty="0">
                <a:solidFill>
                  <a:srgbClr val="001F52"/>
                </a:solidFill>
                <a:latin typeface="+mj-lt"/>
                <a:cs typeface="Arial"/>
              </a:rPr>
              <a:t>“</a:t>
            </a:r>
            <a:r>
              <a:rPr sz="2000" b="1" dirty="0">
                <a:solidFill>
                  <a:srgbClr val="001F52"/>
                </a:solidFill>
                <a:latin typeface="+mj-lt"/>
                <a:cs typeface="Arial"/>
              </a:rPr>
              <a:t>From</a:t>
            </a:r>
            <a:r>
              <a:rPr sz="2000" b="1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b="1" spc="-11" dirty="0">
                <a:solidFill>
                  <a:srgbClr val="001F52"/>
                </a:solidFill>
                <a:latin typeface="+mj-lt"/>
                <a:cs typeface="Arial"/>
              </a:rPr>
              <a:t>loc</a:t>
            </a:r>
            <a:r>
              <a:rPr sz="2000" b="1" dirty="0">
                <a:solidFill>
                  <a:srgbClr val="001F52"/>
                </a:solidFill>
                <a:latin typeface="+mj-lt"/>
                <a:cs typeface="Arial"/>
              </a:rPr>
              <a:t>…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”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butto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)</a:t>
            </a:r>
            <a:endParaRPr sz="2000" dirty="0">
              <a:latin typeface="+mj-lt"/>
              <a:cs typeface="Arial"/>
            </a:endParaRPr>
          </a:p>
          <a:p>
            <a:pPr lvl="1">
              <a:spcBef>
                <a:spcPts val="35"/>
              </a:spcBef>
              <a:buClr>
                <a:srgbClr val="00307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681570" lvl="1" indent="-214806">
              <a:buClr>
                <a:srgbClr val="00307C"/>
              </a:buClr>
              <a:buSzPct val="111111"/>
              <a:buFont typeface="Arial"/>
              <a:buChar char="•"/>
              <a:tabLst>
                <a:tab pos="682046" algn="l"/>
              </a:tabLst>
            </a:pPr>
            <a:r>
              <a:rPr sz="2000" u="heavy" spc="-11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S</a:t>
            </a:r>
            <a:r>
              <a:rPr sz="2000" u="heavy" spc="-4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T</a:t>
            </a: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M3</a:t>
            </a:r>
            <a:r>
              <a:rPr sz="2000" u="heavy" spc="-8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2</a:t>
            </a:r>
            <a:r>
              <a:rPr sz="2000" u="heavy" spc="-4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C</a:t>
            </a:r>
            <a:r>
              <a:rPr sz="2000" u="heavy" spc="-8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u</a:t>
            </a:r>
            <a:r>
              <a:rPr sz="2000" u="heavy" spc="-4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b</a:t>
            </a:r>
            <a:r>
              <a:rPr sz="2000" u="heavy" spc="-8" dirty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e</a:t>
            </a:r>
            <a:r>
              <a:rPr lang="pt-BR" sz="2000" u="heavy" spc="-4" dirty="0" smtClean="0">
                <a:solidFill>
                  <a:srgbClr val="570D57"/>
                </a:solidFill>
                <a:latin typeface="+mj-lt"/>
                <a:cs typeface="Arial"/>
                <a:hlinkClick r:id="rId5"/>
              </a:rPr>
              <a:t>F4</a:t>
            </a:r>
            <a:endParaRPr sz="2000"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9404" y="1362903"/>
            <a:ext cx="1885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200" spc="-8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587" y="121107"/>
            <a:ext cx="755522" cy="755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STM32Cube Install</a:t>
            </a:r>
            <a:endParaRPr lang="pt-BR" dirty="0"/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2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settings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30859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Use preemption</a:t>
            </a:r>
          </a:p>
          <a:p>
            <a:pPr lvl="1"/>
            <a:r>
              <a:rPr lang="en-US" dirty="0" smtClean="0"/>
              <a:t>If enabled use pre-emptive scheduling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disabled use co-operative </a:t>
            </a:r>
            <a:r>
              <a:rPr lang="en-US" dirty="0"/>
              <a:t>scheduling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28" y="1340768"/>
            <a:ext cx="4286848" cy="36581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730348" y="1527059"/>
            <a:ext cx="24756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à coins arrondis 30"/>
          <p:cNvSpPr/>
          <p:nvPr/>
        </p:nvSpPr>
        <p:spPr>
          <a:xfrm>
            <a:off x="0" y="4509120"/>
            <a:ext cx="6300192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899323" y="501317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ectangle à coins arrondis 6"/>
          <p:cNvSpPr/>
          <p:nvPr/>
        </p:nvSpPr>
        <p:spPr>
          <a:xfrm>
            <a:off x="1682155" y="5671273"/>
            <a:ext cx="24550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ZoneTexte 7"/>
          <p:cNvSpPr txBox="1"/>
          <p:nvPr/>
        </p:nvSpPr>
        <p:spPr>
          <a:xfrm>
            <a:off x="890825" y="450912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69" name="Flèche droite 11"/>
          <p:cNvSpPr/>
          <p:nvPr/>
        </p:nvSpPr>
        <p:spPr>
          <a:xfrm rot="16200000">
            <a:off x="1144767" y="5219793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7"/>
          <p:cNvSpPr txBox="1"/>
          <p:nvPr/>
        </p:nvSpPr>
        <p:spPr>
          <a:xfrm>
            <a:off x="35496" y="488890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71" name="ZoneTexte 7"/>
          <p:cNvSpPr txBox="1"/>
          <p:nvPr/>
        </p:nvSpPr>
        <p:spPr>
          <a:xfrm>
            <a:off x="15635" y="558924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72" name="Flèche droite 11"/>
          <p:cNvSpPr/>
          <p:nvPr/>
        </p:nvSpPr>
        <p:spPr>
          <a:xfrm>
            <a:off x="1480984" y="5935633"/>
            <a:ext cx="4603184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"/>
          <p:cNvSpPr txBox="1"/>
          <p:nvPr/>
        </p:nvSpPr>
        <p:spPr>
          <a:xfrm>
            <a:off x="3275856" y="60359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74" name="ZoneTexte 7"/>
          <p:cNvSpPr txBox="1"/>
          <p:nvPr/>
        </p:nvSpPr>
        <p:spPr>
          <a:xfrm>
            <a:off x="2282083" y="4725144"/>
            <a:ext cx="123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Create Task2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137223" y="501317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"/>
          <p:cNvSpPr txBox="1"/>
          <p:nvPr/>
        </p:nvSpPr>
        <p:spPr>
          <a:xfrm>
            <a:off x="3525128" y="4725144"/>
            <a:ext cx="137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Task1 suspend</a:t>
            </a:r>
          </a:p>
        </p:txBody>
      </p:sp>
      <p:sp>
        <p:nvSpPr>
          <p:cNvPr id="78" name="Rectangle à coins arrondis 10"/>
          <p:cNvSpPr/>
          <p:nvPr/>
        </p:nvSpPr>
        <p:spPr>
          <a:xfrm>
            <a:off x="4162176" y="5229200"/>
            <a:ext cx="1921991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9" name="Rectangle à coins arrondis 30"/>
          <p:cNvSpPr/>
          <p:nvPr/>
        </p:nvSpPr>
        <p:spPr>
          <a:xfrm>
            <a:off x="37840" y="1988840"/>
            <a:ext cx="6300192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37163" y="249289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à coins arrondis 6"/>
          <p:cNvSpPr/>
          <p:nvPr/>
        </p:nvSpPr>
        <p:spPr>
          <a:xfrm>
            <a:off x="1713552" y="3150993"/>
            <a:ext cx="1224136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ZoneTexte 7"/>
          <p:cNvSpPr txBox="1"/>
          <p:nvPr/>
        </p:nvSpPr>
        <p:spPr>
          <a:xfrm>
            <a:off x="928665" y="198884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83" name="Flèche droite 11"/>
          <p:cNvSpPr/>
          <p:nvPr/>
        </p:nvSpPr>
        <p:spPr>
          <a:xfrm rot="16200000">
            <a:off x="1182607" y="2699513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ZoneTexte 7"/>
          <p:cNvSpPr txBox="1"/>
          <p:nvPr/>
        </p:nvSpPr>
        <p:spPr>
          <a:xfrm>
            <a:off x="73336" y="236862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85" name="ZoneTexte 7"/>
          <p:cNvSpPr txBox="1"/>
          <p:nvPr/>
        </p:nvSpPr>
        <p:spPr>
          <a:xfrm>
            <a:off x="53475" y="306896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86" name="Flèche droite 11"/>
          <p:cNvSpPr/>
          <p:nvPr/>
        </p:nvSpPr>
        <p:spPr>
          <a:xfrm>
            <a:off x="1518824" y="3415353"/>
            <a:ext cx="4603184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ZoneTexte 7"/>
          <p:cNvSpPr txBox="1"/>
          <p:nvPr/>
        </p:nvSpPr>
        <p:spPr>
          <a:xfrm>
            <a:off x="3313696" y="351563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88" name="ZoneTexte 7"/>
          <p:cNvSpPr txBox="1"/>
          <p:nvPr/>
        </p:nvSpPr>
        <p:spPr>
          <a:xfrm>
            <a:off x="2319923" y="2204864"/>
            <a:ext cx="123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Create Task2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75063" y="249289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ZoneTexte 7"/>
          <p:cNvSpPr txBox="1"/>
          <p:nvPr/>
        </p:nvSpPr>
        <p:spPr>
          <a:xfrm>
            <a:off x="3562968" y="2204864"/>
            <a:ext cx="137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Task2 suspend</a:t>
            </a:r>
          </a:p>
        </p:txBody>
      </p:sp>
      <p:sp>
        <p:nvSpPr>
          <p:cNvPr id="91" name="Rectangle à coins arrondis 6"/>
          <p:cNvSpPr/>
          <p:nvPr/>
        </p:nvSpPr>
        <p:spPr>
          <a:xfrm>
            <a:off x="4177792" y="3140968"/>
            <a:ext cx="1944216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à coins arrondis 10"/>
          <p:cNvSpPr/>
          <p:nvPr/>
        </p:nvSpPr>
        <p:spPr>
          <a:xfrm>
            <a:off x="2953656" y="2708920"/>
            <a:ext cx="1224136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4" grpId="0"/>
      <p:bldP spid="76" grpId="0"/>
      <p:bldP spid="78" grpId="0" animBg="1"/>
      <p:bldP spid="81" grpId="0" animBg="1"/>
      <p:bldP spid="88" grpId="0"/>
      <p:bldP spid="90" grpId="0"/>
      <p:bldP spid="91" grpId="0" animBg="1"/>
      <p:bldP spid="9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Memory allocations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8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Dynamic memory management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55481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have own heap which is use for components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Dynamic memory allocation</a:t>
            </a:r>
          </a:p>
          <a:p>
            <a:r>
              <a:rPr lang="en-US" dirty="0" smtClean="0"/>
              <a:t>Is possible to select type of </a:t>
            </a:r>
            <a:br>
              <a:rPr lang="en-US" dirty="0" smtClean="0"/>
            </a:br>
            <a:r>
              <a:rPr lang="en-US" dirty="0" smtClean="0"/>
              <a:t>memory allocation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956749"/>
            <a:ext cx="4286848" cy="36581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6156176" y="4608686"/>
            <a:ext cx="24756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210198" y="3933056"/>
            <a:ext cx="2736304" cy="562057"/>
          </a:xfrm>
          <a:prstGeom prst="wedgeRoundRectCallout">
            <a:avLst>
              <a:gd name="adj1" fmla="val 57654"/>
              <a:gd name="adj2" fmla="val 751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heap size for </a:t>
            </a:r>
            <a:r>
              <a:rPr lang="en-US" dirty="0" err="1" smtClean="0"/>
              <a:t>FreeRTOS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156176" y="4831060"/>
            <a:ext cx="24756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2987824" y="4734444"/>
            <a:ext cx="2988332" cy="562057"/>
          </a:xfrm>
          <a:prstGeom prst="wedgeRoundRectCallout">
            <a:avLst>
              <a:gd name="adj1" fmla="val 55797"/>
              <a:gd name="adj2" fmla="val -185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is memory allocated and </a:t>
            </a:r>
            <a:r>
              <a:rPr lang="en-US" dirty="0" err="1" smtClean="0"/>
              <a:t>dealocated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7824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938719"/>
          </a:xfrm>
        </p:spPr>
        <p:txBody>
          <a:bodyPr/>
          <a:lstStyle/>
          <a:p>
            <a:r>
              <a:rPr lang="en-US" sz="1800" dirty="0" smtClean="0"/>
              <a:t>Heap_1.c</a:t>
            </a:r>
          </a:p>
          <a:p>
            <a:pPr lvl="1"/>
            <a:r>
              <a:rPr lang="en-US" dirty="0" smtClean="0"/>
              <a:t>Simplest allocation method (deterministic), but does not allow freeing of allocated memory =&gt; could be interesting when no memory freeing is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87824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87824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87824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4" name="Right Arrow 13"/>
          <p:cNvSpPr/>
          <p:nvPr/>
        </p:nvSpPr>
        <p:spPr>
          <a:xfrm>
            <a:off x="4355976" y="4656740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355976" y="5157192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355976" y="5661248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8" name="Cross 17"/>
          <p:cNvSpPr/>
          <p:nvPr/>
        </p:nvSpPr>
        <p:spPr>
          <a:xfrm rot="2700000">
            <a:off x="5168547" y="4618116"/>
            <a:ext cx="446585" cy="446585"/>
          </a:xfrm>
          <a:prstGeom prst="plus">
            <a:avLst>
              <a:gd name="adj" fmla="val 394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ross 18"/>
          <p:cNvSpPr/>
          <p:nvPr/>
        </p:nvSpPr>
        <p:spPr>
          <a:xfrm rot="2700000">
            <a:off x="5168547" y="5122172"/>
            <a:ext cx="446585" cy="446585"/>
          </a:xfrm>
          <a:prstGeom prst="plus">
            <a:avLst>
              <a:gd name="adj" fmla="val 394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ross 19"/>
          <p:cNvSpPr/>
          <p:nvPr/>
        </p:nvSpPr>
        <p:spPr>
          <a:xfrm rot="2700000">
            <a:off x="5168547" y="5626228"/>
            <a:ext cx="446585" cy="446585"/>
          </a:xfrm>
          <a:prstGeom prst="plus">
            <a:avLst>
              <a:gd name="adj" fmla="val 394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4532362" y="3642902"/>
            <a:ext cx="2736304" cy="562057"/>
          </a:xfrm>
          <a:prstGeom prst="wedgeRoundRectCallout">
            <a:avLst>
              <a:gd name="adj1" fmla="val -32387"/>
              <a:gd name="adj2" fmla="val 1362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not possible to return memory to heap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5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4066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261884"/>
          </a:xfrm>
        </p:spPr>
        <p:txBody>
          <a:bodyPr/>
          <a:lstStyle/>
          <a:p>
            <a:r>
              <a:rPr lang="en-US" sz="1800" dirty="0"/>
              <a:t>Heap_2.c</a:t>
            </a:r>
          </a:p>
          <a:p>
            <a:pPr lvl="1"/>
            <a:r>
              <a:rPr lang="en-US" dirty="0"/>
              <a:t>Implements a best fit algorithm for allocation</a:t>
            </a:r>
          </a:p>
          <a:p>
            <a:pPr lvl="1"/>
            <a:r>
              <a:rPr lang="en-US" dirty="0"/>
              <a:t>Allows memory free operation but does not combine adjacent free blocks =&gt; risk of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4066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84066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84066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262760" y="5157192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262760" y="5661248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5220072" y="2585642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220072" y="507993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0072" y="4575452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220072" y="558356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6588224" y="4653136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32" name="Rectangle 31"/>
          <p:cNvSpPr/>
          <p:nvPr/>
        </p:nvSpPr>
        <p:spPr>
          <a:xfrm>
            <a:off x="7524328" y="256490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24328" y="505919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524328" y="455471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4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524328" y="556282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5699658" y="3466243"/>
            <a:ext cx="2736304" cy="562057"/>
          </a:xfrm>
          <a:prstGeom prst="wedgeRoundRectCallout">
            <a:avLst>
              <a:gd name="adj1" fmla="val 30271"/>
              <a:gd name="adj2" fmla="val 1565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blocks are not combined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4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4066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184940"/>
          </a:xfrm>
        </p:spPr>
        <p:txBody>
          <a:bodyPr/>
          <a:lstStyle/>
          <a:p>
            <a:r>
              <a:rPr lang="en-US" sz="1800" dirty="0"/>
              <a:t>Heap_3.c</a:t>
            </a:r>
          </a:p>
          <a:p>
            <a:pPr lvl="1"/>
            <a:r>
              <a:rPr lang="en-US" dirty="0"/>
              <a:t>Implements a simple wrapper for the standard C library </a:t>
            </a:r>
            <a:r>
              <a:rPr lang="en-US" dirty="0" err="1"/>
              <a:t>malloc</a:t>
            </a:r>
            <a:r>
              <a:rPr lang="en-US" dirty="0"/>
              <a:t>() and free(), the wrapper makes these functions thread safe, but makes code increase and not 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45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4066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84066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84066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malloc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262760" y="5157192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262760" y="5661248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5220072" y="2585642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220072" y="507993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0072" y="4575452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220072" y="558356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6588224" y="4653136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  <a:endParaRPr lang="en-GB" sz="1100" dirty="0"/>
          </a:p>
        </p:txBody>
      </p:sp>
      <p:sp>
        <p:nvSpPr>
          <p:cNvPr id="32" name="Rectangle 31"/>
          <p:cNvSpPr/>
          <p:nvPr/>
        </p:nvSpPr>
        <p:spPr>
          <a:xfrm>
            <a:off x="7524328" y="256490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24328" y="505919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524328" y="455471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4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524328" y="556282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126828" y="3830824"/>
            <a:ext cx="3445172" cy="562057"/>
          </a:xfrm>
          <a:prstGeom prst="wedgeRoundRectCallout">
            <a:avLst>
              <a:gd name="adj1" fmla="val -11269"/>
              <a:gd name="adj2" fmla="val 10682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 functions for allocation (linker must be modified)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4066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938719"/>
          </a:xfrm>
        </p:spPr>
        <p:txBody>
          <a:bodyPr/>
          <a:lstStyle/>
          <a:p>
            <a:r>
              <a:rPr lang="en-US" sz="1800" dirty="0"/>
              <a:t>Heap_4.c</a:t>
            </a:r>
          </a:p>
          <a:p>
            <a:pPr lvl="1"/>
            <a:r>
              <a:rPr lang="en-US" dirty="0"/>
              <a:t>First fit algorithm and able to combine adjacent free memory blocks into a single block =&gt; this model is used in STM32Cube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4066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84066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84066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4" name="Right Arrow 13"/>
          <p:cNvSpPr/>
          <p:nvPr/>
        </p:nvSpPr>
        <p:spPr>
          <a:xfrm>
            <a:off x="4262760" y="4656740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262760" y="5157192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262760" y="5661248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5220072" y="2585642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220072" y="5079934"/>
            <a:ext cx="1368152" cy="10072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0072" y="4575452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6588224" y="4653136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32" name="Rectangle 31"/>
          <p:cNvSpPr/>
          <p:nvPr/>
        </p:nvSpPr>
        <p:spPr>
          <a:xfrm>
            <a:off x="7524328" y="256490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5699658" y="3466243"/>
            <a:ext cx="2736304" cy="562057"/>
          </a:xfrm>
          <a:prstGeom prst="wedgeRoundRectCallout">
            <a:avLst>
              <a:gd name="adj1" fmla="val 30271"/>
              <a:gd name="adj2" fmla="val 1565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together free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31" grpId="0" animBg="1"/>
      <p:bldP spid="32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Use heap_4.c</a:t>
            </a:r>
          </a:p>
          <a:p>
            <a:r>
              <a:rPr lang="en-US" sz="1800" dirty="0" smtClean="0"/>
              <a:t>Memory Handler definition</a:t>
            </a:r>
          </a:p>
          <a:p>
            <a:endParaRPr lang="en-US" sz="1800" dirty="0"/>
          </a:p>
          <a:p>
            <a:r>
              <a:rPr lang="en-US" sz="1800" dirty="0" smtClean="0"/>
              <a:t>Memory allocation</a:t>
            </a:r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520" y="3343632"/>
            <a:ext cx="864096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(Memory,0x100,uint8_t);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(Memory));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uint8_t* buffer=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osPoolAlloc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2132856"/>
            <a:ext cx="862826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123728" y="4497130"/>
            <a:ext cx="2376264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716016" y="4617558"/>
            <a:ext cx="3541092" cy="357222"/>
          </a:xfrm>
          <a:prstGeom prst="wedgeRoundRectCallout">
            <a:avLst>
              <a:gd name="adj1" fmla="val -55462"/>
              <a:gd name="adj2" fmla="val -538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memory from pool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860032" y="4151898"/>
            <a:ext cx="2304256" cy="357222"/>
          </a:xfrm>
          <a:prstGeom prst="wedgeRoundRectCallout">
            <a:avLst>
              <a:gd name="adj1" fmla="val -57675"/>
              <a:gd name="adj2" fmla="val 119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memory pool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763688" y="4221088"/>
            <a:ext cx="2888704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Tasks</a:t>
            </a:r>
            <a:endParaRPr lang="fr-FR" dirty="0"/>
          </a:p>
        </p:txBody>
      </p:sp>
      <p:pic>
        <p:nvPicPr>
          <p:cNvPr id="2050" name="Picture 2" descr="https://c1.staticflickr.com/5/4013/4453018910_613ea8d637_z.jpg?zz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02986"/>
            <a:ext cx="5375920" cy="33599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Task states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401205"/>
          </a:xfrm>
        </p:spPr>
        <p:txBody>
          <a:bodyPr/>
          <a:lstStyle/>
          <a:p>
            <a:r>
              <a:rPr lang="en-US" b="1" dirty="0"/>
              <a:t>Ready</a:t>
            </a:r>
          </a:p>
          <a:p>
            <a:pPr lvl="1"/>
            <a:r>
              <a:rPr lang="en-US" dirty="0"/>
              <a:t>Tasks are ready to execute but are not currently executing because a different task with equal or higher priority is </a:t>
            </a:r>
            <a:r>
              <a:rPr lang="en-US" dirty="0" smtClean="0"/>
              <a:t>running</a:t>
            </a:r>
            <a:endParaRPr lang="en-US" b="1" dirty="0" smtClean="0"/>
          </a:p>
          <a:p>
            <a:r>
              <a:rPr lang="en-US" b="1" dirty="0" smtClean="0"/>
              <a:t>Running</a:t>
            </a:r>
            <a:endParaRPr lang="en-US" dirty="0" smtClean="0"/>
          </a:p>
          <a:p>
            <a:pPr lvl="1"/>
            <a:r>
              <a:rPr lang="en-US" dirty="0" smtClean="0"/>
              <a:t>when task is actually running </a:t>
            </a:r>
          </a:p>
          <a:p>
            <a:r>
              <a:rPr lang="en-US" b="1" dirty="0" smtClean="0"/>
              <a:t>Blocked</a:t>
            </a:r>
          </a:p>
          <a:p>
            <a:pPr lvl="1"/>
            <a:r>
              <a:rPr lang="en-US" dirty="0" smtClean="0"/>
              <a:t>Task is waiting for a either a temporal or external event</a:t>
            </a:r>
          </a:p>
          <a:p>
            <a:r>
              <a:rPr lang="en-US" b="1" dirty="0" smtClean="0"/>
              <a:t>Suspended</a:t>
            </a:r>
          </a:p>
          <a:p>
            <a:pPr lvl="1"/>
            <a:r>
              <a:rPr lang="en-US" dirty="0" smtClean="0"/>
              <a:t>Task not available for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49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64088" y="1484784"/>
            <a:ext cx="1440160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364088" y="3284984"/>
            <a:ext cx="144016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364088" y="5085184"/>
            <a:ext cx="1440160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703840" y="3284984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Runing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52120" y="2204864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16216" y="2204864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84168" y="4005064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04248" y="3429000"/>
            <a:ext cx="899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04248" y="3861048"/>
            <a:ext cx="899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9" idx="3"/>
          </p:cNvCxnSpPr>
          <p:nvPr/>
        </p:nvCxnSpPr>
        <p:spPr>
          <a:xfrm rot="5400000">
            <a:off x="6894004" y="3915308"/>
            <a:ext cx="1440160" cy="16196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0"/>
            <a:endCxn id="5" idx="3"/>
          </p:cNvCxnSpPr>
          <p:nvPr/>
        </p:nvCxnSpPr>
        <p:spPr>
          <a:xfrm rot="16200000" flipV="1">
            <a:off x="6894004" y="1755068"/>
            <a:ext cx="1440160" cy="16196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1"/>
            <a:endCxn id="5" idx="1"/>
          </p:cNvCxnSpPr>
          <p:nvPr/>
        </p:nvCxnSpPr>
        <p:spPr>
          <a:xfrm rot="10800000">
            <a:off x="5364088" y="1844824"/>
            <a:ext cx="12700" cy="3600400"/>
          </a:xfrm>
          <a:prstGeom prst="curvedConnector3">
            <a:avLst>
              <a:gd name="adj1" fmla="val 8137504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2040" y="3645024"/>
            <a:ext cx="4320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48188" y="3357945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osThreadCreate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1002" y="3730243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osThreadSuspend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94825" y="2389007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osThreadSuspend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16817" y="2347469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osThreadSuspend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23260" y="2684714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osThreadResume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28609" y="4831268"/>
            <a:ext cx="1428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Blocked API function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85364" y="4479592"/>
            <a:ext cx="52931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Event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74537" y="3531752"/>
            <a:ext cx="7938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047063"/>
            <a:ext cx="8686800" cy="5296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6705" algn="l"/>
              </a:tabLst>
            </a:pP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In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case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7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cka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from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,</a:t>
            </a:r>
            <a:r>
              <a:rPr sz="2000" spc="6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9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to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fine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ac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re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(re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itor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)</a:t>
            </a:r>
            <a:endParaRPr sz="20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buClr>
                <a:srgbClr val="39A8D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spcBef>
                <a:spcPts val="851"/>
              </a:spcBef>
              <a:buClr>
                <a:srgbClr val="39A8DC"/>
              </a:buClr>
              <a:buFont typeface="Arial"/>
              <a:buChar char="•"/>
              <a:tabLst>
                <a:tab pos="186705" algn="l"/>
              </a:tabLst>
            </a:pP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MENU</a:t>
            </a:r>
            <a:r>
              <a:rPr sz="2000" spc="4" dirty="0">
                <a:solidFill>
                  <a:srgbClr val="001F52"/>
                </a:solidFill>
                <a:latin typeface="+mj-lt"/>
                <a:cs typeface="Arial"/>
              </a:rPr>
              <a:t>&gt;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&gt;Up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at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19" dirty="0">
                <a:solidFill>
                  <a:srgbClr val="001F52"/>
                </a:solidFill>
                <a:latin typeface="+mj-lt"/>
                <a:cs typeface="Arial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Settin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s…</a:t>
            </a:r>
            <a:endParaRPr sz="20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buClr>
                <a:srgbClr val="39A8D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spcBef>
                <a:spcPts val="840"/>
              </a:spcBef>
              <a:buClr>
                <a:srgbClr val="39A8DC"/>
              </a:buClr>
              <a:buFont typeface="Arial"/>
              <a:buChar char="•"/>
              <a:tabLst>
                <a:tab pos="186705" algn="l"/>
              </a:tabLst>
            </a:pPr>
            <a:r>
              <a:rPr sz="2000" spc="-139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see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curr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itory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fol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cati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D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efaul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spc="1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26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C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:/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er/A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c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c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_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m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/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TM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3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2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C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ub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/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po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y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/</a:t>
            </a:r>
            <a:endParaRPr sz="2000" dirty="0">
              <a:latin typeface="+mj-lt"/>
              <a:cs typeface="Arial"/>
            </a:endParaRPr>
          </a:p>
          <a:p>
            <a:pPr marL="543446" marR="848271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N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O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T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E:</a:t>
            </a:r>
            <a:r>
              <a:rPr sz="2000" b="1" spc="23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In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cas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15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38" dirty="0">
                <a:solidFill>
                  <a:srgbClr val="D30079"/>
                </a:solidFill>
                <a:latin typeface="+mj-lt"/>
                <a:cs typeface="Arial"/>
              </a:rPr>
              <a:t>y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ou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56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po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it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ry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p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at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h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c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on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tai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n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d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ac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rit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i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c</a:t>
            </a:r>
            <a:r>
              <a:rPr sz="2000" b="1" spc="-11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,</a:t>
            </a:r>
            <a:r>
              <a:rPr sz="2000" b="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T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Arial"/>
              </a:rPr>
              <a:t>M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32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Cub</a:t>
            </a:r>
            <a:r>
              <a:rPr sz="2000" b="1" spc="-11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M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X</a:t>
            </a:r>
            <a:r>
              <a:rPr sz="2000" b="1" spc="4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ma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y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fail</a:t>
            </a:r>
            <a:r>
              <a:rPr sz="2000" b="1" spc="8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to</a:t>
            </a:r>
            <a:r>
              <a:rPr sz="2000" b="1" spc="19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ec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ogn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ize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t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h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m</a:t>
            </a:r>
            <a:r>
              <a:rPr sz="2000" b="1" spc="15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c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rr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ect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l</a:t>
            </a:r>
            <a:r>
              <a:rPr sz="2000" b="1" spc="-120" dirty="0">
                <a:solidFill>
                  <a:srgbClr val="D30079"/>
                </a:solidFill>
                <a:latin typeface="+mj-lt"/>
                <a:cs typeface="Arial"/>
              </a:rPr>
              <a:t>y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.</a:t>
            </a:r>
            <a:r>
              <a:rPr sz="2000" b="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If</a:t>
            </a:r>
            <a:r>
              <a:rPr sz="2000" b="1" spc="15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t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h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is</a:t>
            </a:r>
            <a:r>
              <a:rPr sz="2000" b="1" spc="15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h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pp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n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,</a:t>
            </a:r>
            <a:r>
              <a:rPr sz="2000" b="1" spc="4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c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h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ng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19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38" dirty="0">
                <a:solidFill>
                  <a:srgbClr val="D30079"/>
                </a:solidFill>
                <a:latin typeface="+mj-lt"/>
                <a:cs typeface="Arial"/>
              </a:rPr>
              <a:t>y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ou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56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po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it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ry</a:t>
            </a:r>
            <a:r>
              <a:rPr sz="2000" b="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p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at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h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to</a:t>
            </a:r>
            <a:r>
              <a:rPr sz="2000" b="1" spc="19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c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on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tain</a:t>
            </a:r>
            <a:r>
              <a:rPr sz="2000" b="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w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L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at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in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on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ly</a:t>
            </a:r>
            <a:r>
              <a:rPr sz="2000" b="1" spc="11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(ex:</a:t>
            </a:r>
            <a:r>
              <a:rPr sz="2000" b="1" spc="15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C</a:t>
            </a:r>
            <a:r>
              <a:rPr sz="2000" b="1" spc="-11" dirty="0">
                <a:solidFill>
                  <a:srgbClr val="D30079"/>
                </a:solidFill>
                <a:latin typeface="+mj-lt"/>
                <a:cs typeface="Arial"/>
              </a:rPr>
              <a:t>: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/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e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po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it</a:t>
            </a:r>
            <a:r>
              <a:rPr sz="2000" b="1" spc="-8" dirty="0">
                <a:solidFill>
                  <a:srgbClr val="D30079"/>
                </a:solidFill>
                <a:latin typeface="+mj-lt"/>
                <a:cs typeface="Arial"/>
              </a:rPr>
              <a:t>o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r</a:t>
            </a:r>
            <a:r>
              <a:rPr sz="2000" b="1" spc="-38" dirty="0">
                <a:solidFill>
                  <a:srgbClr val="D30079"/>
                </a:solidFill>
                <a:latin typeface="+mj-lt"/>
                <a:cs typeface="Arial"/>
              </a:rPr>
              <a:t>y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)</a:t>
            </a:r>
            <a:endParaRPr sz="2000" dirty="0">
              <a:latin typeface="+mj-lt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307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lvl="1">
              <a:spcBef>
                <a:spcPts val="19"/>
              </a:spcBef>
              <a:buClr>
                <a:srgbClr val="00307C"/>
              </a:buClr>
              <a:buFont typeface="Arial"/>
              <a:buChar char="•"/>
            </a:pPr>
            <a:endParaRPr lang="pt-BR" sz="2000" dirty="0" smtClean="0">
              <a:latin typeface="+mj-lt"/>
              <a:cs typeface="Times New Roman"/>
            </a:endParaRPr>
          </a:p>
          <a:p>
            <a:pPr lvl="1">
              <a:spcBef>
                <a:spcPts val="19"/>
              </a:spcBef>
              <a:buClr>
                <a:srgbClr val="00307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6705" algn="l"/>
              </a:tabLst>
            </a:pPr>
            <a:r>
              <a:rPr sz="2000" spc="-139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can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eit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8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M32</a:t>
            </a:r>
            <a:r>
              <a:rPr sz="2000" spc="2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cka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5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</a:t>
            </a:r>
            <a:endParaRPr sz="2000" dirty="0">
              <a:latin typeface="+mj-lt"/>
              <a:cs typeface="Arial"/>
            </a:endParaRPr>
          </a:p>
          <a:p>
            <a:pPr marL="186705"/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nto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this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fol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2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MX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can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for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9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6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fig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red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corr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ctly</a:t>
            </a:r>
            <a:endParaRPr sz="2000" dirty="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1291" y="1472229"/>
            <a:ext cx="2523744" cy="1178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907704" y="4797152"/>
            <a:ext cx="4248472" cy="829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9439" y="116632"/>
            <a:ext cx="755522" cy="755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  <a:r>
              <a:rPr lang="pt-BR" dirty="0" smtClean="0"/>
              <a:t>STM32Cube configuration 1/3</a:t>
            </a:r>
            <a:endParaRPr lang="pt-BR" dirty="0"/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3121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Task switch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5124480"/>
          </a:xfrm>
        </p:spPr>
        <p:txBody>
          <a:bodyPr/>
          <a:lstStyle/>
          <a:p>
            <a:r>
              <a:rPr lang="en-US" dirty="0" smtClean="0"/>
              <a:t>Task switching on STM32?</a:t>
            </a:r>
            <a:endParaRPr lang="en-US" dirty="0"/>
          </a:p>
          <a:p>
            <a:r>
              <a:rPr lang="en-US" dirty="0" smtClean="0"/>
              <a:t>Cortex cores have implemented few features which directly support </a:t>
            </a:r>
            <a:r>
              <a:rPr lang="en-US" dirty="0" err="1" smtClean="0"/>
              <a:t>os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Two interrupts dedicated for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err="1" smtClean="0"/>
              <a:t>PendSV</a:t>
            </a:r>
            <a:r>
              <a:rPr lang="en-US" dirty="0" smtClean="0"/>
              <a:t> interrupt</a:t>
            </a:r>
          </a:p>
          <a:p>
            <a:pPr lvl="1"/>
            <a:r>
              <a:rPr lang="en-US" dirty="0" smtClean="0"/>
              <a:t>SVC interrupt</a:t>
            </a:r>
          </a:p>
          <a:p>
            <a:r>
              <a:rPr lang="en-US" dirty="0" smtClean="0"/>
              <a:t>Two stack pointers</a:t>
            </a:r>
          </a:p>
          <a:p>
            <a:pPr lvl="1"/>
            <a:r>
              <a:rPr lang="en-US" dirty="0" smtClean="0"/>
              <a:t>Process stack pointer</a:t>
            </a:r>
          </a:p>
          <a:p>
            <a:pPr lvl="1"/>
            <a:r>
              <a:rPr lang="en-US" dirty="0" smtClean="0"/>
              <a:t>Main stack pointer</a:t>
            </a:r>
          </a:p>
          <a:p>
            <a:r>
              <a:rPr lang="en-US" dirty="0" err="1" smtClean="0"/>
              <a:t>SysTick</a:t>
            </a:r>
            <a:r>
              <a:rPr lang="en-US" dirty="0" smtClean="0"/>
              <a:t> timer</a:t>
            </a:r>
          </a:p>
          <a:p>
            <a:pPr lvl="1"/>
            <a:r>
              <a:rPr lang="en-US" dirty="0" smtClean="0"/>
              <a:t>Used to periodically trigger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50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980208"/>
            <a:ext cx="8435280" cy="3924151"/>
          </a:xfrm>
          <a:effectLst/>
        </p:spPr>
        <p:txBody>
          <a:bodyPr numCol="2"/>
          <a:lstStyle/>
          <a:p>
            <a:r>
              <a:rPr lang="en-US" dirty="0" err="1" smtClean="0"/>
              <a:t>PendSV</a:t>
            </a:r>
            <a:r>
              <a:rPr lang="en-US" dirty="0" smtClean="0"/>
              <a:t> interrupt</a:t>
            </a:r>
          </a:p>
          <a:p>
            <a:pPr lvl="1"/>
            <a:r>
              <a:rPr lang="en-US" dirty="0" smtClean="0"/>
              <a:t>In this interrupt is the scheduler</a:t>
            </a:r>
          </a:p>
          <a:p>
            <a:pPr lvl="1"/>
            <a:r>
              <a:rPr lang="en-US" dirty="0" smtClean="0"/>
              <a:t>Lowest NVIC interrupt priority</a:t>
            </a:r>
          </a:p>
          <a:p>
            <a:pPr lvl="1"/>
            <a:r>
              <a:rPr lang="en-US" dirty="0" smtClean="0"/>
              <a:t>Not triggered by any periphery</a:t>
            </a:r>
          </a:p>
          <a:p>
            <a:pPr lvl="1"/>
            <a:r>
              <a:rPr lang="en-US" dirty="0" smtClean="0"/>
              <a:t>Pending state set from other interrupts</a:t>
            </a:r>
          </a:p>
          <a:p>
            <a:pPr lvl="1"/>
            <a:r>
              <a:rPr lang="en-US" dirty="0" smtClean="0"/>
              <a:t>Or from task which want end earlier (non </a:t>
            </a:r>
            <a:r>
              <a:rPr lang="en-US" smtClean="0"/>
              <a:t>MPU version)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SVC interrupt</a:t>
            </a:r>
          </a:p>
          <a:p>
            <a:pPr lvl="1"/>
            <a:r>
              <a:rPr lang="en-US" dirty="0" smtClean="0"/>
              <a:t>Interrupt risen by SVC instruction</a:t>
            </a:r>
          </a:p>
          <a:p>
            <a:pPr lvl="1"/>
            <a:r>
              <a:rPr lang="en-US" dirty="0" smtClean="0"/>
              <a:t>Called if task want end earlier (MPU version)</a:t>
            </a:r>
          </a:p>
          <a:p>
            <a:pPr lvl="1"/>
            <a:r>
              <a:rPr lang="en-US" dirty="0" smtClean="0"/>
              <a:t>In this interrupt set pending </a:t>
            </a:r>
            <a:r>
              <a:rPr lang="en-US" dirty="0"/>
              <a:t>state </a:t>
            </a:r>
            <a:r>
              <a:rPr lang="en-US" dirty="0" err="1"/>
              <a:t>PendSV</a:t>
            </a:r>
            <a:r>
              <a:rPr lang="en-US" dirty="0"/>
              <a:t> (MPU version)</a:t>
            </a:r>
            <a:endParaRPr lang="en-US" dirty="0" smtClean="0"/>
          </a:p>
          <a:p>
            <a:r>
              <a:rPr lang="en-US" dirty="0" err="1" smtClean="0"/>
              <a:t>SysTick</a:t>
            </a:r>
            <a:r>
              <a:rPr lang="en-US" dirty="0" smtClean="0"/>
              <a:t> </a:t>
            </a:r>
            <a:r>
              <a:rPr lang="en-US" dirty="0"/>
              <a:t>timer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PendSV</a:t>
            </a:r>
            <a:r>
              <a:rPr lang="en-US" dirty="0" smtClean="0"/>
              <a:t> is context switch is necessary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à coins arrondis 30"/>
          <p:cNvSpPr/>
          <p:nvPr/>
        </p:nvSpPr>
        <p:spPr>
          <a:xfrm>
            <a:off x="648072" y="3709083"/>
            <a:ext cx="7884368" cy="3116090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63364" y="4252630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6"/>
          <p:cNvSpPr/>
          <p:nvPr/>
        </p:nvSpPr>
        <p:spPr>
          <a:xfrm>
            <a:off x="2330227" y="6259134"/>
            <a:ext cx="1217168" cy="195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1538897" y="372882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0" name="Flèche droite 11"/>
          <p:cNvSpPr/>
          <p:nvPr/>
        </p:nvSpPr>
        <p:spPr>
          <a:xfrm rot="16200000">
            <a:off x="1036756" y="5051572"/>
            <a:ext cx="2184600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7"/>
          <p:cNvSpPr txBox="1"/>
          <p:nvPr/>
        </p:nvSpPr>
        <p:spPr>
          <a:xfrm>
            <a:off x="683568" y="399711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2" name="ZoneTexte 7"/>
          <p:cNvSpPr txBox="1"/>
          <p:nvPr/>
        </p:nvSpPr>
        <p:spPr>
          <a:xfrm>
            <a:off x="663707" y="6177101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3" name="Flèche droite 11"/>
          <p:cNvSpPr/>
          <p:nvPr/>
        </p:nvSpPr>
        <p:spPr>
          <a:xfrm>
            <a:off x="2129056" y="6523494"/>
            <a:ext cx="6187360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7"/>
          <p:cNvSpPr txBox="1"/>
          <p:nvPr/>
        </p:nvSpPr>
        <p:spPr>
          <a:xfrm>
            <a:off x="5076056" y="662377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90101" y="4248901"/>
            <a:ext cx="0" cy="221293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0"/>
          <p:cNvSpPr/>
          <p:nvPr/>
        </p:nvSpPr>
        <p:spPr>
          <a:xfrm>
            <a:off x="3995936" y="6270733"/>
            <a:ext cx="1221408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ZoneTexte 7"/>
          <p:cNvSpPr txBox="1"/>
          <p:nvPr/>
        </p:nvSpPr>
        <p:spPr>
          <a:xfrm>
            <a:off x="1187624" y="501709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PendSV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8" name="ZoneTexte 7"/>
          <p:cNvSpPr txBox="1"/>
          <p:nvPr/>
        </p:nvSpPr>
        <p:spPr>
          <a:xfrm>
            <a:off x="1187624" y="5313005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ZoneTexte 7"/>
          <p:cNvSpPr txBox="1"/>
          <p:nvPr/>
        </p:nvSpPr>
        <p:spPr>
          <a:xfrm>
            <a:off x="1496760" y="4706642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SVC</a:t>
            </a:r>
          </a:p>
        </p:txBody>
      </p:sp>
      <p:sp>
        <p:nvSpPr>
          <p:cNvPr id="20" name="ZoneTexte 7"/>
          <p:cNvSpPr txBox="1"/>
          <p:nvPr/>
        </p:nvSpPr>
        <p:spPr>
          <a:xfrm>
            <a:off x="1033365" y="442916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Other IRQs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115844" y="5457021"/>
            <a:ext cx="6056556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3728" y="5168989"/>
            <a:ext cx="604867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23728" y="4880957"/>
            <a:ext cx="604867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6"/>
          <p:cNvSpPr/>
          <p:nvPr/>
        </p:nvSpPr>
        <p:spPr>
          <a:xfrm>
            <a:off x="3563889" y="5369055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6"/>
          <p:cNvSpPr/>
          <p:nvPr/>
        </p:nvSpPr>
        <p:spPr>
          <a:xfrm>
            <a:off x="3776281" y="5078394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19548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6"/>
          <p:cNvSpPr/>
          <p:nvPr/>
        </p:nvSpPr>
        <p:spPr>
          <a:xfrm>
            <a:off x="5222276" y="5385013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6"/>
          <p:cNvSpPr/>
          <p:nvPr/>
        </p:nvSpPr>
        <p:spPr>
          <a:xfrm>
            <a:off x="5436096" y="5045322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651596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6"/>
          <p:cNvSpPr/>
          <p:nvPr/>
        </p:nvSpPr>
        <p:spPr>
          <a:xfrm>
            <a:off x="5659088" y="6269458"/>
            <a:ext cx="713112" cy="195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371676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7"/>
          <p:cNvSpPr txBox="1"/>
          <p:nvPr/>
        </p:nvSpPr>
        <p:spPr>
          <a:xfrm>
            <a:off x="6036216" y="4043283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1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3" name="Rectangle à coins arrondis 6"/>
          <p:cNvSpPr/>
          <p:nvPr/>
        </p:nvSpPr>
        <p:spPr>
          <a:xfrm>
            <a:off x="6372200" y="4757290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6"/>
          <p:cNvSpPr/>
          <p:nvPr/>
        </p:nvSpPr>
        <p:spPr>
          <a:xfrm>
            <a:off x="6590428" y="5045322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03724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10"/>
          <p:cNvSpPr/>
          <p:nvPr/>
        </p:nvSpPr>
        <p:spPr>
          <a:xfrm>
            <a:off x="6806976" y="6270733"/>
            <a:ext cx="1221408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> OS </a:t>
            </a:r>
            <a:r>
              <a:rPr lang="en-US" dirty="0"/>
              <a:t>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51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979712" y="3789040"/>
            <a:ext cx="4572508" cy="2952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PendSV</a:t>
            </a:r>
            <a:r>
              <a:rPr lang="en-US" dirty="0" smtClean="0"/>
              <a:t> interrupt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5338936" cy="2816156"/>
          </a:xfrm>
        </p:spPr>
        <p:txBody>
          <a:bodyPr/>
          <a:lstStyle/>
          <a:p>
            <a:r>
              <a:rPr lang="en-US" dirty="0" smtClean="0"/>
              <a:t>Main stack pointer</a:t>
            </a:r>
          </a:p>
          <a:p>
            <a:pPr lvl="1"/>
            <a:r>
              <a:rPr lang="en-US" dirty="0" smtClean="0"/>
              <a:t>Used in interrupts</a:t>
            </a:r>
          </a:p>
          <a:p>
            <a:pPr lvl="1"/>
            <a:r>
              <a:rPr lang="en-US" dirty="0" smtClean="0"/>
              <a:t>Allocated by linker during compiling</a:t>
            </a:r>
            <a:endParaRPr lang="en-US" dirty="0"/>
          </a:p>
          <a:p>
            <a:r>
              <a:rPr lang="en-US" dirty="0" smtClean="0"/>
              <a:t>Process stack pointer</a:t>
            </a:r>
          </a:p>
          <a:p>
            <a:pPr lvl="1"/>
            <a:r>
              <a:rPr lang="en-US" dirty="0" smtClean="0"/>
              <a:t>Each task have own stack pointer</a:t>
            </a:r>
          </a:p>
          <a:p>
            <a:pPr lvl="1"/>
            <a:r>
              <a:rPr lang="en-US" dirty="0" smtClean="0"/>
              <a:t>During context switch the stack pointer is initialized for correct task</a:t>
            </a:r>
          </a:p>
          <a:p>
            <a:pPr marL="355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52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149080"/>
            <a:ext cx="1440160" cy="57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32240" y="414908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5868" y="5479828"/>
            <a:ext cx="1439828" cy="33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 – Task 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5536" y="5816584"/>
            <a:ext cx="1440160" cy="33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411760" y="5480102"/>
            <a:ext cx="1488634" cy="33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 – Task 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411760" y="5816584"/>
            <a:ext cx="1488634" cy="34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411760" y="6165304"/>
            <a:ext cx="14886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scratch registers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5480450"/>
            <a:ext cx="1512168" cy="33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 – Task 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816584"/>
            <a:ext cx="1512168" cy="34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616530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scratch registers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32240" y="5480450"/>
            <a:ext cx="1512168" cy="33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 – Task 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32240" y="5816584"/>
            <a:ext cx="1512168" cy="33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5" idx="3"/>
            <a:endCxn id="13" idx="1"/>
          </p:cNvCxnSpPr>
          <p:nvPr/>
        </p:nvCxnSpPr>
        <p:spPr>
          <a:xfrm>
            <a:off x="1835696" y="4437733"/>
            <a:ext cx="576064" cy="1979599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7" idx="1"/>
          </p:cNvCxnSpPr>
          <p:nvPr/>
        </p:nvCxnSpPr>
        <p:spPr>
          <a:xfrm flipV="1">
            <a:off x="6084168" y="4437112"/>
            <a:ext cx="648072" cy="198022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5536" y="4869160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PSP stack pointer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3419873" y="486916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MSP stack pointer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732240" y="4869160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PSP stack pointer</a:t>
            </a:r>
            <a:endParaRPr lang="en-US" sz="1100" dirty="0"/>
          </a:p>
        </p:txBody>
      </p:sp>
      <p:cxnSp>
        <p:nvCxnSpPr>
          <p:cNvPr id="26" name="Elbow Connector 25"/>
          <p:cNvCxnSpPr>
            <a:stCxn id="23" idx="3"/>
            <a:endCxn id="11" idx="0"/>
          </p:cNvCxnSpPr>
          <p:nvPr/>
        </p:nvCxnSpPr>
        <p:spPr>
          <a:xfrm>
            <a:off x="1835696" y="5013176"/>
            <a:ext cx="1320381" cy="46692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0"/>
            <a:endCxn id="25" idx="1"/>
          </p:cNvCxnSpPr>
          <p:nvPr/>
        </p:nvCxnSpPr>
        <p:spPr>
          <a:xfrm rot="5400000" flipH="1" flipV="1">
            <a:off x="5796525" y="4544735"/>
            <a:ext cx="467274" cy="140415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64987"/>
            <a:ext cx="4038600" cy="4431983"/>
          </a:xfrm>
        </p:spPr>
        <p:txBody>
          <a:bodyPr/>
          <a:lstStyle/>
          <a:p>
            <a:r>
              <a:rPr lang="en-US" dirty="0" smtClean="0"/>
              <a:t>Create task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Delete task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 task ID</a:t>
            </a:r>
          </a:p>
          <a:p>
            <a:endParaRPr lang="en-US" dirty="0" smtClean="0"/>
          </a:p>
          <a:p>
            <a:r>
              <a:rPr lang="en-US" dirty="0" smtClean="0"/>
              <a:t>Task handle definition:</a:t>
            </a:r>
          </a:p>
          <a:p>
            <a:endParaRPr lang="en-US" dirty="0" smtClean="0"/>
          </a:p>
          <a:p>
            <a:r>
              <a:rPr lang="en-US" dirty="0" smtClean="0"/>
              <a:t>Create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53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681063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*argument)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2545159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osThreadTerminate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3409255"/>
            <a:ext cx="8160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457199" y="4561964"/>
            <a:ext cx="8160543" cy="5232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198" y="5661248"/>
            <a:ext cx="8160544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thread(s)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StartTask1,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(Task1), NULL);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025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678204"/>
          </a:xfrm>
        </p:spPr>
        <p:txBody>
          <a:bodyPr/>
          <a:lstStyle/>
          <a:p>
            <a:r>
              <a:rPr lang="en-US" dirty="0" smtClean="0"/>
              <a:t>Check if task is suspended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Resume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Check state of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Suspend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Resume all tasks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Suspend all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54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429000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1700808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osThreadIsSuspended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4211796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osThreadSuspend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2564904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osThreadResume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7199" y="5929535"/>
            <a:ext cx="8160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osThreadSuspendAll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7199" y="5065439"/>
            <a:ext cx="8160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osThreadResumeAll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73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84748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By default defined one </a:t>
            </a:r>
            <a:r>
              <a:rPr lang="en-US" sz="1800" dirty="0" err="1" smtClean="0"/>
              <a:t>defaultTask</a:t>
            </a:r>
            <a:endParaRPr lang="en-US" sz="1800" dirty="0" smtClean="0"/>
          </a:p>
          <a:p>
            <a:r>
              <a:rPr lang="en-US" sz="1800" dirty="0" smtClean="0"/>
              <a:t>Task is defined by </a:t>
            </a:r>
          </a:p>
          <a:p>
            <a:pPr lvl="1"/>
            <a:r>
              <a:rPr lang="en-US" sz="1400" dirty="0"/>
              <a:t>Name</a:t>
            </a:r>
          </a:p>
          <a:p>
            <a:pPr lvl="1"/>
            <a:r>
              <a:rPr lang="en-US" sz="1400" dirty="0"/>
              <a:t>Priority</a:t>
            </a:r>
          </a:p>
          <a:p>
            <a:pPr lvl="1"/>
            <a:r>
              <a:rPr lang="en-US" sz="1400" dirty="0"/>
              <a:t>Stack size</a:t>
            </a:r>
          </a:p>
          <a:p>
            <a:pPr lvl="1"/>
            <a:r>
              <a:rPr lang="en-US" sz="1400" dirty="0"/>
              <a:t>Name of entry </a:t>
            </a:r>
            <a:r>
              <a:rPr lang="en-US" sz="1400" dirty="0" smtClean="0"/>
              <a:t>function</a:t>
            </a:r>
          </a:p>
          <a:p>
            <a:r>
              <a:rPr lang="en-US" sz="1800" dirty="0" smtClean="0"/>
              <a:t>Define two tasks</a:t>
            </a:r>
          </a:p>
          <a:p>
            <a:pPr lvl="1"/>
            <a:r>
              <a:rPr lang="en-US" sz="1400" dirty="0" smtClean="0"/>
              <a:t>Task1 </a:t>
            </a:r>
          </a:p>
          <a:p>
            <a:pPr lvl="1"/>
            <a:r>
              <a:rPr lang="en-US" sz="1400" dirty="0" smtClean="0"/>
              <a:t>Task2</a:t>
            </a:r>
          </a:p>
          <a:p>
            <a:r>
              <a:rPr lang="en-US" sz="1800" dirty="0" smtClean="0"/>
              <a:t>With same priority</a:t>
            </a:r>
            <a:endParaRPr lang="en-GB" sz="1800" dirty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55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65" y="998875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65" y="998875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4499992" y="2060848"/>
            <a:ext cx="4536504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63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56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85" y="1655607"/>
            <a:ext cx="4942309" cy="47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09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38554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Any component in </a:t>
            </a:r>
            <a:r>
              <a:rPr lang="en-GB" sz="1800" dirty="0" err="1" smtClean="0"/>
              <a:t>FreeRTOS</a:t>
            </a:r>
            <a:r>
              <a:rPr lang="en-GB" sz="1800" dirty="0" smtClean="0"/>
              <a:t> need to have handle, very similar to CubeMX</a:t>
            </a:r>
          </a:p>
          <a:p>
            <a:endParaRPr lang="en-US" sz="1800" dirty="0"/>
          </a:p>
          <a:p>
            <a:r>
              <a:rPr lang="en-US" sz="1800" dirty="0" smtClean="0"/>
              <a:t>Task function prototypes, names was taken from CubeMX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Before the scheduler is start we must create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1556792"/>
            <a:ext cx="8356922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Task2Handle;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763505"/>
            <a:ext cx="8363272" cy="116955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function prototypes 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SystemClock_Config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MX_GPIO_Init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550" y="4493438"/>
            <a:ext cx="8356922" cy="181588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thread(s)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StartTask1,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(Task1), NULL);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(Task2, StartTask2,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Task2Handle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(Task2), NULL);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3568" y="4914420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91188" y="5187672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6154490" y="4181929"/>
            <a:ext cx="2736304" cy="562057"/>
          </a:xfrm>
          <a:prstGeom prst="wedgeRoundRectCallout">
            <a:avLst>
              <a:gd name="adj1" fmla="val -41106"/>
              <a:gd name="adj2" fmla="val 775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task parameters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592218" y="5001978"/>
            <a:ext cx="2736304" cy="562057"/>
          </a:xfrm>
          <a:prstGeom prst="wedgeRoundRectCallout">
            <a:avLst>
              <a:gd name="adj1" fmla="val -56679"/>
              <a:gd name="adj2" fmla="val 112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task, allocate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430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Start the scheduler, the scheduler function newer ends</a:t>
            </a:r>
          </a:p>
          <a:p>
            <a:endParaRPr lang="en-US" sz="1800" dirty="0"/>
          </a:p>
          <a:p>
            <a:r>
              <a:rPr lang="en-US" sz="1800" dirty="0" smtClean="0"/>
              <a:t>On first task run </a:t>
            </a:r>
            <a:r>
              <a:rPr lang="en-GB" sz="1800" dirty="0"/>
              <a:t>StartTask1 is </a:t>
            </a:r>
            <a:r>
              <a:rPr lang="en-GB" sz="1800" dirty="0" smtClean="0"/>
              <a:t>called</a:t>
            </a:r>
          </a:p>
          <a:p>
            <a:r>
              <a:rPr lang="en-US" sz="1800" dirty="0" smtClean="0"/>
              <a:t>Task must have inside infinity loop in case we don’t want to end the task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683568" y="4914420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91188" y="5187672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363272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 scheduler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osKernelStart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We should never get here as control is now taken by the scheduler */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3487067"/>
            <a:ext cx="8363272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347864" y="4163087"/>
            <a:ext cx="2736304" cy="562057"/>
          </a:xfrm>
          <a:prstGeom prst="wedgeRoundRectCallout">
            <a:avLst>
              <a:gd name="adj1" fmla="val -59599"/>
              <a:gd name="adj2" fmla="val 364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Endless loop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347864" y="4850990"/>
            <a:ext cx="2736304" cy="562057"/>
          </a:xfrm>
          <a:prstGeom prst="wedgeRoundRectCallout">
            <a:avLst>
              <a:gd name="adj1" fmla="val -86203"/>
              <a:gd name="adj2" fmla="val 112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osDealy</a:t>
            </a:r>
            <a:r>
              <a:rPr lang="en-US" dirty="0" smtClean="0"/>
              <a:t> will start context switch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4365105"/>
            <a:ext cx="2520280" cy="11989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899592" y="5021015"/>
            <a:ext cx="1440160" cy="2801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750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87798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Second loop is same as previous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Compile and run project in debug and watch terminal window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57200" y="1628800"/>
            <a:ext cx="8363272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59886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8882" y="1593013"/>
            <a:ext cx="8078862" cy="417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indent="-177179">
              <a:lnSpc>
                <a:spcPts val="1605"/>
              </a:lnSpc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The comparison of the STM32CubeMX repository settings and folder 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882" y="3012987"/>
            <a:ext cx="5586413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In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case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7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2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MX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to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7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se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fil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tom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tica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ly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8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ME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NU&gt;He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l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p&gt;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stall</a:t>
            </a:r>
            <a:r>
              <a:rPr sz="2000" spc="15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Ne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30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bra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es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593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Se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l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ct</a:t>
            </a:r>
            <a:r>
              <a:rPr sz="2000" spc="23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required</a:t>
            </a:r>
            <a:r>
              <a:rPr sz="2000" spc="41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li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bra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es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F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o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rce</a:t>
            </a:r>
            <a:r>
              <a:rPr sz="2000" spc="38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do</a:t>
            </a:r>
            <a:r>
              <a:rPr sz="2000" spc="-26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nloa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d</a:t>
            </a:r>
            <a:r>
              <a:rPr sz="2000" spc="3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23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ith</a:t>
            </a:r>
            <a:r>
              <a:rPr sz="2000" spc="38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butto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spc="53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“I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stall</a:t>
            </a:r>
            <a:r>
              <a:rPr sz="2000" spc="4" dirty="0">
                <a:solidFill>
                  <a:srgbClr val="00307C"/>
                </a:solidFill>
                <a:latin typeface="+mj-lt"/>
                <a:cs typeface="Arial"/>
              </a:rPr>
              <a:t> 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No</a:t>
            </a:r>
            <a:r>
              <a:rPr sz="2000" spc="-26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”</a:t>
            </a:r>
            <a:endParaRPr sz="2000" dirty="0">
              <a:latin typeface="+mj-lt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2267" y="2076120"/>
            <a:ext cx="4243028" cy="833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967436" y="4851314"/>
            <a:ext cx="2315718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019443" y="5667802"/>
            <a:ext cx="3079433" cy="892017"/>
          </a:xfrm>
          <a:custGeom>
            <a:avLst/>
            <a:gdLst/>
            <a:ahLst/>
            <a:cxnLst/>
            <a:rect l="l" t="t" r="r" b="b"/>
            <a:pathLst>
              <a:path w="4105909" h="1189354">
                <a:moveTo>
                  <a:pt x="0" y="491739"/>
                </a:moveTo>
                <a:lnTo>
                  <a:pt x="6650" y="449082"/>
                </a:lnTo>
                <a:lnTo>
                  <a:pt x="25217" y="411759"/>
                </a:lnTo>
                <a:lnTo>
                  <a:pt x="53624" y="381842"/>
                </a:lnTo>
                <a:lnTo>
                  <a:pt x="89792" y="361401"/>
                </a:lnTo>
                <a:lnTo>
                  <a:pt x="131646" y="352508"/>
                </a:lnTo>
                <a:lnTo>
                  <a:pt x="2394965" y="352293"/>
                </a:lnTo>
                <a:lnTo>
                  <a:pt x="2615062" y="0"/>
                </a:lnTo>
                <a:lnTo>
                  <a:pt x="3421379" y="352293"/>
                </a:lnTo>
                <a:lnTo>
                  <a:pt x="3966209" y="352293"/>
                </a:lnTo>
                <a:lnTo>
                  <a:pt x="3980885" y="353057"/>
                </a:lnTo>
                <a:lnTo>
                  <a:pt x="4021982" y="363904"/>
                </a:lnTo>
                <a:lnTo>
                  <a:pt x="4057068" y="385973"/>
                </a:lnTo>
                <a:lnTo>
                  <a:pt x="4084064" y="417192"/>
                </a:lnTo>
                <a:lnTo>
                  <a:pt x="4100894" y="455491"/>
                </a:lnTo>
                <a:lnTo>
                  <a:pt x="4105655" y="1049523"/>
                </a:lnTo>
                <a:lnTo>
                  <a:pt x="4104891" y="1064207"/>
                </a:lnTo>
                <a:lnTo>
                  <a:pt x="4094037" y="1105317"/>
                </a:lnTo>
                <a:lnTo>
                  <a:pt x="4071960" y="1140401"/>
                </a:lnTo>
                <a:lnTo>
                  <a:pt x="4040735" y="1167390"/>
                </a:lnTo>
                <a:lnTo>
                  <a:pt x="4002441" y="1184211"/>
                </a:lnTo>
                <a:lnTo>
                  <a:pt x="2394965" y="1188969"/>
                </a:lnTo>
                <a:lnTo>
                  <a:pt x="139445" y="1188969"/>
                </a:lnTo>
                <a:lnTo>
                  <a:pt x="96806" y="1182323"/>
                </a:lnTo>
                <a:lnTo>
                  <a:pt x="59486" y="1163765"/>
                </a:lnTo>
                <a:lnTo>
                  <a:pt x="29563" y="1135366"/>
                </a:lnTo>
                <a:lnTo>
                  <a:pt x="9113" y="1099196"/>
                </a:lnTo>
                <a:lnTo>
                  <a:pt x="214" y="1057328"/>
                </a:lnTo>
                <a:lnTo>
                  <a:pt x="0" y="491739"/>
                </a:lnTo>
                <a:close/>
              </a:path>
            </a:pathLst>
          </a:custGeom>
          <a:ln w="25907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5263761" y="5956044"/>
            <a:ext cx="2591277" cy="62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 marR="3811" algn="ctr"/>
            <a:r>
              <a:rPr sz="1350" spc="-11" dirty="0">
                <a:latin typeface="Arial"/>
                <a:cs typeface="Arial"/>
              </a:rPr>
              <a:t>S</a:t>
            </a:r>
            <a:r>
              <a:rPr sz="1350" spc="-4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M3</a:t>
            </a:r>
            <a:r>
              <a:rPr sz="1350" spc="-8" dirty="0">
                <a:latin typeface="Arial"/>
                <a:cs typeface="Arial"/>
              </a:rPr>
              <a:t>2</a:t>
            </a:r>
            <a:r>
              <a:rPr sz="1350" spc="-4" dirty="0">
                <a:latin typeface="Arial"/>
                <a:cs typeface="Arial"/>
              </a:rPr>
              <a:t>C</a:t>
            </a:r>
            <a:r>
              <a:rPr sz="1350" spc="-8" dirty="0">
                <a:latin typeface="Arial"/>
                <a:cs typeface="Arial"/>
              </a:rPr>
              <a:t>u</a:t>
            </a:r>
            <a:r>
              <a:rPr sz="1350" spc="-4" dirty="0">
                <a:latin typeface="Arial"/>
                <a:cs typeface="Arial"/>
              </a:rPr>
              <a:t>b</a:t>
            </a:r>
            <a:r>
              <a:rPr sz="1350" spc="-8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MX</a:t>
            </a:r>
            <a:r>
              <a:rPr sz="1350" spc="41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Arial"/>
                <a:cs typeface="Arial"/>
              </a:rPr>
              <a:t>can</a:t>
            </a:r>
            <a:r>
              <a:rPr sz="1350" spc="41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Arial"/>
                <a:cs typeface="Arial"/>
              </a:rPr>
              <a:t>d</a:t>
            </a:r>
            <a:r>
              <a:rPr sz="1350" spc="-8" dirty="0">
                <a:latin typeface="Arial"/>
                <a:cs typeface="Arial"/>
              </a:rPr>
              <a:t>o</a:t>
            </a:r>
            <a:r>
              <a:rPr sz="1350" spc="-30" dirty="0">
                <a:latin typeface="Arial"/>
                <a:cs typeface="Arial"/>
              </a:rPr>
              <a:t>w</a:t>
            </a:r>
            <a:r>
              <a:rPr sz="1350" spc="-4" dirty="0">
                <a:latin typeface="Arial"/>
                <a:cs typeface="Arial"/>
              </a:rPr>
              <a:t>n</a:t>
            </a:r>
            <a:r>
              <a:rPr sz="1350" spc="-8" dirty="0">
                <a:latin typeface="Arial"/>
                <a:cs typeface="Arial"/>
              </a:rPr>
              <a:t>l</a:t>
            </a:r>
            <a:r>
              <a:rPr sz="1350" spc="-4" dirty="0">
                <a:latin typeface="Arial"/>
                <a:cs typeface="Arial"/>
              </a:rPr>
              <a:t>o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d</a:t>
            </a:r>
            <a:r>
              <a:rPr sz="1350" spc="79" dirty="0">
                <a:latin typeface="Times New Roman"/>
                <a:cs typeface="Times New Roman"/>
              </a:rPr>
              <a:t> </a:t>
            </a:r>
            <a:r>
              <a:rPr sz="1350" spc="-8" dirty="0">
                <a:latin typeface="Arial"/>
                <a:cs typeface="Arial"/>
              </a:rPr>
              <a:t>for</a:t>
            </a:r>
            <a:r>
              <a:rPr sz="1350" spc="-4" dirty="0">
                <a:latin typeface="Times New Roman"/>
                <a:cs typeface="Times New Roman"/>
              </a:rPr>
              <a:t> </a:t>
            </a:r>
            <a:r>
              <a:rPr sz="1350" spc="-19" dirty="0">
                <a:latin typeface="Arial"/>
                <a:cs typeface="Arial"/>
              </a:rPr>
              <a:t>y</a:t>
            </a:r>
            <a:r>
              <a:rPr sz="1350" spc="-4" dirty="0">
                <a:latin typeface="Arial"/>
                <a:cs typeface="Arial"/>
              </a:rPr>
              <a:t>o</a:t>
            </a:r>
            <a:r>
              <a:rPr sz="1350" dirty="0">
                <a:latin typeface="Arial"/>
                <a:cs typeface="Arial"/>
              </a:rPr>
              <a:t>u</a:t>
            </a:r>
            <a:r>
              <a:rPr sz="1350" spc="49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Arial"/>
                <a:cs typeface="Arial"/>
              </a:rPr>
              <a:t>re</a:t>
            </a:r>
            <a:r>
              <a:rPr sz="1350" spc="-8" dirty="0">
                <a:latin typeface="Arial"/>
                <a:cs typeface="Arial"/>
              </a:rPr>
              <a:t>p</a:t>
            </a:r>
            <a:r>
              <a:rPr sz="1350" spc="-4" dirty="0">
                <a:latin typeface="Arial"/>
                <a:cs typeface="Arial"/>
              </a:rPr>
              <a:t>os</a:t>
            </a:r>
            <a:r>
              <a:rPr sz="1350" spc="-8" dirty="0">
                <a:latin typeface="Arial"/>
                <a:cs typeface="Arial"/>
              </a:rPr>
              <a:t>itory</a:t>
            </a:r>
            <a:r>
              <a:rPr sz="1350" spc="49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Arial"/>
                <a:cs typeface="Arial"/>
              </a:rPr>
              <a:t>p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cka</a:t>
            </a:r>
            <a:r>
              <a:rPr sz="1350" spc="-8" dirty="0">
                <a:latin typeface="Arial"/>
                <a:cs typeface="Arial"/>
              </a:rPr>
              <a:t>g</a:t>
            </a:r>
            <a:r>
              <a:rPr sz="1350" spc="-4" dirty="0">
                <a:latin typeface="Arial"/>
                <a:cs typeface="Arial"/>
              </a:rPr>
              <a:t>es</a:t>
            </a:r>
            <a:r>
              <a:rPr sz="1350" spc="-4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Arial"/>
                <a:cs typeface="Arial"/>
              </a:rPr>
              <a:t>a</a:t>
            </a:r>
            <a:r>
              <a:rPr sz="1350" spc="-8" dirty="0">
                <a:latin typeface="Arial"/>
                <a:cs typeface="Arial"/>
              </a:rPr>
              <a:t>u</a:t>
            </a:r>
            <a:r>
              <a:rPr sz="1350" dirty="0">
                <a:latin typeface="Arial"/>
                <a:cs typeface="Arial"/>
              </a:rPr>
              <a:t>tom</a:t>
            </a:r>
            <a:r>
              <a:rPr sz="1350" spc="-8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tica</a:t>
            </a:r>
            <a:r>
              <a:rPr sz="1350" spc="-11" dirty="0">
                <a:latin typeface="Arial"/>
                <a:cs typeface="Arial"/>
              </a:rPr>
              <a:t>l</a:t>
            </a:r>
            <a:r>
              <a:rPr sz="1350" spc="-4" dirty="0">
                <a:latin typeface="Arial"/>
                <a:cs typeface="Arial"/>
              </a:rPr>
              <a:t>ly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439" y="150630"/>
            <a:ext cx="755522" cy="755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STM32Cube configuration </a:t>
            </a:r>
            <a:r>
              <a:rPr lang="pt-BR" dirty="0" smtClean="0"/>
              <a:t>2/3</a:t>
            </a:r>
            <a:endParaRPr lang="pt-BR" dirty="0"/>
          </a:p>
        </p:txBody>
      </p:sp>
      <p:sp>
        <p:nvSpPr>
          <p:cNvPr id="1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25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8032" y="3645024"/>
            <a:ext cx="8405119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If both Delays (</a:t>
            </a:r>
            <a:r>
              <a:rPr lang="en-US" sz="1800" dirty="0" err="1" smtClean="0"/>
              <a:t>osDelay</a:t>
            </a:r>
            <a:r>
              <a:rPr lang="en-US" sz="1800" dirty="0" smtClean="0"/>
              <a:t>) are processed the </a:t>
            </a:r>
            <a:r>
              <a:rPr lang="en-US" sz="1800" dirty="0" err="1" smtClean="0"/>
              <a:t>FreeRTOS</a:t>
            </a:r>
            <a:r>
              <a:rPr lang="en-US" sz="1800" dirty="0" smtClean="0"/>
              <a:t> is in idle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6" name="Rectangle à coins arrondis 30"/>
          <p:cNvSpPr/>
          <p:nvPr/>
        </p:nvSpPr>
        <p:spPr>
          <a:xfrm>
            <a:off x="288032" y="1628800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6" idx="2"/>
          </p:cNvCxnSpPr>
          <p:nvPr/>
        </p:nvCxnSpPr>
        <p:spPr>
          <a:xfrm flipH="1">
            <a:off x="3187357" y="2152601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à coins arrondis 6"/>
          <p:cNvSpPr/>
          <p:nvPr/>
        </p:nvSpPr>
        <p:spPr>
          <a:xfrm>
            <a:off x="1970187" y="2790953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ZoneTexte 7"/>
          <p:cNvSpPr txBox="1"/>
          <p:nvPr/>
        </p:nvSpPr>
        <p:spPr>
          <a:xfrm>
            <a:off x="1178857" y="162880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1" name="Flèche droite 11"/>
          <p:cNvSpPr/>
          <p:nvPr/>
        </p:nvSpPr>
        <p:spPr>
          <a:xfrm rot="16200000">
            <a:off x="1432799" y="2339473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7"/>
          <p:cNvSpPr txBox="1"/>
          <p:nvPr/>
        </p:nvSpPr>
        <p:spPr>
          <a:xfrm>
            <a:off x="323528" y="200858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3" name="ZoneTexte 7"/>
          <p:cNvSpPr txBox="1"/>
          <p:nvPr/>
        </p:nvSpPr>
        <p:spPr>
          <a:xfrm>
            <a:off x="303667" y="270892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4" name="Flèche droite 11"/>
          <p:cNvSpPr/>
          <p:nvPr/>
        </p:nvSpPr>
        <p:spPr>
          <a:xfrm>
            <a:off x="1769015" y="3055313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563888" y="315559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2771743" y="184482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>
            <a:endCxn id="19" idx="3"/>
          </p:cNvCxnSpPr>
          <p:nvPr/>
        </p:nvCxnSpPr>
        <p:spPr>
          <a:xfrm>
            <a:off x="4425781" y="2132856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7"/>
          <p:cNvSpPr txBox="1"/>
          <p:nvPr/>
        </p:nvSpPr>
        <p:spPr>
          <a:xfrm>
            <a:off x="3995936" y="184482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Rectangle à coins arrondis 10"/>
          <p:cNvSpPr/>
          <p:nvPr/>
        </p:nvSpPr>
        <p:spPr>
          <a:xfrm>
            <a:off x="3206577" y="2802552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649917" y="2132856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à coins arrondis 6"/>
          <p:cNvSpPr/>
          <p:nvPr/>
        </p:nvSpPr>
        <p:spPr>
          <a:xfrm>
            <a:off x="5659088" y="2801277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7" idx="2"/>
          </p:cNvCxnSpPr>
          <p:nvPr/>
        </p:nvCxnSpPr>
        <p:spPr>
          <a:xfrm flipH="1">
            <a:off x="6883691" y="2172346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6"/>
          <p:cNvSpPr/>
          <p:nvPr/>
        </p:nvSpPr>
        <p:spPr>
          <a:xfrm>
            <a:off x="5666521" y="2810698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468077" y="186456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30" idx="3"/>
          </p:cNvCxnSpPr>
          <p:nvPr/>
        </p:nvCxnSpPr>
        <p:spPr>
          <a:xfrm>
            <a:off x="8122115" y="2152601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692270" y="186456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6902911" y="2822297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103034" y="1864569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Delay ends</a:t>
            </a:r>
          </a:p>
        </p:txBody>
      </p:sp>
      <p:sp>
        <p:nvSpPr>
          <p:cNvPr id="33" name="Rectangle à coins arrondis 10"/>
          <p:cNvSpPr/>
          <p:nvPr/>
        </p:nvSpPr>
        <p:spPr>
          <a:xfrm>
            <a:off x="4424264" y="2804182"/>
            <a:ext cx="1221407" cy="19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Idle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51720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2051720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2051720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2051720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79" name="Rectangle à coins arrondis 6"/>
          <p:cNvSpPr/>
          <p:nvPr/>
        </p:nvSpPr>
        <p:spPr>
          <a:xfrm>
            <a:off x="1619672" y="388139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à coins arrondis 10"/>
          <p:cNvSpPr/>
          <p:nvPr/>
        </p:nvSpPr>
        <p:spPr>
          <a:xfrm>
            <a:off x="1619672" y="4509120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39552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82" name="Rounded Rectangle 81"/>
          <p:cNvSpPr/>
          <p:nvPr/>
        </p:nvSpPr>
        <p:spPr>
          <a:xfrm>
            <a:off x="539552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539552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539552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85" name="Rectangle à coins arrondis 6"/>
          <p:cNvSpPr/>
          <p:nvPr/>
        </p:nvSpPr>
        <p:spPr>
          <a:xfrm>
            <a:off x="107504" y="4313445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à coins arrondis 10"/>
          <p:cNvSpPr/>
          <p:nvPr/>
        </p:nvSpPr>
        <p:spPr>
          <a:xfrm>
            <a:off x="107504" y="4530744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89447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88" name="Rounded Rectangle 87"/>
          <p:cNvSpPr/>
          <p:nvPr/>
        </p:nvSpPr>
        <p:spPr>
          <a:xfrm>
            <a:off x="3289447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89" name="Rounded Rectangle 88"/>
          <p:cNvSpPr/>
          <p:nvPr/>
        </p:nvSpPr>
        <p:spPr>
          <a:xfrm>
            <a:off x="3289447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3289447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91" name="Rectangle à coins arrondis 6"/>
          <p:cNvSpPr/>
          <p:nvPr/>
        </p:nvSpPr>
        <p:spPr>
          <a:xfrm>
            <a:off x="2857399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à coins arrondis 10"/>
          <p:cNvSpPr/>
          <p:nvPr/>
        </p:nvSpPr>
        <p:spPr>
          <a:xfrm>
            <a:off x="2857399" y="409869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513583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94" name="Rounded Rectangle 93"/>
          <p:cNvSpPr/>
          <p:nvPr/>
        </p:nvSpPr>
        <p:spPr>
          <a:xfrm>
            <a:off x="4513583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4513583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4513583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97" name="Rectangle à coins arrondis 6"/>
          <p:cNvSpPr/>
          <p:nvPr/>
        </p:nvSpPr>
        <p:spPr>
          <a:xfrm>
            <a:off x="4081535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à coins arrondis 10"/>
          <p:cNvSpPr/>
          <p:nvPr/>
        </p:nvSpPr>
        <p:spPr>
          <a:xfrm>
            <a:off x="4081535" y="49627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737719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100" name="Rounded Rectangle 99"/>
          <p:cNvSpPr/>
          <p:nvPr/>
        </p:nvSpPr>
        <p:spPr>
          <a:xfrm>
            <a:off x="5737719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737719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102" name="Rounded Rectangle 101"/>
          <p:cNvSpPr/>
          <p:nvPr/>
        </p:nvSpPr>
        <p:spPr>
          <a:xfrm>
            <a:off x="5737719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103" name="Rectangle à coins arrondis 6"/>
          <p:cNvSpPr/>
          <p:nvPr/>
        </p:nvSpPr>
        <p:spPr>
          <a:xfrm>
            <a:off x="5305671" y="388139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à coins arrondis 10"/>
          <p:cNvSpPr/>
          <p:nvPr/>
        </p:nvSpPr>
        <p:spPr>
          <a:xfrm>
            <a:off x="5305671" y="49627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33863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7033863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107" name="Rounded Rectangle 106"/>
          <p:cNvSpPr/>
          <p:nvPr/>
        </p:nvSpPr>
        <p:spPr>
          <a:xfrm>
            <a:off x="7033863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108" name="Rounded Rectangle 107"/>
          <p:cNvSpPr/>
          <p:nvPr/>
        </p:nvSpPr>
        <p:spPr>
          <a:xfrm>
            <a:off x="7033863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109" name="Rectangle à coins arrondis 6"/>
          <p:cNvSpPr/>
          <p:nvPr/>
        </p:nvSpPr>
        <p:spPr>
          <a:xfrm>
            <a:off x="6601815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Rectangle à coins arrondis 10"/>
          <p:cNvSpPr/>
          <p:nvPr/>
        </p:nvSpPr>
        <p:spPr>
          <a:xfrm>
            <a:off x="6601815" y="409869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66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8" grpId="0"/>
      <p:bldP spid="19" grpId="0" animBg="1"/>
      <p:bldP spid="27" grpId="0"/>
      <p:bldP spid="29" grpId="0"/>
      <p:bldP spid="30" grpId="0" animBg="1"/>
      <p:bldP spid="31" grpId="0"/>
      <p:bldP spid="33" grpId="0" animBg="1"/>
      <p:bldP spid="57" grpId="0" animBg="1"/>
      <p:bldP spid="58" grpId="0" animBg="1"/>
      <p:bldP spid="59" grpId="0" animBg="1"/>
      <p:bldP spid="60" grpId="0" animBg="1"/>
      <p:bldP spid="79" grpId="0" animBg="1"/>
      <p:bldP spid="80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04753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/>
              <a:t>Without </a:t>
            </a:r>
            <a:r>
              <a:rPr lang="en-US" sz="1800" dirty="0" smtClean="0"/>
              <a:t>Delays </a:t>
            </a:r>
            <a:r>
              <a:rPr lang="en-US" sz="1800" dirty="0"/>
              <a:t>the threads will be in running state or in Ready </a:t>
            </a:r>
            <a:r>
              <a:rPr lang="en-US" sz="1800" dirty="0" smtClean="0"/>
              <a:t>state</a:t>
            </a:r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HAL_Delay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61</a:t>
            </a:fld>
            <a:endParaRPr lang="fr-FR" dirty="0"/>
          </a:p>
        </p:txBody>
      </p:sp>
      <p:sp>
        <p:nvSpPr>
          <p:cNvPr id="6" name="Rectangle à coins arrondis 30"/>
          <p:cNvSpPr/>
          <p:nvPr/>
        </p:nvSpPr>
        <p:spPr>
          <a:xfrm>
            <a:off x="323528" y="2276872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6" idx="2"/>
          </p:cNvCxnSpPr>
          <p:nvPr/>
        </p:nvCxnSpPr>
        <p:spPr>
          <a:xfrm flipH="1">
            <a:off x="3187358" y="2800673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à coins arrondis 6"/>
          <p:cNvSpPr/>
          <p:nvPr/>
        </p:nvSpPr>
        <p:spPr>
          <a:xfrm>
            <a:off x="1970187" y="34390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ZoneTexte 7"/>
          <p:cNvSpPr txBox="1"/>
          <p:nvPr/>
        </p:nvSpPr>
        <p:spPr>
          <a:xfrm>
            <a:off x="1178857" y="227687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1" name="Flèche droite 11"/>
          <p:cNvSpPr/>
          <p:nvPr/>
        </p:nvSpPr>
        <p:spPr>
          <a:xfrm rot="16200000">
            <a:off x="1432799" y="2987545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7"/>
          <p:cNvSpPr txBox="1"/>
          <p:nvPr/>
        </p:nvSpPr>
        <p:spPr>
          <a:xfrm>
            <a:off x="323528" y="26566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3" name="ZoneTexte 7"/>
          <p:cNvSpPr txBox="1"/>
          <p:nvPr/>
        </p:nvSpPr>
        <p:spPr>
          <a:xfrm>
            <a:off x="303667" y="335699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4" name="Flèche droite 11"/>
          <p:cNvSpPr/>
          <p:nvPr/>
        </p:nvSpPr>
        <p:spPr>
          <a:xfrm>
            <a:off x="1769015" y="3703385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563888" y="380366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2784696" y="2492896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>
            <a:endCxn id="19" idx="3"/>
          </p:cNvCxnSpPr>
          <p:nvPr/>
        </p:nvCxnSpPr>
        <p:spPr>
          <a:xfrm>
            <a:off x="4425781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7"/>
          <p:cNvSpPr txBox="1"/>
          <p:nvPr/>
        </p:nvSpPr>
        <p:spPr>
          <a:xfrm>
            <a:off x="3995936" y="249289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Rectangle à coins arrondis 10"/>
          <p:cNvSpPr/>
          <p:nvPr/>
        </p:nvSpPr>
        <p:spPr>
          <a:xfrm>
            <a:off x="3206577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649917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à coins arrondis 6"/>
          <p:cNvSpPr/>
          <p:nvPr/>
        </p:nvSpPr>
        <p:spPr>
          <a:xfrm>
            <a:off x="6876256" y="3458227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7" idx="2"/>
          </p:cNvCxnSpPr>
          <p:nvPr/>
        </p:nvCxnSpPr>
        <p:spPr>
          <a:xfrm flipH="1">
            <a:off x="6883691" y="2820418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6"/>
          <p:cNvSpPr/>
          <p:nvPr/>
        </p:nvSpPr>
        <p:spPr>
          <a:xfrm>
            <a:off x="4427984" y="3458770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468077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3" idx="3"/>
          </p:cNvCxnSpPr>
          <p:nvPr/>
        </p:nvCxnSpPr>
        <p:spPr>
          <a:xfrm flipH="1">
            <a:off x="8093424" y="2800673"/>
            <a:ext cx="6968" cy="755392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692270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5652120" y="3470369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240219" y="2512641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8032" y="4293096"/>
            <a:ext cx="8405119" cy="2394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2051720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2051720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2051720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051720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3" name="Rectangle à coins arrondis 6"/>
          <p:cNvSpPr/>
          <p:nvPr/>
        </p:nvSpPr>
        <p:spPr>
          <a:xfrm>
            <a:off x="1619672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à coins arrondis 10"/>
          <p:cNvSpPr/>
          <p:nvPr/>
        </p:nvSpPr>
        <p:spPr>
          <a:xfrm>
            <a:off x="1619672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39552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539552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539552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8" name="Rounded Rectangle 67"/>
          <p:cNvSpPr/>
          <p:nvPr/>
        </p:nvSpPr>
        <p:spPr>
          <a:xfrm>
            <a:off x="539552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9" name="Rectangle à coins arrondis 6"/>
          <p:cNvSpPr/>
          <p:nvPr/>
        </p:nvSpPr>
        <p:spPr>
          <a:xfrm>
            <a:off x="107504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à coins arrondis 10"/>
          <p:cNvSpPr/>
          <p:nvPr/>
        </p:nvSpPr>
        <p:spPr>
          <a:xfrm>
            <a:off x="107504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89447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72" name="Rounded Rectangle 71"/>
          <p:cNvSpPr/>
          <p:nvPr/>
        </p:nvSpPr>
        <p:spPr>
          <a:xfrm>
            <a:off x="3289447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73" name="Rounded Rectangle 72"/>
          <p:cNvSpPr/>
          <p:nvPr/>
        </p:nvSpPr>
        <p:spPr>
          <a:xfrm>
            <a:off x="3289447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74" name="Rounded Rectangle 73"/>
          <p:cNvSpPr/>
          <p:nvPr/>
        </p:nvSpPr>
        <p:spPr>
          <a:xfrm>
            <a:off x="3289447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75" name="Rectangle à coins arrondis 6"/>
          <p:cNvSpPr/>
          <p:nvPr/>
        </p:nvSpPr>
        <p:spPr>
          <a:xfrm>
            <a:off x="2857399" y="4941168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10"/>
          <p:cNvSpPr/>
          <p:nvPr/>
        </p:nvSpPr>
        <p:spPr>
          <a:xfrm>
            <a:off x="2857399" y="4746768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51358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78" name="Rounded Rectangle 77"/>
          <p:cNvSpPr/>
          <p:nvPr/>
        </p:nvSpPr>
        <p:spPr>
          <a:xfrm>
            <a:off x="451358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79" name="Rounded Rectangle 78"/>
          <p:cNvSpPr/>
          <p:nvPr/>
        </p:nvSpPr>
        <p:spPr>
          <a:xfrm>
            <a:off x="451358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80" name="Rounded Rectangle 79"/>
          <p:cNvSpPr/>
          <p:nvPr/>
        </p:nvSpPr>
        <p:spPr>
          <a:xfrm>
            <a:off x="451358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81" name="Rectangle à coins arrondis 6"/>
          <p:cNvSpPr/>
          <p:nvPr/>
        </p:nvSpPr>
        <p:spPr>
          <a:xfrm>
            <a:off x="408153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à coins arrondis 10"/>
          <p:cNvSpPr/>
          <p:nvPr/>
        </p:nvSpPr>
        <p:spPr>
          <a:xfrm>
            <a:off x="4081535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737719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5737719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85" name="Rounded Rectangle 84"/>
          <p:cNvSpPr/>
          <p:nvPr/>
        </p:nvSpPr>
        <p:spPr>
          <a:xfrm>
            <a:off x="5737719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86" name="Rounded Rectangle 85"/>
          <p:cNvSpPr/>
          <p:nvPr/>
        </p:nvSpPr>
        <p:spPr>
          <a:xfrm>
            <a:off x="5737719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87" name="Rectangle à coins arrondis 6"/>
          <p:cNvSpPr/>
          <p:nvPr/>
        </p:nvSpPr>
        <p:spPr>
          <a:xfrm>
            <a:off x="5305671" y="4941168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8" name="Rectangle à coins arrondis 10"/>
          <p:cNvSpPr/>
          <p:nvPr/>
        </p:nvSpPr>
        <p:spPr>
          <a:xfrm>
            <a:off x="5305671" y="4725144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3386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703386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91" name="Rounded Rectangle 90"/>
          <p:cNvSpPr/>
          <p:nvPr/>
        </p:nvSpPr>
        <p:spPr>
          <a:xfrm>
            <a:off x="703386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92" name="Rounded Rectangle 91"/>
          <p:cNvSpPr/>
          <p:nvPr/>
        </p:nvSpPr>
        <p:spPr>
          <a:xfrm>
            <a:off x="703386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93" name="Rectangle à coins arrondis 6"/>
          <p:cNvSpPr/>
          <p:nvPr/>
        </p:nvSpPr>
        <p:spPr>
          <a:xfrm>
            <a:off x="6601815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à coins arrondis 10"/>
          <p:cNvSpPr/>
          <p:nvPr/>
        </p:nvSpPr>
        <p:spPr>
          <a:xfrm>
            <a:off x="6601815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16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8" grpId="0"/>
      <p:bldP spid="19" grpId="0" animBg="1"/>
      <p:bldP spid="23" grpId="0" animBg="1"/>
      <p:bldP spid="25" grpId="0" animBg="1"/>
      <p:bldP spid="27" grpId="0"/>
      <p:bldP spid="29" grpId="0"/>
      <p:bldP spid="30" grpId="0" animBg="1"/>
      <p:bldP spid="31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53" y="97373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1599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Set one task Higher priority</a:t>
            </a:r>
          </a:p>
          <a:p>
            <a:r>
              <a:rPr lang="en-US" sz="1800" dirty="0" smtClean="0"/>
              <a:t>Double click on task for change</a:t>
            </a:r>
          </a:p>
          <a:p>
            <a:r>
              <a:rPr lang="en-US" sz="1800" dirty="0" smtClean="0"/>
              <a:t>Button OK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4499992" y="2060848"/>
            <a:ext cx="4536504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5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After we send text </a:t>
            </a:r>
            <a:r>
              <a:rPr lang="en-US" sz="1800" dirty="0"/>
              <a:t>for 5x </a:t>
            </a:r>
            <a:r>
              <a:rPr lang="en-US" sz="1800" dirty="0" smtClean="0"/>
              <a:t>times, </a:t>
            </a:r>
            <a:r>
              <a:rPr lang="en-US" sz="1800" dirty="0"/>
              <a:t>put </a:t>
            </a:r>
            <a:r>
              <a:rPr lang="en-US" sz="1800" dirty="0" smtClean="0"/>
              <a:t>task to block state</a:t>
            </a:r>
          </a:p>
          <a:p>
            <a:r>
              <a:rPr lang="en-US" sz="1800" dirty="0" smtClean="0"/>
              <a:t>Because task have high priority it allow to run lower priority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3550" y="2204864"/>
            <a:ext cx="8356922" cy="35394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5; i++){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115616" y="4360463"/>
            <a:ext cx="1440160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3419872" y="4201529"/>
            <a:ext cx="2736304" cy="562057"/>
          </a:xfrm>
          <a:prstGeom prst="wedgeRoundRectCallout">
            <a:avLst>
              <a:gd name="adj1" fmla="val -79048"/>
              <a:gd name="adj2" fmla="val 29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Helps not spam terminal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843808" y="4823867"/>
            <a:ext cx="1649834" cy="554502"/>
          </a:xfrm>
          <a:prstGeom prst="wedgeRoundRectCallout">
            <a:avLst>
              <a:gd name="adj1" fmla="val -80203"/>
              <a:gd name="adj2" fmla="val -296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task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899592" y="4808188"/>
            <a:ext cx="1440160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8840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If higher priority task is not running we can print text from this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3550" y="1556792"/>
            <a:ext cx="8356922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99592" y="3068960"/>
            <a:ext cx="1944216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3668725" y="2910026"/>
            <a:ext cx="2736304" cy="562057"/>
          </a:xfrm>
          <a:prstGeom prst="wedgeRoundRectCallout">
            <a:avLst>
              <a:gd name="adj1" fmla="val -79048"/>
              <a:gd name="adj2" fmla="val 29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Helps not spam 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2862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What happen when Task1 call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8" name="Rectangle à coins arrondis 30"/>
          <p:cNvSpPr/>
          <p:nvPr/>
        </p:nvSpPr>
        <p:spPr>
          <a:xfrm>
            <a:off x="323528" y="2276872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9" idx="2"/>
          </p:cNvCxnSpPr>
          <p:nvPr/>
        </p:nvCxnSpPr>
        <p:spPr>
          <a:xfrm flipH="1">
            <a:off x="3187359" y="2800673"/>
            <a:ext cx="527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à coins arrondis 6"/>
          <p:cNvSpPr/>
          <p:nvPr/>
        </p:nvSpPr>
        <p:spPr>
          <a:xfrm>
            <a:off x="1970187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ZoneTexte 7"/>
          <p:cNvSpPr txBox="1"/>
          <p:nvPr/>
        </p:nvSpPr>
        <p:spPr>
          <a:xfrm>
            <a:off x="1178857" y="227687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4" name="Flèche droite 11"/>
          <p:cNvSpPr/>
          <p:nvPr/>
        </p:nvSpPr>
        <p:spPr>
          <a:xfrm rot="16200000">
            <a:off x="1432799" y="2987545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23528" y="26566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303667" y="335699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7" name="Flèche droite 11"/>
          <p:cNvSpPr/>
          <p:nvPr/>
        </p:nvSpPr>
        <p:spPr>
          <a:xfrm>
            <a:off x="1769015" y="3703385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7"/>
          <p:cNvSpPr txBox="1"/>
          <p:nvPr/>
        </p:nvSpPr>
        <p:spPr>
          <a:xfrm>
            <a:off x="3563888" y="380366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9" name="ZoneTexte 7"/>
          <p:cNvSpPr txBox="1"/>
          <p:nvPr/>
        </p:nvSpPr>
        <p:spPr>
          <a:xfrm>
            <a:off x="2771746" y="249289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endCxn id="22" idx="3"/>
          </p:cNvCxnSpPr>
          <p:nvPr/>
        </p:nvCxnSpPr>
        <p:spPr>
          <a:xfrm>
            <a:off x="4425781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7"/>
          <p:cNvSpPr txBox="1"/>
          <p:nvPr/>
        </p:nvSpPr>
        <p:spPr>
          <a:xfrm>
            <a:off x="3916588" y="249289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cs typeface="Arial"/>
              </a:rPr>
              <a:t>Delay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22" name="Rectangle à coins arrondis 10"/>
          <p:cNvSpPr/>
          <p:nvPr/>
        </p:nvSpPr>
        <p:spPr>
          <a:xfrm>
            <a:off x="3206577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9917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à coins arrondis 6"/>
          <p:cNvSpPr/>
          <p:nvPr/>
        </p:nvSpPr>
        <p:spPr>
          <a:xfrm>
            <a:off x="6876256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7" idx="2"/>
          </p:cNvCxnSpPr>
          <p:nvPr/>
        </p:nvCxnSpPr>
        <p:spPr>
          <a:xfrm flipH="1">
            <a:off x="6883694" y="2820418"/>
            <a:ext cx="524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à coins arrondis 6"/>
          <p:cNvSpPr/>
          <p:nvPr/>
        </p:nvSpPr>
        <p:spPr>
          <a:xfrm>
            <a:off x="4427984" y="3212976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388729" y="251264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cs typeface="Arial"/>
              </a:rPr>
              <a:t>Delay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4" idx="3"/>
          </p:cNvCxnSpPr>
          <p:nvPr/>
        </p:nvCxnSpPr>
        <p:spPr>
          <a:xfrm>
            <a:off x="8093424" y="2820418"/>
            <a:ext cx="0" cy="51074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692271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5652120" y="3470369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227269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8032" y="4293096"/>
            <a:ext cx="8405119" cy="2394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2051720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2051720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2051720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2051720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37" name="Rectangle à coins arrondis 6"/>
          <p:cNvSpPr/>
          <p:nvPr/>
        </p:nvSpPr>
        <p:spPr>
          <a:xfrm>
            <a:off x="1619672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10"/>
          <p:cNvSpPr/>
          <p:nvPr/>
        </p:nvSpPr>
        <p:spPr>
          <a:xfrm>
            <a:off x="1619672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9552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539552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539552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539552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3" name="Rectangle à coins arrondis 6"/>
          <p:cNvSpPr/>
          <p:nvPr/>
        </p:nvSpPr>
        <p:spPr>
          <a:xfrm>
            <a:off x="107504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10"/>
          <p:cNvSpPr/>
          <p:nvPr/>
        </p:nvSpPr>
        <p:spPr>
          <a:xfrm>
            <a:off x="107504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89447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3289447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289447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3289447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9" name="Rectangle à coins arrondis 6"/>
          <p:cNvSpPr/>
          <p:nvPr/>
        </p:nvSpPr>
        <p:spPr>
          <a:xfrm>
            <a:off x="2857399" y="5373216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10"/>
          <p:cNvSpPr/>
          <p:nvPr/>
        </p:nvSpPr>
        <p:spPr>
          <a:xfrm>
            <a:off x="2857399" y="4746768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1358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2" name="Rounded Rectangle 51"/>
          <p:cNvSpPr/>
          <p:nvPr/>
        </p:nvSpPr>
        <p:spPr>
          <a:xfrm>
            <a:off x="451358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51358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451358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55" name="Rectangle à coins arrondis 6"/>
          <p:cNvSpPr/>
          <p:nvPr/>
        </p:nvSpPr>
        <p:spPr>
          <a:xfrm>
            <a:off x="408153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 à coins arrondis 10"/>
          <p:cNvSpPr/>
          <p:nvPr/>
        </p:nvSpPr>
        <p:spPr>
          <a:xfrm>
            <a:off x="4081535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37719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5737719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5737719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5737719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1" name="Rectangle à coins arrondis 6"/>
          <p:cNvSpPr/>
          <p:nvPr/>
        </p:nvSpPr>
        <p:spPr>
          <a:xfrm>
            <a:off x="5305671" y="5373216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à coins arrondis 10"/>
          <p:cNvSpPr/>
          <p:nvPr/>
        </p:nvSpPr>
        <p:spPr>
          <a:xfrm>
            <a:off x="5305671" y="4725144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386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703386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03386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703386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7" name="Rectangle à coins arrondis 6"/>
          <p:cNvSpPr/>
          <p:nvPr/>
        </p:nvSpPr>
        <p:spPr>
          <a:xfrm>
            <a:off x="6601815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à coins arrondis 10"/>
          <p:cNvSpPr/>
          <p:nvPr/>
        </p:nvSpPr>
        <p:spPr>
          <a:xfrm>
            <a:off x="6601815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218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/>
      <p:bldP spid="22" grpId="0" animBg="1"/>
      <p:bldP spid="24" grpId="0" animBg="1"/>
      <p:bldP spid="26" grpId="0" animBg="1"/>
      <p:bldP spid="27" grpId="0"/>
      <p:bldP spid="29" grpId="0"/>
      <p:bldP spid="30" grpId="0" animBg="1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64633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What happen if Task1 does not call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? Replace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 for </a:t>
            </a:r>
            <a:r>
              <a:rPr lang="en-US" sz="1800" dirty="0" err="1" smtClean="0"/>
              <a:t>HAL_Delay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8" name="Rectangle à coins arrondis 30"/>
          <p:cNvSpPr/>
          <p:nvPr/>
        </p:nvSpPr>
        <p:spPr>
          <a:xfrm>
            <a:off x="413097" y="2238706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9" idx="2"/>
          </p:cNvCxnSpPr>
          <p:nvPr/>
        </p:nvCxnSpPr>
        <p:spPr>
          <a:xfrm flipH="1">
            <a:off x="3187361" y="2800673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à coins arrondis 6"/>
          <p:cNvSpPr/>
          <p:nvPr/>
        </p:nvSpPr>
        <p:spPr>
          <a:xfrm>
            <a:off x="1970187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ZoneTexte 7"/>
          <p:cNvSpPr txBox="1"/>
          <p:nvPr/>
        </p:nvSpPr>
        <p:spPr>
          <a:xfrm>
            <a:off x="1178857" y="227687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4" name="Flèche droite 11"/>
          <p:cNvSpPr/>
          <p:nvPr/>
        </p:nvSpPr>
        <p:spPr>
          <a:xfrm rot="16200000">
            <a:off x="1432799" y="2987545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23528" y="26566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303667" y="335699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7" name="Flèche droite 11"/>
          <p:cNvSpPr/>
          <p:nvPr/>
        </p:nvSpPr>
        <p:spPr>
          <a:xfrm>
            <a:off x="1769015" y="3703385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7"/>
          <p:cNvSpPr txBox="1"/>
          <p:nvPr/>
        </p:nvSpPr>
        <p:spPr>
          <a:xfrm>
            <a:off x="3563888" y="380366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9" name="ZoneTexte 7"/>
          <p:cNvSpPr txBox="1"/>
          <p:nvPr/>
        </p:nvSpPr>
        <p:spPr>
          <a:xfrm>
            <a:off x="2641904" y="2492896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HAL_Delay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endCxn id="22" idx="3"/>
          </p:cNvCxnSpPr>
          <p:nvPr/>
        </p:nvCxnSpPr>
        <p:spPr>
          <a:xfrm>
            <a:off x="4425781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7"/>
          <p:cNvSpPr txBox="1"/>
          <p:nvPr/>
        </p:nvSpPr>
        <p:spPr>
          <a:xfrm>
            <a:off x="3692168" y="2492896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r>
              <a:rPr lang="en-US" sz="1400" dirty="0" smtClean="0">
                <a:solidFill>
                  <a:schemeClr val="accent4"/>
                </a:solidFill>
                <a:cs typeface="Arial"/>
              </a:rPr>
              <a:t>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22" name="Rectangle à coins arrondis 10"/>
          <p:cNvSpPr/>
          <p:nvPr/>
        </p:nvSpPr>
        <p:spPr>
          <a:xfrm>
            <a:off x="3206577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9917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à coins arrondis 6"/>
          <p:cNvSpPr/>
          <p:nvPr/>
        </p:nvSpPr>
        <p:spPr>
          <a:xfrm>
            <a:off x="6876256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7" idx="2"/>
          </p:cNvCxnSpPr>
          <p:nvPr/>
        </p:nvCxnSpPr>
        <p:spPr>
          <a:xfrm flipH="1">
            <a:off x="6883694" y="2820418"/>
            <a:ext cx="524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à coins arrondis 6"/>
          <p:cNvSpPr/>
          <p:nvPr/>
        </p:nvSpPr>
        <p:spPr>
          <a:xfrm>
            <a:off x="4427984" y="3212976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164309" y="251264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r>
              <a:rPr lang="en-US" sz="1400" dirty="0" smtClean="0">
                <a:solidFill>
                  <a:schemeClr val="accent4"/>
                </a:solidFill>
                <a:cs typeface="Arial"/>
              </a:rPr>
              <a:t>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4" idx="3"/>
          </p:cNvCxnSpPr>
          <p:nvPr/>
        </p:nvCxnSpPr>
        <p:spPr>
          <a:xfrm>
            <a:off x="8093424" y="2820418"/>
            <a:ext cx="0" cy="51074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562428" y="251264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5652120" y="3470369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097427" y="251264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8032" y="4293096"/>
            <a:ext cx="8405119" cy="2394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2051720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2051720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2051720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2051720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37" name="Rectangle à coins arrondis 6"/>
          <p:cNvSpPr/>
          <p:nvPr/>
        </p:nvSpPr>
        <p:spPr>
          <a:xfrm>
            <a:off x="1619672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10"/>
          <p:cNvSpPr/>
          <p:nvPr/>
        </p:nvSpPr>
        <p:spPr>
          <a:xfrm>
            <a:off x="1619672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9552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539552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539552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539552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3" name="Rectangle à coins arrondis 6"/>
          <p:cNvSpPr/>
          <p:nvPr/>
        </p:nvSpPr>
        <p:spPr>
          <a:xfrm>
            <a:off x="107504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10"/>
          <p:cNvSpPr/>
          <p:nvPr/>
        </p:nvSpPr>
        <p:spPr>
          <a:xfrm>
            <a:off x="107504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89447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3289447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289447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3289447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9" name="Rectangle à coins arrondis 6"/>
          <p:cNvSpPr/>
          <p:nvPr/>
        </p:nvSpPr>
        <p:spPr>
          <a:xfrm>
            <a:off x="2857399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10"/>
          <p:cNvSpPr/>
          <p:nvPr/>
        </p:nvSpPr>
        <p:spPr>
          <a:xfrm>
            <a:off x="2857399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1358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2" name="Rounded Rectangle 51"/>
          <p:cNvSpPr/>
          <p:nvPr/>
        </p:nvSpPr>
        <p:spPr>
          <a:xfrm>
            <a:off x="451358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51358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451358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55" name="Rectangle à coins arrondis 6"/>
          <p:cNvSpPr/>
          <p:nvPr/>
        </p:nvSpPr>
        <p:spPr>
          <a:xfrm>
            <a:off x="408153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 à coins arrondis 10"/>
          <p:cNvSpPr/>
          <p:nvPr/>
        </p:nvSpPr>
        <p:spPr>
          <a:xfrm>
            <a:off x="4081535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37719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5737719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5737719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5737719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1" name="Rectangle à coins arrondis 6"/>
          <p:cNvSpPr/>
          <p:nvPr/>
        </p:nvSpPr>
        <p:spPr>
          <a:xfrm>
            <a:off x="5305671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à coins arrondis 10"/>
          <p:cNvSpPr/>
          <p:nvPr/>
        </p:nvSpPr>
        <p:spPr>
          <a:xfrm>
            <a:off x="5305671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386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703386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03386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703386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7" name="Rectangle à coins arrondis 6"/>
          <p:cNvSpPr/>
          <p:nvPr/>
        </p:nvSpPr>
        <p:spPr>
          <a:xfrm>
            <a:off x="660181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à coins arrondis 10"/>
          <p:cNvSpPr/>
          <p:nvPr/>
        </p:nvSpPr>
        <p:spPr>
          <a:xfrm>
            <a:off x="6601815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9" name="Rectangle à coins arrondis 6"/>
          <p:cNvSpPr/>
          <p:nvPr/>
        </p:nvSpPr>
        <p:spPr>
          <a:xfrm>
            <a:off x="3210816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à coins arrondis 6"/>
          <p:cNvSpPr/>
          <p:nvPr/>
        </p:nvSpPr>
        <p:spPr>
          <a:xfrm>
            <a:off x="5659088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à coins arrondis 10"/>
          <p:cNvSpPr/>
          <p:nvPr/>
        </p:nvSpPr>
        <p:spPr>
          <a:xfrm>
            <a:off x="4430713" y="3429000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Rectangle à coins arrondis 10"/>
          <p:cNvSpPr/>
          <p:nvPr/>
        </p:nvSpPr>
        <p:spPr>
          <a:xfrm>
            <a:off x="6876256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544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/>
      <p:bldP spid="22" grpId="0" animBg="1"/>
      <p:bldP spid="24" grpId="0" animBg="1"/>
      <p:bldP spid="26" grpId="0" animBg="1"/>
      <p:bldP spid="27" grpId="0"/>
      <p:bldP spid="29" grpId="0"/>
      <p:bldP spid="30" grpId="0" animBg="1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3550" y="1196752"/>
            <a:ext cx="8229600" cy="95410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Delay function</a:t>
            </a:r>
          </a:p>
          <a:p>
            <a:endParaRPr lang="en-US" sz="1800" dirty="0"/>
          </a:p>
          <a:p>
            <a:r>
              <a:rPr lang="en-US" sz="1800" dirty="0" smtClean="0"/>
              <a:t>Delay function which measure time from which is delay measured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50" y="1628800"/>
            <a:ext cx="8068890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18692E07-1EBB-4F69-962A-C8ECE70610E7}" type="slidenum">
              <a:rPr lang="fr-FR" smtClean="0"/>
              <a:t>67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7200" y="2967335"/>
            <a:ext cx="816133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osDelayUntil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PreviousWakeTime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879997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8217" y="299079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316218" y="3998905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PendSV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164169" y="299079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581" y="2270713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1 - </a:t>
            </a:r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70580" y="255874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616" y="399890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vTaskDelay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908505" y="3998905"/>
            <a:ext cx="22556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PendSV</a:t>
            </a:r>
            <a:r>
              <a:rPr lang="en-US" sz="1600" dirty="0" smtClean="0"/>
              <a:t>(idle)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399890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vTaskDelay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567635" y="514795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smtClean="0"/>
              <a:t>Delay end</a:t>
            </a:r>
          </a:p>
        </p:txBody>
      </p:sp>
      <p:cxnSp>
        <p:nvCxnSpPr>
          <p:cNvPr id="19" name="Curved Connector 18"/>
          <p:cNvCxnSpPr>
            <a:stCxn id="3" idx="2"/>
            <a:endCxn id="12" idx="0"/>
          </p:cNvCxnSpPr>
          <p:nvPr/>
        </p:nvCxnSpPr>
        <p:spPr>
          <a:xfrm rot="16200000" flipH="1">
            <a:off x="1341193" y="3624181"/>
            <a:ext cx="432048" cy="31739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7600" y="299079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cxnSp>
        <p:nvCxnSpPr>
          <p:cNvPr id="22" name="Curved Connector 21"/>
          <p:cNvCxnSpPr>
            <a:stCxn id="4" idx="0"/>
            <a:endCxn id="20" idx="1"/>
          </p:cNvCxnSpPr>
          <p:nvPr/>
        </p:nvCxnSpPr>
        <p:spPr>
          <a:xfrm rot="5400000" flipH="1" flipV="1">
            <a:off x="2647214" y="3408520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0" idx="2"/>
            <a:endCxn id="14" idx="0"/>
          </p:cNvCxnSpPr>
          <p:nvPr/>
        </p:nvCxnSpPr>
        <p:spPr>
          <a:xfrm rot="16200000" flipH="1">
            <a:off x="3857029" y="3547729"/>
            <a:ext cx="432048" cy="47030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6577551" y="3408520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7167936" y="2702761"/>
            <a:ext cx="0" cy="24451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9" idx="2"/>
          </p:cNvCxnSpPr>
          <p:nvPr/>
        </p:nvCxnSpPr>
        <p:spPr>
          <a:xfrm>
            <a:off x="1115616" y="3925355"/>
            <a:ext cx="0" cy="17986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5400000">
            <a:off x="3992049" y="2847580"/>
            <a:ext cx="329654" cy="6082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524667" y="6258798"/>
            <a:ext cx="1264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Delay time</a:t>
            </a:r>
            <a:endParaRPr lang="en-US" sz="16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3550" y="1196752"/>
            <a:ext cx="8229600" cy="95410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osDelay</a:t>
            </a:r>
            <a:r>
              <a:rPr lang="en-US" sz="1800" dirty="0" smtClean="0"/>
              <a:t> start measure time from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 call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3F281EF7-0635-47FC-8A11-EB3CA7DD69CD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942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osDelayUntil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8217" y="29150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316218" y="3923184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64169" y="29150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581" y="2194992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1 - </a:t>
            </a:r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0580" y="2483024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392318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vTaskDelayUntil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08505" y="3923184"/>
            <a:ext cx="22556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PendSV</a:t>
            </a:r>
            <a:r>
              <a:rPr lang="en-US" sz="1600" dirty="0" smtClean="0"/>
              <a:t>(idle)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07904" y="392318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vTaskDelay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567635" y="507222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smtClean="0"/>
              <a:t>Delay end</a:t>
            </a:r>
          </a:p>
        </p:txBody>
      </p:sp>
      <p:cxnSp>
        <p:nvCxnSpPr>
          <p:cNvPr id="12" name="Curved Connector 11"/>
          <p:cNvCxnSpPr>
            <a:stCxn id="3" idx="2"/>
            <a:endCxn id="8" idx="0"/>
          </p:cNvCxnSpPr>
          <p:nvPr/>
        </p:nvCxnSpPr>
        <p:spPr>
          <a:xfrm rot="16200000" flipH="1">
            <a:off x="1341193" y="3548460"/>
            <a:ext cx="432048" cy="31739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7600" y="29150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cxnSp>
        <p:nvCxnSpPr>
          <p:cNvPr id="14" name="Curved Connector 13"/>
          <p:cNvCxnSpPr>
            <a:stCxn id="4" idx="0"/>
            <a:endCxn id="13" idx="1"/>
          </p:cNvCxnSpPr>
          <p:nvPr/>
        </p:nvCxnSpPr>
        <p:spPr>
          <a:xfrm rot="5400000" flipH="1" flipV="1">
            <a:off x="2647214" y="3332799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3" idx="2"/>
            <a:endCxn id="10" idx="0"/>
          </p:cNvCxnSpPr>
          <p:nvPr/>
        </p:nvCxnSpPr>
        <p:spPr>
          <a:xfrm rot="16200000" flipH="1">
            <a:off x="3857029" y="3472008"/>
            <a:ext cx="432048" cy="47030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6577551" y="3332799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0"/>
          </p:cNvCxnSpPr>
          <p:nvPr/>
        </p:nvCxnSpPr>
        <p:spPr>
          <a:xfrm>
            <a:off x="7167936" y="2627040"/>
            <a:ext cx="0" cy="24451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5400000">
            <a:off x="3827680" y="2607490"/>
            <a:ext cx="329654" cy="6411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6877" y="2915072"/>
            <a:ext cx="0" cy="27332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3212" y="6186790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DelayUntil</a:t>
            </a:r>
            <a:r>
              <a:rPr lang="en-US" sz="1600" dirty="0" smtClean="0"/>
              <a:t> time</a:t>
            </a:r>
            <a:endParaRPr lang="en-US" sz="16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3550" y="1196752"/>
            <a:ext cx="8229600" cy="95410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osDelayUntil</a:t>
            </a:r>
            <a:r>
              <a:rPr lang="en-US" sz="1800" dirty="0" smtClean="0"/>
              <a:t> measure time from point which we selected</a:t>
            </a:r>
          </a:p>
          <a:p>
            <a:r>
              <a:rPr lang="en-US" sz="1800" dirty="0" smtClean="0"/>
              <a:t>This allow us to call task in regular intervals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426481BE-5A49-4EA6-AC2A-ED3A10E189EA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54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39" y="2276872"/>
            <a:ext cx="3570689" cy="351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457200" y="1319068"/>
            <a:ext cx="613124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8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2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so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8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32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be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MX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epo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sit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ry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tt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lde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struct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re</a:t>
            </a:r>
            <a:endParaRPr sz="20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buClr>
                <a:srgbClr val="39A8DC"/>
              </a:buClr>
              <a:buFont typeface="Arial"/>
              <a:buChar char="•"/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spcBef>
                <a:spcPts val="851"/>
              </a:spcBef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In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case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7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to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stall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fil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1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ME</a:t>
            </a:r>
            <a:r>
              <a:rPr sz="2000" spc="-15" dirty="0">
                <a:solidFill>
                  <a:srgbClr val="1C2A56"/>
                </a:solidFill>
                <a:latin typeface="+mj-lt"/>
                <a:cs typeface="Arial"/>
              </a:rPr>
              <a:t>NU&gt;He</a:t>
            </a:r>
            <a:r>
              <a:rPr sz="2000" dirty="0">
                <a:solidFill>
                  <a:srgbClr val="1C2A56"/>
                </a:solidFill>
                <a:latin typeface="+mj-lt"/>
                <a:cs typeface="Arial"/>
              </a:rPr>
              <a:t>l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p&gt;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stall</a:t>
            </a:r>
            <a:r>
              <a:rPr sz="2000" spc="15" dirty="0">
                <a:solidFill>
                  <a:srgbClr val="1C2A56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1C2A56"/>
                </a:solidFill>
                <a:latin typeface="+mj-lt"/>
                <a:cs typeface="Arial"/>
              </a:rPr>
              <a:t>Ne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w</a:t>
            </a:r>
            <a:r>
              <a:rPr sz="2000" spc="30" dirty="0">
                <a:solidFill>
                  <a:srgbClr val="1C2A56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bra</a:t>
            </a:r>
            <a:r>
              <a:rPr sz="2000" spc="-15" dirty="0">
                <a:solidFill>
                  <a:srgbClr val="1C2A56"/>
                </a:solidFill>
                <a:latin typeface="+mj-lt"/>
                <a:cs typeface="Arial"/>
              </a:rPr>
              <a:t>r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es</a:t>
            </a:r>
            <a:endParaRPr sz="2000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61" y="4339153"/>
            <a:ext cx="423862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658" indent="-178133">
              <a:buClr>
                <a:srgbClr val="00307C"/>
              </a:buClr>
              <a:buFont typeface="Arial"/>
              <a:buChar char="•"/>
              <a:tabLst>
                <a:tab pos="188134" algn="l"/>
              </a:tabLst>
            </a:pP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Click</a:t>
            </a:r>
            <a:r>
              <a:rPr sz="2000" spc="-19" dirty="0">
                <a:solidFill>
                  <a:srgbClr val="1C2A56"/>
                </a:solidFill>
                <a:latin typeface="+mj-lt"/>
                <a:cs typeface="Arial"/>
              </a:rPr>
              <a:t> 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“</a:t>
            </a:r>
            <a:r>
              <a:rPr sz="2000" spc="-15" dirty="0">
                <a:solidFill>
                  <a:srgbClr val="1C2A56"/>
                </a:solidFill>
                <a:latin typeface="+mj-lt"/>
                <a:cs typeface="Arial"/>
              </a:rPr>
              <a:t>F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rom</a:t>
            </a:r>
            <a:r>
              <a:rPr sz="2000" spc="23" dirty="0">
                <a:solidFill>
                  <a:srgbClr val="1C2A56"/>
                </a:solidFill>
                <a:latin typeface="+mj-lt"/>
                <a:cs typeface="Arial"/>
              </a:rPr>
              <a:t> 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Lo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al…”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</a:rPr>
              <a:t> 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button</a:t>
            </a:r>
            <a:endParaRPr sz="2000" dirty="0">
              <a:latin typeface="+mj-lt"/>
              <a:cs typeface="Arial"/>
            </a:endParaRPr>
          </a:p>
          <a:p>
            <a:pPr marL="187658" indent="-178133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188134" algn="l"/>
              </a:tabLst>
            </a:pP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Bro</a:t>
            </a:r>
            <a:r>
              <a:rPr sz="2000" spc="-23" dirty="0">
                <a:solidFill>
                  <a:srgbClr val="1C2A56"/>
                </a:solidFill>
                <a:latin typeface="+mj-lt"/>
                <a:cs typeface="Arial"/>
              </a:rPr>
              <a:t>w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se</a:t>
            </a:r>
            <a:r>
              <a:rPr sz="2000" spc="38" dirty="0">
                <a:solidFill>
                  <a:srgbClr val="1C2A56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to</a:t>
            </a:r>
            <a:r>
              <a:rPr sz="2000" spc="38" dirty="0">
                <a:solidFill>
                  <a:srgbClr val="1C2A56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s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e</a:t>
            </a:r>
            <a:r>
              <a:rPr sz="2000" spc="-4" dirty="0">
                <a:solidFill>
                  <a:srgbClr val="1C2A56"/>
                </a:solidFill>
                <a:latin typeface="+mj-lt"/>
                <a:cs typeface="Arial"/>
              </a:rPr>
              <a:t>l</a:t>
            </a:r>
            <a:r>
              <a:rPr sz="2000" spc="-11" dirty="0">
                <a:solidFill>
                  <a:srgbClr val="1C2A56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1C2A56"/>
                </a:solidFill>
                <a:latin typeface="+mj-lt"/>
                <a:cs typeface="Arial"/>
              </a:rPr>
              <a:t>ct</a:t>
            </a:r>
            <a:r>
              <a:rPr sz="2000" spc="30" dirty="0">
                <a:solidFill>
                  <a:srgbClr val="1C2A56"/>
                </a:solidFill>
                <a:latin typeface="+mj-lt"/>
                <a:cs typeface="Times New Roman"/>
              </a:rPr>
              <a:t> </a:t>
            </a:r>
            <a:r>
              <a:rPr sz="2000" spc="-8" dirty="0" smtClean="0">
                <a:solidFill>
                  <a:srgbClr val="1C2A56"/>
                </a:solidFill>
                <a:latin typeface="+mj-lt"/>
                <a:cs typeface="Arial"/>
              </a:rPr>
              <a:t>file</a:t>
            </a:r>
            <a:endParaRPr sz="2000" dirty="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9404" y="1362903"/>
            <a:ext cx="1885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6"/>
            <a:r>
              <a:rPr sz="1200" spc="-8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4588" y="3152936"/>
            <a:ext cx="2315718" cy="1029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139953" y="4509120"/>
            <a:ext cx="1656184" cy="1152128"/>
          </a:xfrm>
          <a:custGeom>
            <a:avLst/>
            <a:gdLst/>
            <a:ahLst/>
            <a:cxnLst/>
            <a:rect l="l" t="t" r="r" b="b"/>
            <a:pathLst>
              <a:path w="2903854" h="1318895">
                <a:moveTo>
                  <a:pt x="2791252" y="1283513"/>
                </a:moveTo>
                <a:lnTo>
                  <a:pt x="2775722" y="1318283"/>
                </a:lnTo>
                <a:lnTo>
                  <a:pt x="2903341" y="1312794"/>
                </a:lnTo>
                <a:lnTo>
                  <a:pt x="2885707" y="1291279"/>
                </a:lnTo>
                <a:lnTo>
                  <a:pt x="2808610" y="1291279"/>
                </a:lnTo>
                <a:lnTo>
                  <a:pt x="2791252" y="1283513"/>
                </a:lnTo>
                <a:close/>
              </a:path>
              <a:path w="2903854" h="1318895">
                <a:moveTo>
                  <a:pt x="2806794" y="1248719"/>
                </a:moveTo>
                <a:lnTo>
                  <a:pt x="2791252" y="1283513"/>
                </a:lnTo>
                <a:lnTo>
                  <a:pt x="2808610" y="1291279"/>
                </a:lnTo>
                <a:lnTo>
                  <a:pt x="2824215" y="1256513"/>
                </a:lnTo>
                <a:lnTo>
                  <a:pt x="2806794" y="1248719"/>
                </a:lnTo>
                <a:close/>
              </a:path>
              <a:path w="2903854" h="1318895">
                <a:moveTo>
                  <a:pt x="2822326" y="1213948"/>
                </a:moveTo>
                <a:lnTo>
                  <a:pt x="2806794" y="1248719"/>
                </a:lnTo>
                <a:lnTo>
                  <a:pt x="2824215" y="1256513"/>
                </a:lnTo>
                <a:lnTo>
                  <a:pt x="2808610" y="1291279"/>
                </a:lnTo>
                <a:lnTo>
                  <a:pt x="2885707" y="1291279"/>
                </a:lnTo>
                <a:lnTo>
                  <a:pt x="2822326" y="1213948"/>
                </a:lnTo>
                <a:close/>
              </a:path>
              <a:path w="2903854" h="1318895">
                <a:moveTo>
                  <a:pt x="15483" y="0"/>
                </a:moveTo>
                <a:lnTo>
                  <a:pt x="0" y="34789"/>
                </a:lnTo>
                <a:lnTo>
                  <a:pt x="2791252" y="1283513"/>
                </a:lnTo>
                <a:lnTo>
                  <a:pt x="2806794" y="1248719"/>
                </a:lnTo>
                <a:lnTo>
                  <a:pt x="1548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79439" y="121107"/>
            <a:ext cx="755522" cy="755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STM32Cube configuration </a:t>
            </a:r>
            <a:r>
              <a:rPr lang="pt-BR" dirty="0" smtClean="0"/>
              <a:t>3/3</a:t>
            </a:r>
            <a:endParaRPr lang="pt-BR" dirty="0"/>
          </a:p>
        </p:txBody>
      </p:sp>
      <p:sp>
        <p:nvSpPr>
          <p:cNvPr id="1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102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and </a:t>
            </a:r>
            <a:r>
              <a:rPr lang="en-US" dirty="0" err="1" smtClean="0"/>
              <a:t>osDelayUntil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Enable </a:t>
            </a:r>
            <a:r>
              <a:rPr lang="en-US" sz="1800" dirty="0" err="1" smtClean="0"/>
              <a:t>vTaskDelayUntil</a:t>
            </a:r>
            <a:r>
              <a:rPr lang="en-US" sz="1800" dirty="0" smtClean="0"/>
              <a:t> in Include parameters</a:t>
            </a:r>
          </a:p>
          <a:p>
            <a:r>
              <a:rPr lang="en-US" sz="1800" dirty="0" smtClean="0"/>
              <a:t>Regenerate project, modify tasks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70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69736"/>
            <a:ext cx="4248472" cy="525063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38724" y="3717032"/>
            <a:ext cx="4053755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1175" y="2190923"/>
            <a:ext cx="3322713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  <p:sp>
        <p:nvSpPr>
          <p:cNvPr id="6" name="Rectangle 5"/>
          <p:cNvSpPr/>
          <p:nvPr/>
        </p:nvSpPr>
        <p:spPr>
          <a:xfrm>
            <a:off x="251520" y="4689718"/>
            <a:ext cx="3312368" cy="212365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63550" y="3717032"/>
            <a:ext cx="1944216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2648050" y="3579640"/>
            <a:ext cx="2190674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between two run is 2s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53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and </a:t>
            </a:r>
            <a:r>
              <a:rPr lang="en-US" dirty="0" err="1" smtClean="0"/>
              <a:t>osDelayUntil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Enable </a:t>
            </a:r>
            <a:r>
              <a:rPr lang="en-US" sz="1800" dirty="0" err="1" smtClean="0"/>
              <a:t>vTaskDelayUntil</a:t>
            </a:r>
            <a:r>
              <a:rPr lang="en-US" sz="1800" dirty="0" smtClean="0"/>
              <a:t> in Include parameters</a:t>
            </a:r>
          </a:p>
          <a:p>
            <a:r>
              <a:rPr lang="en-US" sz="1800" dirty="0" smtClean="0"/>
              <a:t>Regenerate project, modify tasks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5" y="2190923"/>
            <a:ext cx="5050905" cy="35394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wakeuptime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wakeuptime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osKernelSysTick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osDelayUntil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(wakeuptime,2000);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4581128"/>
            <a:ext cx="3168352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4067944" y="4465657"/>
            <a:ext cx="2190674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will be executed every 2s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843808" y="5332467"/>
            <a:ext cx="1872208" cy="518974"/>
          </a:xfrm>
          <a:prstGeom prst="wedgeRoundRectCallout">
            <a:avLst>
              <a:gd name="adj1" fmla="val -18509"/>
              <a:gd name="adj2" fmla="val -1499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delay time</a:t>
            </a:r>
            <a:endParaRPr lang="en-GB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941166" y="5382488"/>
            <a:ext cx="1872208" cy="854824"/>
          </a:xfrm>
          <a:prstGeom prst="wedgeRoundRectCallout">
            <a:avLst>
              <a:gd name="adj1" fmla="val 30331"/>
              <a:gd name="adj2" fmla="val -1208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from which is delay measured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427884" y="2843143"/>
            <a:ext cx="2944316" cy="854824"/>
          </a:xfrm>
          <a:prstGeom prst="wedgeRoundRectCallout">
            <a:avLst>
              <a:gd name="adj1" fmla="val -42834"/>
              <a:gd name="adj2" fmla="val 775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osDelayUntil</a:t>
            </a:r>
            <a:r>
              <a:rPr lang="en-US" dirty="0" smtClean="0"/>
              <a:t> function we need mark wakeup time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73237" y="3915887"/>
            <a:ext cx="2969009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906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53" y="97373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change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78510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have higher priority </a:t>
            </a:r>
            <a:br>
              <a:rPr lang="en-US" sz="1800" dirty="0" smtClean="0"/>
            </a:br>
            <a:r>
              <a:rPr lang="en-US" sz="1800" dirty="0" smtClean="0"/>
              <a:t>than Task2</a:t>
            </a:r>
          </a:p>
          <a:p>
            <a:r>
              <a:rPr lang="en-US" sz="1800" dirty="0" smtClean="0"/>
              <a:t>If not enable </a:t>
            </a:r>
            <a:r>
              <a:rPr lang="en-US" sz="1800" dirty="0" err="1" smtClean="0"/>
              <a:t>vTaskPriorityGet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and </a:t>
            </a:r>
            <a:r>
              <a:rPr lang="en-US" sz="1800" dirty="0" err="1" smtClean="0"/>
              <a:t>uxTaskPrioritySet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 err="1" smtClean="0"/>
              <a:t>IncludeParameters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4499993" y="2060848"/>
            <a:ext cx="4320479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4" y="3508000"/>
            <a:ext cx="4667901" cy="20005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7625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change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Modify Task1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5" y="1688609"/>
            <a:ext cx="5050905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priority;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priority=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(Task2Handle,priority+1);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3645024"/>
            <a:ext cx="43204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5244865" y="3483104"/>
            <a:ext cx="2567495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Task2 priority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786460" y="2386697"/>
            <a:ext cx="2944316" cy="610255"/>
          </a:xfrm>
          <a:prstGeom prst="wedgeRoundRectCallout">
            <a:avLst>
              <a:gd name="adj1" fmla="val -42834"/>
              <a:gd name="adj2" fmla="val 775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Task2 priority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73237" y="3212976"/>
            <a:ext cx="433081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323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change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Modify Task2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5" y="1688609"/>
            <a:ext cx="5050905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priority;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priority=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(NULL);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(NULL,priority-2);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3861048"/>
            <a:ext cx="43204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5244865" y="3702114"/>
            <a:ext cx="2567495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task priority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572000" y="2530713"/>
            <a:ext cx="3313932" cy="610255"/>
          </a:xfrm>
          <a:prstGeom prst="wedgeRoundRectCallout">
            <a:avLst>
              <a:gd name="adj1" fmla="val -38235"/>
              <a:gd name="adj2" fmla="val 9314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priority of current task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73237" y="3429000"/>
            <a:ext cx="433081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19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change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How priorities are changed?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7065" y="335699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677667" y="335699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599049" y="335699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0581" y="263397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1 - </a:t>
            </a:r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0580" y="292200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</a:t>
            </a:r>
            <a:r>
              <a:rPr lang="en-US" sz="1600" dirty="0"/>
              <a:t>4</a:t>
            </a:r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94464" y="43651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vTaskPrioritySet</a:t>
            </a:r>
            <a:endParaRPr lang="en-US" sz="1100" dirty="0" smtClean="0"/>
          </a:p>
          <a:p>
            <a:pPr algn="ctr"/>
            <a:r>
              <a:rPr lang="en-US" sz="1100" dirty="0" smtClean="0"/>
              <a:t>Task 2 </a:t>
            </a:r>
            <a:r>
              <a:rPr lang="en-US" sz="1100" dirty="0" err="1" smtClean="0"/>
              <a:t>Pri</a:t>
            </a:r>
            <a:r>
              <a:rPr lang="en-US" sz="1100" dirty="0" smtClean="0"/>
              <a:t> +1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10" idx="2"/>
            <a:endCxn id="19" idx="0"/>
          </p:cNvCxnSpPr>
          <p:nvPr/>
        </p:nvCxnSpPr>
        <p:spPr>
          <a:xfrm rot="16200000" flipH="1">
            <a:off x="1020041" y="3990380"/>
            <a:ext cx="432048" cy="3173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03846" y="335699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cxnSp>
        <p:nvCxnSpPr>
          <p:cNvPr id="22" name="Curved Connector 21"/>
          <p:cNvCxnSpPr>
            <a:stCxn id="21" idx="2"/>
          </p:cNvCxnSpPr>
          <p:nvPr/>
        </p:nvCxnSpPr>
        <p:spPr>
          <a:xfrm rot="16200000" flipH="1">
            <a:off x="5623275" y="3913928"/>
            <a:ext cx="432048" cy="4703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82464" y="4365104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74151" y="43651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vTaskPrioritySet</a:t>
            </a:r>
            <a:endParaRPr lang="en-US" sz="1100" dirty="0" smtClean="0"/>
          </a:p>
          <a:p>
            <a:pPr algn="ctr"/>
            <a:r>
              <a:rPr lang="en-US" sz="1100" dirty="0" smtClean="0"/>
              <a:t>Task 2 </a:t>
            </a:r>
            <a:r>
              <a:rPr lang="en-US" sz="1100" dirty="0" err="1" smtClean="0"/>
              <a:t>Pri</a:t>
            </a:r>
            <a:r>
              <a:rPr lang="en-US" sz="1100" dirty="0" smtClean="0"/>
              <a:t> -2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881862" y="43651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vTaskPrioritySet</a:t>
            </a:r>
            <a:endParaRPr lang="en-US" sz="1100" dirty="0" smtClean="0"/>
          </a:p>
          <a:p>
            <a:pPr algn="ctr"/>
            <a:r>
              <a:rPr lang="en-US" sz="1100" dirty="0" smtClean="0"/>
              <a:t>Task 2 </a:t>
            </a:r>
            <a:r>
              <a:rPr lang="en-US" sz="1100" dirty="0" err="1" smtClean="0"/>
              <a:t>Pri</a:t>
            </a:r>
            <a:r>
              <a:rPr lang="en-US" sz="1100" dirty="0" smtClean="0"/>
              <a:t> +1</a:t>
            </a:r>
            <a:endParaRPr lang="en-US" sz="1100" dirty="0"/>
          </a:p>
        </p:txBody>
      </p:sp>
      <p:cxnSp>
        <p:nvCxnSpPr>
          <p:cNvPr id="26" name="Curved Connector 25"/>
          <p:cNvCxnSpPr>
            <a:endCxn id="25" idx="0"/>
          </p:cNvCxnSpPr>
          <p:nvPr/>
        </p:nvCxnSpPr>
        <p:spPr>
          <a:xfrm rot="16200000" flipH="1">
            <a:off x="3107439" y="3990380"/>
            <a:ext cx="432048" cy="3173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21" idx="1"/>
          </p:cNvCxnSpPr>
          <p:nvPr/>
        </p:nvCxnSpPr>
        <p:spPr>
          <a:xfrm rot="5400000" flipH="1" flipV="1">
            <a:off x="4413460" y="3774719"/>
            <a:ext cx="720080" cy="46069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74753" y="4365104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cxnSp>
        <p:nvCxnSpPr>
          <p:cNvPr id="29" name="Curved Connector 28"/>
          <p:cNvCxnSpPr>
            <a:stCxn id="28" idx="0"/>
          </p:cNvCxnSpPr>
          <p:nvPr/>
        </p:nvCxnSpPr>
        <p:spPr>
          <a:xfrm rot="5400000" flipH="1" flipV="1">
            <a:off x="7005749" y="3774719"/>
            <a:ext cx="720080" cy="46069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96135" y="335699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99129" y="492756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3842" y="494116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48064" y="492756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</a:t>
            </a:r>
            <a:r>
              <a:rPr lang="en-US" sz="1600" dirty="0"/>
              <a:t>4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125718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deleting 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Example how to create and delete tasks</a:t>
            </a:r>
          </a:p>
          <a:p>
            <a:r>
              <a:rPr lang="en-US" sz="1800" dirty="0" smtClean="0"/>
              <a:t>Comment Task2 creation part in </a:t>
            </a:r>
            <a:r>
              <a:rPr lang="en-US" sz="1800" dirty="0" err="1" smtClean="0"/>
              <a:t>main.c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Modify Task1 to create task2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2186280"/>
            <a:ext cx="8291264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(Task2, StartTask2,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Task2Handle =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(Task2), NULL);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3356992"/>
            <a:ext cx="8291264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(Task2, StartTask2,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Task2Handle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(Task2), NULL);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802791" y="5085184"/>
            <a:ext cx="549740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ular Callout 26"/>
          <p:cNvSpPr/>
          <p:nvPr/>
        </p:nvSpPr>
        <p:spPr>
          <a:xfrm>
            <a:off x="6323299" y="5373216"/>
            <a:ext cx="2567495" cy="518974"/>
          </a:xfrm>
          <a:prstGeom prst="wedgeRoundRectCallout">
            <a:avLst>
              <a:gd name="adj1" fmla="val -50719"/>
              <a:gd name="adj2" fmla="val -7592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5258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deleting 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Example how to create and delete tasks</a:t>
            </a:r>
          </a:p>
          <a:p>
            <a:r>
              <a:rPr lang="en-US" sz="1800" dirty="0" err="1" smtClean="0"/>
              <a:t>Modift</a:t>
            </a:r>
            <a:r>
              <a:rPr lang="en-US" sz="1800" dirty="0" smtClean="0"/>
              <a:t> Task2 to delete him-self: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2186280"/>
            <a:ext cx="8291264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Task2\n"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osThreadTerminate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792759" y="3933056"/>
            <a:ext cx="3275185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ular Callout 26"/>
          <p:cNvSpPr/>
          <p:nvPr/>
        </p:nvSpPr>
        <p:spPr>
          <a:xfrm>
            <a:off x="4403503" y="3961601"/>
            <a:ext cx="2567495" cy="518974"/>
          </a:xfrm>
          <a:prstGeom prst="wedgeRoundRectCallout">
            <a:avLst>
              <a:gd name="adj1" fmla="val -61849"/>
              <a:gd name="adj2" fmla="val -1535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3471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deleting tasks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Example how to create and delete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78</a:t>
            </a:fld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4798718" y="27120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68344" y="271200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504" y="1976630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1 -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15189" y="372011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vTaskDelay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219089" y="3720116"/>
            <a:ext cx="143102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r>
              <a:rPr lang="en-US" sz="1400" dirty="0" smtClean="0"/>
              <a:t>(idle)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066585" y="486916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1</a:t>
            </a:r>
          </a:p>
          <a:p>
            <a:pPr algn="ctr"/>
            <a:r>
              <a:rPr lang="en-US" sz="1400" dirty="0" smtClean="0"/>
              <a:t>Delay end</a:t>
            </a:r>
          </a:p>
        </p:txBody>
      </p:sp>
      <p:cxnSp>
        <p:nvCxnSpPr>
          <p:cNvPr id="40" name="Curved Connector 39"/>
          <p:cNvCxnSpPr>
            <a:stCxn id="34" idx="2"/>
            <a:endCxn id="37" idx="0"/>
          </p:cNvCxnSpPr>
          <p:nvPr/>
        </p:nvCxnSpPr>
        <p:spPr>
          <a:xfrm rot="16200000" flipH="1">
            <a:off x="5291230" y="3395856"/>
            <a:ext cx="432048" cy="216471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477955" y="3704823"/>
            <a:ext cx="8555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42" name="Curved Connector 41"/>
          <p:cNvCxnSpPr>
            <a:endCxn id="35" idx="1"/>
          </p:cNvCxnSpPr>
          <p:nvPr/>
        </p:nvCxnSpPr>
        <p:spPr>
          <a:xfrm rot="5400000" flipH="1" flipV="1">
            <a:off x="7127693" y="3179466"/>
            <a:ext cx="720081" cy="36122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9" idx="0"/>
          </p:cNvCxnSpPr>
          <p:nvPr/>
        </p:nvCxnSpPr>
        <p:spPr>
          <a:xfrm>
            <a:off x="7666886" y="2423971"/>
            <a:ext cx="0" cy="24451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5716" y="478494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vTaskDelete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95536" y="3704823"/>
            <a:ext cx="116261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xTaskCreate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07504" y="271200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66775" y="478494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1556573" y="3704823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cxnSp>
        <p:nvCxnSpPr>
          <p:cNvPr id="49" name="Curved Connector 48"/>
          <p:cNvCxnSpPr>
            <a:stCxn id="46" idx="2"/>
            <a:endCxn id="45" idx="0"/>
          </p:cNvCxnSpPr>
          <p:nvPr/>
        </p:nvCxnSpPr>
        <p:spPr>
          <a:xfrm rot="16200000" flipH="1">
            <a:off x="633947" y="3361925"/>
            <a:ext cx="416756" cy="26904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1" idx="2"/>
            <a:endCxn id="44" idx="0"/>
          </p:cNvCxnSpPr>
          <p:nvPr/>
        </p:nvCxnSpPr>
        <p:spPr>
          <a:xfrm rot="16200000" flipH="1">
            <a:off x="2778848" y="4407772"/>
            <a:ext cx="504055" cy="25028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7" idx="0"/>
            <a:endCxn id="34" idx="1"/>
          </p:cNvCxnSpPr>
          <p:nvPr/>
        </p:nvCxnSpPr>
        <p:spPr>
          <a:xfrm rot="5400000" flipH="1" flipV="1">
            <a:off x="3620639" y="3606863"/>
            <a:ext cx="1784906" cy="571252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914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Queues</a:t>
            </a:r>
            <a:endParaRPr lang="fr-FR" dirty="0"/>
          </a:p>
        </p:txBody>
      </p:sp>
      <p:pic>
        <p:nvPicPr>
          <p:cNvPr id="1028" name="Picture 4" descr="http://upload.wikimedia.org/wikipedia/commons/f/f2/HK_TST_Canton_Road_Bus_271_Evening_Passenger_Waiting_Que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64" y="3422219"/>
            <a:ext cx="4425532" cy="331914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6668" y="1259632"/>
            <a:ext cx="8657332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For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ene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8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2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ube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MX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ck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ag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from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the</a:t>
            </a:r>
            <a:r>
              <a:rPr sz="2000" spc="2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epo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sit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ry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lde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endParaRPr sz="2000" dirty="0">
              <a:latin typeface="+mj-lt"/>
              <a:cs typeface="Arial"/>
            </a:endParaRPr>
          </a:p>
          <a:p>
            <a:pPr marL="186705" indent="-177179">
              <a:spcBef>
                <a:spcPts val="851"/>
              </a:spcBef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-4" dirty="0" smtClean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 smtClean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dirty="0" smtClean="0">
                <a:solidFill>
                  <a:srgbClr val="001F52"/>
                </a:solidFill>
                <a:latin typeface="+mj-lt"/>
                <a:cs typeface="Arial"/>
              </a:rPr>
              <a:t>rre</a:t>
            </a:r>
            <a:r>
              <a:rPr sz="2000" spc="-8" dirty="0" smtClean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 smtClean="0">
                <a:solidFill>
                  <a:srgbClr val="001F52"/>
                </a:solidFill>
                <a:latin typeface="+mj-lt"/>
                <a:cs typeface="Arial"/>
              </a:rPr>
              <a:t>tl</a:t>
            </a:r>
            <a:r>
              <a:rPr sz="2000" spc="-120" dirty="0" smtClean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,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M3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2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MX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can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rate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for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th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30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7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ns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Keil</a:t>
            </a:r>
            <a:r>
              <a:rPr sz="2000" spc="23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(free</a:t>
            </a:r>
            <a:r>
              <a:rPr sz="2000" spc="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f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r</a:t>
            </a:r>
            <a:r>
              <a:rPr sz="2000" spc="15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F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0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/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0</a:t>
            </a:r>
            <a:r>
              <a:rPr sz="2000" spc="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f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m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ilie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s)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593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IAR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At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olli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c</a:t>
            </a:r>
            <a:r>
              <a:rPr sz="2000" spc="19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(free</a:t>
            </a:r>
            <a:r>
              <a:rPr sz="2000" spc="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Li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te</a:t>
            </a:r>
            <a:r>
              <a:rPr sz="2000" spc="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v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er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io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spc="23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a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v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ailable)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-15" dirty="0">
                <a:solidFill>
                  <a:srgbClr val="00307C"/>
                </a:solidFill>
                <a:latin typeface="+mj-lt"/>
                <a:cs typeface="Arial"/>
              </a:rPr>
              <a:t>y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st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m</a:t>
            </a:r>
            <a:r>
              <a:rPr sz="2000" spc="19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or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k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b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e</a:t>
            </a:r>
            <a:r>
              <a:rPr sz="2000" spc="-11" dirty="0">
                <a:solidFill>
                  <a:srgbClr val="00307C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ch</a:t>
            </a:r>
            <a:r>
              <a:rPr sz="2000" spc="-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(S</a:t>
            </a:r>
            <a:r>
              <a:rPr sz="2000" spc="11" dirty="0">
                <a:solidFill>
                  <a:srgbClr val="00307C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4S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TM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3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2</a:t>
            </a:r>
            <a:r>
              <a:rPr sz="2000" spc="-4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b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y</a:t>
            </a:r>
            <a:r>
              <a:rPr sz="2000" spc="-45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A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C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6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,</a:t>
            </a:r>
            <a:r>
              <a:rPr sz="2000" spc="26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free)</a:t>
            </a:r>
            <a:endParaRPr sz="2000" dirty="0">
              <a:latin typeface="+mj-lt"/>
              <a:cs typeface="Arial"/>
            </a:endParaRPr>
          </a:p>
          <a:p>
            <a:pPr lvl="1">
              <a:spcBef>
                <a:spcPts val="19"/>
              </a:spcBef>
              <a:buClr>
                <a:srgbClr val="00307C"/>
              </a:buClr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For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debugg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pu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s,</a:t>
            </a:r>
            <a:r>
              <a:rPr sz="2000" spc="49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ss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ry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to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ha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ve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56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-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k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ve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rs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sta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.</a:t>
            </a:r>
            <a:endParaRPr sz="2000" dirty="0">
              <a:latin typeface="+mj-lt"/>
              <a:cs typeface="Arial"/>
            </a:endParaRPr>
          </a:p>
          <a:p>
            <a:pPr marL="186705"/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Dr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vers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ar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ar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f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S</a:t>
            </a:r>
            <a:r>
              <a:rPr sz="2000" spc="-71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-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k</a:t>
            </a:r>
            <a:r>
              <a:rPr sz="2000" spc="2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Uti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38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p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cka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g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th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a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can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b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fo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30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h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re</a:t>
            </a:r>
            <a:endParaRPr sz="2000" dirty="0">
              <a:latin typeface="+mj-lt"/>
              <a:cs typeface="Arial"/>
            </a:endParaRPr>
          </a:p>
          <a:p>
            <a:pPr marL="543446" lvl="1" indent="-178608">
              <a:spcBef>
                <a:spcPts val="604"/>
              </a:spcBef>
              <a:buClr>
                <a:srgbClr val="00307C"/>
              </a:buClr>
              <a:buFont typeface="Arial"/>
              <a:buChar char="•"/>
              <a:tabLst>
                <a:tab pos="543923" algn="l"/>
              </a:tabLst>
            </a:pP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S</a:t>
            </a:r>
            <a:r>
              <a:rPr sz="2000" u="heavy" spc="-8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T</a:t>
            </a: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S</a:t>
            </a:r>
            <a:r>
              <a:rPr sz="2000" u="heavy" spc="-8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W</a:t>
            </a: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-</a:t>
            </a:r>
            <a:r>
              <a:rPr sz="2000" u="heavy" spc="-4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L</a:t>
            </a: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I</a:t>
            </a:r>
            <a:r>
              <a:rPr sz="2000" u="heavy" spc="-8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N</a:t>
            </a: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K0</a:t>
            </a:r>
            <a:r>
              <a:rPr sz="2000" u="heavy" spc="-11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0</a:t>
            </a:r>
            <a:r>
              <a:rPr sz="2000" u="heavy" dirty="0">
                <a:solidFill>
                  <a:srgbClr val="570D57"/>
                </a:solidFill>
                <a:latin typeface="+mj-lt"/>
                <a:cs typeface="Arial"/>
                <a:hlinkClick r:id="rId3"/>
              </a:rPr>
              <a:t>4</a:t>
            </a:r>
            <a:r>
              <a:rPr sz="2000" spc="-4" dirty="0">
                <a:solidFill>
                  <a:srgbClr val="570D57"/>
                </a:solidFill>
                <a:latin typeface="+mj-lt"/>
                <a:cs typeface="Times New Roman"/>
                <a:hlinkClick r:id="rId3"/>
              </a:rPr>
              <a:t> 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S</a:t>
            </a:r>
            <a:r>
              <a:rPr sz="2000" spc="-60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-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lin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k</a:t>
            </a:r>
            <a:r>
              <a:rPr sz="2000" spc="19" dirty="0">
                <a:solidFill>
                  <a:srgbClr val="00307C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307C"/>
                </a:solidFill>
                <a:latin typeface="+mj-lt"/>
                <a:cs typeface="Arial"/>
              </a:rPr>
              <a:t>U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spc="-4" dirty="0">
                <a:solidFill>
                  <a:srgbClr val="00307C"/>
                </a:solidFill>
                <a:latin typeface="+mj-lt"/>
                <a:cs typeface="Arial"/>
              </a:rPr>
              <a:t>ili</a:t>
            </a:r>
            <a:r>
              <a:rPr sz="2000" spc="4" dirty="0">
                <a:solidFill>
                  <a:srgbClr val="00307C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307C"/>
                </a:solidFill>
                <a:latin typeface="+mj-lt"/>
                <a:cs typeface="Arial"/>
              </a:rPr>
              <a:t>y</a:t>
            </a:r>
            <a:endParaRPr sz="2000" dirty="0">
              <a:latin typeface="+mj-lt"/>
              <a:cs typeface="Arial"/>
            </a:endParaRPr>
          </a:p>
          <a:p>
            <a:pPr lvl="1">
              <a:spcBef>
                <a:spcPts val="19"/>
              </a:spcBef>
              <a:buClr>
                <a:srgbClr val="00307C"/>
              </a:buClr>
            </a:pPr>
            <a:endParaRPr sz="2000" dirty="0">
              <a:latin typeface="+mj-lt"/>
              <a:cs typeface="Times New Roman"/>
            </a:endParaRPr>
          </a:p>
          <a:p>
            <a:pPr marL="186705" indent="-177179">
              <a:buClr>
                <a:srgbClr val="39A8DC"/>
              </a:buClr>
              <a:buFont typeface="Arial"/>
              <a:buChar char="•"/>
              <a:tabLst>
                <a:tab pos="187181" algn="l"/>
              </a:tabLst>
            </a:pPr>
            <a:r>
              <a:rPr sz="2000" spc="-143" dirty="0">
                <a:solidFill>
                  <a:srgbClr val="001F52"/>
                </a:solidFill>
                <a:latin typeface="+mj-lt"/>
                <a:cs typeface="Arial"/>
              </a:rPr>
              <a:t>T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spc="2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11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sta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4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ve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rs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23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u</a:t>
            </a:r>
            <a:r>
              <a:rPr sz="2000" spc="53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34" dirty="0">
                <a:solidFill>
                  <a:srgbClr val="001F52"/>
                </a:solidFill>
                <a:latin typeface="+mj-lt"/>
                <a:cs typeface="Arial"/>
              </a:rPr>
              <a:t>w</a:t>
            </a:r>
            <a:r>
              <a:rPr sz="2000" spc="-4" dirty="0">
                <a:solidFill>
                  <a:srgbClr val="001F52"/>
                </a:solidFill>
                <a:latin typeface="+mj-lt"/>
                <a:cs typeface="Arial"/>
              </a:rPr>
              <a:t>i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l</a:t>
            </a:r>
            <a:r>
              <a:rPr sz="2000" spc="71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nee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d</a:t>
            </a:r>
            <a:r>
              <a:rPr sz="2000" spc="45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b="1" spc="-41" dirty="0">
                <a:solidFill>
                  <a:srgbClr val="D30079"/>
                </a:solidFill>
                <a:latin typeface="+mj-lt"/>
                <a:cs typeface="Arial"/>
              </a:rPr>
              <a:t>A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dmin</a:t>
            </a:r>
            <a:r>
              <a:rPr sz="2000" b="1" spc="68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b="1" spc="-4" dirty="0">
                <a:solidFill>
                  <a:srgbClr val="D30079"/>
                </a:solidFill>
                <a:latin typeface="+mj-lt"/>
                <a:cs typeface="Arial"/>
              </a:rPr>
              <a:t>right</a:t>
            </a:r>
            <a:r>
              <a:rPr sz="2000" b="1" dirty="0">
                <a:solidFill>
                  <a:srgbClr val="D30079"/>
                </a:solidFill>
                <a:latin typeface="+mj-lt"/>
                <a:cs typeface="Arial"/>
              </a:rPr>
              <a:t>s</a:t>
            </a:r>
            <a:r>
              <a:rPr sz="2000" b="1" spc="38" dirty="0">
                <a:solidFill>
                  <a:srgbClr val="D30079"/>
                </a:solidFill>
                <a:latin typeface="+mj-lt"/>
                <a:cs typeface="Times New Roman"/>
              </a:rPr>
              <a:t> 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n</a:t>
            </a:r>
            <a:r>
              <a:rPr sz="2000" spc="34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spc="-19" dirty="0">
                <a:solidFill>
                  <a:srgbClr val="001F52"/>
                </a:solidFill>
                <a:latin typeface="+mj-lt"/>
                <a:cs typeface="Arial"/>
              </a:rPr>
              <a:t>y</a:t>
            </a:r>
            <a:r>
              <a:rPr sz="2000" spc="-8" dirty="0">
                <a:solidFill>
                  <a:srgbClr val="001F52"/>
                </a:solidFill>
                <a:latin typeface="+mj-lt"/>
                <a:cs typeface="Arial"/>
              </a:rPr>
              <a:t>ou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r</a:t>
            </a:r>
            <a:r>
              <a:rPr sz="2000" spc="56" dirty="0">
                <a:solidFill>
                  <a:srgbClr val="001F52"/>
                </a:solidFill>
                <a:latin typeface="+mj-lt"/>
                <a:cs typeface="Times New Roman"/>
              </a:rPr>
              <a:t> </a:t>
            </a:r>
            <a:r>
              <a:rPr sz="2000" dirty="0">
                <a:solidFill>
                  <a:srgbClr val="001F52"/>
                </a:solidFill>
                <a:latin typeface="+mj-lt"/>
                <a:cs typeface="Arial"/>
              </a:rPr>
              <a:t>PC</a:t>
            </a:r>
            <a:endParaRPr sz="2000" dirty="0">
              <a:latin typeface="+mj-lt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8" y="300868"/>
            <a:ext cx="755522" cy="755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/>
              <a:t>8</a:t>
            </a:r>
            <a:endParaRPr lang="fr-FR" dirty="0"/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dirty="0" smtClean="0"/>
              <a:t>	STM32CubeMX </a:t>
            </a:r>
            <a:r>
              <a:rPr lang="pt-BR" dirty="0" smtClean="0">
                <a:solidFill>
                  <a:schemeClr val="accent2"/>
                </a:solidFill>
              </a:rPr>
              <a:t>install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87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020272" y="29342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7020272" y="3510300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020272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7020272" y="19888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7020272" y="387963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7020272" y="4455696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7020272" y="482502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2195736" y="4095656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2195736" y="3150260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4572000" y="32222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724128" y="321297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5724128" y="4158605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572000" y="3212976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2</a:t>
            </a:r>
            <a:endParaRPr lang="en-GB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419872" y="32222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2267744" y="32222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724129" y="4158372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2</a:t>
            </a:r>
            <a:endParaRPr lang="en-GB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4572000" y="416766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419872" y="416766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2267744" y="416766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2195736" y="5041052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4572000" y="511306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3419872" y="511306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2267744" y="511306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5724128" y="5113759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5724128" y="3212976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724128" y="2267347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195736" y="2204864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5724129" y="2267580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0" y="227687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419872" y="227687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227687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5724128" y="133612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195736" y="1268760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72000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9872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7744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5724128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536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osMessagePut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83568" y="1403484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95536" y="19888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95536" y="256490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osMessagePut</a:t>
            </a:r>
            <a:endParaRPr lang="en-GB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95536" y="29342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395536" y="387963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95536" y="482502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653088" y="2276872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39260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55139 -0.009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42917 0.00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18507 0.0006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13003 -0.0004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18507 0.00069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11" grpId="0" animBg="1"/>
      <p:bldP spid="20" grpId="0" animBg="1"/>
      <p:bldP spid="38" grpId="0" animBg="1"/>
      <p:bldP spid="40" grpId="0" animBg="1"/>
      <p:bldP spid="47" grpId="0" animBg="1"/>
      <p:bldP spid="37" grpId="0" animBg="1"/>
      <p:bldP spid="28" grpId="0" animBg="1"/>
      <p:bldP spid="33" grpId="0" animBg="1"/>
      <p:bldP spid="58" grpId="0" animBg="1"/>
      <p:bldP spid="59" grpId="0" animBg="1"/>
      <p:bldP spid="32" grpId="0" animBg="1"/>
      <p:bldP spid="32" grpId="1" animBg="1"/>
      <p:bldP spid="34" grpId="0" animBg="1"/>
      <p:bldP spid="35" grpId="0" animBg="1"/>
      <p:bldP spid="41" grpId="0" animBg="1"/>
      <p:bldP spid="41" grpId="1" animBg="1"/>
      <p:bldP spid="42" grpId="0" animBg="1"/>
      <p:bldP spid="43" grpId="0" animBg="1"/>
      <p:bldP spid="44" grpId="0" animBg="1"/>
      <p:bldP spid="46" grpId="0" animBg="1"/>
      <p:bldP spid="51" grpId="0" animBg="1"/>
      <p:bldP spid="52" grpId="0" animBg="1"/>
      <p:bldP spid="53" grpId="0" animBg="1"/>
      <p:bldP spid="55" grpId="0" animBg="1"/>
      <p:bldP spid="61" grpId="0" animBg="1"/>
      <p:bldP spid="61" grpId="1" animBg="1"/>
      <p:bldP spid="57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56" grpId="0" animBg="1"/>
      <p:bldP spid="5" grpId="0" animBg="1"/>
      <p:bldP spid="15" grpId="0" animBg="1"/>
      <p:bldP spid="16" grpId="0" animBg="1"/>
      <p:bldP spid="17" grpId="0" animBg="1"/>
      <p:bldP spid="60" grpId="0" animBg="1"/>
      <p:bldP spid="2" grpId="0" animBg="1"/>
      <p:bldP spid="12" grpId="0" animBg="1"/>
      <p:bldP spid="14" grpId="0" animBg="1"/>
      <p:bldP spid="14" grpId="1" animBg="1"/>
      <p:bldP spid="18" grpId="0" animBg="1"/>
      <p:bldP spid="21" grpId="0" animBg="1"/>
      <p:bldP spid="27" grpId="0" animBg="1"/>
      <p:bldP spid="36" grpId="0" animBg="1"/>
      <p:bldP spid="45" grpId="0" animBg="1"/>
      <p:bldP spid="54" grpId="0" animBg="1"/>
      <p:bldP spid="5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87798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Queue: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Put data into Queue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Receive data from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504" y="1700808"/>
            <a:ext cx="878497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07504" y="3337247"/>
            <a:ext cx="878497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info,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07504" y="5042729"/>
            <a:ext cx="878497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475657" y="1740700"/>
            <a:ext cx="158417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2119735" y="2253154"/>
            <a:ext cx="2067432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Queue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" y="2328807"/>
            <a:ext cx="1763688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738526"/>
            <a:ext cx="1368153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668802" y="3330031"/>
            <a:ext cx="141536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4494820" y="3875003"/>
            <a:ext cx="1607434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to send</a:t>
            </a:r>
            <a:endParaRPr lang="en-GB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2401058" y="3861048"/>
            <a:ext cx="1763688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2411760" y="3327857"/>
            <a:ext cx="216024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6186142" y="3335448"/>
            <a:ext cx="177023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ular Callout 18"/>
          <p:cNvSpPr/>
          <p:nvPr/>
        </p:nvSpPr>
        <p:spPr>
          <a:xfrm>
            <a:off x="6660232" y="3880420"/>
            <a:ext cx="2067432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timeout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327623" y="5076891"/>
            <a:ext cx="2119572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49338" y="5621863"/>
            <a:ext cx="1794670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07504" y="5661248"/>
            <a:ext cx="2376264" cy="864534"/>
          </a:xfrm>
          <a:prstGeom prst="wedgeRoundRectCallout">
            <a:avLst>
              <a:gd name="adj1" fmla="val -18578"/>
              <a:gd name="adj2" fmla="val -825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with status and with received item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118207" y="5074717"/>
            <a:ext cx="85339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572000" y="5075659"/>
            <a:ext cx="186211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ular Callout 24"/>
          <p:cNvSpPr/>
          <p:nvPr/>
        </p:nvSpPr>
        <p:spPr>
          <a:xfrm>
            <a:off x="5580112" y="5607908"/>
            <a:ext cx="2064795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Receiving timeout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2708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46276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osEvent</a:t>
            </a:r>
            <a:r>
              <a:rPr lang="en-US" sz="1800" dirty="0" smtClean="0"/>
              <a:t> structure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If we want to get data from </a:t>
            </a:r>
            <a:r>
              <a:rPr lang="en-US" sz="1800" dirty="0" err="1" smtClean="0"/>
              <a:t>osEvent</a:t>
            </a:r>
            <a:r>
              <a:rPr lang="en-US" sz="1800" dirty="0" smtClean="0"/>
              <a:t> we must use:</a:t>
            </a:r>
          </a:p>
          <a:p>
            <a:pPr lvl="1"/>
            <a:r>
              <a:rPr lang="en-US" sz="1400" dirty="0" err="1" smtClean="0"/>
              <a:t>osEventName.v</a:t>
            </a:r>
            <a:r>
              <a:rPr lang="en-US" sz="1400" dirty="0" smtClean="0"/>
              <a:t> if the value is 32bit message(or 8/16bit)</a:t>
            </a:r>
          </a:p>
          <a:p>
            <a:pPr lvl="1"/>
            <a:r>
              <a:rPr lang="en-US" sz="1400" dirty="0" err="1" smtClean="0"/>
              <a:t>osEventName.p</a:t>
            </a:r>
            <a:r>
              <a:rPr lang="en-US" sz="1400" dirty="0" smtClean="0"/>
              <a:t> and retype on selected </a:t>
            </a:r>
            <a:r>
              <a:rPr lang="en-US" sz="1400" dirty="0" err="1" smtClean="0"/>
              <a:t>datatype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9512" y="1650280"/>
            <a:ext cx="8784976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status;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status code: event or error information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uint32_t                    v;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message as 32-bit value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*p;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message or mail as void pointer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int32_t               signals;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signal flags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value;                  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event value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osMailQId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mail id obtained by \ref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osMailCreate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message id obtained by \ref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osMessageCreate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event definition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926293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5" y="97373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Set both tasks to normal priority</a:t>
            </a:r>
          </a:p>
          <a:p>
            <a:r>
              <a:rPr lang="en-US" sz="1800" dirty="0" smtClean="0"/>
              <a:t>Queue part</a:t>
            </a:r>
            <a:endParaRPr lang="en-US" sz="1800" dirty="0"/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queue size to 256</a:t>
            </a:r>
          </a:p>
          <a:p>
            <a:r>
              <a:rPr lang="en-US" sz="1800" dirty="0" smtClean="0"/>
              <a:t>Queue type to uint8_t</a:t>
            </a:r>
          </a:p>
          <a:p>
            <a:r>
              <a:rPr lang="en-US" sz="1800" dirty="0" smtClean="0"/>
              <a:t>Button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83</a:t>
            </a:fld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499992" y="4327004"/>
            <a:ext cx="446449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336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7765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Queue handler is now defined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Queue item type initialization, length definition and create of queue and memory allocation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84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Queue1Handle;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66981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queue(s)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Queue1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(Queue1, 256, uint8_t);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Queue1Handle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(Queue1), NULL);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347864" y="3730392"/>
            <a:ext cx="86409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843808" y="3730392"/>
            <a:ext cx="360040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9"/>
          <p:cNvSpPr/>
          <p:nvPr/>
        </p:nvSpPr>
        <p:spPr>
          <a:xfrm>
            <a:off x="4494820" y="3212976"/>
            <a:ext cx="3313932" cy="340073"/>
          </a:xfrm>
          <a:prstGeom prst="wedgeRoundRectCallout">
            <a:avLst>
              <a:gd name="adj1" fmla="val -56917"/>
              <a:gd name="adj2" fmla="val 1127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item definition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554994" y="4484117"/>
            <a:ext cx="3313932" cy="340073"/>
          </a:xfrm>
          <a:prstGeom prst="wedgeRoundRectCallout">
            <a:avLst>
              <a:gd name="adj1" fmla="val -31049"/>
              <a:gd name="adj2" fmla="val -13933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0124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Sender1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85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556792"/>
            <a:ext cx="823595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StartSender1(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(Queue1Handle,0x1,200);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9592" y="3082320"/>
            <a:ext cx="122413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9"/>
          <p:cNvSpPr/>
          <p:nvPr/>
        </p:nvSpPr>
        <p:spPr>
          <a:xfrm>
            <a:off x="2195736" y="2361462"/>
            <a:ext cx="3313932" cy="340073"/>
          </a:xfrm>
          <a:prstGeom prst="wedgeRoundRectCallout">
            <a:avLst>
              <a:gd name="adj1" fmla="val -52318"/>
              <a:gd name="adj2" fmla="val 1631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value ‘1’ into queue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195736" y="3068960"/>
            <a:ext cx="122413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2986260" y="3573016"/>
            <a:ext cx="1801764" cy="340073"/>
          </a:xfrm>
          <a:prstGeom prst="wedgeRoundRectCallout">
            <a:avLst>
              <a:gd name="adj1" fmla="val -31624"/>
              <a:gd name="adj2" fmla="val -1141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457972" y="3068960"/>
            <a:ext cx="360040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851920" y="3068960"/>
            <a:ext cx="432048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2"/>
          <p:cNvSpPr/>
          <p:nvPr/>
        </p:nvSpPr>
        <p:spPr>
          <a:xfrm>
            <a:off x="4398763" y="2696140"/>
            <a:ext cx="1801764" cy="340073"/>
          </a:xfrm>
          <a:prstGeom prst="wedgeRoundRectCallout">
            <a:avLst>
              <a:gd name="adj1" fmla="val -87661"/>
              <a:gd name="adj2" fmla="val 539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to send</a:t>
            </a:r>
            <a:endParaRPr lang="en-GB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86794" y="3134578"/>
            <a:ext cx="2045445" cy="340073"/>
          </a:xfrm>
          <a:prstGeom prst="wedgeRoundRectCallout">
            <a:avLst>
              <a:gd name="adj1" fmla="val -70216"/>
              <a:gd name="adj2" fmla="val -300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 for send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398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/>
              <a:t>R</a:t>
            </a:r>
            <a:r>
              <a:rPr lang="en-US" sz="1800" dirty="0" smtClean="0"/>
              <a:t>eceiver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86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556792"/>
            <a:ext cx="8235950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(Queue1Handle,4000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3688" y="3514368"/>
            <a:ext cx="1296144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9"/>
          <p:cNvSpPr/>
          <p:nvPr/>
        </p:nvSpPr>
        <p:spPr>
          <a:xfrm>
            <a:off x="2555776" y="2824239"/>
            <a:ext cx="2376264" cy="340073"/>
          </a:xfrm>
          <a:prstGeom prst="wedgeRoundRectCallout">
            <a:avLst>
              <a:gd name="adj1" fmla="val -38521"/>
              <a:gd name="adj2" fmla="val 1575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item from queue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923928" y="4112376"/>
            <a:ext cx="1800200" cy="340073"/>
          </a:xfrm>
          <a:prstGeom prst="wedgeRoundRectCallout">
            <a:avLst>
              <a:gd name="adj1" fmla="val -38858"/>
              <a:gd name="adj2" fmla="val -1449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088407" y="3501008"/>
            <a:ext cx="122413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355976" y="3501008"/>
            <a:ext cx="50405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5364088" y="3212976"/>
            <a:ext cx="3254450" cy="792088"/>
          </a:xfrm>
          <a:prstGeom prst="wedgeRoundRectCallout">
            <a:avLst>
              <a:gd name="adj1" fmla="val -64313"/>
              <a:gd name="adj2" fmla="val -24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we wait on data in queue</a:t>
            </a:r>
          </a:p>
          <a:p>
            <a:pPr algn="ctr"/>
            <a:r>
              <a:rPr lang="en-US" dirty="0" smtClean="0"/>
              <a:t>It will Block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815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195736" y="3501008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ounded Rectangle 64"/>
          <p:cNvSpPr/>
          <p:nvPr/>
        </p:nvSpPr>
        <p:spPr>
          <a:xfrm>
            <a:off x="5724128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7020272" y="4221088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7020272" y="23488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7020272" y="2348880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7020272" y="328498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395536" y="328498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7020272" y="42303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7020272" y="480644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7020272" y="515719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2195736" y="4446404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4572000" y="45184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724128" y="450912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419872" y="45184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2267744" y="45184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2195736" y="5373216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4572000" y="544522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3419872" y="544522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2267744" y="544522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5724128" y="5445923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5724128" y="4509120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724128" y="3563491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0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419872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5724128" y="263226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195736" y="2564904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72000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9872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7744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5724128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87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536" y="23488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683568" y="3563724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95536" y="386104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osMessagePut</a:t>
            </a:r>
            <a:endParaRPr lang="en-GB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95536" y="42303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95536" y="515719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7020272" y="291565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7020272" y="3851756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729593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55521 0.000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18507 0.00069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5" grpId="0" animBg="1"/>
      <p:bldP spid="64" grpId="0" animBg="1"/>
      <p:bldP spid="11" grpId="0" animBg="1"/>
      <p:bldP spid="62" grpId="0" animBg="1"/>
      <p:bldP spid="20" grpId="0" animBg="1"/>
      <p:bldP spid="18" grpId="0" animBg="1"/>
      <p:bldP spid="29" grpId="0" animBg="1"/>
      <p:bldP spid="31" grpId="0" animBg="1"/>
      <p:bldP spid="47" grpId="0" animBg="1"/>
      <p:bldP spid="28" grpId="0" animBg="1"/>
      <p:bldP spid="33" grpId="0" animBg="1"/>
      <p:bldP spid="58" grpId="0" animBg="1"/>
      <p:bldP spid="34" grpId="0" animBg="1"/>
      <p:bldP spid="35" grpId="0" animBg="1"/>
      <p:bldP spid="46" grpId="0" animBg="1"/>
      <p:bldP spid="51" grpId="0" animBg="1"/>
      <p:bldP spid="52" grpId="0" animBg="1"/>
      <p:bldP spid="53" grpId="0" animBg="1"/>
      <p:bldP spid="55" grpId="0" animBg="1"/>
      <p:bldP spid="61" grpId="0" animBg="1"/>
      <p:bldP spid="61" grpId="1" animBg="1"/>
      <p:bldP spid="57" grpId="0" animBg="1"/>
      <p:bldP spid="24" grpId="0" animBg="1"/>
      <p:bldP spid="25" grpId="0" animBg="1"/>
      <p:bldP spid="26" grpId="0" animBg="1"/>
      <p:bldP spid="56" grpId="0" animBg="1"/>
      <p:bldP spid="5" grpId="0" animBg="1"/>
      <p:bldP spid="15" grpId="0" animBg="1"/>
      <p:bldP spid="16" grpId="0" animBg="1"/>
      <p:bldP spid="17" grpId="0" animBg="1"/>
      <p:bldP spid="60" grpId="0" animBg="1"/>
      <p:bldP spid="2" grpId="0" animBg="1"/>
      <p:bldP spid="14" grpId="0" animBg="1"/>
      <p:bldP spid="14" grpId="1" animBg="1"/>
      <p:bldP spid="21" grpId="0" animBg="1"/>
      <p:bldP spid="27" grpId="0" animBg="1"/>
      <p:bldP spid="45" grpId="0" animBg="1"/>
      <p:bldP spid="50" grpId="0" animBg="1"/>
      <p:bldP spid="6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88</a:t>
            </a:fld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37525" y="386104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20876" y="4869159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586970" y="387008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37525" y="314096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0274" y="48691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59" name="Curved Connector 58"/>
          <p:cNvCxnSpPr>
            <a:stCxn id="42" idx="2"/>
            <a:endCxn id="54" idx="0"/>
          </p:cNvCxnSpPr>
          <p:nvPr/>
        </p:nvCxnSpPr>
        <p:spPr>
          <a:xfrm rot="16200000" flipH="1">
            <a:off x="813176" y="4561760"/>
            <a:ext cx="432048" cy="182749"/>
          </a:xfrm>
          <a:prstGeom prst="curvedConnector3">
            <a:avLst>
              <a:gd name="adj1" fmla="val 38977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776908" y="386104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7" name="Curved Connector 66"/>
          <p:cNvCxnSpPr>
            <a:stCxn id="43" idx="0"/>
            <a:endCxn id="66" idx="1"/>
          </p:cNvCxnSpPr>
          <p:nvPr/>
        </p:nvCxnSpPr>
        <p:spPr>
          <a:xfrm rot="5400000" flipH="1" flipV="1">
            <a:off x="2119197" y="4211449"/>
            <a:ext cx="720080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37525" y="3398763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97140" y="4869160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2896538" y="48691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xQueueSend</a:t>
            </a:r>
            <a:endParaRPr lang="en-US" dirty="0"/>
          </a:p>
        </p:txBody>
      </p:sp>
      <p:cxnSp>
        <p:nvCxnSpPr>
          <p:cNvPr id="71" name="Curved Connector 70"/>
          <p:cNvCxnSpPr>
            <a:stCxn id="66" idx="2"/>
            <a:endCxn id="70" idx="0"/>
          </p:cNvCxnSpPr>
          <p:nvPr/>
        </p:nvCxnSpPr>
        <p:spPr>
          <a:xfrm rot="16200000" flipH="1">
            <a:off x="3221000" y="4593320"/>
            <a:ext cx="432048" cy="119630"/>
          </a:xfrm>
          <a:prstGeom prst="curvedConnector3">
            <a:avLst>
              <a:gd name="adj1" fmla="val 36772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53172" y="385986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530938" y="4869160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330336" y="486916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dirty="0"/>
          </a:p>
        </p:txBody>
      </p:sp>
      <p:cxnSp>
        <p:nvCxnSpPr>
          <p:cNvPr id="75" name="Curved Connector 74"/>
          <p:cNvCxnSpPr>
            <a:stCxn id="72" idx="2"/>
            <a:endCxn id="74" idx="0"/>
          </p:cNvCxnSpPr>
          <p:nvPr/>
        </p:nvCxnSpPr>
        <p:spPr>
          <a:xfrm rot="16200000" flipH="1">
            <a:off x="5625439" y="4563962"/>
            <a:ext cx="433232" cy="177164"/>
          </a:xfrm>
          <a:prstGeom prst="curvedConnector3">
            <a:avLst>
              <a:gd name="adj1" fmla="val 36808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3" idx="0"/>
            <a:endCxn id="44" idx="1"/>
          </p:cNvCxnSpPr>
          <p:nvPr/>
        </p:nvCxnSpPr>
        <p:spPr>
          <a:xfrm rot="5400000" flipH="1" flipV="1">
            <a:off x="6933780" y="4215971"/>
            <a:ext cx="711039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9" idx="0"/>
            <a:endCxn id="72" idx="1"/>
          </p:cNvCxnSpPr>
          <p:nvPr/>
        </p:nvCxnSpPr>
        <p:spPr>
          <a:xfrm rot="5400000" flipH="1" flipV="1">
            <a:off x="4494869" y="4210858"/>
            <a:ext cx="721264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3888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After calling </a:t>
            </a:r>
            <a:r>
              <a:rPr lang="en-US" sz="1800" dirty="0" err="1" smtClean="0"/>
              <a:t>osMessageGet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If any data are not in queue the task is blocked for settable time</a:t>
            </a:r>
          </a:p>
          <a:p>
            <a:r>
              <a:rPr lang="en-US" sz="1800" dirty="0" smtClean="0"/>
              <a:t>If the data is in queue the task will continue</a:t>
            </a:r>
          </a:p>
        </p:txBody>
      </p:sp>
    </p:spTree>
    <p:extLst>
      <p:ext uri="{BB962C8B-B14F-4D97-AF65-F5344CB8AC3E}">
        <p14:creationId xmlns:p14="http://schemas.microsoft.com/office/powerpoint/2010/main" val="741967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88644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senders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3888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Two sending tasks</a:t>
            </a:r>
          </a:p>
          <a:p>
            <a:r>
              <a:rPr lang="en-US" sz="1800" dirty="0" smtClean="0"/>
              <a:t>One receivers tasks</a:t>
            </a:r>
          </a:p>
          <a:p>
            <a:r>
              <a:rPr lang="en-US" sz="1800" dirty="0" smtClean="0"/>
              <a:t>Same priorities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389908" y="2041838"/>
            <a:ext cx="4574579" cy="5950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765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-1254" b="39933"/>
          <a:stretch/>
        </p:blipFill>
        <p:spPr>
          <a:xfrm>
            <a:off x="4283968" y="4114591"/>
            <a:ext cx="4368941" cy="25547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770115" y="2799112"/>
            <a:ext cx="1060704" cy="105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2363" y="2971887"/>
            <a:ext cx="2161223" cy="481013"/>
          </a:xfrm>
          <a:custGeom>
            <a:avLst/>
            <a:gdLst/>
            <a:ahLst/>
            <a:cxnLst/>
            <a:rect l="l" t="t" r="r" b="b"/>
            <a:pathLst>
              <a:path w="2881629" h="641350">
                <a:moveTo>
                  <a:pt x="2615068" y="0"/>
                </a:moveTo>
                <a:lnTo>
                  <a:pt x="2627869" y="120517"/>
                </a:lnTo>
                <a:lnTo>
                  <a:pt x="0" y="400171"/>
                </a:lnTo>
                <a:lnTo>
                  <a:pt x="25645" y="641116"/>
                </a:lnTo>
                <a:lnTo>
                  <a:pt x="2653533" y="361462"/>
                </a:lnTo>
                <a:lnTo>
                  <a:pt x="2763678" y="361462"/>
                </a:lnTo>
                <a:lnTo>
                  <a:pt x="2881615" y="215402"/>
                </a:lnTo>
                <a:lnTo>
                  <a:pt x="2615068" y="0"/>
                </a:lnTo>
                <a:close/>
              </a:path>
              <a:path w="2881629" h="641350">
                <a:moveTo>
                  <a:pt x="2763678" y="361462"/>
                </a:moveTo>
                <a:lnTo>
                  <a:pt x="2653533" y="361462"/>
                </a:lnTo>
                <a:lnTo>
                  <a:pt x="2666365" y="481980"/>
                </a:lnTo>
                <a:lnTo>
                  <a:pt x="2763678" y="361462"/>
                </a:lnTo>
                <a:close/>
              </a:path>
            </a:pathLst>
          </a:custGeom>
          <a:solidFill>
            <a:srgbClr val="39A8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122363" y="2971887"/>
            <a:ext cx="2161223" cy="481013"/>
          </a:xfrm>
          <a:custGeom>
            <a:avLst/>
            <a:gdLst/>
            <a:ahLst/>
            <a:cxnLst/>
            <a:rect l="l" t="t" r="r" b="b"/>
            <a:pathLst>
              <a:path w="2881629" h="641350">
                <a:moveTo>
                  <a:pt x="0" y="400171"/>
                </a:moveTo>
                <a:lnTo>
                  <a:pt x="2627869" y="120517"/>
                </a:lnTo>
                <a:lnTo>
                  <a:pt x="2615068" y="0"/>
                </a:lnTo>
                <a:lnTo>
                  <a:pt x="2881615" y="215402"/>
                </a:lnTo>
                <a:lnTo>
                  <a:pt x="2666365" y="481980"/>
                </a:lnTo>
                <a:lnTo>
                  <a:pt x="2653533" y="361462"/>
                </a:lnTo>
                <a:lnTo>
                  <a:pt x="25645" y="641116"/>
                </a:lnTo>
                <a:lnTo>
                  <a:pt x="0" y="400171"/>
                </a:lnTo>
                <a:close/>
              </a:path>
            </a:pathLst>
          </a:custGeom>
          <a:ln w="25399">
            <a:solidFill>
              <a:srgbClr val="277AA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41115" y="1827562"/>
            <a:ext cx="2964941" cy="2151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3464" y="2741961"/>
            <a:ext cx="1800225" cy="1457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98336" y="3314033"/>
            <a:ext cx="1657350" cy="17145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228599"/>
                </a:moveTo>
                <a:lnTo>
                  <a:pt x="2209799" y="228599"/>
                </a:lnTo>
                <a:lnTo>
                  <a:pt x="22097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98336" y="3789522"/>
            <a:ext cx="1657350" cy="171450"/>
          </a:xfrm>
          <a:custGeom>
            <a:avLst/>
            <a:gdLst/>
            <a:ahLst/>
            <a:cxnLst/>
            <a:rect l="l" t="t" r="r" b="b"/>
            <a:pathLst>
              <a:path w="2209800" h="228600">
                <a:moveTo>
                  <a:pt x="0" y="228599"/>
                </a:moveTo>
                <a:lnTo>
                  <a:pt x="2209799" y="228599"/>
                </a:lnTo>
                <a:lnTo>
                  <a:pt x="22097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133222" y="3915823"/>
            <a:ext cx="2128837" cy="711518"/>
          </a:xfrm>
          <a:custGeom>
            <a:avLst/>
            <a:gdLst/>
            <a:ahLst/>
            <a:cxnLst/>
            <a:rect l="l" t="t" r="r" b="b"/>
            <a:pathLst>
              <a:path w="2838450" h="948689">
                <a:moveTo>
                  <a:pt x="54482" y="0"/>
                </a:moveTo>
                <a:lnTo>
                  <a:pt x="0" y="236088"/>
                </a:lnTo>
                <a:lnTo>
                  <a:pt x="2574925" y="830579"/>
                </a:lnTo>
                <a:lnTo>
                  <a:pt x="2547737" y="948689"/>
                </a:lnTo>
                <a:lnTo>
                  <a:pt x="2838334" y="767084"/>
                </a:lnTo>
                <a:lnTo>
                  <a:pt x="2730498" y="594491"/>
                </a:lnTo>
                <a:lnTo>
                  <a:pt x="2629393" y="594491"/>
                </a:lnTo>
                <a:lnTo>
                  <a:pt x="54482" y="0"/>
                </a:lnTo>
                <a:close/>
              </a:path>
              <a:path w="2838450" h="948689">
                <a:moveTo>
                  <a:pt x="2656703" y="476381"/>
                </a:moveTo>
                <a:lnTo>
                  <a:pt x="2629393" y="594491"/>
                </a:lnTo>
                <a:lnTo>
                  <a:pt x="2730498" y="594491"/>
                </a:lnTo>
                <a:lnTo>
                  <a:pt x="2656703" y="476381"/>
                </a:lnTo>
                <a:close/>
              </a:path>
            </a:pathLst>
          </a:custGeom>
          <a:solidFill>
            <a:srgbClr val="39A8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133222" y="3915823"/>
            <a:ext cx="2128837" cy="711518"/>
          </a:xfrm>
          <a:custGeom>
            <a:avLst/>
            <a:gdLst/>
            <a:ahLst/>
            <a:cxnLst/>
            <a:rect l="l" t="t" r="r" b="b"/>
            <a:pathLst>
              <a:path w="2838450" h="948689">
                <a:moveTo>
                  <a:pt x="54482" y="0"/>
                </a:moveTo>
                <a:lnTo>
                  <a:pt x="2629393" y="594491"/>
                </a:lnTo>
                <a:lnTo>
                  <a:pt x="2656703" y="476381"/>
                </a:lnTo>
                <a:lnTo>
                  <a:pt x="2838334" y="767084"/>
                </a:lnTo>
                <a:lnTo>
                  <a:pt x="2547737" y="948689"/>
                </a:lnTo>
                <a:lnTo>
                  <a:pt x="2574925" y="830579"/>
                </a:lnTo>
                <a:lnTo>
                  <a:pt x="0" y="236088"/>
                </a:lnTo>
                <a:lnTo>
                  <a:pt x="54482" y="0"/>
                </a:lnTo>
                <a:close/>
              </a:path>
            </a:pathLst>
          </a:custGeom>
          <a:ln w="25399">
            <a:solidFill>
              <a:srgbClr val="277AA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913186" y="3085434"/>
            <a:ext cx="971550" cy="228599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799"/>
                </a:moveTo>
                <a:lnTo>
                  <a:pt x="1295399" y="304799"/>
                </a:lnTo>
                <a:lnTo>
                  <a:pt x="12953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315969" y="5230034"/>
            <a:ext cx="4514850" cy="551122"/>
          </a:xfrm>
          <a:custGeom>
            <a:avLst/>
            <a:gdLst/>
            <a:ahLst/>
            <a:cxnLst/>
            <a:rect l="l" t="t" r="r" b="b"/>
            <a:pathLst>
              <a:path w="6019800" h="381000">
                <a:moveTo>
                  <a:pt x="0" y="380999"/>
                </a:moveTo>
                <a:lnTo>
                  <a:pt x="6019799" y="380999"/>
                </a:lnTo>
                <a:lnTo>
                  <a:pt x="60197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76881" y="2492787"/>
            <a:ext cx="1500759" cy="416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411730" y="2461926"/>
            <a:ext cx="1613916" cy="544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512315" y="2513363"/>
            <a:ext cx="1429892" cy="3451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2512314" y="2513362"/>
            <a:ext cx="1430179" cy="277127"/>
          </a:xfrm>
          <a:prstGeom prst="rect">
            <a:avLst/>
          </a:prstGeom>
          <a:ln w="9143">
            <a:solidFill>
              <a:srgbClr val="BA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728"/>
            <a:r>
              <a:rPr sz="1801" spc="-4" dirty="0">
                <a:latin typeface="Arial"/>
                <a:cs typeface="Arial"/>
              </a:rPr>
              <a:t>H</a:t>
            </a:r>
            <a:r>
              <a:rPr sz="1801" spc="-8" dirty="0">
                <a:latin typeface="Arial"/>
                <a:cs typeface="Arial"/>
              </a:rPr>
              <a:t>e</a:t>
            </a:r>
            <a:r>
              <a:rPr sz="1801" spc="-4" dirty="0">
                <a:latin typeface="Arial"/>
                <a:cs typeface="Arial"/>
              </a:rPr>
              <a:t>l</a:t>
            </a:r>
            <a:r>
              <a:rPr sz="1801" spc="-8" dirty="0">
                <a:latin typeface="Arial"/>
                <a:cs typeface="Arial"/>
              </a:rPr>
              <a:t>p</a:t>
            </a:r>
            <a:r>
              <a:rPr sz="1801" dirty="0">
                <a:latin typeface="Arial"/>
                <a:cs typeface="Arial"/>
              </a:rPr>
              <a:t>-&gt;Abo</a:t>
            </a:r>
            <a:r>
              <a:rPr sz="1801" spc="-11" dirty="0">
                <a:latin typeface="Arial"/>
                <a:cs typeface="Arial"/>
              </a:rPr>
              <a:t>u</a:t>
            </a:r>
            <a:r>
              <a:rPr sz="1801" spc="-8" dirty="0">
                <a:latin typeface="Arial"/>
                <a:cs typeface="Arial"/>
              </a:rPr>
              <a:t>t</a:t>
            </a:r>
            <a:endParaRPr sz="180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6731" y="4721637"/>
            <a:ext cx="2978658" cy="4160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211581" y="4690777"/>
            <a:ext cx="3076955" cy="544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312165" y="4742212"/>
            <a:ext cx="2907791" cy="3451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1312163" y="4742212"/>
            <a:ext cx="2907983" cy="277127"/>
          </a:xfrm>
          <a:prstGeom prst="rect">
            <a:avLst/>
          </a:prstGeom>
          <a:ln w="9143">
            <a:solidFill>
              <a:srgbClr val="BAC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728"/>
            <a:r>
              <a:rPr sz="1801" spc="-4" dirty="0">
                <a:latin typeface="Arial"/>
                <a:cs typeface="Arial"/>
              </a:rPr>
              <a:t>H</a:t>
            </a:r>
            <a:r>
              <a:rPr sz="1801" spc="-8" dirty="0">
                <a:latin typeface="Arial"/>
                <a:cs typeface="Arial"/>
              </a:rPr>
              <a:t>e</a:t>
            </a:r>
            <a:r>
              <a:rPr sz="1801" spc="-4" dirty="0">
                <a:latin typeface="Arial"/>
                <a:cs typeface="Arial"/>
              </a:rPr>
              <a:t>l</a:t>
            </a:r>
            <a:r>
              <a:rPr sz="1801" spc="-8" dirty="0">
                <a:latin typeface="Arial"/>
                <a:cs typeface="Arial"/>
              </a:rPr>
              <a:t>p</a:t>
            </a:r>
            <a:r>
              <a:rPr sz="1801" dirty="0">
                <a:latin typeface="Arial"/>
                <a:cs typeface="Arial"/>
              </a:rPr>
              <a:t>-</a:t>
            </a:r>
            <a:r>
              <a:rPr sz="1801" spc="-11" dirty="0">
                <a:latin typeface="Arial"/>
                <a:cs typeface="Arial"/>
              </a:rPr>
              <a:t>&gt;</a:t>
            </a:r>
            <a:r>
              <a:rPr sz="1801" spc="-4" dirty="0">
                <a:latin typeface="Arial"/>
                <a:cs typeface="Arial"/>
              </a:rPr>
              <a:t>Instal</a:t>
            </a:r>
            <a:r>
              <a:rPr sz="1801" dirty="0">
                <a:latin typeface="Arial"/>
                <a:cs typeface="Arial"/>
              </a:rPr>
              <a:t>l</a:t>
            </a:r>
            <a:r>
              <a:rPr sz="1801" spc="60" dirty="0">
                <a:latin typeface="Times New Roman"/>
                <a:cs typeface="Times New Roman"/>
              </a:rPr>
              <a:t> </a:t>
            </a:r>
            <a:r>
              <a:rPr sz="1801" spc="-4" dirty="0">
                <a:latin typeface="Arial"/>
                <a:cs typeface="Arial"/>
              </a:rPr>
              <a:t>N</a:t>
            </a:r>
            <a:r>
              <a:rPr sz="1801" spc="-8" dirty="0">
                <a:latin typeface="Arial"/>
                <a:cs typeface="Arial"/>
              </a:rPr>
              <a:t>e</a:t>
            </a:r>
            <a:r>
              <a:rPr sz="1801" dirty="0">
                <a:latin typeface="Arial"/>
                <a:cs typeface="Arial"/>
              </a:rPr>
              <a:t>w</a:t>
            </a:r>
            <a:r>
              <a:rPr sz="1801" spc="56" dirty="0">
                <a:latin typeface="Times New Roman"/>
                <a:cs typeface="Times New Roman"/>
              </a:rPr>
              <a:t> </a:t>
            </a:r>
            <a:r>
              <a:rPr sz="1801" spc="-4" dirty="0">
                <a:latin typeface="Arial"/>
                <a:cs typeface="Arial"/>
              </a:rPr>
              <a:t>L</a:t>
            </a:r>
            <a:r>
              <a:rPr sz="1801" spc="-8" dirty="0">
                <a:latin typeface="Arial"/>
                <a:cs typeface="Arial"/>
              </a:rPr>
              <a:t>i</a:t>
            </a:r>
            <a:r>
              <a:rPr sz="1801" spc="-4" dirty="0">
                <a:latin typeface="Arial"/>
                <a:cs typeface="Arial"/>
              </a:rPr>
              <a:t>braries</a:t>
            </a:r>
            <a:endParaRPr sz="180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512" y="140951"/>
            <a:ext cx="755522" cy="7555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17744" y="678629"/>
            <a:ext cx="544994" cy="198000"/>
          </a:xfrm>
        </p:spPr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23" dirty="0"/>
              <a:t>Check</a:t>
            </a:r>
            <a:r>
              <a:rPr lang="pt-BR" spc="-15" dirty="0"/>
              <a:t>p</a:t>
            </a:r>
            <a:r>
              <a:rPr lang="pt-BR" spc="-19" dirty="0"/>
              <a:t>oin</a:t>
            </a:r>
            <a:r>
              <a:rPr lang="pt-BR" spc="-11" dirty="0"/>
              <a:t>t</a:t>
            </a:r>
            <a:r>
              <a:rPr lang="pt-BR" spc="94" dirty="0">
                <a:latin typeface="Times New Roman"/>
                <a:cs typeface="Times New Roman"/>
              </a:rPr>
              <a:t> </a:t>
            </a:r>
            <a:r>
              <a:rPr lang="pt-BR" spc="-23" dirty="0" smtClean="0"/>
              <a:t>#1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6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senders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Two sending tasks</a:t>
            </a:r>
          </a:p>
          <a:p>
            <a:r>
              <a:rPr lang="en-US" sz="1800" dirty="0" smtClean="0"/>
              <a:t>They are same no change necessary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2696140"/>
            <a:ext cx="4210396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StartSender1(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(Queue1Handle,0x1,200);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delay\n"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4788024" y="2696140"/>
            <a:ext cx="4210396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StartSender2(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StartSender2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(Queue1Handle,0x2,200);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StartSender2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09238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senders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Simple receiver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1628800"/>
            <a:ext cx="4896544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"Receiver\n"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378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senders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0065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What we can see in debug now?</a:t>
            </a:r>
          </a:p>
          <a:p>
            <a:r>
              <a:rPr lang="en-US" sz="1800" dirty="0" smtClean="0"/>
              <a:t>Because tasks have same priority, receiver will get data from queue after both task put data into queue</a:t>
            </a:r>
          </a:p>
          <a:p>
            <a:r>
              <a:rPr lang="en-US" sz="1800" dirty="0" smtClean="0"/>
              <a:t>What would happen if there were more tasks?</a:t>
            </a:r>
          </a:p>
          <a:p>
            <a:endParaRPr lang="en-US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641781" y="314096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5132" y="4149079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6827" y="314096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24530" y="414907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7" idx="2"/>
            <a:endCxn id="11" idx="0"/>
          </p:cNvCxnSpPr>
          <p:nvPr/>
        </p:nvCxnSpPr>
        <p:spPr>
          <a:xfrm rot="16200000" flipH="1">
            <a:off x="3117432" y="3841680"/>
            <a:ext cx="432048" cy="182749"/>
          </a:xfrm>
          <a:prstGeom prst="curvedConnector3">
            <a:avLst>
              <a:gd name="adj1" fmla="val 38977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81164" y="314096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4" name="Curved Connector 13"/>
          <p:cNvCxnSpPr>
            <a:stCxn id="8" idx="0"/>
            <a:endCxn id="13" idx="1"/>
          </p:cNvCxnSpPr>
          <p:nvPr/>
        </p:nvCxnSpPr>
        <p:spPr>
          <a:xfrm rot="5400000" flipH="1" flipV="1">
            <a:off x="4423453" y="3491369"/>
            <a:ext cx="720080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6827" y="368679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00794" y="414907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xQueueSend</a:t>
            </a:r>
            <a:endParaRPr lang="en-US" dirty="0"/>
          </a:p>
        </p:txBody>
      </p:sp>
      <p:cxnSp>
        <p:nvCxnSpPr>
          <p:cNvPr id="18" name="Curved Connector 17"/>
          <p:cNvCxnSpPr>
            <a:stCxn id="13" idx="2"/>
            <a:endCxn id="17" idx="0"/>
          </p:cNvCxnSpPr>
          <p:nvPr/>
        </p:nvCxnSpPr>
        <p:spPr>
          <a:xfrm rot="16200000" flipH="1">
            <a:off x="5525256" y="3873240"/>
            <a:ext cx="432048" cy="119630"/>
          </a:xfrm>
          <a:prstGeom prst="curvedConnector3">
            <a:avLst>
              <a:gd name="adj1" fmla="val 36772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1880" y="3429000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71598" y="509422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681768" y="6093296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737800" y="508400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5566" y="6093296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914964" y="609329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dirty="0"/>
          </a:p>
        </p:txBody>
      </p:sp>
      <p:cxnSp>
        <p:nvCxnSpPr>
          <p:cNvPr id="31" name="Curved Connector 30"/>
          <p:cNvCxnSpPr>
            <a:stCxn id="28" idx="2"/>
            <a:endCxn id="30" idx="0"/>
          </p:cNvCxnSpPr>
          <p:nvPr/>
        </p:nvCxnSpPr>
        <p:spPr>
          <a:xfrm rot="16200000" flipH="1">
            <a:off x="3210067" y="5788098"/>
            <a:ext cx="433232" cy="177164"/>
          </a:xfrm>
          <a:prstGeom prst="curvedConnector3">
            <a:avLst>
              <a:gd name="adj1" fmla="val 36808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9" idx="0"/>
            <a:endCxn id="26" idx="1"/>
          </p:cNvCxnSpPr>
          <p:nvPr/>
        </p:nvCxnSpPr>
        <p:spPr>
          <a:xfrm rot="5400000" flipH="1" flipV="1">
            <a:off x="4518408" y="5440107"/>
            <a:ext cx="711039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7" idx="0"/>
            <a:endCxn id="28" idx="1"/>
          </p:cNvCxnSpPr>
          <p:nvPr/>
        </p:nvCxnSpPr>
        <p:spPr>
          <a:xfrm rot="5400000" flipH="1" flipV="1">
            <a:off x="2079497" y="5434994"/>
            <a:ext cx="721264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372200" y="4149080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428232" y="3140968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36" name="Curved Connector 35"/>
          <p:cNvCxnSpPr>
            <a:stCxn id="34" idx="0"/>
            <a:endCxn id="35" idx="1"/>
          </p:cNvCxnSpPr>
          <p:nvPr/>
        </p:nvCxnSpPr>
        <p:spPr>
          <a:xfrm rot="5400000" flipH="1" flipV="1">
            <a:off x="6770521" y="3491370"/>
            <a:ext cx="720080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47862" y="414908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xQueueSend</a:t>
            </a:r>
            <a:endParaRPr lang="en-US" dirty="0"/>
          </a:p>
        </p:txBody>
      </p:sp>
      <p:cxnSp>
        <p:nvCxnSpPr>
          <p:cNvPr id="38" name="Curved Connector 37"/>
          <p:cNvCxnSpPr>
            <a:stCxn id="35" idx="2"/>
            <a:endCxn id="37" idx="0"/>
          </p:cNvCxnSpPr>
          <p:nvPr/>
        </p:nvCxnSpPr>
        <p:spPr>
          <a:xfrm rot="16200000" flipH="1">
            <a:off x="7872324" y="3873241"/>
            <a:ext cx="432048" cy="119630"/>
          </a:xfrm>
          <a:prstGeom prst="curvedConnector3">
            <a:avLst>
              <a:gd name="adj1" fmla="val 36772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092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997797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with higher priority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3110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Senders have same priority</a:t>
            </a:r>
          </a:p>
          <a:p>
            <a:r>
              <a:rPr lang="en-US" sz="1800" dirty="0" smtClean="0"/>
              <a:t>Receiver have higher priority than </a:t>
            </a:r>
            <a:br>
              <a:rPr lang="en-US" sz="1800" dirty="0" smtClean="0"/>
            </a:br>
            <a:r>
              <a:rPr lang="en-US" sz="1800" dirty="0" smtClean="0"/>
              <a:t>senders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389908" y="2041838"/>
            <a:ext cx="4574579" cy="5950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605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with higher priority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Receiver is now unblocked every time when sender tasks put data into queue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7525" y="302033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55526" y="402845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7586970" y="302938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37525" y="1988840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7524" y="2276872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4924" y="402845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45" name="Curved Connector 44"/>
          <p:cNvCxnSpPr>
            <a:stCxn id="39" idx="2"/>
            <a:endCxn id="44" idx="0"/>
          </p:cNvCxnSpPr>
          <p:nvPr/>
        </p:nvCxnSpPr>
        <p:spPr>
          <a:xfrm rot="16200000" flipH="1">
            <a:off x="880501" y="3653727"/>
            <a:ext cx="432048" cy="317399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776908" y="302033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47" name="Curved Connector 46"/>
          <p:cNvCxnSpPr>
            <a:stCxn id="40" idx="0"/>
            <a:endCxn id="46" idx="1"/>
          </p:cNvCxnSpPr>
          <p:nvPr/>
        </p:nvCxnSpPr>
        <p:spPr>
          <a:xfrm rot="5400000" flipH="1" flipV="1">
            <a:off x="2186522" y="3438066"/>
            <a:ext cx="720080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7525" y="255805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Receiver-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1790" y="40284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3031188" y="402845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xQueueSend</a:t>
            </a:r>
            <a:endParaRPr lang="en-US" sz="1600" dirty="0"/>
          </a:p>
        </p:txBody>
      </p:sp>
      <p:cxnSp>
        <p:nvCxnSpPr>
          <p:cNvPr id="51" name="Curved Connector 50"/>
          <p:cNvCxnSpPr>
            <a:stCxn id="46" idx="2"/>
            <a:endCxn id="50" idx="0"/>
          </p:cNvCxnSpPr>
          <p:nvPr/>
        </p:nvCxnSpPr>
        <p:spPr>
          <a:xfrm rot="16200000" flipH="1">
            <a:off x="3288325" y="3685287"/>
            <a:ext cx="432048" cy="254280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53172" y="301915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65588" y="40284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464986" y="40284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55" name="Curved Connector 54"/>
          <p:cNvCxnSpPr>
            <a:endCxn id="54" idx="0"/>
          </p:cNvCxnSpPr>
          <p:nvPr/>
        </p:nvCxnSpPr>
        <p:spPr>
          <a:xfrm rot="16200000" flipH="1">
            <a:off x="5690563" y="3653728"/>
            <a:ext cx="432048" cy="317399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41" idx="1"/>
          </p:cNvCxnSpPr>
          <p:nvPr/>
        </p:nvCxnSpPr>
        <p:spPr>
          <a:xfrm rot="5400000" flipH="1" flipV="1">
            <a:off x="7001105" y="3442588"/>
            <a:ext cx="711039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9" idx="0"/>
            <a:endCxn id="52" idx="1"/>
          </p:cNvCxnSpPr>
          <p:nvPr/>
        </p:nvCxnSpPr>
        <p:spPr>
          <a:xfrm rot="5400000" flipH="1" flipV="1">
            <a:off x="4562194" y="3437475"/>
            <a:ext cx="721264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5536" y="48691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850418" y="587727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49816" y="587727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xQueueSend</a:t>
            </a:r>
            <a:endParaRPr lang="en-US" sz="1600" dirty="0"/>
          </a:p>
        </p:txBody>
      </p:sp>
      <p:cxnSp>
        <p:nvCxnSpPr>
          <p:cNvPr id="65" name="Curved Connector 64"/>
          <p:cNvCxnSpPr>
            <a:stCxn id="62" idx="2"/>
            <a:endCxn id="64" idx="0"/>
          </p:cNvCxnSpPr>
          <p:nvPr/>
        </p:nvCxnSpPr>
        <p:spPr>
          <a:xfrm rot="16200000" flipH="1">
            <a:off x="906953" y="5534107"/>
            <a:ext cx="432048" cy="254280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771800" y="486797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83614" y="58772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68" name="Curved Connector 67"/>
          <p:cNvCxnSpPr>
            <a:endCxn id="67" idx="0"/>
          </p:cNvCxnSpPr>
          <p:nvPr/>
        </p:nvCxnSpPr>
        <p:spPr>
          <a:xfrm rot="16200000" flipH="1">
            <a:off x="3309191" y="5502548"/>
            <a:ext cx="432048" cy="317399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3" idx="0"/>
            <a:endCxn id="66" idx="1"/>
          </p:cNvCxnSpPr>
          <p:nvPr/>
        </p:nvCxnSpPr>
        <p:spPr>
          <a:xfrm rot="5400000" flipH="1" flipV="1">
            <a:off x="2180822" y="5286295"/>
            <a:ext cx="721264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36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items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0810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Queues allow to define type</a:t>
            </a:r>
            <a:br>
              <a:rPr lang="en-US" sz="1800" dirty="0" smtClean="0"/>
            </a:br>
            <a:r>
              <a:rPr lang="en-US" sz="1800" dirty="0" smtClean="0"/>
              <a:t>(different variables or structures) </a:t>
            </a:r>
            <a:br>
              <a:rPr lang="en-US" sz="1800" dirty="0" smtClean="0"/>
            </a:br>
            <a:r>
              <a:rPr lang="en-US" sz="1800" dirty="0" smtClean="0"/>
              <a:t>which the queue use. </a:t>
            </a:r>
          </a:p>
          <a:p>
            <a:r>
              <a:rPr lang="en-US" sz="1800" dirty="0" smtClean="0"/>
              <a:t>Regenerate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80728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/>
          <p:cNvSpPr/>
          <p:nvPr/>
        </p:nvSpPr>
        <p:spPr>
          <a:xfrm>
            <a:off x="4389908" y="4221088"/>
            <a:ext cx="4574579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90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30" y="1018360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64633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Item size will be structure called</a:t>
            </a:r>
            <a:br>
              <a:rPr lang="en-US" sz="1800" dirty="0" smtClean="0"/>
            </a:br>
            <a:r>
              <a:rPr lang="en-US" sz="1800" dirty="0" smtClean="0"/>
              <a:t>Data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89908" y="4221088"/>
            <a:ext cx="4574579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08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0060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new structure type for data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Define Structures which will be sent from sender task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83568" y="1556792"/>
            <a:ext cx="7715200" cy="138499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Define the structure type that will be passed on the queue.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uint8_t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uint8_t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Data;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683568" y="3284984"/>
            <a:ext cx="771520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Declare two variables of type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 will be passed on the queue.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DataToSend1={10,1};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DataToSend2={20,2};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27977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98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Sent data from Sender1 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50" y="1688028"/>
            <a:ext cx="822960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StartSender1(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(Queue1Handle,(uint32_t)&amp;DataToSend1,200);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899592" y="3212976"/>
            <a:ext cx="532859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211960" y="2564904"/>
            <a:ext cx="2376264" cy="340073"/>
          </a:xfrm>
          <a:prstGeom prst="wedgeRoundRectCallout">
            <a:avLst>
              <a:gd name="adj1" fmla="val -38521"/>
              <a:gd name="adj2" fmla="val 1340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data into queue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162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Sent data from Sender2 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50" y="1688028"/>
            <a:ext cx="822960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StartSender2(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Task2\n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(Queue1Handle,(uint32_t)&amp;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DataToSend2,200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899592" y="3212976"/>
            <a:ext cx="532859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211960" y="2564904"/>
            <a:ext cx="2376264" cy="340073"/>
          </a:xfrm>
          <a:prstGeom prst="wedgeRoundRectCallout">
            <a:avLst>
              <a:gd name="adj1" fmla="val -38521"/>
              <a:gd name="adj2" fmla="val 1340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data into queue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2855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Template [4-3]_updates_1304201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0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0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E382B78C3D04E9E350082AB797952" ma:contentTypeVersion="0" ma:contentTypeDescription="Create a new document." ma:contentTypeScope="" ma:versionID="0824703e605e6194fadf9065203afc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782E4-9792-49A0-96FB-CB52D5336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2EEAC-5282-4C3D-A1DE-F79AD64380EA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Words>6733</Words>
  <Application>Microsoft Office PowerPoint</Application>
  <PresentationFormat>On-screen Show (4:3)</PresentationFormat>
  <Paragraphs>2225</Paragraphs>
  <Slides>135</Slides>
  <Notes>86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1" baseType="lpstr">
      <vt:lpstr>Arial</vt:lpstr>
      <vt:lpstr>Calibri</vt:lpstr>
      <vt:lpstr>Consolas</vt:lpstr>
      <vt:lpstr>Times New Roman</vt:lpstr>
      <vt:lpstr>Wingdings</vt:lpstr>
      <vt:lpstr>ST Template [4-3]_updates_13042012</vt:lpstr>
      <vt:lpstr>FreeRTOS with CubeMX</vt:lpstr>
      <vt:lpstr>Agenda</vt:lpstr>
      <vt:lpstr>Cube and Keil check</vt:lpstr>
      <vt:lpstr> STM32Cube Install</vt:lpstr>
      <vt:lpstr> STM32Cube configuration 1/3</vt:lpstr>
      <vt:lpstr> STM32Cube configuration 2/3</vt:lpstr>
      <vt:lpstr> STM32Cube configuration 3/3</vt:lpstr>
      <vt:lpstr>PowerPoint Presentation</vt:lpstr>
      <vt:lpstr>Checkpoint #1</vt:lpstr>
      <vt:lpstr>Checkpoint #2 – Keil verification</vt:lpstr>
      <vt:lpstr>What is CubeMX?</vt:lpstr>
      <vt:lpstr>STM32CubeMX applixation</vt:lpstr>
      <vt:lpstr>What is CubeMX?</vt:lpstr>
      <vt:lpstr>What is CubeMX?</vt:lpstr>
      <vt:lpstr>Using SWO to print information from STM32</vt:lpstr>
      <vt:lpstr>Using SWO</vt:lpstr>
      <vt:lpstr>Using SWO</vt:lpstr>
      <vt:lpstr>Using SWO for printf</vt:lpstr>
      <vt:lpstr>Using SWO for printf</vt:lpstr>
      <vt:lpstr>Using SWO for printf in KEIL</vt:lpstr>
      <vt:lpstr>Using SWO for printf in KEIL</vt:lpstr>
      <vt:lpstr>Using SWO for printf in KEIL</vt:lpstr>
      <vt:lpstr>Using SWO for printf in KEIL</vt:lpstr>
      <vt:lpstr>Using SWO for printf in KEIL</vt:lpstr>
      <vt:lpstr>Using SWO for printf in IAR</vt:lpstr>
      <vt:lpstr>Using SWO for printf in IAR</vt:lpstr>
      <vt:lpstr>Using SWO for printf in IAR</vt:lpstr>
      <vt:lpstr>Using SWO for printf in IAR</vt:lpstr>
      <vt:lpstr>FreeRTOS</vt:lpstr>
      <vt:lpstr>FreeRTOS About FreeRTOS</vt:lpstr>
      <vt:lpstr>FreeRTOS Main features</vt:lpstr>
      <vt:lpstr>FreeRTOS APIs overview (1/2)</vt:lpstr>
      <vt:lpstr>FreeRTOS APIs overview (2/2)</vt:lpstr>
      <vt:lpstr>FreeRTOS CMSIS-RTOS FreeRTOS implementation</vt:lpstr>
      <vt:lpstr>FreeRTOS CMSIS-RTOS API</vt:lpstr>
      <vt:lpstr>FreeRTOS Configuration options</vt:lpstr>
      <vt:lpstr>FreeRTOS Tickless idle mode operation</vt:lpstr>
      <vt:lpstr>FreeRTOS in CubeMX</vt:lpstr>
      <vt:lpstr>CubeMX FreeRTOS Configuration</vt:lpstr>
      <vt:lpstr>Kernel settings</vt:lpstr>
      <vt:lpstr>FreeRTOS  Memory allocations types</vt:lpstr>
      <vt:lpstr>FreeRTOS Dynamic memory management</vt:lpstr>
      <vt:lpstr>FreeRTOS Dynamic memory management</vt:lpstr>
      <vt:lpstr>FreeRTOS Dynamic memory management</vt:lpstr>
      <vt:lpstr>FreeRTOS Dynamic memory management</vt:lpstr>
      <vt:lpstr>FreeRTOS Dynamic memory management</vt:lpstr>
      <vt:lpstr>Memory allocation</vt:lpstr>
      <vt:lpstr>FreeRTOS  Tasks</vt:lpstr>
      <vt:lpstr>FreeRTOS Task states</vt:lpstr>
      <vt:lpstr>FreeRTOS Task switch</vt:lpstr>
      <vt:lpstr>FreeRTOS OS interrupts</vt:lpstr>
      <vt:lpstr>FreeRTOS Stack pointer</vt:lpstr>
      <vt:lpstr>Tasks API</vt:lpstr>
      <vt:lpstr>Tasks API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osDelay API</vt:lpstr>
      <vt:lpstr>osDelay function</vt:lpstr>
      <vt:lpstr>osDelayUntil</vt:lpstr>
      <vt:lpstr>osDelay and osDelayUntil</vt:lpstr>
      <vt:lpstr>osDelay and osDelayUntil</vt:lpstr>
      <vt:lpstr>Priority change lab</vt:lpstr>
      <vt:lpstr>Priority change lab</vt:lpstr>
      <vt:lpstr>Priority change lab</vt:lpstr>
      <vt:lpstr>Priority change lab</vt:lpstr>
      <vt:lpstr>Creating and deleting tasks lab</vt:lpstr>
      <vt:lpstr>Creating and deleting tasks lab</vt:lpstr>
      <vt:lpstr>Creating and deleting tasks lab</vt:lpstr>
      <vt:lpstr>FreeRTOS  Queues</vt:lpstr>
      <vt:lpstr>Queue</vt:lpstr>
      <vt:lpstr>Queue</vt:lpstr>
      <vt:lpstr>Queue</vt:lpstr>
      <vt:lpstr>Queue lab</vt:lpstr>
      <vt:lpstr>Queue lab</vt:lpstr>
      <vt:lpstr>Queue lab</vt:lpstr>
      <vt:lpstr>Queue lab</vt:lpstr>
      <vt:lpstr>Queue Blocking</vt:lpstr>
      <vt:lpstr>Queue Blocking</vt:lpstr>
      <vt:lpstr>Two senders lab</vt:lpstr>
      <vt:lpstr>Two senders lab</vt:lpstr>
      <vt:lpstr>Two senders lab</vt:lpstr>
      <vt:lpstr>Two senders lab</vt:lpstr>
      <vt:lpstr>Receiver with higher priority lab</vt:lpstr>
      <vt:lpstr>Receiver with higher priority lab</vt:lpstr>
      <vt:lpstr>Queue items lab</vt:lpstr>
      <vt:lpstr>Queue items lab</vt:lpstr>
      <vt:lpstr>Queue items lab</vt:lpstr>
      <vt:lpstr>Queue items lab</vt:lpstr>
      <vt:lpstr>Queue items lab</vt:lpstr>
      <vt:lpstr>Queue items lab</vt:lpstr>
      <vt:lpstr>FreeRTOS  Semaphores</vt:lpstr>
      <vt:lpstr>Semaphores</vt:lpstr>
      <vt:lpstr>Binary Semaphore</vt:lpstr>
      <vt:lpstr>Binary Semaphore</vt:lpstr>
      <vt:lpstr>Binary Semaphore lab</vt:lpstr>
      <vt:lpstr>Binary Semaphore lab</vt:lpstr>
      <vt:lpstr>Binary Semaphore lab</vt:lpstr>
      <vt:lpstr>Binary Semaphore lab</vt:lpstr>
      <vt:lpstr>Binary Semaphore lab</vt:lpstr>
      <vt:lpstr>Binary Semaphore lab</vt:lpstr>
      <vt:lpstr>Counting semaphore</vt:lpstr>
      <vt:lpstr>Counting Semaphore</vt:lpstr>
      <vt:lpstr>Counting Semaphore lab</vt:lpstr>
      <vt:lpstr>Counting Semaphore lab</vt:lpstr>
      <vt:lpstr>Counting Semaphore lab</vt:lpstr>
      <vt:lpstr>Counting Semaphore lab</vt:lpstr>
      <vt:lpstr>Counting Semaphore lab</vt:lpstr>
      <vt:lpstr>FreeRTOS  Mutex</vt:lpstr>
      <vt:lpstr>Mutex</vt:lpstr>
      <vt:lpstr>Mutex</vt:lpstr>
      <vt:lpstr>Mutex lab</vt:lpstr>
      <vt:lpstr>Mutex lab</vt:lpstr>
      <vt:lpstr>Mutex lab</vt:lpstr>
      <vt:lpstr>Mutex lab</vt:lpstr>
      <vt:lpstr>Mutex lab</vt:lpstr>
      <vt:lpstr>FreeRTOS Software Timers</vt:lpstr>
      <vt:lpstr>Software Timers</vt:lpstr>
      <vt:lpstr>Software Timers</vt:lpstr>
      <vt:lpstr>Software Timers lab</vt:lpstr>
      <vt:lpstr>Software Timers lab</vt:lpstr>
      <vt:lpstr>Software Timers lab</vt:lpstr>
      <vt:lpstr>Software Timers lab</vt:lpstr>
      <vt:lpstr>Software Timers lab</vt:lpstr>
      <vt:lpstr>Questions???</vt:lpstr>
      <vt:lpstr>End Thanks for your attention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Guidelines</dc:title>
  <dc:creator>Bruno Montanari</dc:creator>
  <cp:lastModifiedBy>Bruno Fontes MONTANARI</cp:lastModifiedBy>
  <cp:revision>176</cp:revision>
  <dcterms:created xsi:type="dcterms:W3CDTF">2015-01-24T14:08:48Z</dcterms:created>
  <dcterms:modified xsi:type="dcterms:W3CDTF">2016-11-08T11:14:53Z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0x0101002A5E382B78C3D04E9E350082AB797952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