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Proxima Nova"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25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19900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MontannaColburn/Thinkful_DataScience_Bootcamp/blob/master/Unit%203/Supervised_Learning_Capstone.ipynb"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https://github.com/MontannaColburn/Thinkful_DataScience_Bootcamp/blob/master/Unit%203/Supervised_Learning_Capstone.ipynb</a:t>
            </a:r>
            <a:r>
              <a:rPr lang="en"/>
              <a:t> </a:t>
            </a:r>
            <a:endParaRPr/>
          </a:p>
        </p:txBody>
      </p:sp>
    </p:spTree>
    <p:extLst>
      <p:ext uri="{BB962C8B-B14F-4D97-AF65-F5344CB8AC3E}">
        <p14:creationId xmlns:p14="http://schemas.microsoft.com/office/powerpoint/2010/main" val="389937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4d34d5ce2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4d34d5ce2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3797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d34d5ce2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d34d5ce2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0579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d34d5ce29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d34d5ce2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433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d34d5ce2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d34d5ce2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7918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3bc3d820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3bc3d820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3910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3bc3d820a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3bc3d820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2639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3bc3d820a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3bc3d820a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1472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3bc3d820a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3bc3d820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6020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3bc3d820a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3bc3d820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9040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3bc3d820a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3bc3d820a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759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b874231ff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b874231f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9237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3bc3d820a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3bc3d820a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571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3bc3d820a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3bc3d820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6791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b874231ff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b874231f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761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d34d5ce29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d34d5ce2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5642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d34d5ce2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d34d5ce2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90500" marR="190500" lvl="0" indent="0" algn="l" rtl="0">
              <a:spcBef>
                <a:spcPts val="1100"/>
              </a:spcBef>
              <a:spcAft>
                <a:spcPts val="0"/>
              </a:spcAft>
              <a:buClr>
                <a:srgbClr val="000000"/>
              </a:buClr>
              <a:buSzPts val="1100"/>
              <a:buFont typeface="Arial"/>
              <a:buNone/>
            </a:pPr>
            <a:r>
              <a:rPr lang="en" sz="1050" b="1"/>
              <a:t>Wilderness Area Key:</a:t>
            </a:r>
            <a:endParaRPr sz="1050" b="1"/>
          </a:p>
          <a:p>
            <a:pPr marL="736600" marR="279400" lvl="0" indent="-295275" algn="l" rtl="0">
              <a:lnSpc>
                <a:spcPct val="142857"/>
              </a:lnSpc>
              <a:spcBef>
                <a:spcPts val="2200"/>
              </a:spcBef>
              <a:spcAft>
                <a:spcPts val="0"/>
              </a:spcAft>
              <a:buSzPts val="1050"/>
              <a:buAutoNum type="arabicPeriod"/>
            </a:pPr>
            <a:r>
              <a:rPr lang="en" sz="1050"/>
              <a:t>Rawah Wilderness Area</a:t>
            </a:r>
            <a:endParaRPr sz="1050"/>
          </a:p>
          <a:p>
            <a:pPr marL="736600" marR="279400" lvl="0" indent="-295275" algn="l" rtl="0">
              <a:lnSpc>
                <a:spcPct val="142857"/>
              </a:lnSpc>
              <a:spcBef>
                <a:spcPts val="0"/>
              </a:spcBef>
              <a:spcAft>
                <a:spcPts val="0"/>
              </a:spcAft>
              <a:buSzPts val="1050"/>
              <a:buAutoNum type="arabicPeriod"/>
            </a:pPr>
            <a:r>
              <a:rPr lang="en" sz="1050"/>
              <a:t>Neota Wilderness Area</a:t>
            </a:r>
            <a:endParaRPr sz="1050"/>
          </a:p>
          <a:p>
            <a:pPr marL="736600" marR="279400" lvl="0" indent="-295275" algn="l" rtl="0">
              <a:lnSpc>
                <a:spcPct val="142857"/>
              </a:lnSpc>
              <a:spcBef>
                <a:spcPts val="0"/>
              </a:spcBef>
              <a:spcAft>
                <a:spcPts val="0"/>
              </a:spcAft>
              <a:buSzPts val="1050"/>
              <a:buAutoNum type="arabicPeriod"/>
            </a:pPr>
            <a:r>
              <a:rPr lang="en" sz="1050"/>
              <a:t>Comanche Peak Wilderness Area</a:t>
            </a:r>
            <a:endParaRPr sz="1050"/>
          </a:p>
          <a:p>
            <a:pPr marL="736600" marR="279400" lvl="0" indent="-295275" algn="l" rtl="0">
              <a:lnSpc>
                <a:spcPct val="142857"/>
              </a:lnSpc>
              <a:spcBef>
                <a:spcPts val="0"/>
              </a:spcBef>
              <a:spcAft>
                <a:spcPts val="0"/>
              </a:spcAft>
              <a:buSzPts val="1050"/>
              <a:buAutoNum type="arabicPeriod"/>
            </a:pPr>
            <a:r>
              <a:rPr lang="en" sz="1050"/>
              <a:t>Cache la Poudre Wilderness Area</a:t>
            </a:r>
            <a:endParaRPr sz="1050"/>
          </a:p>
          <a:p>
            <a:pPr marL="0" lvl="0" indent="0" algn="l" rtl="0">
              <a:spcBef>
                <a:spcPts val="0"/>
              </a:spcBef>
              <a:spcAft>
                <a:spcPts val="0"/>
              </a:spcAft>
              <a:buNone/>
            </a:pPr>
            <a:endParaRPr/>
          </a:p>
        </p:txBody>
      </p:sp>
    </p:spTree>
    <p:extLst>
      <p:ext uri="{BB962C8B-B14F-4D97-AF65-F5344CB8AC3E}">
        <p14:creationId xmlns:p14="http://schemas.microsoft.com/office/powerpoint/2010/main" val="651267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b874231f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b874231f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5208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3bc3d820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3bc3d82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9818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3bc3d820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3bc3d820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5962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b874231ff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b874231ff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7862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uciml/forest-cover-type-datase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Predicting Forest Cover Type</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Supervised Learning Capstone </a:t>
            </a:r>
            <a:endParaRPr/>
          </a:p>
          <a:p>
            <a:pPr marL="0" lvl="0" indent="0" algn="l" rtl="0">
              <a:spcBef>
                <a:spcPts val="0"/>
              </a:spcBef>
              <a:spcAft>
                <a:spcPts val="0"/>
              </a:spcAft>
              <a:buNone/>
            </a:pPr>
            <a:endParaRPr/>
          </a:p>
          <a:p>
            <a:pPr marL="0" lvl="0" indent="457200" algn="l" rtl="0">
              <a:spcBef>
                <a:spcPts val="0"/>
              </a:spcBef>
              <a:spcAft>
                <a:spcPts val="0"/>
              </a:spcAft>
              <a:buNone/>
            </a:pPr>
            <a:r>
              <a:rPr lang="en"/>
              <a:t>By: Montanna Colburn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Data Exploration/ Visualization </a:t>
            </a:r>
            <a:endParaRPr/>
          </a:p>
          <a:p>
            <a:pPr marL="0" lvl="0" indent="0" algn="l" rtl="0">
              <a:spcBef>
                <a:spcPts val="0"/>
              </a:spcBef>
              <a:spcAft>
                <a:spcPts val="0"/>
              </a:spcAft>
              <a:buNone/>
            </a:pPr>
            <a:endParaRPr/>
          </a:p>
        </p:txBody>
      </p:sp>
      <p:sp>
        <p:nvSpPr>
          <p:cNvPr id="127" name="Google Shape;12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Categorical Variable Correlation Matrix: Wilderness Area  </a:t>
            </a:r>
            <a:br>
              <a:rPr lang="en"/>
            </a:br>
            <a:endParaRPr/>
          </a:p>
        </p:txBody>
      </p:sp>
      <p:sp>
        <p:nvSpPr>
          <p:cNvPr id="128" name="Google Shape;128;p22"/>
          <p:cNvSpPr txBox="1"/>
          <p:nvPr/>
        </p:nvSpPr>
        <p:spPr>
          <a:xfrm>
            <a:off x="235775" y="1685275"/>
            <a:ext cx="3014400" cy="319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50">
                <a:solidFill>
                  <a:schemeClr val="accent3"/>
                </a:solidFill>
                <a:highlight>
                  <a:srgbClr val="FFFFFF"/>
                </a:highlight>
                <a:latin typeface="Proxima Nova"/>
                <a:ea typeface="Proxima Nova"/>
                <a:cs typeface="Proxima Nova"/>
                <a:sym typeface="Proxima Nova"/>
              </a:rPr>
              <a:t>Looks pretty good! These aren’t too very correlated, other than wilderness area 3 and 1 being inversely correlated.</a:t>
            </a:r>
            <a:br>
              <a:rPr lang="en" sz="1050">
                <a:solidFill>
                  <a:schemeClr val="accent3"/>
                </a:solidFill>
                <a:highlight>
                  <a:srgbClr val="FFFFFF"/>
                </a:highlight>
                <a:latin typeface="Proxima Nova"/>
                <a:ea typeface="Proxima Nova"/>
                <a:cs typeface="Proxima Nova"/>
                <a:sym typeface="Proxima Nova"/>
              </a:rPr>
            </a:br>
            <a:endParaRPr sz="1050">
              <a:solidFill>
                <a:schemeClr val="accent3"/>
              </a:solidFill>
              <a:highlight>
                <a:srgbClr val="FFFFFF"/>
              </a:highlight>
              <a:latin typeface="Proxima Nova"/>
              <a:ea typeface="Proxima Nova"/>
              <a:cs typeface="Proxima Nova"/>
              <a:sym typeface="Proxima Nova"/>
            </a:endParaRPr>
          </a:p>
          <a:p>
            <a:pPr marL="0" lvl="0" indent="0" algn="l" rtl="0">
              <a:lnSpc>
                <a:spcPct val="115000"/>
              </a:lnSpc>
              <a:spcBef>
                <a:spcPts val="1600"/>
              </a:spcBef>
              <a:spcAft>
                <a:spcPts val="0"/>
              </a:spcAft>
              <a:buNone/>
            </a:pPr>
            <a:r>
              <a:rPr lang="en" sz="1050">
                <a:solidFill>
                  <a:schemeClr val="accent3"/>
                </a:solidFill>
                <a:highlight>
                  <a:srgbClr val="FFFFFF"/>
                </a:highlight>
                <a:latin typeface="Proxima Nova"/>
                <a:ea typeface="Proxima Nova"/>
                <a:cs typeface="Proxima Nova"/>
                <a:sym typeface="Proxima Nova"/>
              </a:rPr>
              <a:t>Again, doesn’t surpass our .90 threshold for removal, so we’ll be keeping all of these. </a:t>
            </a:r>
            <a:endParaRPr sz="1050">
              <a:solidFill>
                <a:schemeClr val="accent3"/>
              </a:solidFill>
              <a:highlight>
                <a:srgbClr val="FFFFFF"/>
              </a:highlight>
              <a:latin typeface="Proxima Nova"/>
              <a:ea typeface="Proxima Nova"/>
              <a:cs typeface="Proxima Nova"/>
              <a:sym typeface="Proxima Nova"/>
            </a:endParaRPr>
          </a:p>
          <a:p>
            <a:pPr marL="0" lvl="0" indent="0" algn="l" rtl="0">
              <a:lnSpc>
                <a:spcPct val="115000"/>
              </a:lnSpc>
              <a:spcBef>
                <a:spcPts val="1600"/>
              </a:spcBef>
              <a:spcAft>
                <a:spcPts val="1600"/>
              </a:spcAft>
              <a:buNone/>
            </a:pPr>
            <a:r>
              <a:rPr lang="en" sz="1050">
                <a:highlight>
                  <a:srgbClr val="FFFFFF"/>
                </a:highlight>
                <a:latin typeface="Proxima Nova"/>
                <a:ea typeface="Proxima Nova"/>
                <a:cs typeface="Proxima Nova"/>
                <a:sym typeface="Proxima Nova"/>
              </a:rPr>
              <a:t> </a:t>
            </a:r>
            <a:endParaRPr/>
          </a:p>
        </p:txBody>
      </p:sp>
      <p:pic>
        <p:nvPicPr>
          <p:cNvPr id="129" name="Google Shape;129;p22"/>
          <p:cNvPicPr preferRelativeResize="0"/>
          <p:nvPr/>
        </p:nvPicPr>
        <p:blipFill>
          <a:blip r:embed="rId3">
            <a:alphaModFix/>
          </a:blip>
          <a:stretch>
            <a:fillRect/>
          </a:stretch>
        </p:blipFill>
        <p:spPr>
          <a:xfrm>
            <a:off x="4303075" y="1573300"/>
            <a:ext cx="4874176" cy="3021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Data Exploration/ Visualization </a:t>
            </a:r>
            <a:endParaRPr/>
          </a:p>
          <a:p>
            <a:pPr marL="0" lvl="0" indent="0" algn="l" rtl="0">
              <a:spcBef>
                <a:spcPts val="0"/>
              </a:spcBef>
              <a:spcAft>
                <a:spcPts val="0"/>
              </a:spcAft>
              <a:buNone/>
            </a:pPr>
            <a:endParaRPr/>
          </a:p>
        </p:txBody>
      </p:sp>
      <p:sp>
        <p:nvSpPr>
          <p:cNvPr id="135" name="Google Shape;13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Categorical Variable Correlation Matrix: Soil Type   </a:t>
            </a:r>
            <a:br>
              <a:rPr lang="en"/>
            </a:br>
            <a:endParaRPr/>
          </a:p>
        </p:txBody>
      </p:sp>
      <p:sp>
        <p:nvSpPr>
          <p:cNvPr id="136" name="Google Shape;136;p23"/>
          <p:cNvSpPr txBox="1"/>
          <p:nvPr/>
        </p:nvSpPr>
        <p:spPr>
          <a:xfrm>
            <a:off x="235775" y="1685275"/>
            <a:ext cx="3014400" cy="319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50">
                <a:solidFill>
                  <a:schemeClr val="accent3"/>
                </a:solidFill>
                <a:highlight>
                  <a:srgbClr val="FFFFFF"/>
                </a:highlight>
                <a:latin typeface="Proxima Nova"/>
                <a:ea typeface="Proxima Nova"/>
                <a:cs typeface="Proxima Nova"/>
                <a:sym typeface="Proxima Nova"/>
              </a:rPr>
              <a:t>This looks great! Seems that our soil types differentiate from one another rather well.</a:t>
            </a:r>
            <a:br>
              <a:rPr lang="en" sz="1050">
                <a:solidFill>
                  <a:schemeClr val="accent3"/>
                </a:solidFill>
                <a:highlight>
                  <a:srgbClr val="FFFFFF"/>
                </a:highlight>
                <a:latin typeface="Proxima Nova"/>
                <a:ea typeface="Proxima Nova"/>
                <a:cs typeface="Proxima Nova"/>
                <a:sym typeface="Proxima Nova"/>
              </a:rPr>
            </a:br>
            <a:endParaRPr sz="1050">
              <a:solidFill>
                <a:schemeClr val="accent3"/>
              </a:solidFill>
              <a:highlight>
                <a:srgbClr val="FFFFFF"/>
              </a:highlight>
              <a:latin typeface="Proxima Nova"/>
              <a:ea typeface="Proxima Nova"/>
              <a:cs typeface="Proxima Nova"/>
              <a:sym typeface="Proxima Nova"/>
            </a:endParaRPr>
          </a:p>
          <a:p>
            <a:pPr marL="0" lvl="0" indent="0" algn="l" rtl="0">
              <a:lnSpc>
                <a:spcPct val="115000"/>
              </a:lnSpc>
              <a:spcBef>
                <a:spcPts val="1600"/>
              </a:spcBef>
              <a:spcAft>
                <a:spcPts val="1600"/>
              </a:spcAft>
              <a:buNone/>
            </a:pPr>
            <a:endParaRPr/>
          </a:p>
        </p:txBody>
      </p:sp>
      <p:pic>
        <p:nvPicPr>
          <p:cNvPr id="137" name="Google Shape;137;p23"/>
          <p:cNvPicPr preferRelativeResize="0"/>
          <p:nvPr/>
        </p:nvPicPr>
        <p:blipFill>
          <a:blip r:embed="rId3">
            <a:alphaModFix/>
          </a:blip>
          <a:stretch>
            <a:fillRect/>
          </a:stretch>
        </p:blipFill>
        <p:spPr>
          <a:xfrm>
            <a:off x="4038450" y="1625750"/>
            <a:ext cx="5105549" cy="3123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Engineering </a:t>
            </a:r>
            <a:endParaRPr/>
          </a:p>
        </p:txBody>
      </p:sp>
      <p:sp>
        <p:nvSpPr>
          <p:cNvPr id="143" name="Google Shape;14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Binary variables already one hot encoded, called for less feature engineering </a:t>
            </a:r>
            <a:endParaRPr/>
          </a:p>
          <a:p>
            <a:pPr marL="457200" lvl="0" indent="-342900" algn="l" rtl="0">
              <a:spcBef>
                <a:spcPts val="0"/>
              </a:spcBef>
              <a:spcAft>
                <a:spcPts val="0"/>
              </a:spcAft>
              <a:buSzPts val="1800"/>
              <a:buChar char="●"/>
            </a:pPr>
            <a:r>
              <a:rPr lang="en"/>
              <a:t>Performed some minor feature engineering combining correlated variables</a:t>
            </a:r>
            <a:endParaRPr/>
          </a:p>
          <a:p>
            <a:pPr marL="914400" lvl="1" indent="-317500" algn="l" rtl="0">
              <a:spcBef>
                <a:spcPts val="0"/>
              </a:spcBef>
              <a:spcAft>
                <a:spcPts val="0"/>
              </a:spcAft>
              <a:buSzPts val="1400"/>
              <a:buChar char="○"/>
            </a:pPr>
            <a:r>
              <a:rPr lang="en"/>
              <a:t>Will later see how they fare in feature importances   </a:t>
            </a:r>
            <a:br>
              <a:rPr lang="en"/>
            </a:br>
            <a:endParaRPr/>
          </a:p>
        </p:txBody>
      </p:sp>
      <p:pic>
        <p:nvPicPr>
          <p:cNvPr id="144" name="Google Shape;144;p24"/>
          <p:cNvPicPr preferRelativeResize="0"/>
          <p:nvPr/>
        </p:nvPicPr>
        <p:blipFill>
          <a:blip r:embed="rId3">
            <a:alphaModFix/>
          </a:blip>
          <a:stretch>
            <a:fillRect/>
          </a:stretch>
        </p:blipFill>
        <p:spPr>
          <a:xfrm>
            <a:off x="598150" y="2274474"/>
            <a:ext cx="7947699" cy="2065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Models </a:t>
            </a:r>
            <a:endParaRPr/>
          </a:p>
        </p:txBody>
      </p:sp>
      <p:sp>
        <p:nvSpPr>
          <p:cNvPr id="150" name="Google Shape;150;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Logistic Regression </a:t>
            </a: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Random Forest Classifier </a:t>
            </a: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XGB Classifier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Models </a:t>
            </a:r>
            <a:endParaRPr/>
          </a:p>
        </p:txBody>
      </p:sp>
      <p:sp>
        <p:nvSpPr>
          <p:cNvPr id="156" name="Google Shape;156;p26"/>
          <p:cNvSpPr txBox="1">
            <a:spLocks noGrp="1"/>
          </p:cNvSpPr>
          <p:nvPr>
            <p:ph type="body" idx="1"/>
          </p:nvPr>
        </p:nvSpPr>
        <p:spPr>
          <a:xfrm>
            <a:off x="311700" y="1152475"/>
            <a:ext cx="43884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Logistic Regression </a:t>
            </a:r>
            <a:endParaRPr/>
          </a:p>
          <a:p>
            <a:pPr marL="914400" lvl="1" indent="-317500" algn="l" rtl="0">
              <a:spcBef>
                <a:spcPts val="0"/>
              </a:spcBef>
              <a:spcAft>
                <a:spcPts val="0"/>
              </a:spcAft>
              <a:buSzPts val="1400"/>
              <a:buChar char="○"/>
            </a:pPr>
            <a:r>
              <a:rPr lang="en"/>
              <a:t>Basic Model CV : ([0.64608655, 0.66651129, 0.65699738, 0.67722154, 0.65584881])</a:t>
            </a:r>
            <a:endParaRPr/>
          </a:p>
          <a:p>
            <a:pPr marL="914400" lvl="1" indent="-317500" algn="l" rtl="0">
              <a:spcBef>
                <a:spcPts val="0"/>
              </a:spcBef>
              <a:spcAft>
                <a:spcPts val="0"/>
              </a:spcAft>
              <a:buSzPts val="1400"/>
              <a:buChar char="○"/>
            </a:pPr>
            <a:r>
              <a:rPr lang="en"/>
              <a:t>Best Parameters: {'penalty': 'l1', 'C': 1600}</a:t>
            </a:r>
            <a:endParaRPr/>
          </a:p>
          <a:p>
            <a:pPr marL="914400" lvl="1" indent="-317500" algn="l" rtl="0">
              <a:spcBef>
                <a:spcPts val="0"/>
              </a:spcBef>
              <a:spcAft>
                <a:spcPts val="0"/>
              </a:spcAft>
              <a:buSzPts val="1400"/>
              <a:buChar char="○"/>
            </a:pPr>
            <a:r>
              <a:rPr lang="en"/>
              <a:t>class_weight: 'balanced'</a:t>
            </a:r>
            <a:endParaRPr/>
          </a:p>
          <a:p>
            <a:pPr marL="914400" lvl="1" indent="-317500" algn="l" rtl="0">
              <a:spcBef>
                <a:spcPts val="0"/>
              </a:spcBef>
              <a:spcAft>
                <a:spcPts val="0"/>
              </a:spcAft>
              <a:buSzPts val="1400"/>
              <a:buChar char="○"/>
            </a:pPr>
            <a:r>
              <a:rPr lang="en"/>
              <a:t>Test Score: 0.684612273349225</a:t>
            </a:r>
            <a:br>
              <a:rPr lang="en"/>
            </a:br>
            <a:r>
              <a:rPr lang="en"/>
              <a:t>--- 0.2860429286956787 seconds ---</a:t>
            </a:r>
            <a:endParaRPr/>
          </a:p>
          <a:p>
            <a:pPr marL="914400" lvl="1" indent="-317500" algn="l" rtl="0">
              <a:spcBef>
                <a:spcPts val="0"/>
              </a:spcBef>
              <a:spcAft>
                <a:spcPts val="0"/>
              </a:spcAft>
              <a:buSzPts val="1400"/>
              <a:buChar char="○"/>
            </a:pPr>
            <a:r>
              <a:rPr lang="en"/>
              <a:t>ROC_AUC: 0.7799067448276092</a:t>
            </a:r>
            <a:endParaRPr/>
          </a:p>
        </p:txBody>
      </p:sp>
      <p:pic>
        <p:nvPicPr>
          <p:cNvPr id="157" name="Google Shape;157;p26"/>
          <p:cNvPicPr preferRelativeResize="0"/>
          <p:nvPr/>
        </p:nvPicPr>
        <p:blipFill>
          <a:blip r:embed="rId3">
            <a:alphaModFix/>
          </a:blip>
          <a:stretch>
            <a:fillRect/>
          </a:stretch>
        </p:blipFill>
        <p:spPr>
          <a:xfrm>
            <a:off x="4615475" y="923425"/>
            <a:ext cx="4388550" cy="3645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Models </a:t>
            </a:r>
            <a:endParaRPr/>
          </a:p>
        </p:txBody>
      </p:sp>
      <p:sp>
        <p:nvSpPr>
          <p:cNvPr id="163" name="Google Shape;163;p27"/>
          <p:cNvSpPr txBox="1">
            <a:spLocks noGrp="1"/>
          </p:cNvSpPr>
          <p:nvPr>
            <p:ph type="body" idx="1"/>
          </p:nvPr>
        </p:nvSpPr>
        <p:spPr>
          <a:xfrm>
            <a:off x="311700" y="1133150"/>
            <a:ext cx="4462200" cy="343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Random Forest Classifier  </a:t>
            </a:r>
            <a:endParaRPr/>
          </a:p>
          <a:p>
            <a:pPr marL="914400" lvl="1" indent="-317500" algn="l" rtl="0">
              <a:spcBef>
                <a:spcPts val="0"/>
              </a:spcBef>
              <a:spcAft>
                <a:spcPts val="0"/>
              </a:spcAft>
              <a:buSzPts val="1400"/>
              <a:buChar char="○"/>
            </a:pPr>
            <a:r>
              <a:rPr lang="en"/>
              <a:t>Basic Model CV: ([0.86205227, 0.86834463, 0.86182229, 0.86332831, 0.86416698])</a:t>
            </a:r>
            <a:endParaRPr/>
          </a:p>
          <a:p>
            <a:pPr marL="914400" lvl="1" indent="-317500" algn="l" rtl="0">
              <a:spcBef>
                <a:spcPts val="0"/>
              </a:spcBef>
              <a:spcAft>
                <a:spcPts val="0"/>
              </a:spcAft>
              <a:buSzPts val="1400"/>
              <a:buChar char="○"/>
            </a:pPr>
            <a:r>
              <a:rPr lang="en"/>
              <a:t>Best Parameters: {'bootstrap': False, 'max_features': 8, 'min_samples_split': 4, 'n_estimators': 500} </a:t>
            </a:r>
            <a:endParaRPr/>
          </a:p>
          <a:p>
            <a:pPr marL="914400" lvl="1" indent="-317500" algn="l" rtl="0">
              <a:spcBef>
                <a:spcPts val="0"/>
              </a:spcBef>
              <a:spcAft>
                <a:spcPts val="0"/>
              </a:spcAft>
              <a:buSzPts val="1400"/>
              <a:buChar char="○"/>
            </a:pPr>
            <a:r>
              <a:rPr lang="en"/>
              <a:t>class_weight: 'balanced'</a:t>
            </a:r>
            <a:endParaRPr/>
          </a:p>
          <a:p>
            <a:pPr marL="914400" lvl="1" indent="-317500" algn="l" rtl="0">
              <a:spcBef>
                <a:spcPts val="0"/>
              </a:spcBef>
              <a:spcAft>
                <a:spcPts val="0"/>
              </a:spcAft>
              <a:buSzPts val="1400"/>
              <a:buChar char="○"/>
            </a:pPr>
            <a:r>
              <a:rPr lang="en"/>
              <a:t>Test Score: 0.9606034267617876</a:t>
            </a:r>
            <a:br>
              <a:rPr lang="en"/>
            </a:br>
            <a:r>
              <a:rPr lang="en"/>
              <a:t>--- 36.92564153671265 seconds --- </a:t>
            </a:r>
            <a:endParaRPr/>
          </a:p>
          <a:p>
            <a:pPr marL="914400" lvl="1" indent="-317500" algn="l" rtl="0">
              <a:spcBef>
                <a:spcPts val="0"/>
              </a:spcBef>
              <a:spcAft>
                <a:spcPts val="0"/>
              </a:spcAft>
              <a:buSzPts val="1400"/>
              <a:buChar char="○"/>
            </a:pPr>
            <a:r>
              <a:rPr lang="en"/>
              <a:t>ROC_AUC: 0.9605518598460694 </a:t>
            </a:r>
            <a:endParaRPr/>
          </a:p>
        </p:txBody>
      </p:sp>
      <p:pic>
        <p:nvPicPr>
          <p:cNvPr id="164" name="Google Shape;164;p27"/>
          <p:cNvPicPr preferRelativeResize="0"/>
          <p:nvPr/>
        </p:nvPicPr>
        <p:blipFill>
          <a:blip r:embed="rId3">
            <a:alphaModFix/>
          </a:blip>
          <a:stretch>
            <a:fillRect/>
          </a:stretch>
        </p:blipFill>
        <p:spPr>
          <a:xfrm>
            <a:off x="4490550" y="909050"/>
            <a:ext cx="4562319" cy="3659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Models </a:t>
            </a:r>
            <a:endParaRPr/>
          </a:p>
        </p:txBody>
      </p:sp>
      <p:sp>
        <p:nvSpPr>
          <p:cNvPr id="170" name="Google Shape;170;p28"/>
          <p:cNvSpPr txBox="1">
            <a:spLocks noGrp="1"/>
          </p:cNvSpPr>
          <p:nvPr>
            <p:ph type="body" idx="1"/>
          </p:nvPr>
        </p:nvSpPr>
        <p:spPr>
          <a:xfrm>
            <a:off x="311700" y="1152475"/>
            <a:ext cx="38631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XGB Classifier</a:t>
            </a:r>
            <a:endParaRPr/>
          </a:p>
          <a:p>
            <a:pPr marL="914400" lvl="1" indent="-317500" algn="l" rtl="0">
              <a:spcBef>
                <a:spcPts val="0"/>
              </a:spcBef>
              <a:spcAft>
                <a:spcPts val="0"/>
              </a:spcAft>
              <a:buSzPts val="1400"/>
              <a:buChar char="○"/>
            </a:pPr>
            <a:r>
              <a:rPr lang="en"/>
              <a:t>Basic Model CV: ([0.7013015 , 0.69984941, 0.69755809, 0.69658993, 0.69293668])</a:t>
            </a:r>
            <a:endParaRPr/>
          </a:p>
          <a:p>
            <a:pPr marL="914400" lvl="1" indent="-317500" algn="l" rtl="0">
              <a:spcBef>
                <a:spcPts val="0"/>
              </a:spcBef>
              <a:spcAft>
                <a:spcPts val="0"/>
              </a:spcAft>
              <a:buSzPts val="1400"/>
              <a:buChar char="○"/>
            </a:pPr>
            <a:r>
              <a:rPr lang="en"/>
              <a:t>Best Parameters: {'subsample': 0.7, 'max_depth': 9, 'colsample_bytree': 0.9, 'colsample_bylevel': 0.9}</a:t>
            </a:r>
            <a:endParaRPr/>
          </a:p>
          <a:p>
            <a:pPr marL="914400" lvl="1" indent="-317500" algn="l" rtl="0">
              <a:spcBef>
                <a:spcPts val="0"/>
              </a:spcBef>
              <a:spcAft>
                <a:spcPts val="0"/>
              </a:spcAft>
              <a:buSzPts val="1400"/>
              <a:buChar char="○"/>
            </a:pPr>
            <a:r>
              <a:rPr lang="en"/>
              <a:t>Test Score: 0.8861475177060834</a:t>
            </a:r>
            <a:br>
              <a:rPr lang="en"/>
            </a:br>
            <a:r>
              <a:rPr lang="en"/>
              <a:t>--- 9.213517189025879 seconds ---</a:t>
            </a:r>
            <a:endParaRPr/>
          </a:p>
          <a:p>
            <a:pPr marL="914400" lvl="1" indent="-317500" algn="l" rtl="0">
              <a:spcBef>
                <a:spcPts val="0"/>
              </a:spcBef>
              <a:spcAft>
                <a:spcPts val="0"/>
              </a:spcAft>
              <a:buSzPts val="1400"/>
              <a:buChar char="○"/>
            </a:pPr>
            <a:r>
              <a:rPr lang="en"/>
              <a:t>ROC_AUC: 0.9072641409037657</a:t>
            </a:r>
            <a:endParaRPr/>
          </a:p>
        </p:txBody>
      </p:sp>
      <p:pic>
        <p:nvPicPr>
          <p:cNvPr id="171" name="Google Shape;171;p28"/>
          <p:cNvPicPr preferRelativeResize="0"/>
          <p:nvPr/>
        </p:nvPicPr>
        <p:blipFill>
          <a:blip r:embed="rId3">
            <a:alphaModFix/>
          </a:blip>
          <a:stretch>
            <a:fillRect/>
          </a:stretch>
        </p:blipFill>
        <p:spPr>
          <a:xfrm>
            <a:off x="4612925" y="950850"/>
            <a:ext cx="4164675" cy="3637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Comparison </a:t>
            </a:r>
            <a:endParaRPr/>
          </a:p>
        </p:txBody>
      </p:sp>
      <p:pic>
        <p:nvPicPr>
          <p:cNvPr id="177" name="Google Shape;177;p29"/>
          <p:cNvPicPr preferRelativeResize="0"/>
          <p:nvPr/>
        </p:nvPicPr>
        <p:blipFill>
          <a:blip r:embed="rId3">
            <a:alphaModFix/>
          </a:blip>
          <a:stretch>
            <a:fillRect/>
          </a:stretch>
        </p:blipFill>
        <p:spPr>
          <a:xfrm>
            <a:off x="2114500" y="2108300"/>
            <a:ext cx="4915000" cy="1674850"/>
          </a:xfrm>
          <a:prstGeom prst="rect">
            <a:avLst/>
          </a:prstGeom>
          <a:noFill/>
          <a:ln>
            <a:noFill/>
          </a:ln>
        </p:spPr>
      </p:pic>
      <p:sp>
        <p:nvSpPr>
          <p:cNvPr id="178" name="Google Shape;178;p29"/>
          <p:cNvSpPr txBox="1">
            <a:spLocks noGrp="1"/>
          </p:cNvSpPr>
          <p:nvPr>
            <p:ph type="body" idx="1"/>
          </p:nvPr>
        </p:nvSpPr>
        <p:spPr>
          <a:xfrm>
            <a:off x="311700" y="1133150"/>
            <a:ext cx="4462200" cy="343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Random Forest predicts the forest!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Importances </a:t>
            </a:r>
            <a:endParaRPr/>
          </a:p>
        </p:txBody>
      </p:sp>
      <p:sp>
        <p:nvSpPr>
          <p:cNvPr id="184" name="Google Shape;184;p30"/>
          <p:cNvSpPr txBox="1">
            <a:spLocks noGrp="1"/>
          </p:cNvSpPr>
          <p:nvPr>
            <p:ph type="body" idx="1"/>
          </p:nvPr>
        </p:nvSpPr>
        <p:spPr>
          <a:xfrm>
            <a:off x="311700" y="1152475"/>
            <a:ext cx="30795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Random Forest </a:t>
            </a:r>
            <a:endParaRPr/>
          </a:p>
        </p:txBody>
      </p:sp>
      <p:pic>
        <p:nvPicPr>
          <p:cNvPr id="185" name="Google Shape;185;p30"/>
          <p:cNvPicPr preferRelativeResize="0"/>
          <p:nvPr/>
        </p:nvPicPr>
        <p:blipFill>
          <a:blip r:embed="rId3">
            <a:alphaModFix/>
          </a:blip>
          <a:stretch>
            <a:fillRect/>
          </a:stretch>
        </p:blipFill>
        <p:spPr>
          <a:xfrm>
            <a:off x="18225" y="2298225"/>
            <a:ext cx="4544550" cy="2074197"/>
          </a:xfrm>
          <a:prstGeom prst="rect">
            <a:avLst/>
          </a:prstGeom>
          <a:noFill/>
          <a:ln>
            <a:noFill/>
          </a:ln>
        </p:spPr>
      </p:pic>
      <p:pic>
        <p:nvPicPr>
          <p:cNvPr id="186" name="Google Shape;186;p30"/>
          <p:cNvPicPr preferRelativeResize="0"/>
          <p:nvPr/>
        </p:nvPicPr>
        <p:blipFill>
          <a:blip r:embed="rId4">
            <a:alphaModFix/>
          </a:blip>
          <a:stretch>
            <a:fillRect/>
          </a:stretch>
        </p:blipFill>
        <p:spPr>
          <a:xfrm>
            <a:off x="4590225" y="2254737"/>
            <a:ext cx="4590901" cy="2095363"/>
          </a:xfrm>
          <a:prstGeom prst="rect">
            <a:avLst/>
          </a:prstGeom>
          <a:noFill/>
          <a:ln>
            <a:noFill/>
          </a:ln>
        </p:spPr>
      </p:pic>
      <p:sp>
        <p:nvSpPr>
          <p:cNvPr id="187" name="Google Shape;187;p30"/>
          <p:cNvSpPr txBox="1">
            <a:spLocks noGrp="1"/>
          </p:cNvSpPr>
          <p:nvPr>
            <p:ph type="body" idx="1"/>
          </p:nvPr>
        </p:nvSpPr>
        <p:spPr>
          <a:xfrm>
            <a:off x="4743325" y="1145950"/>
            <a:ext cx="30795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XGBoost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 </a:t>
            </a:r>
            <a:endParaRPr/>
          </a:p>
        </p:txBody>
      </p:sp>
      <p:sp>
        <p:nvSpPr>
          <p:cNvPr id="193" name="Google Shape;193;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We can see that our top three important features amongst both our Random Forest and XGBoost Classifier were Elevation, Horizontal Distance to nearest roadway, and the Horizontal Distance to nearest wildfire ignition point. </a:t>
            </a:r>
            <a:endParaRPr sz="1400"/>
          </a:p>
          <a:p>
            <a:pPr marL="0" lvl="0" indent="0" algn="l" rtl="0">
              <a:spcBef>
                <a:spcPts val="1600"/>
              </a:spcBef>
              <a:spcAft>
                <a:spcPts val="0"/>
              </a:spcAft>
              <a:buNone/>
            </a:pPr>
            <a:endParaRPr sz="1400"/>
          </a:p>
          <a:p>
            <a:pPr marL="457200" lvl="0" indent="-317500" algn="l" rtl="0">
              <a:spcBef>
                <a:spcPts val="1600"/>
              </a:spcBef>
              <a:spcAft>
                <a:spcPts val="0"/>
              </a:spcAft>
              <a:buSzPts val="1400"/>
              <a:buChar char="●"/>
            </a:pPr>
            <a:r>
              <a:rPr lang="en" sz="1400"/>
              <a:t>Our top performing model was Random Forest with a 96.06% on the test set, and an average of .9605 for an AUC score, though with the longest execution time. Logistic Regression proved to be the least effective predictor with a score of only 68.46% on the test set, though quicker than the rest in speed.</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Question </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Can we predict forest cover type based on the surrounding characteristics?</a:t>
            </a:r>
            <a:endParaRPr/>
          </a:p>
          <a:p>
            <a:pPr marL="914400" lvl="1" indent="-317500" algn="l" rtl="0">
              <a:spcBef>
                <a:spcPts val="0"/>
              </a:spcBef>
              <a:spcAft>
                <a:spcPts val="0"/>
              </a:spcAft>
              <a:buSzPts val="1400"/>
              <a:buChar char="○"/>
            </a:pPr>
            <a:r>
              <a:rPr lang="en"/>
              <a:t>What are the most commonly seen cover types? </a:t>
            </a:r>
            <a:endParaRPr sz="1400"/>
          </a:p>
          <a:p>
            <a:pPr marL="914400" lvl="1" indent="-317500" algn="l" rtl="0">
              <a:spcBef>
                <a:spcPts val="0"/>
              </a:spcBef>
              <a:spcAft>
                <a:spcPts val="0"/>
              </a:spcAft>
              <a:buSzPts val="1400"/>
              <a:buChar char="○"/>
            </a:pPr>
            <a:r>
              <a:rPr lang="en"/>
              <a:t>Do certain cover types grow best under certain conditions? </a:t>
            </a:r>
            <a:endParaRPr/>
          </a:p>
          <a:p>
            <a:pPr marL="914400" lvl="1" indent="-317500" algn="l" rtl="0">
              <a:spcBef>
                <a:spcPts val="0"/>
              </a:spcBef>
              <a:spcAft>
                <a:spcPts val="0"/>
              </a:spcAft>
              <a:buSzPts val="1400"/>
              <a:buChar char="○"/>
            </a:pPr>
            <a:r>
              <a:rPr lang="en"/>
              <a:t>What are the most important attributes in predicting cover types? </a:t>
            </a: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Practical Use? Could help in forest regrowth and preservation.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Work </a:t>
            </a:r>
            <a:endParaRPr/>
          </a:p>
        </p:txBody>
      </p:sp>
      <p:sp>
        <p:nvSpPr>
          <p:cNvPr id="199" name="Google Shape;199;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Select the best features found through our XGBoost Classifier and Random Forest model in an attempt to achieve the same results with less computational power necessary and dimensionality reduction.</a:t>
            </a:r>
            <a:endParaRPr sz="1400"/>
          </a:p>
          <a:p>
            <a:pPr marL="457200" lvl="0" indent="0" algn="l" rtl="0">
              <a:spcBef>
                <a:spcPts val="1600"/>
              </a:spcBef>
              <a:spcAft>
                <a:spcPts val="0"/>
              </a:spcAft>
              <a:buNone/>
            </a:pPr>
            <a:endParaRPr sz="1400"/>
          </a:p>
          <a:p>
            <a:pPr marL="457200" lvl="0" indent="-317500" algn="l" rtl="0">
              <a:spcBef>
                <a:spcPts val="1600"/>
              </a:spcBef>
              <a:spcAft>
                <a:spcPts val="0"/>
              </a:spcAft>
              <a:buSzPts val="1400"/>
              <a:buChar char="●"/>
            </a:pPr>
            <a:r>
              <a:rPr lang="en" sz="1400"/>
              <a:t>Attempt to adjust the tuning parameters on the extreme boosting model, considering the max values ended up as our best params, to see if we could perhaps surpass the score of our Random Forest Classifier.</a:t>
            </a:r>
            <a:endParaRPr sz="1400"/>
          </a:p>
          <a:p>
            <a:pPr marL="914400" lvl="1" indent="-317500" algn="l" rtl="0">
              <a:spcBef>
                <a:spcPts val="0"/>
              </a:spcBef>
              <a:spcAft>
                <a:spcPts val="0"/>
              </a:spcAft>
              <a:buSzPts val="1400"/>
              <a:buChar char="○"/>
            </a:pPr>
            <a:r>
              <a:rPr lang="en"/>
              <a:t>Incorporate scale_pos_weight in XGBoost random search for optimization of class imbalance </a:t>
            </a:r>
            <a:endParaRPr/>
          </a:p>
          <a:p>
            <a:pPr marL="0" lvl="0" indent="0" algn="l" rtl="0">
              <a:spcBef>
                <a:spcPts val="160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Questions?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Kaggle Dataset </a:t>
            </a:r>
            <a:endParaRPr/>
          </a:p>
          <a:p>
            <a:pPr marL="914400" lvl="1" indent="-317500" algn="l" rtl="0">
              <a:spcBef>
                <a:spcPts val="0"/>
              </a:spcBef>
              <a:spcAft>
                <a:spcPts val="0"/>
              </a:spcAft>
              <a:buSzPts val="1400"/>
              <a:buChar char="○"/>
            </a:pPr>
            <a:r>
              <a:rPr lang="en" u="sng">
                <a:solidFill>
                  <a:schemeClr val="hlink"/>
                </a:solidFill>
                <a:hlinkClick r:id="rId3"/>
              </a:rPr>
              <a:t>https://www.kaggle.com/uciml/forest-cover-type-dataset</a:t>
            </a:r>
            <a:r>
              <a:rPr lang="en"/>
              <a:t> </a:t>
            </a:r>
            <a:endParaRPr/>
          </a:p>
          <a:p>
            <a:pPr marL="914400" lvl="1" indent="-317500" algn="l" rtl="0">
              <a:spcBef>
                <a:spcPts val="0"/>
              </a:spcBef>
              <a:spcAft>
                <a:spcPts val="0"/>
              </a:spcAft>
              <a:buSzPts val="1400"/>
              <a:buChar char="○"/>
            </a:pPr>
            <a:r>
              <a:rPr lang="en"/>
              <a:t>Multi Classification: 7 potential cover types </a:t>
            </a:r>
            <a:endParaRPr/>
          </a:p>
          <a:p>
            <a:pPr marL="914400" lvl="1" indent="-317500" algn="l" rtl="0">
              <a:spcBef>
                <a:spcPts val="0"/>
              </a:spcBef>
              <a:spcAft>
                <a:spcPts val="0"/>
              </a:spcAft>
              <a:buSzPts val="1400"/>
              <a:buChar char="○"/>
            </a:pPr>
            <a:r>
              <a:rPr lang="en"/>
              <a:t>581,012 observations of 30m x 30m patches of forest floor in Roosevelt National Forest </a:t>
            </a:r>
            <a:endParaRPr/>
          </a:p>
          <a:p>
            <a:pPr marL="1371600" lvl="2" indent="-317500" algn="l" rtl="0">
              <a:spcBef>
                <a:spcPts val="0"/>
              </a:spcBef>
              <a:spcAft>
                <a:spcPts val="0"/>
              </a:spcAft>
              <a:buSzPts val="1400"/>
              <a:buChar char="■"/>
            </a:pPr>
            <a:r>
              <a:rPr lang="en"/>
              <a:t>No nulls, and all int values (aka minimal data cleaning!) </a:t>
            </a:r>
            <a:endParaRPr/>
          </a:p>
          <a:p>
            <a:pPr marL="914400" lvl="1" indent="-317500" algn="l" rtl="0">
              <a:spcBef>
                <a:spcPts val="0"/>
              </a:spcBef>
              <a:spcAft>
                <a:spcPts val="0"/>
              </a:spcAft>
              <a:buSzPts val="1400"/>
              <a:buChar char="○"/>
            </a:pPr>
            <a:r>
              <a:rPr lang="en"/>
              <a:t>The data collected is from areas with minimal human disturbances, so that cover types are more likely correlated to ecological processes  </a:t>
            </a:r>
            <a:br>
              <a:rPr lang="en"/>
            </a:br>
            <a:endParaRPr sz="1000">
              <a:solidFill>
                <a:srgbClr val="123654"/>
              </a:solidFill>
              <a:latin typeface="Arial"/>
              <a:ea typeface="Arial"/>
              <a:cs typeface="Arial"/>
              <a:sym typeface="Arial"/>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Continued </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Total of 55 columns </a:t>
            </a:r>
            <a:endParaRPr/>
          </a:p>
          <a:p>
            <a:pPr marL="914400" lvl="1" indent="-317500" algn="l" rtl="0">
              <a:spcBef>
                <a:spcPts val="0"/>
              </a:spcBef>
              <a:spcAft>
                <a:spcPts val="0"/>
              </a:spcAft>
              <a:buSzPts val="1400"/>
              <a:buChar char="○"/>
            </a:pPr>
            <a:r>
              <a:rPr lang="en"/>
              <a:t>Continuous: </a:t>
            </a:r>
            <a:endParaRPr/>
          </a:p>
          <a:p>
            <a:pPr marL="1371600" lvl="2" indent="-317500" algn="l" rtl="0">
              <a:lnSpc>
                <a:spcPct val="137500"/>
              </a:lnSpc>
              <a:spcBef>
                <a:spcPts val="0"/>
              </a:spcBef>
              <a:spcAft>
                <a:spcPts val="0"/>
              </a:spcAft>
              <a:buSzPts val="1400"/>
              <a:buAutoNum type="romanLcPeriod"/>
            </a:pPr>
            <a:r>
              <a:rPr lang="en" sz="1050">
                <a:solidFill>
                  <a:srgbClr val="47494D"/>
                </a:solidFill>
              </a:rPr>
              <a:t>Elevation: Elevation in meters.</a:t>
            </a:r>
            <a:endParaRPr sz="1050">
              <a:solidFill>
                <a:srgbClr val="47494D"/>
              </a:solidFill>
            </a:endParaRPr>
          </a:p>
          <a:p>
            <a:pPr marL="1371600" lvl="2" indent="-317500" algn="l" rtl="0">
              <a:lnSpc>
                <a:spcPct val="137500"/>
              </a:lnSpc>
              <a:spcBef>
                <a:spcPts val="0"/>
              </a:spcBef>
              <a:spcAft>
                <a:spcPts val="0"/>
              </a:spcAft>
              <a:buSzPts val="1400"/>
              <a:buAutoNum type="romanLcPeriod"/>
            </a:pPr>
            <a:r>
              <a:rPr lang="en" sz="1050">
                <a:solidFill>
                  <a:srgbClr val="47494D"/>
                </a:solidFill>
              </a:rPr>
              <a:t>Aspect: Aspect in degrees azimuth.</a:t>
            </a:r>
            <a:endParaRPr sz="1050">
              <a:solidFill>
                <a:srgbClr val="47494D"/>
              </a:solidFill>
            </a:endParaRPr>
          </a:p>
          <a:p>
            <a:pPr marL="1371600" lvl="2" indent="-317500" algn="l" rtl="0">
              <a:lnSpc>
                <a:spcPct val="137500"/>
              </a:lnSpc>
              <a:spcBef>
                <a:spcPts val="0"/>
              </a:spcBef>
              <a:spcAft>
                <a:spcPts val="0"/>
              </a:spcAft>
              <a:buSzPts val="1400"/>
              <a:buAutoNum type="romanLcPeriod"/>
            </a:pPr>
            <a:r>
              <a:rPr lang="en" sz="1050">
                <a:solidFill>
                  <a:srgbClr val="47494D"/>
                </a:solidFill>
              </a:rPr>
              <a:t>Slope: Slope in degrees.</a:t>
            </a:r>
            <a:endParaRPr sz="1050">
              <a:solidFill>
                <a:srgbClr val="47494D"/>
              </a:solidFill>
            </a:endParaRPr>
          </a:p>
          <a:p>
            <a:pPr marL="1371600" lvl="2" indent="-317500" algn="l" rtl="0">
              <a:lnSpc>
                <a:spcPct val="137500"/>
              </a:lnSpc>
              <a:spcBef>
                <a:spcPts val="0"/>
              </a:spcBef>
              <a:spcAft>
                <a:spcPts val="0"/>
              </a:spcAft>
              <a:buSzPts val="1400"/>
              <a:buAutoNum type="romanLcPeriod"/>
            </a:pPr>
            <a:r>
              <a:rPr lang="en" sz="1050">
                <a:solidFill>
                  <a:srgbClr val="47494D"/>
                </a:solidFill>
              </a:rPr>
              <a:t>Horizontal_Distance_To_Hydrology: Horizontal distance to nearest surface water features.</a:t>
            </a:r>
            <a:endParaRPr sz="1050">
              <a:solidFill>
                <a:srgbClr val="47494D"/>
              </a:solidFill>
            </a:endParaRPr>
          </a:p>
          <a:p>
            <a:pPr marL="1371600" lvl="2" indent="-317500" algn="l" rtl="0">
              <a:lnSpc>
                <a:spcPct val="137500"/>
              </a:lnSpc>
              <a:spcBef>
                <a:spcPts val="0"/>
              </a:spcBef>
              <a:spcAft>
                <a:spcPts val="0"/>
              </a:spcAft>
              <a:buSzPts val="1400"/>
              <a:buAutoNum type="romanLcPeriod"/>
            </a:pPr>
            <a:r>
              <a:rPr lang="en" sz="1050">
                <a:solidFill>
                  <a:srgbClr val="47494D"/>
                </a:solidFill>
              </a:rPr>
              <a:t>Vertical_Distance_To_Hydrology: Vertical distance to nearest surface water features.</a:t>
            </a:r>
            <a:endParaRPr sz="1050">
              <a:solidFill>
                <a:srgbClr val="47494D"/>
              </a:solidFill>
            </a:endParaRPr>
          </a:p>
          <a:p>
            <a:pPr marL="1371600" lvl="2" indent="-317500" algn="l" rtl="0">
              <a:lnSpc>
                <a:spcPct val="137500"/>
              </a:lnSpc>
              <a:spcBef>
                <a:spcPts val="0"/>
              </a:spcBef>
              <a:spcAft>
                <a:spcPts val="0"/>
              </a:spcAft>
              <a:buSzPts val="1400"/>
              <a:buAutoNum type="romanLcPeriod"/>
            </a:pPr>
            <a:r>
              <a:rPr lang="en" sz="1050">
                <a:solidFill>
                  <a:srgbClr val="47494D"/>
                </a:solidFill>
              </a:rPr>
              <a:t>Horizontal_Distance_To_Roadways: Horizontal distance to nearest roadway.</a:t>
            </a:r>
            <a:endParaRPr sz="1050">
              <a:solidFill>
                <a:srgbClr val="47494D"/>
              </a:solidFill>
            </a:endParaRPr>
          </a:p>
          <a:p>
            <a:pPr marL="1371600" lvl="2" indent="-317500" algn="l" rtl="0">
              <a:lnSpc>
                <a:spcPct val="137500"/>
              </a:lnSpc>
              <a:spcBef>
                <a:spcPts val="0"/>
              </a:spcBef>
              <a:spcAft>
                <a:spcPts val="0"/>
              </a:spcAft>
              <a:buSzPts val="1400"/>
              <a:buAutoNum type="romanLcPeriod"/>
            </a:pPr>
            <a:r>
              <a:rPr lang="en" sz="1050">
                <a:solidFill>
                  <a:srgbClr val="47494D"/>
                </a:solidFill>
              </a:rPr>
              <a:t>Hillshade_9am: Hill shade index at 9am, summer solstice. Value out of 255.</a:t>
            </a:r>
            <a:endParaRPr sz="1050">
              <a:solidFill>
                <a:srgbClr val="47494D"/>
              </a:solidFill>
            </a:endParaRPr>
          </a:p>
          <a:p>
            <a:pPr marL="1371600" lvl="2" indent="-317500" algn="l" rtl="0">
              <a:lnSpc>
                <a:spcPct val="137500"/>
              </a:lnSpc>
              <a:spcBef>
                <a:spcPts val="0"/>
              </a:spcBef>
              <a:spcAft>
                <a:spcPts val="0"/>
              </a:spcAft>
              <a:buSzPts val="1400"/>
              <a:buAutoNum type="romanLcPeriod"/>
            </a:pPr>
            <a:r>
              <a:rPr lang="en" sz="1050">
                <a:solidFill>
                  <a:srgbClr val="47494D"/>
                </a:solidFill>
              </a:rPr>
              <a:t>Hillshade_Noon: Hill shade index at noon, summer solstice. Value out of 255.</a:t>
            </a:r>
            <a:endParaRPr sz="1050">
              <a:solidFill>
                <a:srgbClr val="47494D"/>
              </a:solidFill>
            </a:endParaRPr>
          </a:p>
          <a:p>
            <a:pPr marL="1371600" lvl="2" indent="-317500" algn="l" rtl="0">
              <a:lnSpc>
                <a:spcPct val="137500"/>
              </a:lnSpc>
              <a:spcBef>
                <a:spcPts val="0"/>
              </a:spcBef>
              <a:spcAft>
                <a:spcPts val="0"/>
              </a:spcAft>
              <a:buSzPts val="1400"/>
              <a:buAutoNum type="romanLcPeriod"/>
            </a:pPr>
            <a:r>
              <a:rPr lang="en" sz="1050">
                <a:solidFill>
                  <a:srgbClr val="47494D"/>
                </a:solidFill>
              </a:rPr>
              <a:t>Hillshade_3pm: Hill shade index at 3pm, summer solstice. Value out of 255.</a:t>
            </a:r>
            <a:endParaRPr sz="1050">
              <a:solidFill>
                <a:srgbClr val="47494D"/>
              </a:solidFill>
            </a:endParaRPr>
          </a:p>
          <a:p>
            <a:pPr marL="1371600" lvl="2" indent="-317500" algn="l" rtl="0">
              <a:lnSpc>
                <a:spcPct val="137500"/>
              </a:lnSpc>
              <a:spcBef>
                <a:spcPts val="0"/>
              </a:spcBef>
              <a:spcAft>
                <a:spcPts val="0"/>
              </a:spcAft>
              <a:buSzPts val="1400"/>
              <a:buAutoNum type="romanLcPeriod"/>
            </a:pPr>
            <a:r>
              <a:rPr lang="en" sz="1050">
                <a:solidFill>
                  <a:srgbClr val="47494D"/>
                </a:solidFill>
              </a:rPr>
              <a:t>Horizontal_Distance_To_Fire_Points: Horizontal distance to nearest wildfire ignition points.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Continued </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Total of 55 columns </a:t>
            </a:r>
            <a:endParaRPr/>
          </a:p>
          <a:p>
            <a:pPr marL="914400" lvl="1" indent="-317500" algn="l" rtl="0">
              <a:spcBef>
                <a:spcPts val="0"/>
              </a:spcBef>
              <a:spcAft>
                <a:spcPts val="0"/>
              </a:spcAft>
              <a:buSzPts val="1400"/>
              <a:buChar char="○"/>
            </a:pPr>
            <a:r>
              <a:rPr lang="en"/>
              <a:t>Categorical: </a:t>
            </a:r>
            <a:endParaRPr/>
          </a:p>
          <a:p>
            <a:pPr marL="1371600" lvl="2" indent="-295275" algn="l" rtl="0">
              <a:lnSpc>
                <a:spcPct val="137500"/>
              </a:lnSpc>
              <a:spcBef>
                <a:spcPts val="0"/>
              </a:spcBef>
              <a:spcAft>
                <a:spcPts val="0"/>
              </a:spcAft>
              <a:buSzPts val="1050"/>
              <a:buAutoNum type="romanLcPeriod"/>
            </a:pPr>
            <a:r>
              <a:rPr lang="en" sz="1050"/>
              <a:t>Wilderness Area (4 dummy variable binary columns, 0 = absence or 1 = presence) </a:t>
            </a:r>
            <a:endParaRPr sz="1050"/>
          </a:p>
          <a:p>
            <a:pPr marL="1371600" lvl="2" indent="-295275" algn="l" rtl="0">
              <a:lnSpc>
                <a:spcPct val="137500"/>
              </a:lnSpc>
              <a:spcBef>
                <a:spcPts val="0"/>
              </a:spcBef>
              <a:spcAft>
                <a:spcPts val="0"/>
              </a:spcAft>
              <a:buSzPts val="1050"/>
              <a:buAutoNum type="romanLcPeriod"/>
            </a:pPr>
            <a:r>
              <a:rPr lang="en" sz="1050"/>
              <a:t>Soil Type (40 dummy variable binary columns, 0 = absence or 1 = presence) </a:t>
            </a:r>
            <a:endParaRPr sz="105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Exploration/ Visualization </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highlight>
                  <a:srgbClr val="FFFFFF"/>
                </a:highlight>
              </a:rPr>
              <a:t>Distribution of Target Variables: Class imbalance </a:t>
            </a:r>
            <a:endParaRPr>
              <a:highlight>
                <a:srgbClr val="FFFFFF"/>
              </a:highlight>
            </a:endParaRPr>
          </a:p>
          <a:p>
            <a:pPr marL="0" lvl="0" indent="0" algn="l" rtl="0">
              <a:spcBef>
                <a:spcPts val="1600"/>
              </a:spcBef>
              <a:spcAft>
                <a:spcPts val="0"/>
              </a:spcAft>
              <a:buClr>
                <a:srgbClr val="000000"/>
              </a:buClr>
              <a:buSzPts val="1100"/>
              <a:buFont typeface="Arial"/>
              <a:buNone/>
            </a:pPr>
            <a:r>
              <a:rPr lang="en" sz="1050" b="1"/>
              <a:t>Forest Cover Type Key: </a:t>
            </a:r>
            <a:endParaRPr sz="1050" b="1"/>
          </a:p>
          <a:p>
            <a:pPr marL="0" lvl="0" indent="0" algn="l" rtl="0">
              <a:spcBef>
                <a:spcPts val="500"/>
              </a:spcBef>
              <a:spcAft>
                <a:spcPts val="0"/>
              </a:spcAft>
              <a:buClr>
                <a:srgbClr val="000000"/>
              </a:buClr>
              <a:buSzPts val="1100"/>
              <a:buFont typeface="Arial"/>
              <a:buNone/>
            </a:pPr>
            <a:r>
              <a:rPr lang="en" sz="1050"/>
              <a:t>1.Spruce/Fir</a:t>
            </a:r>
            <a:endParaRPr sz="1050"/>
          </a:p>
          <a:p>
            <a:pPr marL="0" lvl="0" indent="0" algn="l" rtl="0">
              <a:spcBef>
                <a:spcPts val="500"/>
              </a:spcBef>
              <a:spcAft>
                <a:spcPts val="0"/>
              </a:spcAft>
              <a:buClr>
                <a:srgbClr val="000000"/>
              </a:buClr>
              <a:buSzPts val="1100"/>
              <a:buFont typeface="Arial"/>
              <a:buNone/>
            </a:pPr>
            <a:r>
              <a:rPr lang="en" sz="1050"/>
              <a:t>2.Lodgepole Pine</a:t>
            </a:r>
            <a:endParaRPr sz="1050"/>
          </a:p>
          <a:p>
            <a:pPr marL="0" lvl="0" indent="0" algn="l" rtl="0">
              <a:spcBef>
                <a:spcPts val="500"/>
              </a:spcBef>
              <a:spcAft>
                <a:spcPts val="0"/>
              </a:spcAft>
              <a:buClr>
                <a:srgbClr val="000000"/>
              </a:buClr>
              <a:buSzPts val="1100"/>
              <a:buFont typeface="Arial"/>
              <a:buNone/>
            </a:pPr>
            <a:r>
              <a:rPr lang="en" sz="1050"/>
              <a:t>3.Ponderosa Pine</a:t>
            </a:r>
            <a:endParaRPr sz="1050"/>
          </a:p>
          <a:p>
            <a:pPr marL="0" lvl="0" indent="0" algn="l" rtl="0">
              <a:spcBef>
                <a:spcPts val="500"/>
              </a:spcBef>
              <a:spcAft>
                <a:spcPts val="0"/>
              </a:spcAft>
              <a:buClr>
                <a:srgbClr val="000000"/>
              </a:buClr>
              <a:buSzPts val="1100"/>
              <a:buFont typeface="Arial"/>
              <a:buNone/>
            </a:pPr>
            <a:r>
              <a:rPr lang="en" sz="1050"/>
              <a:t>4.Cottonwood/Willow</a:t>
            </a:r>
            <a:endParaRPr sz="1050"/>
          </a:p>
          <a:p>
            <a:pPr marL="0" lvl="0" indent="0" algn="l" rtl="0">
              <a:spcBef>
                <a:spcPts val="500"/>
              </a:spcBef>
              <a:spcAft>
                <a:spcPts val="0"/>
              </a:spcAft>
              <a:buClr>
                <a:srgbClr val="000000"/>
              </a:buClr>
              <a:buSzPts val="1100"/>
              <a:buFont typeface="Arial"/>
              <a:buNone/>
            </a:pPr>
            <a:r>
              <a:rPr lang="en" sz="1050"/>
              <a:t>5.Aspen</a:t>
            </a:r>
            <a:endParaRPr sz="1050"/>
          </a:p>
          <a:p>
            <a:pPr marL="0" lvl="0" indent="0" algn="l" rtl="0">
              <a:spcBef>
                <a:spcPts val="500"/>
              </a:spcBef>
              <a:spcAft>
                <a:spcPts val="0"/>
              </a:spcAft>
              <a:buClr>
                <a:srgbClr val="000000"/>
              </a:buClr>
              <a:buSzPts val="1100"/>
              <a:buFont typeface="Arial"/>
              <a:buNone/>
            </a:pPr>
            <a:r>
              <a:rPr lang="en" sz="1050"/>
              <a:t>6.Douglas-fir</a:t>
            </a:r>
            <a:endParaRPr sz="1050"/>
          </a:p>
          <a:p>
            <a:pPr marL="0" lvl="0" indent="0" algn="l" rtl="0">
              <a:spcBef>
                <a:spcPts val="500"/>
              </a:spcBef>
              <a:spcAft>
                <a:spcPts val="0"/>
              </a:spcAft>
              <a:buClr>
                <a:srgbClr val="000000"/>
              </a:buClr>
              <a:buSzPts val="1100"/>
              <a:buFont typeface="Arial"/>
              <a:buNone/>
            </a:pPr>
            <a:r>
              <a:rPr lang="en" sz="1050"/>
              <a:t>7.Krummholz</a:t>
            </a:r>
            <a:endParaRPr sz="1050"/>
          </a:p>
          <a:p>
            <a:pPr marL="0" lvl="0" indent="0" algn="l" rtl="0">
              <a:spcBef>
                <a:spcPts val="500"/>
              </a:spcBef>
              <a:spcAft>
                <a:spcPts val="0"/>
              </a:spcAft>
              <a:buNone/>
            </a:pPr>
            <a:endParaRPr>
              <a:solidFill>
                <a:srgbClr val="434343"/>
              </a:solidFill>
              <a:highlight>
                <a:srgbClr val="FFFFFF"/>
              </a:highlight>
            </a:endParaRPr>
          </a:p>
          <a:p>
            <a:pPr marL="0" lvl="0" indent="0" algn="l" rtl="0">
              <a:spcBef>
                <a:spcPts val="1600"/>
              </a:spcBef>
              <a:spcAft>
                <a:spcPts val="1600"/>
              </a:spcAft>
              <a:buNone/>
            </a:pPr>
            <a:endParaRPr sz="1050">
              <a:solidFill>
                <a:srgbClr val="333333"/>
              </a:solidFill>
              <a:highlight>
                <a:srgbClr val="FFFFFF"/>
              </a:highlight>
              <a:latin typeface="Arial"/>
              <a:ea typeface="Arial"/>
              <a:cs typeface="Arial"/>
              <a:sym typeface="Arial"/>
            </a:endParaRPr>
          </a:p>
        </p:txBody>
      </p:sp>
      <p:pic>
        <p:nvPicPr>
          <p:cNvPr id="91" name="Google Shape;91;p18"/>
          <p:cNvPicPr preferRelativeResize="0"/>
          <p:nvPr/>
        </p:nvPicPr>
        <p:blipFill>
          <a:blip r:embed="rId3">
            <a:alphaModFix/>
          </a:blip>
          <a:stretch>
            <a:fillRect/>
          </a:stretch>
        </p:blipFill>
        <p:spPr>
          <a:xfrm>
            <a:off x="2558000" y="1638100"/>
            <a:ext cx="5896676" cy="3189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Data Exploration/ Visualization </a:t>
            </a:r>
            <a:endParaRPr/>
          </a:p>
        </p:txBody>
      </p:sp>
      <p:sp>
        <p:nvSpPr>
          <p:cNvPr id="97" name="Google Shape;97;p19"/>
          <p:cNvSpPr txBox="1">
            <a:spLocks noGrp="1"/>
          </p:cNvSpPr>
          <p:nvPr>
            <p:ph type="body" idx="1"/>
          </p:nvPr>
        </p:nvSpPr>
        <p:spPr>
          <a:xfrm>
            <a:off x="279100" y="11198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highlight>
                  <a:srgbClr val="FFFFFF"/>
                </a:highlight>
              </a:rPr>
              <a:t>Distribution of Continuous Variables by Target Variables </a:t>
            </a:r>
            <a:endParaRPr>
              <a:highlight>
                <a:srgbClr val="FFFFFF"/>
              </a:highlight>
            </a:endParaRPr>
          </a:p>
          <a:p>
            <a:pPr marL="0" lvl="0" indent="0" algn="l" rtl="0">
              <a:spcBef>
                <a:spcPts val="1600"/>
              </a:spcBef>
              <a:spcAft>
                <a:spcPts val="0"/>
              </a:spcAft>
              <a:buClr>
                <a:srgbClr val="000000"/>
              </a:buClr>
              <a:buSzPts val="1100"/>
              <a:buFont typeface="Arial"/>
              <a:buNone/>
            </a:pPr>
            <a:r>
              <a:rPr lang="en" sz="1050"/>
              <a:t>Variables that are likely to be good indicators of cover type due to the variability amongst floor coverings: </a:t>
            </a:r>
            <a:endParaRPr sz="1050"/>
          </a:p>
          <a:p>
            <a:pPr marL="0" lvl="0" indent="0" algn="l" rtl="0">
              <a:spcBef>
                <a:spcPts val="500"/>
              </a:spcBef>
              <a:spcAft>
                <a:spcPts val="0"/>
              </a:spcAft>
              <a:buNone/>
            </a:pPr>
            <a:endParaRPr>
              <a:highlight>
                <a:srgbClr val="FFFFFF"/>
              </a:highlight>
            </a:endParaRPr>
          </a:p>
          <a:p>
            <a:pPr marL="0" lvl="0" indent="0" algn="l" rtl="0">
              <a:spcBef>
                <a:spcPts val="1600"/>
              </a:spcBef>
              <a:spcAft>
                <a:spcPts val="1600"/>
              </a:spcAft>
              <a:buNone/>
            </a:pPr>
            <a:endParaRPr sz="1050">
              <a:solidFill>
                <a:srgbClr val="333333"/>
              </a:solidFill>
              <a:highlight>
                <a:srgbClr val="FFFFFF"/>
              </a:highlight>
              <a:latin typeface="Arial"/>
              <a:ea typeface="Arial"/>
              <a:cs typeface="Arial"/>
              <a:sym typeface="Arial"/>
            </a:endParaRPr>
          </a:p>
        </p:txBody>
      </p:sp>
      <p:grpSp>
        <p:nvGrpSpPr>
          <p:cNvPr id="98" name="Google Shape;98;p19"/>
          <p:cNvGrpSpPr/>
          <p:nvPr/>
        </p:nvGrpSpPr>
        <p:grpSpPr>
          <a:xfrm>
            <a:off x="1524120" y="1937688"/>
            <a:ext cx="6030544" cy="3062951"/>
            <a:chOff x="2179250" y="1136138"/>
            <a:chExt cx="6717024" cy="3695200"/>
          </a:xfrm>
        </p:grpSpPr>
        <p:pic>
          <p:nvPicPr>
            <p:cNvPr id="99" name="Google Shape;99;p19"/>
            <p:cNvPicPr preferRelativeResize="0"/>
            <p:nvPr/>
          </p:nvPicPr>
          <p:blipFill>
            <a:blip r:embed="rId3">
              <a:alphaModFix/>
            </a:blip>
            <a:stretch>
              <a:fillRect/>
            </a:stretch>
          </p:blipFill>
          <p:spPr>
            <a:xfrm>
              <a:off x="2179250" y="1136137"/>
              <a:ext cx="3315026" cy="1835492"/>
            </a:xfrm>
            <a:prstGeom prst="rect">
              <a:avLst/>
            </a:prstGeom>
            <a:noFill/>
            <a:ln>
              <a:noFill/>
            </a:ln>
          </p:spPr>
        </p:pic>
        <p:pic>
          <p:nvPicPr>
            <p:cNvPr id="100" name="Google Shape;100;p19"/>
            <p:cNvPicPr preferRelativeResize="0"/>
            <p:nvPr/>
          </p:nvPicPr>
          <p:blipFill>
            <a:blip r:embed="rId4">
              <a:alphaModFix/>
            </a:blip>
            <a:stretch>
              <a:fillRect/>
            </a:stretch>
          </p:blipFill>
          <p:spPr>
            <a:xfrm>
              <a:off x="5494275" y="1136150"/>
              <a:ext cx="3315019" cy="1835475"/>
            </a:xfrm>
            <a:prstGeom prst="rect">
              <a:avLst/>
            </a:prstGeom>
            <a:noFill/>
            <a:ln>
              <a:noFill/>
            </a:ln>
          </p:spPr>
        </p:pic>
        <p:pic>
          <p:nvPicPr>
            <p:cNvPr id="101" name="Google Shape;101;p19"/>
            <p:cNvPicPr preferRelativeResize="0"/>
            <p:nvPr/>
          </p:nvPicPr>
          <p:blipFill>
            <a:blip r:embed="rId5">
              <a:alphaModFix/>
            </a:blip>
            <a:stretch>
              <a:fillRect/>
            </a:stretch>
          </p:blipFill>
          <p:spPr>
            <a:xfrm>
              <a:off x="5541644" y="2963462"/>
              <a:ext cx="3354630" cy="1867875"/>
            </a:xfrm>
            <a:prstGeom prst="rect">
              <a:avLst/>
            </a:prstGeom>
            <a:noFill/>
            <a:ln>
              <a:noFill/>
            </a:ln>
          </p:spPr>
        </p:pic>
        <p:pic>
          <p:nvPicPr>
            <p:cNvPr id="102" name="Google Shape;102;p19"/>
            <p:cNvPicPr preferRelativeResize="0"/>
            <p:nvPr/>
          </p:nvPicPr>
          <p:blipFill>
            <a:blip r:embed="rId6">
              <a:alphaModFix/>
            </a:blip>
            <a:stretch>
              <a:fillRect/>
            </a:stretch>
          </p:blipFill>
          <p:spPr>
            <a:xfrm>
              <a:off x="2179250" y="2979638"/>
              <a:ext cx="3315026" cy="1835512"/>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Data Exploration/ Visualization </a:t>
            </a:r>
            <a:endParaRPr/>
          </a:p>
          <a:p>
            <a:pPr marL="0" lvl="0" indent="0" algn="l" rtl="0">
              <a:spcBef>
                <a:spcPts val="0"/>
              </a:spcBef>
              <a:spcAft>
                <a:spcPts val="0"/>
              </a:spcAft>
              <a:buNone/>
            </a:pPr>
            <a:endParaRPr/>
          </a:p>
        </p:txBody>
      </p:sp>
      <p:sp>
        <p:nvSpPr>
          <p:cNvPr id="108" name="Google Shape;10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highlight>
                  <a:schemeClr val="lt1"/>
                </a:highlight>
              </a:rPr>
              <a:t>Distribution of Categorical Wilderness Area by Target Variables </a:t>
            </a:r>
            <a:endParaRPr>
              <a:highlight>
                <a:schemeClr val="lt1"/>
              </a:highlight>
            </a:endParaRPr>
          </a:p>
          <a:p>
            <a:pPr marL="0" lvl="0" indent="0" algn="l" rtl="0">
              <a:spcBef>
                <a:spcPts val="1600"/>
              </a:spcBef>
              <a:spcAft>
                <a:spcPts val="1600"/>
              </a:spcAft>
              <a:buNone/>
            </a:pPr>
            <a:r>
              <a:rPr lang="en" sz="1050">
                <a:highlight>
                  <a:srgbClr val="FFFFFF"/>
                </a:highlight>
              </a:rPr>
              <a:t>Certain wilderness areas are more likely to have specific kinds of forest cover type than others, so this will likely be a good indicator for our prediction mode</a:t>
            </a:r>
            <a:r>
              <a:rPr lang="en" sz="1050">
                <a:highlight>
                  <a:srgbClr val="FFFFFF"/>
                </a:highlight>
                <a:latin typeface="Arial"/>
                <a:ea typeface="Arial"/>
                <a:cs typeface="Arial"/>
                <a:sym typeface="Arial"/>
              </a:rPr>
              <a:t>l:</a:t>
            </a:r>
            <a:endParaRPr/>
          </a:p>
        </p:txBody>
      </p:sp>
      <p:grpSp>
        <p:nvGrpSpPr>
          <p:cNvPr id="109" name="Google Shape;109;p20"/>
          <p:cNvGrpSpPr/>
          <p:nvPr/>
        </p:nvGrpSpPr>
        <p:grpSpPr>
          <a:xfrm>
            <a:off x="1807488" y="1952050"/>
            <a:ext cx="5529013" cy="3112701"/>
            <a:chOff x="1222088" y="1574175"/>
            <a:chExt cx="5529013" cy="3112701"/>
          </a:xfrm>
        </p:grpSpPr>
        <p:pic>
          <p:nvPicPr>
            <p:cNvPr id="110" name="Google Shape;110;p20"/>
            <p:cNvPicPr preferRelativeResize="0"/>
            <p:nvPr/>
          </p:nvPicPr>
          <p:blipFill>
            <a:blip r:embed="rId3">
              <a:alphaModFix/>
            </a:blip>
            <a:stretch>
              <a:fillRect/>
            </a:stretch>
          </p:blipFill>
          <p:spPr>
            <a:xfrm>
              <a:off x="1222088" y="3142275"/>
              <a:ext cx="2783412" cy="1544600"/>
            </a:xfrm>
            <a:prstGeom prst="rect">
              <a:avLst/>
            </a:prstGeom>
            <a:noFill/>
            <a:ln>
              <a:noFill/>
            </a:ln>
          </p:spPr>
        </p:pic>
        <p:pic>
          <p:nvPicPr>
            <p:cNvPr id="111" name="Google Shape;111;p20"/>
            <p:cNvPicPr preferRelativeResize="0"/>
            <p:nvPr/>
          </p:nvPicPr>
          <p:blipFill>
            <a:blip r:embed="rId4">
              <a:alphaModFix/>
            </a:blip>
            <a:stretch>
              <a:fillRect/>
            </a:stretch>
          </p:blipFill>
          <p:spPr>
            <a:xfrm>
              <a:off x="4002825" y="1574175"/>
              <a:ext cx="2746994" cy="1534700"/>
            </a:xfrm>
            <a:prstGeom prst="rect">
              <a:avLst/>
            </a:prstGeom>
            <a:noFill/>
            <a:ln>
              <a:noFill/>
            </a:ln>
          </p:spPr>
        </p:pic>
        <p:pic>
          <p:nvPicPr>
            <p:cNvPr id="112" name="Google Shape;112;p20"/>
            <p:cNvPicPr preferRelativeResize="0"/>
            <p:nvPr/>
          </p:nvPicPr>
          <p:blipFill>
            <a:blip r:embed="rId5">
              <a:alphaModFix/>
            </a:blip>
            <a:stretch>
              <a:fillRect/>
            </a:stretch>
          </p:blipFill>
          <p:spPr>
            <a:xfrm>
              <a:off x="3986475" y="3108875"/>
              <a:ext cx="2764626" cy="1544600"/>
            </a:xfrm>
            <a:prstGeom prst="rect">
              <a:avLst/>
            </a:prstGeom>
            <a:noFill/>
            <a:ln>
              <a:noFill/>
            </a:ln>
          </p:spPr>
        </p:pic>
        <p:pic>
          <p:nvPicPr>
            <p:cNvPr id="113" name="Google Shape;113;p20"/>
            <p:cNvPicPr preferRelativeResize="0"/>
            <p:nvPr/>
          </p:nvPicPr>
          <p:blipFill>
            <a:blip r:embed="rId6">
              <a:alphaModFix/>
            </a:blip>
            <a:stretch>
              <a:fillRect/>
            </a:stretch>
          </p:blipFill>
          <p:spPr>
            <a:xfrm>
              <a:off x="1231302" y="1574175"/>
              <a:ext cx="2764623" cy="1544574"/>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Exploration/ Visualization </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None/>
            </a:pPr>
            <a:endParaRPr/>
          </a:p>
        </p:txBody>
      </p:sp>
      <p:pic>
        <p:nvPicPr>
          <p:cNvPr id="119" name="Google Shape;119;p21"/>
          <p:cNvPicPr preferRelativeResize="0"/>
          <p:nvPr/>
        </p:nvPicPr>
        <p:blipFill>
          <a:blip r:embed="rId3">
            <a:alphaModFix/>
          </a:blip>
          <a:stretch>
            <a:fillRect/>
          </a:stretch>
        </p:blipFill>
        <p:spPr>
          <a:xfrm>
            <a:off x="3347725" y="1539300"/>
            <a:ext cx="5817350" cy="3539375"/>
          </a:xfrm>
          <a:prstGeom prst="rect">
            <a:avLst/>
          </a:prstGeom>
          <a:noFill/>
          <a:ln>
            <a:noFill/>
          </a:ln>
        </p:spPr>
      </p:pic>
      <p:sp>
        <p:nvSpPr>
          <p:cNvPr id="120" name="Google Shape;12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highlight>
                  <a:schemeClr val="lt1"/>
                </a:highlight>
              </a:rPr>
              <a:t>Continuous Variable Correlation Matrix </a:t>
            </a:r>
            <a:endParaRPr>
              <a:highlight>
                <a:schemeClr val="lt1"/>
              </a:highlight>
            </a:endParaRPr>
          </a:p>
          <a:p>
            <a:pPr marL="0" lvl="0" indent="0" algn="l" rtl="0">
              <a:spcBef>
                <a:spcPts val="1600"/>
              </a:spcBef>
              <a:spcAft>
                <a:spcPts val="1600"/>
              </a:spcAft>
              <a:buNone/>
            </a:pPr>
            <a:endParaRPr/>
          </a:p>
        </p:txBody>
      </p:sp>
      <p:sp>
        <p:nvSpPr>
          <p:cNvPr id="121" name="Google Shape;121;p21"/>
          <p:cNvSpPr txBox="1"/>
          <p:nvPr/>
        </p:nvSpPr>
        <p:spPr>
          <a:xfrm>
            <a:off x="235775" y="1685275"/>
            <a:ext cx="3014400" cy="319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50">
                <a:solidFill>
                  <a:schemeClr val="accent3"/>
                </a:solidFill>
                <a:highlight>
                  <a:srgbClr val="FFFFFF"/>
                </a:highlight>
                <a:latin typeface="Proxima Nova"/>
                <a:ea typeface="Proxima Nova"/>
                <a:cs typeface="Proxima Nova"/>
                <a:sym typeface="Proxima Nova"/>
              </a:rPr>
              <a:t>Aspect &amp; Hillshade_3pm, Horizontal_Distance_To_Hydrology &amp; Vertical_Distance_To_Hydrology, Hillshade_Noon &amp; Hillshade_3pm, and Hillshade_9am &amp; Hillshade_3pm are relatively correlated. </a:t>
            </a:r>
            <a:br>
              <a:rPr lang="en" sz="1050">
                <a:solidFill>
                  <a:schemeClr val="accent3"/>
                </a:solidFill>
                <a:highlight>
                  <a:srgbClr val="FFFFFF"/>
                </a:highlight>
                <a:latin typeface="Proxima Nova"/>
                <a:ea typeface="Proxima Nova"/>
                <a:cs typeface="Proxima Nova"/>
                <a:sym typeface="Proxima Nova"/>
              </a:rPr>
            </a:br>
            <a:endParaRPr sz="1050">
              <a:solidFill>
                <a:schemeClr val="accent3"/>
              </a:solidFill>
              <a:highlight>
                <a:srgbClr val="FFFFFF"/>
              </a:highlight>
              <a:latin typeface="Proxima Nova"/>
              <a:ea typeface="Proxima Nova"/>
              <a:cs typeface="Proxima Nova"/>
              <a:sym typeface="Proxima Nova"/>
            </a:endParaRPr>
          </a:p>
          <a:p>
            <a:pPr marL="0" lvl="0" indent="0" algn="l" rtl="0">
              <a:lnSpc>
                <a:spcPct val="115000"/>
              </a:lnSpc>
              <a:spcBef>
                <a:spcPts val="1600"/>
              </a:spcBef>
              <a:spcAft>
                <a:spcPts val="1600"/>
              </a:spcAft>
              <a:buNone/>
            </a:pPr>
            <a:r>
              <a:rPr lang="en" sz="1050">
                <a:solidFill>
                  <a:schemeClr val="accent3"/>
                </a:solidFill>
                <a:highlight>
                  <a:srgbClr val="FFFFFF"/>
                </a:highlight>
                <a:latin typeface="Proxima Nova"/>
                <a:ea typeface="Proxima Nova"/>
                <a:cs typeface="Proxima Nova"/>
                <a:sym typeface="Proxima Nova"/>
              </a:rPr>
              <a:t>We’ll use a .90 threshold for removal of correlated variables, and thus we won’t be removing any of these, as we won’t account for too much variance or overfit our model from this.</a:t>
            </a:r>
            <a:r>
              <a:rPr lang="en" sz="1050">
                <a:highlight>
                  <a:srgbClr val="FFFFFF"/>
                </a:highlight>
                <a:latin typeface="Proxima Nova"/>
                <a:ea typeface="Proxima Nova"/>
                <a:cs typeface="Proxima Nova"/>
                <a:sym typeface="Proxima Nova"/>
              </a:rPr>
              <a:t> </a:t>
            </a:r>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851</Words>
  <Application>Microsoft Office PowerPoint</Application>
  <PresentationFormat>On-screen Show (16:9)</PresentationFormat>
  <Paragraphs>115</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Proxima Nova</vt:lpstr>
      <vt:lpstr>Spearmint</vt:lpstr>
      <vt:lpstr>Predicting Forest Cover Type</vt:lpstr>
      <vt:lpstr>Research Question </vt:lpstr>
      <vt:lpstr>Dataset </vt:lpstr>
      <vt:lpstr>Dataset Continued </vt:lpstr>
      <vt:lpstr>Dataset Continued </vt:lpstr>
      <vt:lpstr>Data Exploration/ Visualization </vt:lpstr>
      <vt:lpstr>Data Exploration/ Visualization </vt:lpstr>
      <vt:lpstr>Data Exploration/ Visualization  </vt:lpstr>
      <vt:lpstr>Data Exploration/ Visualization   </vt:lpstr>
      <vt:lpstr>Data Exploration/ Visualization  </vt:lpstr>
      <vt:lpstr>Data Exploration/ Visualization  </vt:lpstr>
      <vt:lpstr>Feature Engineering </vt:lpstr>
      <vt:lpstr>Models </vt:lpstr>
      <vt:lpstr>Models </vt:lpstr>
      <vt:lpstr>Models </vt:lpstr>
      <vt:lpstr>Models </vt:lpstr>
      <vt:lpstr>Model Comparison </vt:lpstr>
      <vt:lpstr>Feature Importances </vt:lpstr>
      <vt:lpstr>Conclusion </vt:lpstr>
      <vt:lpstr>Future Work </vt:lpstr>
      <vt:lpstr>Questions?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Forest Cover Type</dc:title>
  <dc:creator>montanna colburn</dc:creator>
  <cp:lastModifiedBy>montanna colburn</cp:lastModifiedBy>
  <cp:revision>1</cp:revision>
  <dcterms:modified xsi:type="dcterms:W3CDTF">2019-03-05T01:29:49Z</dcterms:modified>
</cp:coreProperties>
</file>