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7" r:id="rId3"/>
    <p:sldId id="259" r:id="rId4"/>
    <p:sldId id="288" r:id="rId5"/>
    <p:sldId id="264" r:id="rId6"/>
    <p:sldId id="313" r:id="rId7"/>
    <p:sldId id="316" r:id="rId8"/>
    <p:sldId id="314" r:id="rId9"/>
    <p:sldId id="315" r:id="rId10"/>
    <p:sldId id="318" r:id="rId11"/>
    <p:sldId id="323" r:id="rId12"/>
    <p:sldId id="320" r:id="rId13"/>
    <p:sldId id="324" r:id="rId14"/>
    <p:sldId id="325" r:id="rId15"/>
    <p:sldId id="326" r:id="rId16"/>
    <p:sldId id="327" r:id="rId17"/>
    <p:sldId id="328" r:id="rId18"/>
    <p:sldId id="266" r:id="rId19"/>
    <p:sldId id="289" r:id="rId20"/>
    <p:sldId id="295" r:id="rId21"/>
    <p:sldId id="302" r:id="rId22"/>
    <p:sldId id="311" r:id="rId23"/>
    <p:sldId id="322"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964"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2EBF0A9-BE3F-4F93-A853-84674FB97599}" type="datetimeFigureOut">
              <a:rPr lang="en-US" smtClean="0"/>
              <a:pPr/>
              <a:t>4/1/2018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986CEEA-7BB9-4235-8CBF-7AD561C4CB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BF0A9-BE3F-4F93-A853-84674FB97599}" type="datetimeFigureOut">
              <a:rPr lang="en-US" smtClean="0"/>
              <a:pPr/>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BF0A9-BE3F-4F93-A853-84674FB97599}" type="datetimeFigureOut">
              <a:rPr lang="en-US" smtClean="0"/>
              <a:pPr/>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BF0A9-BE3F-4F93-A853-84674FB97599}" type="datetimeFigureOut">
              <a:rPr lang="en-US" smtClean="0"/>
              <a:pPr/>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EBF0A9-BE3F-4F93-A853-84674FB97599}" type="datetimeFigureOut">
              <a:rPr lang="en-US" smtClean="0"/>
              <a:pPr/>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EBF0A9-BE3F-4F93-A853-84674FB97599}" type="datetimeFigureOut">
              <a:rPr lang="en-US" smtClean="0"/>
              <a:pPr/>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EBF0A9-BE3F-4F93-A853-84674FB97599}" type="datetimeFigureOut">
              <a:rPr lang="en-US" smtClean="0"/>
              <a:pPr/>
              <a:t>4/1/2018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2EBF0A9-BE3F-4F93-A853-84674FB97599}" type="datetimeFigureOut">
              <a:rPr lang="en-US" smtClean="0"/>
              <a:pPr/>
              <a:t>4/1/2018</a:t>
            </a:fld>
            <a:endParaRPr lang="en-US"/>
          </a:p>
        </p:txBody>
      </p:sp>
      <p:sp>
        <p:nvSpPr>
          <p:cNvPr id="8" name="Slide Number Placeholder 7"/>
          <p:cNvSpPr>
            <a:spLocks noGrp="1"/>
          </p:cNvSpPr>
          <p:nvPr>
            <p:ph type="sldNum" sz="quarter" idx="11"/>
          </p:nvPr>
        </p:nvSpPr>
        <p:spPr/>
        <p:txBody>
          <a:bodyPr/>
          <a:lstStyle/>
          <a:p>
            <a:fld id="{9986CEEA-7BB9-4235-8CBF-7AD561C4CBB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BF0A9-BE3F-4F93-A853-84674FB97599}" type="datetimeFigureOut">
              <a:rPr lang="en-US" smtClean="0"/>
              <a:pPr/>
              <a:t>4/1/2018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EBF0A9-BE3F-4F93-A853-84674FB97599}" type="datetimeFigureOut">
              <a:rPr lang="en-US" smtClean="0"/>
              <a:pPr/>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986CEEA-7BB9-4235-8CBF-7AD561C4CB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2EBF0A9-BE3F-4F93-A853-84674FB97599}" type="datetimeFigureOut">
              <a:rPr lang="en-US" smtClean="0"/>
              <a:pPr/>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2EBF0A9-BE3F-4F93-A853-84674FB97599}" type="datetimeFigureOut">
              <a:rPr lang="en-US" smtClean="0"/>
              <a:pPr/>
              <a:t>4/1/2018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986CEEA-7BB9-4235-8CBF-7AD561C4CBB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7.wav"/><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7.wav"/><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2" Type="http://schemas.openxmlformats.org/officeDocument/2006/relationships/audio" Target="../media/audio9.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audio" Target="../media/audio10.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nternational_subscriber_dialling" TargetMode="External"/><Relationship Id="rId2" Type="http://schemas.openxmlformats.org/officeDocument/2006/relationships/audio" Target="../media/audio5.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0070C0"/>
                </a:solidFill>
              </a:rPr>
              <a:t>A presentation on…….</a:t>
            </a:r>
            <a:r>
              <a:rPr lang="en-US" sz="6000" b="1" dirty="0" smtClean="0">
                <a:solidFill>
                  <a:srgbClr val="0070C0"/>
                </a:solidFill>
              </a:rPr>
              <a:t/>
            </a:r>
            <a:br>
              <a:rPr lang="en-US" sz="6000" b="1" dirty="0" smtClean="0">
                <a:solidFill>
                  <a:srgbClr val="0070C0"/>
                </a:solidFill>
              </a:rPr>
            </a:br>
            <a:r>
              <a:rPr sz="3200" b="0" smtClean="0">
                <a:solidFill>
                  <a:srgbClr val="0070C0"/>
                </a:solidFill>
              </a:rPr>
              <a:t>C</a:t>
            </a:r>
            <a:r>
              <a:rPr lang="en-US" sz="3200" b="0" dirty="0" smtClean="0">
                <a:solidFill>
                  <a:srgbClr val="0070C0"/>
                </a:solidFill>
              </a:rPr>
              <a:t>s</a:t>
            </a:r>
            <a:r>
              <a:rPr sz="3200" b="0" smtClean="0">
                <a:solidFill>
                  <a:srgbClr val="0070C0"/>
                </a:solidFill>
              </a:rPr>
              <a:t>e : 100</a:t>
            </a:r>
            <a:br>
              <a:rPr sz="3200" b="0" smtClean="0">
                <a:solidFill>
                  <a:srgbClr val="0070C0"/>
                </a:solidFill>
              </a:rPr>
            </a:br>
            <a:endParaRPr lang="en-US" sz="6000" b="1" dirty="0">
              <a:solidFill>
                <a:srgbClr val="0070C0"/>
              </a:solidFill>
            </a:endParaRPr>
          </a:p>
        </p:txBody>
      </p:sp>
      <p:sp>
        <p:nvSpPr>
          <p:cNvPr id="3" name="Subtitle 2"/>
          <p:cNvSpPr>
            <a:spLocks noGrp="1"/>
          </p:cNvSpPr>
          <p:nvPr>
            <p:ph type="subTitle" idx="1"/>
          </p:nvPr>
        </p:nvSpPr>
        <p:spPr/>
        <p:txBody>
          <a:bodyPr>
            <a:normAutofit/>
          </a:bodyPr>
          <a:lstStyle/>
          <a:p>
            <a:r>
              <a:rPr lang="en-US" dirty="0" smtClean="0"/>
              <a:t>A Presentation on </a:t>
            </a:r>
            <a:r>
              <a:rPr lang="en-US" dirty="0" smtClean="0"/>
              <a:t>Software Development Project….</a:t>
            </a:r>
          </a:p>
          <a:p>
            <a:r>
              <a:rPr lang="en-US" b="1" dirty="0" smtClean="0">
                <a:solidFill>
                  <a:srgbClr val="FFFF00"/>
                </a:solidFill>
              </a:rPr>
              <a:t>Course  :  CSE-100</a:t>
            </a:r>
            <a:endParaRPr lang="en-US" b="1" dirty="0" smtClean="0">
              <a:solidFill>
                <a:srgbClr val="FFFF00"/>
              </a:solidFill>
            </a:endParaRPr>
          </a:p>
          <a:p>
            <a:r>
              <a:rPr lang="en-US" dirty="0" smtClean="0"/>
              <a:t>…..</a:t>
            </a:r>
          </a:p>
          <a:p>
            <a:r>
              <a:rPr lang="en-US" dirty="0" smtClean="0"/>
              <a:t>Lets start……………………………..</a:t>
            </a:r>
            <a:endParaRPr lang="en-US" dirty="0"/>
          </a:p>
        </p:txBody>
      </p:sp>
      <p:pic>
        <p:nvPicPr>
          <p:cNvPr id="5" name="Picture 4" descr="JKKNIU.LOGO.png"/>
          <p:cNvPicPr>
            <a:picLocks noChangeAspect="1"/>
          </p:cNvPicPr>
          <p:nvPr/>
        </p:nvPicPr>
        <p:blipFill>
          <a:blip r:embed="rId3"/>
          <a:stretch>
            <a:fillRect/>
          </a:stretch>
        </p:blipFill>
        <p:spPr>
          <a:xfrm>
            <a:off x="6700500" y="152400"/>
            <a:ext cx="2321010" cy="1752600"/>
          </a:xfrm>
          <a:prstGeom prst="rect">
            <a:avLst/>
          </a:prstGeom>
        </p:spPr>
      </p:pic>
    </p:spTree>
  </p:cSld>
  <p:clrMapOvr>
    <a:masterClrMapping/>
  </p:clrMapOvr>
  <p:transition>
    <p:wheel spokes="8"/>
    <p:sndAc>
      <p:stSnd>
        <p:snd r:embed="rId2" name="pu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Keywords :</a:t>
            </a:r>
            <a:endParaRPr lang="en-US" sz="3200" dirty="0"/>
          </a:p>
        </p:txBody>
      </p:sp>
      <p:sp>
        <p:nvSpPr>
          <p:cNvPr id="3" name="Content Placeholder 2"/>
          <p:cNvSpPr>
            <a:spLocks noGrp="1"/>
          </p:cNvSpPr>
          <p:nvPr>
            <p:ph idx="1"/>
          </p:nvPr>
        </p:nvSpPr>
        <p:spPr/>
        <p:txBody>
          <a:bodyPr>
            <a:normAutofit fontScale="62500" lnSpcReduction="20000"/>
          </a:bodyPr>
          <a:lstStyle/>
          <a:p>
            <a:pPr>
              <a:buNone/>
            </a:pPr>
            <a:r>
              <a:rPr lang="en-US" sz="2900" b="1" dirty="0" smtClean="0"/>
              <a:t>The keywords related to our projects are as follow</a:t>
            </a:r>
            <a:r>
              <a:rPr lang="en-US" sz="2900" b="1" dirty="0" smtClean="0"/>
              <a:t>:</a:t>
            </a:r>
          </a:p>
          <a:p>
            <a:pPr>
              <a:buNone/>
            </a:pPr>
            <a:r>
              <a:rPr lang="en-US" sz="2900" b="1" dirty="0" smtClean="0"/>
              <a:t>	</a:t>
            </a:r>
          </a:p>
          <a:p>
            <a:pPr lvl="2"/>
            <a:r>
              <a:rPr lang="en-US" sz="2600" dirty="0" smtClean="0"/>
              <a:t>Executing Time				</a:t>
            </a:r>
          </a:p>
          <a:p>
            <a:pPr lvl="2"/>
            <a:r>
              <a:rPr lang="en-US" sz="2600" dirty="0" smtClean="0"/>
              <a:t>User Name				</a:t>
            </a:r>
          </a:p>
          <a:p>
            <a:pPr lvl="2"/>
            <a:r>
              <a:rPr lang="en-US" sz="2600" dirty="0" smtClean="0"/>
              <a:t>Password</a:t>
            </a:r>
          </a:p>
          <a:p>
            <a:pPr lvl="2"/>
            <a:r>
              <a:rPr lang="en-US" sz="2600" dirty="0" smtClean="0"/>
              <a:t>Customer No</a:t>
            </a:r>
          </a:p>
          <a:p>
            <a:pPr lvl="2"/>
            <a:r>
              <a:rPr lang="en-US" sz="2600" dirty="0" smtClean="0"/>
              <a:t>Name of the Customer</a:t>
            </a:r>
          </a:p>
          <a:p>
            <a:pPr lvl="2"/>
            <a:r>
              <a:rPr lang="en-US" sz="2600" dirty="0" smtClean="0"/>
              <a:t>Address</a:t>
            </a:r>
          </a:p>
          <a:p>
            <a:pPr lvl="2"/>
            <a:r>
              <a:rPr lang="en-US" sz="2600" dirty="0" smtClean="0"/>
              <a:t>Date</a:t>
            </a:r>
          </a:p>
          <a:p>
            <a:pPr lvl="2"/>
            <a:r>
              <a:rPr lang="en-US" sz="2600" dirty="0" smtClean="0"/>
              <a:t>Telephone number</a:t>
            </a:r>
          </a:p>
          <a:p>
            <a:pPr lvl="2"/>
            <a:r>
              <a:rPr lang="en-US" sz="2600" dirty="0" smtClean="0"/>
              <a:t>Month</a:t>
            </a:r>
          </a:p>
          <a:p>
            <a:pPr lvl="2"/>
            <a:r>
              <a:rPr lang="en-US" sz="2600" dirty="0" smtClean="0"/>
              <a:t>Minutes in Local call</a:t>
            </a:r>
          </a:p>
          <a:p>
            <a:pPr lvl="2"/>
            <a:r>
              <a:rPr lang="en-US" sz="2600" dirty="0" smtClean="0"/>
              <a:t>Minutes in NWD call</a:t>
            </a:r>
          </a:p>
          <a:p>
            <a:pPr lvl="2"/>
            <a:r>
              <a:rPr lang="en-US" sz="2600" dirty="0" smtClean="0"/>
              <a:t>Minutes in ISD call</a:t>
            </a:r>
          </a:p>
          <a:p>
            <a:pPr lvl="2"/>
            <a:r>
              <a:rPr lang="en-US" sz="2600" dirty="0" smtClean="0"/>
              <a:t>Call rate in each type of call(Pre added)</a:t>
            </a:r>
          </a:p>
          <a:p>
            <a:pPr lvl="2"/>
            <a:r>
              <a:rPr lang="en-US" sz="2600" dirty="0" smtClean="0"/>
              <a:t>Monthly rent(Pre added)</a:t>
            </a:r>
          </a:p>
          <a:p>
            <a:pPr lvl="2"/>
            <a:r>
              <a:rPr lang="en-US" sz="2600" dirty="0" smtClean="0"/>
              <a:t>VAT(Pre added)</a:t>
            </a:r>
          </a:p>
          <a:p>
            <a:pPr lvl="2"/>
            <a:r>
              <a:rPr lang="en-US" sz="2600" dirty="0" smtClean="0"/>
              <a:t>Total Telephone Bill</a:t>
            </a:r>
          </a:p>
          <a:p>
            <a:pPr>
              <a:buNone/>
            </a:pPr>
            <a:endParaRPr lang="en-US" dirty="0"/>
          </a:p>
        </p:txBody>
      </p:sp>
    </p:spTree>
  </p:cSld>
  <p:clrMapOvr>
    <a:masterClrMapping/>
  </p:clrMapOvr>
  <p:transition>
    <p:zoom/>
    <p:sndAc>
      <p:stSnd>
        <p:snd r:embed="rId2" name="laser.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Tools :</a:t>
            </a:r>
            <a:endParaRPr lang="en-US" sz="3200" b="1" dirty="0">
              <a:solidFill>
                <a:srgbClr val="FF0000"/>
              </a:solidFill>
            </a:endParaRPr>
          </a:p>
        </p:txBody>
      </p:sp>
      <p:sp>
        <p:nvSpPr>
          <p:cNvPr id="3" name="Content Placeholder 2"/>
          <p:cNvSpPr>
            <a:spLocks noGrp="1"/>
          </p:cNvSpPr>
          <p:nvPr>
            <p:ph idx="1"/>
          </p:nvPr>
        </p:nvSpPr>
        <p:spPr/>
        <p:txBody>
          <a:bodyPr/>
          <a:lstStyle/>
          <a:p>
            <a:pPr>
              <a:buAutoNum type="arabicParenBoth"/>
            </a:pPr>
            <a:r>
              <a:rPr lang="en-US" sz="1800" dirty="0" smtClean="0"/>
              <a:t>We </a:t>
            </a:r>
            <a:r>
              <a:rPr lang="en-US" sz="1800" dirty="0" smtClean="0"/>
              <a:t>used an IDE named Code::blocks v.17.12 to implement, build and operate the code</a:t>
            </a:r>
            <a:r>
              <a:rPr lang="en-US" sz="1800" dirty="0" smtClean="0"/>
              <a:t>.</a:t>
            </a:r>
          </a:p>
          <a:p>
            <a:pPr>
              <a:buFont typeface="Wingdings 2"/>
              <a:buAutoNum type="arabicParenBoth"/>
            </a:pPr>
            <a:r>
              <a:rPr lang="en-US" sz="1800" dirty="0" smtClean="0"/>
              <a:t>We </a:t>
            </a:r>
            <a:r>
              <a:rPr lang="en-US" sz="1800" dirty="0" smtClean="0"/>
              <a:t>took the help of C language to build our software project</a:t>
            </a:r>
            <a:r>
              <a:rPr lang="en-US" sz="1800" dirty="0" smtClean="0"/>
              <a:t>.</a:t>
            </a:r>
          </a:p>
          <a:p>
            <a:pPr>
              <a:buNone/>
            </a:pPr>
            <a:endParaRPr lang="en-US" sz="1800" dirty="0" smtClean="0"/>
          </a:p>
          <a:p>
            <a:pPr>
              <a:buNone/>
            </a:pPr>
            <a:endParaRPr lang="en-US" sz="1800" dirty="0" smtClean="0"/>
          </a:p>
          <a:p>
            <a:pPr>
              <a:buAutoNum type="arabicParenBoth"/>
            </a:pPr>
            <a:endParaRPr lang="en-US" sz="1800" dirty="0" smtClean="0"/>
          </a:p>
          <a:p>
            <a:pPr>
              <a:buNone/>
            </a:pPr>
            <a:endParaRPr lang="en-US" dirty="0" smtClean="0"/>
          </a:p>
        </p:txBody>
      </p:sp>
      <p:pic>
        <p:nvPicPr>
          <p:cNvPr id="6" name="Picture 5" descr="codeblocks.image..png"/>
          <p:cNvPicPr/>
          <p:nvPr/>
        </p:nvPicPr>
        <p:blipFill>
          <a:blip r:embed="rId3"/>
          <a:stretch>
            <a:fillRect/>
          </a:stretch>
        </p:blipFill>
        <p:spPr>
          <a:xfrm>
            <a:off x="609600" y="3352800"/>
            <a:ext cx="3581400" cy="1676400"/>
          </a:xfrm>
          <a:prstGeom prst="rect">
            <a:avLst/>
          </a:prstGeom>
        </p:spPr>
      </p:pic>
      <p:pic>
        <p:nvPicPr>
          <p:cNvPr id="7" name="Picture 6" descr="C-language.jpg"/>
          <p:cNvPicPr/>
          <p:nvPr/>
        </p:nvPicPr>
        <p:blipFill>
          <a:blip r:embed="rId4"/>
          <a:stretch>
            <a:fillRect/>
          </a:stretch>
        </p:blipFill>
        <p:spPr>
          <a:xfrm>
            <a:off x="5029200" y="3276600"/>
            <a:ext cx="3067050" cy="1752600"/>
          </a:xfrm>
          <a:prstGeom prst="rect">
            <a:avLst/>
          </a:prstGeom>
        </p:spPr>
      </p:pic>
    </p:spTree>
  </p:cSld>
  <p:clrMapOvr>
    <a:masterClrMapping/>
  </p:clrMapOvr>
  <p:transition>
    <p:sndAc>
      <p:stSnd>
        <p:snd r:embed="rId2" name="breeze.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a:t>
            </a:r>
            <a:r>
              <a:rPr lang="en-US" sz="3200" dirty="0" smtClean="0">
                <a:solidFill>
                  <a:srgbClr val="FF0000"/>
                </a:solidFill>
              </a:rPr>
              <a:t>Software : </a:t>
            </a:r>
            <a:endParaRPr lang="en-US" sz="3200"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a:buNone/>
            </a:pPr>
            <a:r>
              <a:rPr lang="en-US" sz="2900" dirty="0" smtClean="0"/>
              <a:t>The software we developed here is simple to use. Whenever the authority needs to calculate the customers total telephone bill of a specific month they just have to click the software icon. Then the software will ask them the required username and password. If the authority is legal they will enter the correct username and password and can get access to the main function of the software. The software then shows them the current time and date. Firstly, asking for the customer’s serial number, the program will gradually ask for customer’s name (3 strings), address (3 strings), telephone no, specific billing month. The date is automatically accepted. The software then asks for customers total call duration (Local, NWD and ISD) individually. After taking all data this program calculates them and shows the total Telephone costs of the customer of that month in a nice formation pattern. It is also be noted that, while calculating the total bill the program itself adds monthly rent of Tk. 100 and vat 30% in total cost of calculation. Finally we get the exact cost that the customer has to pay.</a:t>
            </a:r>
            <a:endParaRPr lang="en-US" sz="2900" dirty="0" smtClean="0"/>
          </a:p>
          <a:p>
            <a:endParaRPr lang="en-US" dirty="0" smtClean="0"/>
          </a:p>
          <a:p>
            <a:endParaRPr lang="en-US" dirty="0" smtClean="0"/>
          </a:p>
        </p:txBody>
      </p:sp>
    </p:spTree>
  </p:cSld>
  <p:clrMapOvr>
    <a:masterClrMapping/>
  </p:clrMapOvr>
  <p:transition>
    <p:sndAc>
      <p:stSnd>
        <p:snd r:embed="rId2" name="breeze.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a:t>
            </a:r>
            <a:r>
              <a:rPr lang="en-US" sz="3200" dirty="0" smtClean="0">
                <a:solidFill>
                  <a:srgbClr val="FF0000"/>
                </a:solidFill>
              </a:rPr>
              <a:t>(screenshots): </a:t>
            </a:r>
            <a:endParaRPr lang="en-US" sz="3200" dirty="0"/>
          </a:p>
        </p:txBody>
      </p:sp>
      <p:sp>
        <p:nvSpPr>
          <p:cNvPr id="5" name="Content Placeholder 4"/>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r>
              <a:rPr lang="en-US" sz="1800" dirty="0" smtClean="0"/>
              <a:t>       screenshot 1</a:t>
            </a:r>
            <a:r>
              <a:rPr lang="en-US" dirty="0" smtClean="0"/>
              <a:t>				</a:t>
            </a:r>
            <a:r>
              <a:rPr lang="en-US" sz="1800" dirty="0" smtClean="0"/>
              <a:t>screenshot 2</a:t>
            </a:r>
            <a:endParaRPr lang="en-US" sz="1800" dirty="0"/>
          </a:p>
        </p:txBody>
      </p:sp>
      <p:pic>
        <p:nvPicPr>
          <p:cNvPr id="6" name="Picture 5" descr="PST1.png"/>
          <p:cNvPicPr/>
          <p:nvPr/>
        </p:nvPicPr>
        <p:blipFill>
          <a:blip r:embed="rId3" cstate="print"/>
          <a:stretch>
            <a:fillRect/>
          </a:stretch>
        </p:blipFill>
        <p:spPr>
          <a:xfrm>
            <a:off x="152400" y="1295400"/>
            <a:ext cx="3733800" cy="4191000"/>
          </a:xfrm>
          <a:prstGeom prst="rect">
            <a:avLst/>
          </a:prstGeom>
        </p:spPr>
      </p:pic>
      <p:pic>
        <p:nvPicPr>
          <p:cNvPr id="7" name="Picture 6" descr="PST2.png"/>
          <p:cNvPicPr/>
          <p:nvPr/>
        </p:nvPicPr>
        <p:blipFill>
          <a:blip r:embed="rId4" cstate="print"/>
          <a:stretch>
            <a:fillRect/>
          </a:stretch>
        </p:blipFill>
        <p:spPr>
          <a:xfrm>
            <a:off x="4876800" y="1295400"/>
            <a:ext cx="3810000" cy="4191000"/>
          </a:xfrm>
          <a:prstGeom prst="rect">
            <a:avLst/>
          </a:prstGeom>
        </p:spPr>
      </p:pic>
    </p:spTree>
  </p:cSld>
  <p:clrMapOvr>
    <a:masterClrMapping/>
  </p:clrMapOvr>
  <p:transition>
    <p:zoom/>
    <p:sndAc>
      <p:stSnd>
        <p:snd r:embed="rId2" name="camera.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screenshot 3</a:t>
            </a:r>
            <a:r>
              <a:rPr lang="en-US" sz="1800" dirty="0" smtClean="0"/>
              <a:t>				screenshot </a:t>
            </a:r>
            <a:r>
              <a:rPr lang="en-US" sz="1800" dirty="0" smtClean="0"/>
              <a:t>4</a:t>
            </a:r>
            <a:endParaRPr lang="en-US" sz="1800" dirty="0" smtClean="0"/>
          </a:p>
          <a:p>
            <a:pPr>
              <a:buNone/>
            </a:pPr>
            <a:endParaRPr lang="en-US" sz="1800" dirty="0"/>
          </a:p>
        </p:txBody>
      </p:sp>
      <p:pic>
        <p:nvPicPr>
          <p:cNvPr id="4" name="Picture 3" descr="PST3.png"/>
          <p:cNvPicPr/>
          <p:nvPr/>
        </p:nvPicPr>
        <p:blipFill>
          <a:blip r:embed="rId3" cstate="print"/>
          <a:stretch>
            <a:fillRect/>
          </a:stretch>
        </p:blipFill>
        <p:spPr>
          <a:xfrm>
            <a:off x="228600" y="1219200"/>
            <a:ext cx="3429000" cy="4191000"/>
          </a:xfrm>
          <a:prstGeom prst="rect">
            <a:avLst/>
          </a:prstGeom>
        </p:spPr>
      </p:pic>
      <p:pic>
        <p:nvPicPr>
          <p:cNvPr id="5" name="Picture 4" descr="PST4.png"/>
          <p:cNvPicPr/>
          <p:nvPr/>
        </p:nvPicPr>
        <p:blipFill>
          <a:blip r:embed="rId4"/>
          <a:stretch>
            <a:fillRect/>
          </a:stretch>
        </p:blipFill>
        <p:spPr>
          <a:xfrm>
            <a:off x="4800600" y="1219200"/>
            <a:ext cx="3505200" cy="4191000"/>
          </a:xfrm>
          <a:prstGeom prst="rect">
            <a:avLst/>
          </a:prstGeom>
        </p:spPr>
      </p:pic>
    </p:spTree>
  </p:cSld>
  <p:clrMapOvr>
    <a:masterClrMapping/>
  </p:clrMapOvr>
  <p:transition>
    <p:zoom/>
    <p:sndAc>
      <p:stSnd>
        <p:snd r:embed="rId2" name="camera.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r>
              <a:rPr lang="en-US" sz="1800" dirty="0" smtClean="0"/>
              <a:t>screenshot </a:t>
            </a:r>
            <a:r>
              <a:rPr lang="en-US" sz="1800" dirty="0" smtClean="0"/>
              <a:t>5</a:t>
            </a:r>
            <a:r>
              <a:rPr lang="en-US" sz="1800" dirty="0" smtClean="0"/>
              <a:t>				screenshot </a:t>
            </a:r>
            <a:r>
              <a:rPr lang="en-US" sz="1800" dirty="0" smtClean="0"/>
              <a:t>6</a:t>
            </a:r>
            <a:endParaRPr lang="en-US" sz="1800" dirty="0" smtClean="0"/>
          </a:p>
          <a:p>
            <a:pPr>
              <a:buNone/>
            </a:pPr>
            <a:endParaRPr lang="en-US" sz="1800" dirty="0"/>
          </a:p>
        </p:txBody>
      </p:sp>
      <p:pic>
        <p:nvPicPr>
          <p:cNvPr id="4" name="Picture 3" descr="PST5.png"/>
          <p:cNvPicPr/>
          <p:nvPr/>
        </p:nvPicPr>
        <p:blipFill>
          <a:blip r:embed="rId3"/>
          <a:stretch>
            <a:fillRect/>
          </a:stretch>
        </p:blipFill>
        <p:spPr>
          <a:xfrm>
            <a:off x="152400" y="1143000"/>
            <a:ext cx="3429000" cy="4343400"/>
          </a:xfrm>
          <a:prstGeom prst="rect">
            <a:avLst/>
          </a:prstGeom>
        </p:spPr>
      </p:pic>
      <p:pic>
        <p:nvPicPr>
          <p:cNvPr id="5" name="Picture 4" descr="PST6.png"/>
          <p:cNvPicPr/>
          <p:nvPr/>
        </p:nvPicPr>
        <p:blipFill>
          <a:blip r:embed="rId4" cstate="print"/>
          <a:stretch>
            <a:fillRect/>
          </a:stretch>
        </p:blipFill>
        <p:spPr>
          <a:xfrm>
            <a:off x="5029200" y="1143000"/>
            <a:ext cx="3619500" cy="4267200"/>
          </a:xfrm>
          <a:prstGeom prst="rect">
            <a:avLst/>
          </a:prstGeom>
        </p:spPr>
      </p:pic>
    </p:spTree>
  </p:cSld>
  <p:clrMapOvr>
    <a:masterClrMapping/>
  </p:clrMapOvr>
  <p:transition>
    <p:zoom/>
    <p:sndAc>
      <p:stSnd>
        <p:snd r:embed="rId2" name="camera.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r>
              <a:rPr lang="en-US" sz="1800" dirty="0" smtClean="0"/>
              <a:t>screenshot </a:t>
            </a:r>
            <a:r>
              <a:rPr lang="en-US" sz="1800" dirty="0" smtClean="0"/>
              <a:t>7</a:t>
            </a:r>
            <a:r>
              <a:rPr lang="en-US" sz="1800" dirty="0" smtClean="0"/>
              <a:t>				screenshot 8</a:t>
            </a:r>
          </a:p>
          <a:p>
            <a:pPr>
              <a:buNone/>
            </a:pPr>
            <a:endParaRPr lang="en-US" sz="1800" dirty="0" smtClean="0"/>
          </a:p>
        </p:txBody>
      </p:sp>
      <p:pic>
        <p:nvPicPr>
          <p:cNvPr id="4" name="Picture 3" descr="PST7.png"/>
          <p:cNvPicPr/>
          <p:nvPr/>
        </p:nvPicPr>
        <p:blipFill>
          <a:blip r:embed="rId3" cstate="print"/>
          <a:stretch>
            <a:fillRect/>
          </a:stretch>
        </p:blipFill>
        <p:spPr>
          <a:xfrm>
            <a:off x="152400" y="1143000"/>
            <a:ext cx="3505200" cy="4267200"/>
          </a:xfrm>
          <a:prstGeom prst="rect">
            <a:avLst/>
          </a:prstGeom>
        </p:spPr>
      </p:pic>
      <p:pic>
        <p:nvPicPr>
          <p:cNvPr id="5" name="Picture 4" descr="PST8.png"/>
          <p:cNvPicPr/>
          <p:nvPr/>
        </p:nvPicPr>
        <p:blipFill>
          <a:blip r:embed="rId4" cstate="print"/>
          <a:stretch>
            <a:fillRect/>
          </a:stretch>
        </p:blipFill>
        <p:spPr>
          <a:xfrm>
            <a:off x="4953000" y="1143000"/>
            <a:ext cx="3581400" cy="4267200"/>
          </a:xfrm>
          <a:prstGeom prst="rect">
            <a:avLst/>
          </a:prstGeom>
        </p:spPr>
      </p:pic>
    </p:spTree>
  </p:cSld>
  <p:clrMapOvr>
    <a:masterClrMapping/>
  </p:clrMapOvr>
  <p:transition>
    <p:zoom/>
    <p:sndAc>
      <p:stSnd>
        <p:snd r:embed="rId2" name="camera.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lnSpcReduction="10000"/>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endParaRPr lang="en-US" sz="1800" dirty="0" smtClean="0"/>
          </a:p>
          <a:p>
            <a:pPr>
              <a:buNone/>
            </a:pPr>
            <a:endParaRPr lang="en-US" sz="1800" dirty="0" smtClean="0"/>
          </a:p>
          <a:p>
            <a:pPr>
              <a:buNone/>
            </a:pPr>
            <a:endParaRPr lang="en-US" sz="1800" dirty="0" smtClean="0"/>
          </a:p>
          <a:p>
            <a:pPr>
              <a:buNone/>
            </a:pPr>
            <a:r>
              <a:rPr lang="en-US" sz="1800" dirty="0" smtClean="0"/>
              <a:t>	</a:t>
            </a:r>
            <a:r>
              <a:rPr lang="en-US" sz="1800" dirty="0" smtClean="0"/>
              <a:t>	</a:t>
            </a:r>
          </a:p>
          <a:p>
            <a:pPr>
              <a:buNone/>
            </a:pPr>
            <a:r>
              <a:rPr lang="en-US" sz="1800" dirty="0" smtClean="0"/>
              <a:t>	</a:t>
            </a:r>
            <a:r>
              <a:rPr lang="en-US" sz="1800" dirty="0" smtClean="0"/>
              <a:t>			</a:t>
            </a:r>
          </a:p>
          <a:p>
            <a:pPr>
              <a:buNone/>
            </a:pPr>
            <a:r>
              <a:rPr lang="en-US" sz="1800" dirty="0" smtClean="0"/>
              <a:t>	</a:t>
            </a:r>
            <a:r>
              <a:rPr lang="en-US" sz="1800" dirty="0" smtClean="0"/>
              <a:t>			screenshot 9</a:t>
            </a:r>
            <a:endParaRPr lang="en-US" sz="1800" dirty="0" smtClean="0"/>
          </a:p>
          <a:p>
            <a:pPr>
              <a:buNone/>
            </a:pPr>
            <a:endParaRPr lang="en-US" sz="1800" dirty="0"/>
          </a:p>
        </p:txBody>
      </p:sp>
      <p:pic>
        <p:nvPicPr>
          <p:cNvPr id="5" name="Picture 4" descr="PST9.png"/>
          <p:cNvPicPr/>
          <p:nvPr/>
        </p:nvPicPr>
        <p:blipFill>
          <a:blip r:embed="rId3"/>
          <a:stretch>
            <a:fillRect/>
          </a:stretch>
        </p:blipFill>
        <p:spPr>
          <a:xfrm>
            <a:off x="533400" y="1143000"/>
            <a:ext cx="8001000" cy="4238625"/>
          </a:xfrm>
          <a:prstGeom prst="rect">
            <a:avLst/>
          </a:prstGeom>
        </p:spPr>
      </p:pic>
    </p:spTree>
  </p:cSld>
  <p:clrMapOvr>
    <a:masterClrMapping/>
  </p:clrMapOvr>
  <p:transition>
    <p:zoom/>
    <p:sndAc>
      <p:stSnd>
        <p:snd r:embed="rId2" name="camera.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Flowchart </a:t>
            </a:r>
            <a:r>
              <a:rPr lang="en-US" sz="3200" dirty="0" smtClean="0"/>
              <a:t>:</a:t>
            </a:r>
            <a:endParaRPr lang="en-US" sz="3200" dirty="0"/>
          </a:p>
        </p:txBody>
      </p:sp>
      <p:pic>
        <p:nvPicPr>
          <p:cNvPr id="5" name="Content Placeholder 4" descr="Finding out the Telephone Bill of Customers.010418.png"/>
          <p:cNvPicPr>
            <a:picLocks noGrp="1"/>
          </p:cNvPicPr>
          <p:nvPr>
            <p:ph idx="1"/>
          </p:nvPr>
        </p:nvPicPr>
        <p:blipFill>
          <a:blip r:embed="rId3"/>
          <a:stretch>
            <a:fillRect/>
          </a:stretch>
        </p:blipFill>
        <p:spPr>
          <a:xfrm>
            <a:off x="381001" y="1143000"/>
            <a:ext cx="7772400" cy="5715000"/>
          </a:xfrm>
          <a:prstGeom prst="rect">
            <a:avLst/>
          </a:prstGeom>
        </p:spPr>
      </p:pic>
    </p:spTree>
  </p:cSld>
  <p:clrMapOvr>
    <a:masterClrMapping/>
  </p:clrMapOvr>
  <p:transition>
    <p:wedge/>
    <p:sndAc>
      <p:stSnd>
        <p:snd r:embed="rId2" name="breeze.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State Diagram </a:t>
            </a:r>
            <a:r>
              <a:rPr lang="en-US" b="1" dirty="0" smtClean="0">
                <a:solidFill>
                  <a:srgbClr val="FF0000"/>
                </a:solidFill>
              </a:rPr>
              <a:t>:</a:t>
            </a:r>
            <a:endParaRPr lang="en-US" b="1" dirty="0">
              <a:solidFill>
                <a:srgbClr val="FF0000"/>
              </a:solidFill>
            </a:endParaRPr>
          </a:p>
        </p:txBody>
      </p:sp>
      <p:pic>
        <p:nvPicPr>
          <p:cNvPr id="4" name="Content Placeholder 3" descr="state diagram..Final..png"/>
          <p:cNvPicPr>
            <a:picLocks noGrp="1"/>
          </p:cNvPicPr>
          <p:nvPr>
            <p:ph idx="1"/>
          </p:nvPr>
        </p:nvPicPr>
        <p:blipFill>
          <a:blip r:embed="rId3"/>
          <a:stretch>
            <a:fillRect/>
          </a:stretch>
        </p:blipFill>
        <p:spPr>
          <a:xfrm>
            <a:off x="1295400" y="1143000"/>
            <a:ext cx="6934200" cy="5715000"/>
          </a:xfrm>
          <a:prstGeom prst="rect">
            <a:avLst/>
          </a:prstGeom>
        </p:spPr>
      </p:pic>
    </p:spTree>
  </p:cSld>
  <p:clrMapOvr>
    <a:masterClrMapping/>
  </p:clrMapOvr>
  <p:transition>
    <p:split orient="vert" dir="in"/>
    <p:sndAc>
      <p:stSnd>
        <p:snd r:embed="rId2" name="breeze.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PRESENTATION :</a:t>
            </a:r>
            <a:endParaRPr lang="en-US" dirty="0">
              <a:solidFill>
                <a:srgbClr val="FF0000"/>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sz="2400" dirty="0" smtClean="0"/>
              <a:t>Course </a:t>
            </a:r>
            <a:r>
              <a:rPr lang="en-US" sz="2400" dirty="0" smtClean="0"/>
              <a:t>: </a:t>
            </a:r>
            <a:r>
              <a:rPr lang="en-US" sz="2400" dirty="0" smtClean="0"/>
              <a:t>CSE-100.</a:t>
            </a:r>
            <a:endParaRPr lang="en-US" sz="2400" dirty="0" smtClean="0"/>
          </a:p>
          <a:p>
            <a:r>
              <a:rPr lang="en-US" sz="2400" dirty="0" smtClean="0"/>
              <a:t>SESSION : </a:t>
            </a:r>
            <a:r>
              <a:rPr lang="en-US" sz="2400" dirty="0" smtClean="0"/>
              <a:t>2016-17.</a:t>
            </a:r>
            <a:endParaRPr lang="en-US" sz="2400" dirty="0" smtClean="0"/>
          </a:p>
          <a:p>
            <a:r>
              <a:rPr lang="en-US" sz="2400" dirty="0" smtClean="0"/>
              <a:t>DEPARTMENT : C.S.E.</a:t>
            </a:r>
          </a:p>
          <a:p>
            <a:r>
              <a:rPr lang="en-US" sz="2400" dirty="0" smtClean="0"/>
              <a:t>Supervised By: </a:t>
            </a:r>
            <a:r>
              <a:rPr lang="en-US" sz="2400" dirty="0" err="1" smtClean="0"/>
              <a:t>Kazi</a:t>
            </a:r>
            <a:r>
              <a:rPr lang="en-US" sz="2400" dirty="0" smtClean="0"/>
              <a:t> </a:t>
            </a:r>
            <a:r>
              <a:rPr lang="en-US" sz="2400" dirty="0" err="1" smtClean="0"/>
              <a:t>Mahmudul</a:t>
            </a:r>
            <a:r>
              <a:rPr lang="en-US" sz="2400" dirty="0" smtClean="0"/>
              <a:t> Hassan.</a:t>
            </a:r>
          </a:p>
          <a:p>
            <a:r>
              <a:rPr lang="en-US" sz="2200" dirty="0" smtClean="0"/>
              <a:t>Project Name : Finding out the Telephone Bill of 		      Customers with security access.</a:t>
            </a:r>
            <a:endParaRPr lang="en-US" sz="2200" dirty="0"/>
          </a:p>
        </p:txBody>
      </p:sp>
      <p:pic>
        <p:nvPicPr>
          <p:cNvPr id="6" name="Picture 5" descr="JKKNIU.ANGLE VIEW.jpg"/>
          <p:cNvPicPr>
            <a:picLocks noChangeAspect="1"/>
          </p:cNvPicPr>
          <p:nvPr/>
        </p:nvPicPr>
        <p:blipFill>
          <a:blip r:embed="rId3"/>
          <a:stretch>
            <a:fillRect/>
          </a:stretch>
        </p:blipFill>
        <p:spPr>
          <a:xfrm>
            <a:off x="4648200" y="0"/>
            <a:ext cx="4495800" cy="3048000"/>
          </a:xfrm>
          <a:prstGeom prst="rect">
            <a:avLst/>
          </a:prstGeom>
        </p:spPr>
      </p:pic>
    </p:spTree>
  </p:cSld>
  <p:clrMapOvr>
    <a:masterClrMapping/>
  </p:clrMapOvr>
  <p:transition>
    <p:blinds/>
    <p:sndAc>
      <p:stSnd>
        <p:snd r:embed="rId2" name="coin.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Data Validation :</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t>The software project also has the feature of data validation. That means whenever you enter any illegal data specially type mistakes it shows error and claims the correct information until it receives the legal data.</a:t>
            </a:r>
            <a:endParaRPr lang="en-US" sz="1800" dirty="0"/>
          </a:p>
        </p:txBody>
      </p:sp>
    </p:spTree>
  </p:cSld>
  <p:clrMapOvr>
    <a:masterClrMapping/>
  </p:clrMapOvr>
  <p:transition>
    <p:pull dir="ru"/>
    <p:sndAc>
      <p:stSnd>
        <p:snd r:embed="rId2" name="suction.wav" builtIn="1"/>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Limitations :</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t>	Though </a:t>
            </a:r>
            <a:r>
              <a:rPr lang="en-US" sz="1800" dirty="0" smtClean="0"/>
              <a:t>the project helps us calculating total bill and saves our time </a:t>
            </a:r>
            <a:r>
              <a:rPr lang="en-US" sz="1800" dirty="0" smtClean="0"/>
              <a:t>it has </a:t>
            </a:r>
            <a:r>
              <a:rPr lang="en-US" sz="1800" dirty="0" smtClean="0"/>
              <a:t>some limitations which are described below</a:t>
            </a:r>
            <a:r>
              <a:rPr lang="en-US" sz="1800" dirty="0" smtClean="0"/>
              <a:t>:</a:t>
            </a:r>
          </a:p>
          <a:p>
            <a:pPr>
              <a:buNone/>
            </a:pPr>
            <a:endParaRPr lang="en-US" sz="1800" dirty="0" smtClean="0"/>
          </a:p>
          <a:p>
            <a:pPr>
              <a:buFont typeface="Wingdings" pitchFamily="2" charset="2"/>
              <a:buChar char="Ø"/>
            </a:pPr>
            <a:r>
              <a:rPr lang="en-US" sz="1800" dirty="0" smtClean="0"/>
              <a:t>This software is unable to search customer’s name.</a:t>
            </a:r>
          </a:p>
          <a:p>
            <a:pPr>
              <a:buFont typeface="Wingdings" pitchFamily="2" charset="2"/>
              <a:buChar char="Ø"/>
            </a:pPr>
            <a:r>
              <a:rPr lang="en-US" sz="1800" dirty="0" smtClean="0"/>
              <a:t>It can’t </a:t>
            </a:r>
            <a:r>
              <a:rPr lang="en-US" sz="1800" dirty="0" smtClean="0"/>
              <a:t>store a customer’s data in a file for the purpose of using them later</a:t>
            </a:r>
            <a:r>
              <a:rPr lang="en-US" sz="1800" dirty="0" smtClean="0"/>
              <a:t>.</a:t>
            </a:r>
          </a:p>
          <a:p>
            <a:pPr>
              <a:buFont typeface="Wingdings" pitchFamily="2" charset="2"/>
              <a:buChar char="Ø"/>
            </a:pPr>
            <a:r>
              <a:rPr lang="en-US" sz="1800" dirty="0" smtClean="0"/>
              <a:t>The software is not build up as web connected so that someone can keep web   contact through the software.</a:t>
            </a:r>
          </a:p>
          <a:p>
            <a:pPr>
              <a:buNone/>
            </a:pPr>
            <a:endParaRPr lang="en-US" sz="1800" dirty="0" smtClean="0"/>
          </a:p>
          <a:p>
            <a:pPr>
              <a:buNone/>
            </a:pPr>
            <a:endParaRPr lang="en-US" sz="1800" dirty="0"/>
          </a:p>
        </p:txBody>
      </p:sp>
      <p:pic>
        <p:nvPicPr>
          <p:cNvPr id="4" name="Picture 3" descr="seo-research-icon.png"/>
          <p:cNvPicPr/>
          <p:nvPr/>
        </p:nvPicPr>
        <p:blipFill>
          <a:blip r:embed="rId3"/>
          <a:stretch>
            <a:fillRect/>
          </a:stretch>
        </p:blipFill>
        <p:spPr>
          <a:xfrm>
            <a:off x="533400" y="4495800"/>
            <a:ext cx="3124200" cy="1752600"/>
          </a:xfrm>
          <a:prstGeom prst="rect">
            <a:avLst/>
          </a:prstGeom>
        </p:spPr>
      </p:pic>
      <p:pic>
        <p:nvPicPr>
          <p:cNvPr id="5" name="Picture 4" descr="index.jpg"/>
          <p:cNvPicPr/>
          <p:nvPr/>
        </p:nvPicPr>
        <p:blipFill>
          <a:blip r:embed="rId4"/>
          <a:stretch>
            <a:fillRect/>
          </a:stretch>
        </p:blipFill>
        <p:spPr>
          <a:xfrm>
            <a:off x="4876800" y="4572000"/>
            <a:ext cx="2438400" cy="1524000"/>
          </a:xfrm>
          <a:prstGeom prst="rect">
            <a:avLst/>
          </a:prstGeom>
        </p:spPr>
      </p:pic>
    </p:spTree>
  </p:cSld>
  <p:clrMapOvr>
    <a:masterClrMapping/>
  </p:clrMapOvr>
  <p:transition>
    <p:dissolve/>
    <p:sndAc>
      <p:stSnd>
        <p:snd r:embed="rId2" name="breeze.wav" builtIn="1"/>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Further Development (future work):</a:t>
            </a:r>
            <a:endParaRPr lang="en-US" sz="3200" b="1" dirty="0">
              <a:solidFill>
                <a:srgbClr val="FF0000"/>
              </a:solidFill>
            </a:endParaRPr>
          </a:p>
        </p:txBody>
      </p:sp>
      <p:sp>
        <p:nvSpPr>
          <p:cNvPr id="3" name="Content Placeholder 2"/>
          <p:cNvSpPr>
            <a:spLocks noGrp="1"/>
          </p:cNvSpPr>
          <p:nvPr>
            <p:ph idx="1"/>
          </p:nvPr>
        </p:nvSpPr>
        <p:spPr/>
        <p:txBody>
          <a:bodyPr/>
          <a:lstStyle/>
          <a:p>
            <a:pPr lvl="0">
              <a:buFont typeface="Wingdings" pitchFamily="2" charset="2"/>
              <a:buChar char="Ø"/>
            </a:pPr>
            <a:r>
              <a:rPr lang="en-US" sz="1800" dirty="0" smtClean="0"/>
              <a:t>Printer aided interface in this software so that authority can print out the copy of final bill report</a:t>
            </a:r>
            <a:r>
              <a:rPr lang="en-US" sz="1800" dirty="0" smtClean="0"/>
              <a:t>.</a:t>
            </a:r>
          </a:p>
          <a:p>
            <a:pPr lvl="0">
              <a:buFont typeface="Wingdings" pitchFamily="2" charset="2"/>
              <a:buChar char="Ø"/>
            </a:pPr>
            <a:r>
              <a:rPr lang="en-US" sz="1800" dirty="0" smtClean="0"/>
              <a:t>Also, we expect to add the facility for searching customer’s name and storing each customer’s all data and information in a file for the purpose of later of later use</a:t>
            </a:r>
            <a:r>
              <a:rPr lang="en-US" sz="1800" dirty="0" smtClean="0"/>
              <a:t>.</a:t>
            </a:r>
          </a:p>
          <a:p>
            <a:pPr lvl="0">
              <a:buFont typeface="Wingdings" pitchFamily="2" charset="2"/>
              <a:buChar char="Ø"/>
            </a:pPr>
            <a:r>
              <a:rPr lang="en-US" sz="1800" dirty="0" smtClean="0"/>
              <a:t>We also expect to add a web base interface in this software project so that one can directly connect to the authority through Web by the help of this software project. </a:t>
            </a:r>
            <a:endParaRPr lang="en-US" sz="1800" dirty="0" smtClean="0"/>
          </a:p>
          <a:p>
            <a:pPr lvl="0">
              <a:buFont typeface="Wingdings" pitchFamily="2" charset="2"/>
              <a:buChar char="Ø"/>
            </a:pPr>
            <a:r>
              <a:rPr lang="en-US" sz="1800" dirty="0" smtClean="0"/>
              <a:t>A feature of data analytic</a:t>
            </a:r>
            <a:r>
              <a:rPr lang="en-US" sz="1800" dirty="0" smtClean="0"/>
              <a:t>.</a:t>
            </a:r>
          </a:p>
          <a:p>
            <a:pPr lvl="0">
              <a:buNone/>
            </a:pPr>
            <a:endParaRPr lang="en-US" sz="1800" dirty="0" smtClean="0"/>
          </a:p>
          <a:p>
            <a:pPr>
              <a:buFont typeface="Wingdings" pitchFamily="2" charset="2"/>
              <a:buChar char="Ø"/>
            </a:pPr>
            <a:endParaRPr lang="en-US" dirty="0"/>
          </a:p>
        </p:txBody>
      </p:sp>
      <p:pic>
        <p:nvPicPr>
          <p:cNvPr id="4" name="Picture 3" descr="468065-canon-pixma-tr8520-wireless-home-office-all-in-one-printer.jpg"/>
          <p:cNvPicPr/>
          <p:nvPr/>
        </p:nvPicPr>
        <p:blipFill>
          <a:blip r:embed="rId3"/>
          <a:stretch>
            <a:fillRect/>
          </a:stretch>
        </p:blipFill>
        <p:spPr>
          <a:xfrm>
            <a:off x="609600" y="4572000"/>
            <a:ext cx="2971801" cy="1523999"/>
          </a:xfrm>
          <a:prstGeom prst="rect">
            <a:avLst/>
          </a:prstGeom>
        </p:spPr>
      </p:pic>
      <p:pic>
        <p:nvPicPr>
          <p:cNvPr id="5" name="Picture 4" descr="14821565-internet-world-wide-web-concept-earth-globe-with-www-text-and-computer-hand-cursor-isolated-on-white.jpg"/>
          <p:cNvPicPr/>
          <p:nvPr/>
        </p:nvPicPr>
        <p:blipFill>
          <a:blip r:embed="rId4" cstate="print"/>
          <a:stretch>
            <a:fillRect/>
          </a:stretch>
        </p:blipFill>
        <p:spPr>
          <a:xfrm>
            <a:off x="5105400" y="4648200"/>
            <a:ext cx="2971800" cy="1524000"/>
          </a:xfrm>
          <a:prstGeom prst="rect">
            <a:avLst/>
          </a:prstGeom>
        </p:spPr>
      </p:pic>
    </p:spTree>
  </p:cSld>
  <p:clrMapOvr>
    <a:masterClrMapping/>
  </p:clrMapOvr>
  <p:transition>
    <p:dissolve/>
    <p:sndAc>
      <p:stSnd>
        <p:snd r:embed="rId2" name="camera.wav" builtIn="1"/>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Result and Discussion :</a:t>
            </a:r>
            <a:endParaRPr lang="en-US" sz="3200"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a:buNone/>
            </a:pPr>
            <a:r>
              <a:rPr lang="en-US" sz="2600" dirty="0" smtClean="0"/>
              <a:t>We tried to develop the efficient and advance software for calculating the monthly total Telephone bill of a customer. Our system can successfully do calculations and data validations for the customer. It has a very simplified and easy to use user interface. It is a console application and designed to support computer devices, it has different layout for devices having different screen sizes. It is kept secure with a username and default password. It has a nice and ordered architecture. It’s easily understandable and executable. It can save enormous amount of time and energy of the necessary calculations. Also, manual calculations are error prone which can be a great problem, but this system ensures error free calculations. Reports can be generated in seconds and invoice is created dynamically. Besides the existing features and functionalities, it will be more advanced as we have lots of features planned for further development.   </a:t>
            </a:r>
          </a:p>
          <a:p>
            <a:pPr>
              <a:buNone/>
            </a:pPr>
            <a:endParaRPr lang="en-US" dirty="0"/>
          </a:p>
        </p:txBody>
      </p:sp>
    </p:spTree>
  </p:cSld>
  <p:clrMapOvr>
    <a:masterClrMapping/>
  </p:clrMapOvr>
  <p:transition>
    <p:wheel spokes="3"/>
    <p:sndAc>
      <p:stSnd>
        <p:snd r:embed="rId2" name="voltage.wav" builtIn="1"/>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CONCLUSION :</a:t>
            </a:r>
            <a:endParaRPr lang="en-US" b="1" dirty="0">
              <a:solidFill>
                <a:srgbClr val="FF0000"/>
              </a:solidFill>
            </a:endParaRPr>
          </a:p>
        </p:txBody>
      </p:sp>
      <p:sp>
        <p:nvSpPr>
          <p:cNvPr id="3" name="Content Placeholder 2"/>
          <p:cNvSpPr>
            <a:spLocks noGrp="1"/>
          </p:cNvSpPr>
          <p:nvPr>
            <p:ph idx="1"/>
          </p:nvPr>
        </p:nvSpPr>
        <p:spPr/>
        <p:txBody>
          <a:bodyPr/>
          <a:lstStyle/>
          <a:p>
            <a:r>
              <a:rPr lang="en-US" b="1" dirty="0" smtClean="0">
                <a:solidFill>
                  <a:srgbClr val="C00000"/>
                </a:solidFill>
              </a:rPr>
              <a:t>THANK YOU,         TO ALL..  </a:t>
            </a:r>
            <a:r>
              <a:rPr lang="en-US" b="1" dirty="0" smtClean="0">
                <a:solidFill>
                  <a:srgbClr val="C00000"/>
                </a:solidFill>
                <a:sym typeface="Wingdings" pitchFamily="2" charset="2"/>
              </a:rPr>
              <a:t>    </a:t>
            </a:r>
          </a:p>
          <a:p>
            <a:endParaRPr lang="en-US" b="1" dirty="0">
              <a:solidFill>
                <a:srgbClr val="C00000"/>
              </a:solidFill>
            </a:endParaRPr>
          </a:p>
        </p:txBody>
      </p:sp>
      <p:pic>
        <p:nvPicPr>
          <p:cNvPr id="4" name="Picture 3" descr="IMG_0385.JPG"/>
          <p:cNvPicPr>
            <a:picLocks noChangeAspect="1"/>
          </p:cNvPicPr>
          <p:nvPr/>
        </p:nvPicPr>
        <p:blipFill>
          <a:blip r:embed="rId3" cstate="print"/>
          <a:stretch>
            <a:fillRect/>
          </a:stretch>
        </p:blipFill>
        <p:spPr>
          <a:xfrm>
            <a:off x="0" y="2743200"/>
            <a:ext cx="9144000" cy="3505200"/>
          </a:xfrm>
          <a:prstGeom prst="rect">
            <a:avLst/>
          </a:prstGeom>
        </p:spPr>
      </p:pic>
    </p:spTree>
  </p:cSld>
  <p:clrMapOvr>
    <a:masterClrMapping/>
  </p:clrMapOvr>
  <p:transition>
    <p:checker dir="vert"/>
    <p:sndAc>
      <p:stSnd>
        <p:snd r:embed="rId2" name="applause.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 :</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sz="2400" dirty="0" smtClean="0"/>
              <a:t>Name: MD. MONTASIR AMIN.</a:t>
            </a:r>
          </a:p>
          <a:p>
            <a:pPr>
              <a:buNone/>
            </a:pPr>
            <a:r>
              <a:rPr lang="en-US" sz="2400" dirty="0" smtClean="0"/>
              <a:t>Roll:17102033</a:t>
            </a:r>
          </a:p>
          <a:p>
            <a:endParaRPr lang="en-US" dirty="0" smtClean="0"/>
          </a:p>
          <a:p>
            <a:endParaRPr lang="en-US" dirty="0" smtClean="0"/>
          </a:p>
          <a:p>
            <a:endParaRPr lang="en-US" dirty="0" smtClean="0"/>
          </a:p>
          <a:p>
            <a:pPr>
              <a:buNone/>
            </a:pPr>
            <a:r>
              <a:rPr lang="en-US" sz="2400" dirty="0" smtClean="0"/>
              <a:t>Name: MOSTAFA  AHMED AN-NUR</a:t>
            </a:r>
          </a:p>
          <a:p>
            <a:pPr>
              <a:buNone/>
            </a:pPr>
            <a:r>
              <a:rPr lang="en-US" sz="2400" dirty="0" smtClean="0"/>
              <a:t>Roll: 17102024</a:t>
            </a:r>
            <a:endParaRPr lang="en-US" sz="2400" dirty="0"/>
          </a:p>
        </p:txBody>
      </p:sp>
    </p:spTree>
  </p:cSld>
  <p:clrMapOvr>
    <a:masterClrMapping/>
  </p:clrMapOvr>
  <p:transition>
    <p:newsflash/>
    <p:sndAc>
      <p:stSnd>
        <p:snd r:embed="rId2" name="explode.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467600" cy="1143000"/>
          </a:xfrm>
        </p:spPr>
        <p:txBody>
          <a:bodyPr/>
          <a:lstStyle/>
          <a:p>
            <a:r>
              <a:rPr lang="en-US" b="1" dirty="0" smtClean="0">
                <a:solidFill>
                  <a:srgbClr val="C00000"/>
                </a:solidFill>
              </a:rPr>
              <a:t>LET’S BEGIN :</a:t>
            </a:r>
            <a:endParaRPr lang="en-US" b="1" dirty="0">
              <a:solidFill>
                <a:srgbClr val="C00000"/>
              </a:solidFill>
            </a:endParaRPr>
          </a:p>
        </p:txBody>
      </p:sp>
      <p:sp>
        <p:nvSpPr>
          <p:cNvPr id="3" name="Content Placeholder 2"/>
          <p:cNvSpPr>
            <a:spLocks noGrp="1"/>
          </p:cNvSpPr>
          <p:nvPr>
            <p:ph idx="1"/>
          </p:nvPr>
        </p:nvSpPr>
        <p:spPr/>
        <p:txBody>
          <a:bodyPr/>
          <a:lstStyle/>
          <a:p>
            <a:endParaRPr lang="en-US" dirty="0"/>
          </a:p>
        </p:txBody>
      </p:sp>
    </p:spTree>
  </p:cSld>
  <p:clrMapOvr>
    <a:masterClrMapping/>
  </p:clrMapOvr>
  <p:transition>
    <p:sndAc>
      <p:stSnd>
        <p:snd r:embed="rId2" name="chimes.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INTRODUCTION :</a:t>
            </a:r>
            <a:endParaRPr lang="en-US" sz="3200" b="1"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1800" dirty="0" smtClean="0"/>
              <a:t>	Since </a:t>
            </a:r>
            <a:r>
              <a:rPr lang="en-US" sz="1800" dirty="0" smtClean="0"/>
              <a:t>last century, Telephone is performing a great job in our everyday’s communicative-life. At present, along with a few Mobile Network Operators i.e.: GRAMEENPHONE, BANGLALINK, ROBI etc there are also some Fixed line network operators i.e.: BANGLA PHONE, TELEBARTA, </a:t>
            </a:r>
            <a:r>
              <a:rPr lang="en-US" sz="1800" dirty="0" err="1" smtClean="0"/>
              <a:t>RanksTel</a:t>
            </a:r>
            <a:r>
              <a:rPr lang="en-US" sz="1800" dirty="0" smtClean="0"/>
              <a:t>, BIJOY PHONE etc.”Finding out the Telephone Bill of Customers with Security Access” is the project that helps us to calculate individual customer’s total call duration of a specific month after granting correct username and password. </a:t>
            </a:r>
          </a:p>
          <a:p>
            <a:pPr>
              <a:buNone/>
            </a:pPr>
            <a:endParaRPr lang="en-US" b="1" dirty="0">
              <a:solidFill>
                <a:srgbClr val="FF0000"/>
              </a:solidFill>
            </a:endParaRPr>
          </a:p>
        </p:txBody>
      </p:sp>
      <p:pic>
        <p:nvPicPr>
          <p:cNvPr id="4" name="Picture 3" descr="tel-sys.jpg"/>
          <p:cNvPicPr/>
          <p:nvPr/>
        </p:nvPicPr>
        <p:blipFill>
          <a:blip r:embed="rId3"/>
          <a:stretch>
            <a:fillRect/>
          </a:stretch>
        </p:blipFill>
        <p:spPr>
          <a:xfrm>
            <a:off x="2286000" y="4267200"/>
            <a:ext cx="4038600" cy="2285999"/>
          </a:xfrm>
          <a:prstGeom prst="rect">
            <a:avLst/>
          </a:prstGeom>
        </p:spPr>
      </p:pic>
    </p:spTree>
  </p:cSld>
  <p:clrMapOvr>
    <a:masterClrMapping/>
  </p:clrMapOvr>
  <p:transition>
    <p:dissolve/>
    <p:sndAc>
      <p:stSnd>
        <p:snd r:embed="rId2" name="camera.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INTRODUCTION :</a:t>
            </a:r>
            <a:endParaRPr lang="en-US" sz="3200" dirty="0"/>
          </a:p>
        </p:txBody>
      </p:sp>
      <p:sp>
        <p:nvSpPr>
          <p:cNvPr id="3" name="Content Placeholder 2"/>
          <p:cNvSpPr>
            <a:spLocks noGrp="1"/>
          </p:cNvSpPr>
          <p:nvPr>
            <p:ph idx="1"/>
          </p:nvPr>
        </p:nvSpPr>
        <p:spPr/>
        <p:txBody>
          <a:bodyPr>
            <a:normAutofit/>
          </a:bodyPr>
          <a:lstStyle/>
          <a:p>
            <a:pPr>
              <a:buNone/>
            </a:pPr>
            <a:r>
              <a:rPr lang="en-US" sz="1600" dirty="0" smtClean="0"/>
              <a:t>	It </a:t>
            </a:r>
            <a:r>
              <a:rPr lang="en-US" sz="1600" dirty="0" smtClean="0"/>
              <a:t>also calculates the cost of total call in Taka considering the monthly rent and also the vat. It is also to be noted that, while executing the software it shows us the current time and date. Finally after taking all input values that relevant to the customer it shows us the exact total amount that the customer have to pay for that month. </a:t>
            </a:r>
            <a:r>
              <a:rPr lang="en-US" sz="1600" dirty="0" smtClean="0"/>
              <a:t>	</a:t>
            </a:r>
          </a:p>
          <a:p>
            <a:pPr>
              <a:buNone/>
            </a:pPr>
            <a:r>
              <a:rPr lang="en-US" sz="1600" dirty="0" smtClean="0"/>
              <a:t>	</a:t>
            </a:r>
          </a:p>
          <a:p>
            <a:pPr>
              <a:buNone/>
            </a:pPr>
            <a:r>
              <a:rPr lang="en-US" sz="1600" dirty="0" smtClean="0"/>
              <a:t>	</a:t>
            </a:r>
            <a:r>
              <a:rPr lang="en-US" sz="1600" dirty="0" smtClean="0"/>
              <a:t>Whenever </a:t>
            </a:r>
            <a:r>
              <a:rPr lang="en-US" sz="1600" dirty="0" smtClean="0"/>
              <a:t>any illegal user or customer enters any wrong or invalid data the program shows him error and asks for the valid information again. </a:t>
            </a:r>
            <a:r>
              <a:rPr lang="en-US" sz="1600" dirty="0" smtClean="0"/>
              <a:t>This program </a:t>
            </a:r>
            <a:r>
              <a:rPr lang="en-US" sz="1600" dirty="0" smtClean="0"/>
              <a:t>can count maximum Customer no: 1000000’s individual calculation and each type of the minute type should not exceed up to 100000 minutes. In the approach of customer name and address each string should not exceed 10 characters and Telephone number should take only the last 8 digits associated with </a:t>
            </a:r>
            <a:r>
              <a:rPr lang="en-US" sz="1600" dirty="0" err="1" smtClean="0"/>
              <a:t>RanksTel</a:t>
            </a:r>
            <a:r>
              <a:rPr lang="en-US" sz="1600" dirty="0" smtClean="0"/>
              <a:t> operator.</a:t>
            </a:r>
          </a:p>
          <a:p>
            <a:pPr>
              <a:buNone/>
            </a:pPr>
            <a:r>
              <a:rPr lang="en-US" sz="1600" dirty="0" smtClean="0">
                <a:solidFill>
                  <a:srgbClr val="92D050"/>
                </a:solidFill>
              </a:rPr>
              <a:t>	Pre-provided</a:t>
            </a:r>
            <a:r>
              <a:rPr lang="en-US" sz="1600" b="1" dirty="0" smtClean="0">
                <a:solidFill>
                  <a:srgbClr val="92D050"/>
                </a:solidFill>
              </a:rPr>
              <a:t> </a:t>
            </a:r>
            <a:r>
              <a:rPr lang="en-US" sz="1600" dirty="0" smtClean="0">
                <a:solidFill>
                  <a:srgbClr val="92D050"/>
                </a:solidFill>
              </a:rPr>
              <a:t>data values are as follows</a:t>
            </a:r>
            <a:r>
              <a:rPr lang="en-US" sz="1600" b="1" dirty="0" smtClean="0">
                <a:solidFill>
                  <a:srgbClr val="92D050"/>
                </a:solidFill>
              </a:rPr>
              <a:t>:</a:t>
            </a:r>
            <a:endParaRPr lang="en-US" sz="1600" dirty="0" smtClean="0">
              <a:solidFill>
                <a:srgbClr val="92D050"/>
              </a:solidFill>
            </a:endParaRPr>
          </a:p>
          <a:p>
            <a:pPr>
              <a:buNone/>
            </a:pPr>
            <a:r>
              <a:rPr lang="en-US" sz="1600" dirty="0" smtClean="0"/>
              <a:t>	Monthly</a:t>
            </a:r>
            <a:r>
              <a:rPr lang="en-US" sz="1600" b="1" dirty="0" smtClean="0"/>
              <a:t> </a:t>
            </a:r>
            <a:r>
              <a:rPr lang="en-US" sz="1600" dirty="0" smtClean="0"/>
              <a:t>rent: 100Tk; LOCAL</a:t>
            </a:r>
            <a:r>
              <a:rPr lang="en-US" sz="1600" b="1" dirty="0" smtClean="0"/>
              <a:t> </a:t>
            </a:r>
            <a:r>
              <a:rPr lang="en-US" sz="1600" dirty="0" smtClean="0"/>
              <a:t>call rate: 1.5Tk/min; ISD</a:t>
            </a:r>
            <a:r>
              <a:rPr lang="en-US" sz="1600" b="1" dirty="0" smtClean="0"/>
              <a:t> </a:t>
            </a:r>
            <a:r>
              <a:rPr lang="en-US" sz="1600" dirty="0" smtClean="0"/>
              <a:t>call rate: 6.0Tk/min; NWD</a:t>
            </a:r>
            <a:r>
              <a:rPr lang="en-US" sz="1600" b="1" dirty="0" smtClean="0"/>
              <a:t> </a:t>
            </a:r>
            <a:r>
              <a:rPr lang="en-US" sz="1600" dirty="0" smtClean="0"/>
              <a:t>call rate</a:t>
            </a:r>
            <a:r>
              <a:rPr lang="en-US" sz="1600" b="1" dirty="0" smtClean="0"/>
              <a:t>:</a:t>
            </a:r>
            <a:r>
              <a:rPr lang="en-US" sz="1600" dirty="0" smtClean="0"/>
              <a:t> 1.5Tk/min; VAT</a:t>
            </a:r>
            <a:r>
              <a:rPr lang="en-US" sz="1600" b="1" dirty="0" smtClean="0"/>
              <a:t>:</a:t>
            </a:r>
            <a:r>
              <a:rPr lang="en-US" sz="1600" dirty="0" smtClean="0"/>
              <a:t> 30% of total cost.</a:t>
            </a:r>
          </a:p>
          <a:p>
            <a:endParaRPr lang="en-US" dirty="0"/>
          </a:p>
        </p:txBody>
      </p:sp>
    </p:spTree>
  </p:cSld>
  <p:clrMapOvr>
    <a:masterClrMapping/>
  </p:clrMapOvr>
  <p:transition>
    <p:wheel spokes="1"/>
    <p:sndAc>
      <p:stSnd>
        <p:snd r:embed="rId2" name="laser.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Objectives :</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t>Manually it is very difficult to calculate the total minute of a telephone bill along with individual customer’s relevant information and total cost of the customer counting the monthly rent and vat.  With the help of computer it becomes easy and faster to manage the system. In this project, it is the facilities to take all information and calculate a customer’s specific month total Telephone bill calculation in the system. The main objective of the system is which target to put a security to the user of the software and calculate his monthly total Telephone bill.</a:t>
            </a:r>
            <a:endParaRPr lang="en-US" sz="1800" dirty="0"/>
          </a:p>
        </p:txBody>
      </p:sp>
    </p:spTree>
  </p:cSld>
  <p:clrMapOvr>
    <a:masterClrMapping/>
  </p:clrMapOvr>
  <p:transition>
    <p:split orient="vert"/>
    <p:sndAc>
      <p:stSnd>
        <p:snd r:embed="rId2" name="laser.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3200" b="1" dirty="0" smtClean="0">
                <a:solidFill>
                  <a:srgbClr val="FF0000"/>
                </a:solidFill>
              </a:rPr>
              <a:t>Background Study :</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t>In distance wireless communication there are two types of device. Mobile network operator and Fixed line network operator. Different types of fixed line network operators are available in the market. We have focused on </a:t>
            </a:r>
            <a:r>
              <a:rPr lang="en-US" sz="1800" dirty="0" err="1" smtClean="0"/>
              <a:t>RanksTel</a:t>
            </a:r>
            <a:r>
              <a:rPr lang="en-US" sz="1800" dirty="0" smtClean="0"/>
              <a:t> operator which is fixed line network operator as PSTN.</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r>
              <a:rPr lang="en-US" sz="1800" dirty="0" err="1" smtClean="0"/>
              <a:t>RanksTel</a:t>
            </a:r>
            <a:r>
              <a:rPr lang="en-US" sz="1800" dirty="0" smtClean="0"/>
              <a:t> Company Logo.</a:t>
            </a:r>
          </a:p>
          <a:p>
            <a:pPr>
              <a:buNone/>
            </a:pPr>
            <a:endParaRPr lang="en-US" sz="1800" dirty="0"/>
          </a:p>
        </p:txBody>
      </p:sp>
      <p:pic>
        <p:nvPicPr>
          <p:cNvPr id="4" name="Picture 3" descr="RanksTel_Logo_New_2017.jpg"/>
          <p:cNvPicPr/>
          <p:nvPr/>
        </p:nvPicPr>
        <p:blipFill>
          <a:blip r:embed="rId3" cstate="print"/>
          <a:stretch>
            <a:fillRect/>
          </a:stretch>
        </p:blipFill>
        <p:spPr>
          <a:xfrm>
            <a:off x="2514600" y="3429000"/>
            <a:ext cx="3505200" cy="1066800"/>
          </a:xfrm>
          <a:prstGeom prst="rect">
            <a:avLst/>
          </a:prstGeom>
        </p:spPr>
      </p:pic>
    </p:spTree>
  </p:cSld>
  <p:clrMapOvr>
    <a:masterClrMapping/>
  </p:clrMapOvr>
  <p:transition>
    <p:dissolve/>
    <p:sndAc>
      <p:stSnd>
        <p:snd r:embed="rId2" name="camera.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Background Study :</a:t>
            </a:r>
            <a:endParaRPr lang="en-US" sz="3200" dirty="0"/>
          </a:p>
        </p:txBody>
      </p:sp>
      <p:sp>
        <p:nvSpPr>
          <p:cNvPr id="3" name="Content Placeholder 2"/>
          <p:cNvSpPr>
            <a:spLocks noGrp="1"/>
          </p:cNvSpPr>
          <p:nvPr>
            <p:ph idx="1"/>
          </p:nvPr>
        </p:nvSpPr>
        <p:spPr/>
        <p:txBody>
          <a:bodyPr>
            <a:normAutofit/>
          </a:bodyPr>
          <a:lstStyle/>
          <a:p>
            <a:pPr algn="just">
              <a:buNone/>
            </a:pPr>
            <a:r>
              <a:rPr lang="en-US" sz="1800" b="1" dirty="0" err="1" smtClean="0"/>
              <a:t>RanksTel</a:t>
            </a:r>
            <a:r>
              <a:rPr lang="en-US" sz="1800" b="1" dirty="0" smtClean="0"/>
              <a:t> uses the following numbering scheme:</a:t>
            </a:r>
            <a:endParaRPr lang="en-US" sz="1800" dirty="0" smtClean="0"/>
          </a:p>
          <a:p>
            <a:pPr algn="just">
              <a:buNone/>
            </a:pPr>
            <a:r>
              <a:rPr lang="en-US" sz="1800" dirty="0" smtClean="0"/>
              <a:t>+880 44 R</a:t>
            </a:r>
            <a:r>
              <a:rPr lang="en-US" sz="1800" baseline="-25000" dirty="0" smtClean="0"/>
              <a:t>1</a:t>
            </a:r>
            <a:r>
              <a:rPr lang="en-US" sz="1800" dirty="0" smtClean="0"/>
              <a:t>R</a:t>
            </a:r>
            <a:r>
              <a:rPr lang="en-US" sz="1800" baseline="-25000" dirty="0" smtClean="0"/>
              <a:t>2</a:t>
            </a:r>
            <a:r>
              <a:rPr lang="en-US" sz="1800" dirty="0" smtClean="0"/>
              <a:t>R</a:t>
            </a:r>
            <a:r>
              <a:rPr lang="en-US" sz="1800" baseline="-25000" dirty="0" smtClean="0"/>
              <a:t>3</a:t>
            </a:r>
            <a:r>
              <a:rPr lang="en-US" sz="1800" dirty="0" smtClean="0"/>
              <a:t>R</a:t>
            </a:r>
            <a:r>
              <a:rPr lang="en-US" sz="1800" baseline="-25000" dirty="0" smtClean="0"/>
              <a:t>4</a:t>
            </a:r>
            <a:r>
              <a:rPr lang="en-US" sz="1800" dirty="0" smtClean="0"/>
              <a:t>R</a:t>
            </a:r>
            <a:r>
              <a:rPr lang="en-US" sz="1800" baseline="-25000" dirty="0" smtClean="0"/>
              <a:t>5</a:t>
            </a:r>
            <a:r>
              <a:rPr lang="en-US" sz="1800" dirty="0" smtClean="0"/>
              <a:t>R</a:t>
            </a:r>
            <a:r>
              <a:rPr lang="en-US" sz="1800" baseline="-25000" dirty="0" smtClean="0"/>
              <a:t>6</a:t>
            </a:r>
            <a:r>
              <a:rPr lang="en-US" sz="1800" dirty="0" smtClean="0"/>
              <a:t>R</a:t>
            </a:r>
            <a:r>
              <a:rPr lang="en-US" sz="1800" baseline="-25000" dirty="0" smtClean="0"/>
              <a:t>7</a:t>
            </a:r>
            <a:r>
              <a:rPr lang="en-US" sz="1800" dirty="0" smtClean="0"/>
              <a:t>R</a:t>
            </a:r>
            <a:r>
              <a:rPr lang="en-US" sz="1800" baseline="-25000" dirty="0" smtClean="0"/>
              <a:t>8</a:t>
            </a:r>
            <a:endParaRPr lang="en-US" sz="1800" dirty="0" smtClean="0"/>
          </a:p>
          <a:p>
            <a:pPr algn="just">
              <a:buFont typeface="Wingdings" pitchFamily="2" charset="2"/>
              <a:buChar char="q"/>
            </a:pPr>
            <a:r>
              <a:rPr lang="en-US" sz="1800" dirty="0" smtClean="0"/>
              <a:t>+880 is the </a:t>
            </a:r>
            <a:r>
              <a:rPr lang="en-US" sz="1800" u="sng" dirty="0" smtClean="0">
                <a:hlinkClick r:id="rId3" tooltip="International subscriber dialling"/>
              </a:rPr>
              <a:t>International subscriber </a:t>
            </a:r>
            <a:r>
              <a:rPr lang="en-US" sz="1800" u="sng" dirty="0" err="1" smtClean="0">
                <a:hlinkClick r:id="rId3" tooltip="International subscriber dialling"/>
              </a:rPr>
              <a:t>dialling</a:t>
            </a:r>
            <a:r>
              <a:rPr lang="en-US" sz="1800" dirty="0" smtClean="0"/>
              <a:t> Code for Bangladesh.</a:t>
            </a:r>
          </a:p>
          <a:p>
            <a:pPr algn="just">
              <a:buFont typeface="Wingdings" pitchFamily="2" charset="2"/>
              <a:buChar char="q"/>
            </a:pPr>
            <a:r>
              <a:rPr lang="en-US" sz="1800" dirty="0" smtClean="0"/>
              <a:t>44 is the BTRC allocated code for RANKSTEL. Considering local dialing, 044 will be the general prefix</a:t>
            </a:r>
          </a:p>
          <a:p>
            <a:pPr algn="just">
              <a:buFont typeface="Wingdings" pitchFamily="2" charset="2"/>
              <a:buChar char="q"/>
            </a:pPr>
            <a:r>
              <a:rPr lang="en-US" sz="1800" dirty="0" smtClean="0"/>
              <a:t>R</a:t>
            </a:r>
            <a:r>
              <a:rPr lang="en-US" sz="1800" baseline="-25000" dirty="0" smtClean="0"/>
              <a:t>1</a:t>
            </a:r>
            <a:r>
              <a:rPr lang="en-US" sz="1800" dirty="0" smtClean="0"/>
              <a:t> is the Division wise local code for RANKSTEL.</a:t>
            </a:r>
          </a:p>
          <a:p>
            <a:pPr algn="just">
              <a:buFont typeface="Wingdings" pitchFamily="2" charset="2"/>
              <a:buChar char="q"/>
            </a:pPr>
            <a:r>
              <a:rPr lang="en-US" sz="1800" dirty="0" smtClean="0"/>
              <a:t>R</a:t>
            </a:r>
            <a:r>
              <a:rPr lang="en-US" sz="1800" baseline="-25000" dirty="0" smtClean="0"/>
              <a:t>2</a:t>
            </a:r>
            <a:r>
              <a:rPr lang="en-US" sz="1800" dirty="0" smtClean="0"/>
              <a:t> is the Package identification number for the subscriber of </a:t>
            </a:r>
            <a:r>
              <a:rPr lang="en-US" sz="1800" dirty="0" err="1" smtClean="0"/>
              <a:t>RanksTel</a:t>
            </a:r>
            <a:r>
              <a:rPr lang="en-US" sz="1800" dirty="0" smtClean="0"/>
              <a:t>.</a:t>
            </a:r>
          </a:p>
          <a:p>
            <a:pPr algn="just">
              <a:buFont typeface="Wingdings" pitchFamily="2" charset="2"/>
              <a:buChar char="q"/>
            </a:pPr>
            <a:r>
              <a:rPr lang="en-US" sz="1800" dirty="0" smtClean="0"/>
              <a:t>R</a:t>
            </a:r>
            <a:r>
              <a:rPr lang="en-US" sz="1800" baseline="-25000" dirty="0" smtClean="0"/>
              <a:t>3</a:t>
            </a:r>
            <a:r>
              <a:rPr lang="en-US" sz="1800" dirty="0" smtClean="0"/>
              <a:t> to R</a:t>
            </a:r>
            <a:r>
              <a:rPr lang="en-US" sz="1800" baseline="-25000" dirty="0" smtClean="0"/>
              <a:t>8</a:t>
            </a:r>
            <a:r>
              <a:rPr lang="en-US" sz="1800" dirty="0" smtClean="0"/>
              <a:t> is Subscriber identification number for </a:t>
            </a:r>
            <a:r>
              <a:rPr lang="en-US" sz="1800" dirty="0" err="1" smtClean="0"/>
              <a:t>RanksTel</a:t>
            </a:r>
            <a:endParaRPr lang="en-US" sz="1800" dirty="0"/>
          </a:p>
        </p:txBody>
      </p:sp>
    </p:spTree>
  </p:cSld>
  <p:clrMapOvr>
    <a:masterClrMapping/>
  </p:clrMapOvr>
  <p:transition>
    <p:dissolve/>
    <p:sndAc>
      <p:stSnd>
        <p:snd r:embed="rId2" name="camera.wav" builtIn="1"/>
      </p:stSnd>
    </p:sndAc>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TotalTime>
  <Words>926</Words>
  <Application>Microsoft Office PowerPoint</Application>
  <PresentationFormat>On-screen Show (4:3)</PresentationFormat>
  <Paragraphs>163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A presentation on……. Cse : 100 </vt:lpstr>
      <vt:lpstr>PRESENTATION :</vt:lpstr>
      <vt:lpstr>INTRODUCTION :</vt:lpstr>
      <vt:lpstr>LET’S BEGIN :</vt:lpstr>
      <vt:lpstr>INTRODUCTION :</vt:lpstr>
      <vt:lpstr>INTRODUCTION :</vt:lpstr>
      <vt:lpstr>Objectives :</vt:lpstr>
      <vt:lpstr>Background Study :</vt:lpstr>
      <vt:lpstr>Background Study :</vt:lpstr>
      <vt:lpstr>Keywords :</vt:lpstr>
      <vt:lpstr>Tools :</vt:lpstr>
      <vt:lpstr>Overview of the Software : </vt:lpstr>
      <vt:lpstr>Overview of the Software (screenshots): </vt:lpstr>
      <vt:lpstr>Overview of the Software (screenshots): </vt:lpstr>
      <vt:lpstr>Overview of the Software (screenshots): </vt:lpstr>
      <vt:lpstr>Overview of the Software (screenshots): </vt:lpstr>
      <vt:lpstr>Overview of the Software (screenshots): </vt:lpstr>
      <vt:lpstr>Flowchart :</vt:lpstr>
      <vt:lpstr>State Diagram :</vt:lpstr>
      <vt:lpstr>Data Validation :</vt:lpstr>
      <vt:lpstr>Limitations :</vt:lpstr>
      <vt:lpstr>Further Development (future work):</vt:lpstr>
      <vt:lpstr>Result and Discussion :</vt:lpstr>
      <vt:lpstr>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…….FILE……..</dc:title>
  <dc:creator>Lotus</dc:creator>
  <cp:lastModifiedBy>Lotus</cp:lastModifiedBy>
  <cp:revision>72</cp:revision>
  <dcterms:created xsi:type="dcterms:W3CDTF">2017-11-17T19:12:04Z</dcterms:created>
  <dcterms:modified xsi:type="dcterms:W3CDTF">2018-04-01T15:01:51Z</dcterms:modified>
</cp:coreProperties>
</file>