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sldIdLst>
    <p:sldId id="256" r:id="rId2"/>
    <p:sldId id="257" r:id="rId3"/>
    <p:sldId id="261" r:id="rId4"/>
    <p:sldId id="269" r:id="rId5"/>
    <p:sldId id="258" r:id="rId6"/>
    <p:sldId id="27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F18D35F-38EB-4925-8F4B-4437ED953095}" type="datetimeFigureOut">
              <a:rPr lang="fr-FR" smtClean="0"/>
              <a:t>23/12/2021</a:t>
            </a:fld>
            <a:endParaRPr lang="fr-F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fr-F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7CB6ABBC-A65B-40B8-84A4-C4C850E9B570}" type="slidenum">
              <a:rPr lang="fr-FR" smtClean="0"/>
              <a:t>‹N°›</a:t>
            </a:fld>
            <a:endParaRPr lang="fr-F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42508038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F18D35F-38EB-4925-8F4B-4437ED953095}" type="datetimeFigureOut">
              <a:rPr lang="fr-FR" smtClean="0"/>
              <a:t>23/12/2021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CB6ABBC-A65B-40B8-84A4-C4C850E9B570}" type="slidenum">
              <a:rPr lang="fr-FR" smtClean="0"/>
              <a:t>‹N°›</a:t>
            </a:fld>
            <a:endParaRPr lang="fr-FR"/>
          </a:p>
        </p:txBody>
      </p:sp>
    </p:spTree>
    <p:extLst>
      <p:ext uri="{BB962C8B-B14F-4D97-AF65-F5344CB8AC3E}">
        <p14:creationId xmlns:p14="http://schemas.microsoft.com/office/powerpoint/2010/main" val="3330215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F18D35F-38EB-4925-8F4B-4437ED953095}" type="datetimeFigureOut">
              <a:rPr lang="fr-FR" smtClean="0"/>
              <a:t>23/12/2021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CB6ABBC-A65B-40B8-84A4-C4C850E9B570}" type="slidenum">
              <a:rPr lang="fr-FR" smtClean="0"/>
              <a:t>‹N°›</a:t>
            </a:fld>
            <a:endParaRPr lang="fr-FR"/>
          </a:p>
        </p:txBody>
      </p:sp>
    </p:spTree>
    <p:extLst>
      <p:ext uri="{BB962C8B-B14F-4D97-AF65-F5344CB8AC3E}">
        <p14:creationId xmlns:p14="http://schemas.microsoft.com/office/powerpoint/2010/main" val="2677159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F18D35F-38EB-4925-8F4B-4437ED953095}" type="datetimeFigureOut">
              <a:rPr lang="fr-FR" smtClean="0"/>
              <a:t>23/12/2021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CB6ABBC-A65B-40B8-84A4-C4C850E9B570}" type="slidenum">
              <a:rPr lang="fr-FR" smtClean="0"/>
              <a:t>‹N°›</a:t>
            </a:fld>
            <a:endParaRPr lang="fr-FR"/>
          </a:p>
        </p:txBody>
      </p:sp>
    </p:spTree>
    <p:extLst>
      <p:ext uri="{BB962C8B-B14F-4D97-AF65-F5344CB8AC3E}">
        <p14:creationId xmlns:p14="http://schemas.microsoft.com/office/powerpoint/2010/main" val="1345491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F18D35F-38EB-4925-8F4B-4437ED953095}" type="datetimeFigureOut">
              <a:rPr lang="fr-FR" smtClean="0"/>
              <a:t>23/12/2021</a:t>
            </a:fld>
            <a:endParaRPr lang="fr-F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fr-F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7CB6ABBC-A65B-40B8-84A4-C4C850E9B570}" type="slidenum">
              <a:rPr lang="fr-FR" smtClean="0"/>
              <a:t>‹N°›</a:t>
            </a:fld>
            <a:endParaRPr lang="fr-F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0900743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F18D35F-38EB-4925-8F4B-4437ED953095}" type="datetimeFigureOut">
              <a:rPr lang="fr-FR" smtClean="0"/>
              <a:t>23/12/2021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CB6ABBC-A65B-40B8-84A4-C4C850E9B570}" type="slidenum">
              <a:rPr lang="fr-FR" smtClean="0"/>
              <a:t>‹N°›</a:t>
            </a:fld>
            <a:endParaRPr lang="fr-FR"/>
          </a:p>
        </p:txBody>
      </p:sp>
    </p:spTree>
    <p:extLst>
      <p:ext uri="{BB962C8B-B14F-4D97-AF65-F5344CB8AC3E}">
        <p14:creationId xmlns:p14="http://schemas.microsoft.com/office/powerpoint/2010/main" val="2381557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F18D35F-38EB-4925-8F4B-4437ED953095}" type="datetimeFigureOut">
              <a:rPr lang="fr-FR" smtClean="0"/>
              <a:t>23/12/2021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CB6ABBC-A65B-40B8-84A4-C4C850E9B570}" type="slidenum">
              <a:rPr lang="fr-FR" smtClean="0"/>
              <a:t>‹N°›</a:t>
            </a:fld>
            <a:endParaRPr lang="fr-FR"/>
          </a:p>
        </p:txBody>
      </p:sp>
    </p:spTree>
    <p:extLst>
      <p:ext uri="{BB962C8B-B14F-4D97-AF65-F5344CB8AC3E}">
        <p14:creationId xmlns:p14="http://schemas.microsoft.com/office/powerpoint/2010/main" val="512063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F18D35F-38EB-4925-8F4B-4437ED953095}" type="datetimeFigureOut">
              <a:rPr lang="fr-FR" smtClean="0"/>
              <a:t>23/12/2021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CB6ABBC-A65B-40B8-84A4-C4C850E9B570}" type="slidenum">
              <a:rPr lang="fr-FR" smtClean="0"/>
              <a:t>‹N°›</a:t>
            </a:fld>
            <a:endParaRPr lang="fr-FR"/>
          </a:p>
        </p:txBody>
      </p:sp>
    </p:spTree>
    <p:extLst>
      <p:ext uri="{BB962C8B-B14F-4D97-AF65-F5344CB8AC3E}">
        <p14:creationId xmlns:p14="http://schemas.microsoft.com/office/powerpoint/2010/main" val="2329409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18D35F-38EB-4925-8F4B-4437ED953095}" type="datetimeFigureOut">
              <a:rPr lang="fr-FR" smtClean="0"/>
              <a:t>23/12/2021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CB6ABBC-A65B-40B8-84A4-C4C850E9B570}" type="slidenum">
              <a:rPr lang="fr-FR" smtClean="0"/>
              <a:t>‹N°›</a:t>
            </a:fld>
            <a:endParaRPr lang="fr-FR"/>
          </a:p>
        </p:txBody>
      </p:sp>
    </p:spTree>
    <p:extLst>
      <p:ext uri="{BB962C8B-B14F-4D97-AF65-F5344CB8AC3E}">
        <p14:creationId xmlns:p14="http://schemas.microsoft.com/office/powerpoint/2010/main" val="3700643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F18D35F-38EB-4925-8F4B-4437ED953095}" type="datetimeFigureOut">
              <a:rPr lang="fr-FR" smtClean="0"/>
              <a:t>23/12/2021</a:t>
            </a:fld>
            <a:endParaRPr lang="fr-F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fr-F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CB6ABBC-A65B-40B8-84A4-C4C850E9B570}" type="slidenum">
              <a:rPr lang="fr-FR" smtClean="0"/>
              <a:t>‹N°›</a:t>
            </a:fld>
            <a:endParaRPr lang="fr-F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61902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F18D35F-38EB-4925-8F4B-4437ED953095}" type="datetimeFigureOut">
              <a:rPr lang="fr-FR" smtClean="0"/>
              <a:t>23/12/2021</a:t>
            </a:fld>
            <a:endParaRPr lang="fr-F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fr-F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CB6ABBC-A65B-40B8-84A4-C4C850E9B570}" type="slidenum">
              <a:rPr lang="fr-FR" smtClean="0"/>
              <a:t>‹N°›</a:t>
            </a:fld>
            <a:endParaRPr lang="fr-F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89782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F18D35F-38EB-4925-8F4B-4437ED953095}" type="datetimeFigureOut">
              <a:rPr lang="fr-FR" smtClean="0"/>
              <a:t>23/12/2021</a:t>
            </a:fld>
            <a:endParaRPr lang="fr-F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fr-F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7CB6ABBC-A65B-40B8-84A4-C4C850E9B570}" type="slidenum">
              <a:rPr lang="fr-FR" smtClean="0"/>
              <a:t>‹N°›</a:t>
            </a:fld>
            <a:endParaRPr lang="fr-F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90551024"/>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3EED5F-A067-4AE0-AF37-49B2B313A22D}"/>
              </a:ext>
            </a:extLst>
          </p:cNvPr>
          <p:cNvSpPr>
            <a:spLocks noGrp="1"/>
          </p:cNvSpPr>
          <p:nvPr>
            <p:ph type="ctrTitle"/>
          </p:nvPr>
        </p:nvSpPr>
        <p:spPr>
          <a:xfrm>
            <a:off x="1695493" y="1330774"/>
            <a:ext cx="8800497" cy="2098226"/>
          </a:xfrm>
        </p:spPr>
        <p:txBody>
          <a:bodyPr/>
          <a:lstStyle/>
          <a:p>
            <a:r>
              <a:rPr lang="en-US" dirty="0"/>
              <a:t>Travelling salesman problem</a:t>
            </a:r>
            <a:endParaRPr lang="fr-FR" dirty="0"/>
          </a:p>
        </p:txBody>
      </p:sp>
      <p:sp>
        <p:nvSpPr>
          <p:cNvPr id="3" name="Sous-titre 2">
            <a:extLst>
              <a:ext uri="{FF2B5EF4-FFF2-40B4-BE49-F238E27FC236}">
                <a16:creationId xmlns:a16="http://schemas.microsoft.com/office/drawing/2014/main" id="{1FFC02A8-CAA0-468C-9C09-A78D441B01A2}"/>
              </a:ext>
            </a:extLst>
          </p:cNvPr>
          <p:cNvSpPr>
            <a:spLocks noGrp="1"/>
          </p:cNvSpPr>
          <p:nvPr>
            <p:ph type="subTitle" idx="1"/>
          </p:nvPr>
        </p:nvSpPr>
        <p:spPr/>
        <p:txBody>
          <a:bodyPr>
            <a:normAutofit fontScale="92500" lnSpcReduction="10000"/>
          </a:bodyPr>
          <a:lstStyle/>
          <a:p>
            <a:r>
              <a:rPr lang="en-US" dirty="0" err="1"/>
              <a:t>Montassar</a:t>
            </a:r>
            <a:r>
              <a:rPr lang="en-US" dirty="0"/>
              <a:t> Chihi , Senior BA/IT</a:t>
            </a:r>
          </a:p>
          <a:p>
            <a:r>
              <a:rPr lang="en-US" dirty="0"/>
              <a:t>Tunis Business School</a:t>
            </a:r>
          </a:p>
          <a:p>
            <a:r>
              <a:rPr lang="en-US" dirty="0"/>
              <a:t>2021/2022</a:t>
            </a:r>
            <a:endParaRPr lang="fr-FR" dirty="0"/>
          </a:p>
        </p:txBody>
      </p:sp>
    </p:spTree>
    <p:extLst>
      <p:ext uri="{BB962C8B-B14F-4D97-AF65-F5344CB8AC3E}">
        <p14:creationId xmlns:p14="http://schemas.microsoft.com/office/powerpoint/2010/main" val="2386102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D6C3E8-EEFF-4FA6-96BB-4DA9FEA2E167}"/>
              </a:ext>
            </a:extLst>
          </p:cNvPr>
          <p:cNvSpPr>
            <a:spLocks noGrp="1"/>
          </p:cNvSpPr>
          <p:nvPr>
            <p:ph type="title"/>
          </p:nvPr>
        </p:nvSpPr>
        <p:spPr>
          <a:xfrm>
            <a:off x="1371600" y="685800"/>
            <a:ext cx="9601200" cy="957264"/>
          </a:xfrm>
        </p:spPr>
        <p:txBody>
          <a:bodyPr/>
          <a:lstStyle/>
          <a:p>
            <a:r>
              <a:rPr lang="en-US" dirty="0"/>
              <a:t>Design</a:t>
            </a:r>
            <a:endParaRPr lang="fr-FR" dirty="0"/>
          </a:p>
        </p:txBody>
      </p:sp>
      <p:sp>
        <p:nvSpPr>
          <p:cNvPr id="3" name="Espace réservé du contenu 2">
            <a:extLst>
              <a:ext uri="{FF2B5EF4-FFF2-40B4-BE49-F238E27FC236}">
                <a16:creationId xmlns:a16="http://schemas.microsoft.com/office/drawing/2014/main" id="{1B2489BD-EAEB-46C8-9822-A263EC375772}"/>
              </a:ext>
            </a:extLst>
          </p:cNvPr>
          <p:cNvSpPr>
            <a:spLocks noGrp="1"/>
          </p:cNvSpPr>
          <p:nvPr>
            <p:ph idx="1"/>
          </p:nvPr>
        </p:nvSpPr>
        <p:spPr>
          <a:xfrm>
            <a:off x="1371599" y="1643064"/>
            <a:ext cx="4400551" cy="4257674"/>
          </a:xfrm>
        </p:spPr>
        <p:txBody>
          <a:bodyPr>
            <a:normAutofit/>
          </a:bodyPr>
          <a:lstStyle/>
          <a:p>
            <a:pPr algn="just">
              <a:lnSpc>
                <a:spcPct val="150000"/>
              </a:lnSpc>
              <a:buFont typeface="Wingdings" panose="05000000000000000000" pitchFamily="2" charset="2"/>
              <a:buChar char="Ø"/>
            </a:pPr>
            <a:r>
              <a:rPr lang="en-US" sz="1900" i="1" dirty="0">
                <a:solidFill>
                  <a:schemeClr val="tx1"/>
                </a:solidFill>
                <a:latin typeface="Open Sans" panose="020B0606030504020204" pitchFamily="34" charset="0"/>
              </a:rPr>
              <a:t>Information:</a:t>
            </a:r>
          </a:p>
          <a:p>
            <a:pPr marL="0" indent="0" algn="just">
              <a:lnSpc>
                <a:spcPct val="150000"/>
              </a:lnSpc>
              <a:buNone/>
            </a:pPr>
            <a:r>
              <a:rPr lang="en-US" sz="1900" dirty="0">
                <a:solidFill>
                  <a:srgbClr val="555555"/>
                </a:solidFill>
                <a:latin typeface="Open Sans" panose="020B0606030504020204" pitchFamily="34" charset="0"/>
              </a:rPr>
              <a:t>We will need the distances between cities in order to find the optimal solution</a:t>
            </a:r>
          </a:p>
        </p:txBody>
      </p:sp>
      <p:pic>
        <p:nvPicPr>
          <p:cNvPr id="5" name="Image 4">
            <a:extLst>
              <a:ext uri="{FF2B5EF4-FFF2-40B4-BE49-F238E27FC236}">
                <a16:creationId xmlns:a16="http://schemas.microsoft.com/office/drawing/2014/main" id="{C2B2BDD6-C71C-435A-8EE9-AC8930CC59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43064"/>
            <a:ext cx="5814549" cy="4195275"/>
          </a:xfrm>
          <a:prstGeom prst="rect">
            <a:avLst/>
          </a:prstGeom>
        </p:spPr>
      </p:pic>
    </p:spTree>
    <p:extLst>
      <p:ext uri="{BB962C8B-B14F-4D97-AF65-F5344CB8AC3E}">
        <p14:creationId xmlns:p14="http://schemas.microsoft.com/office/powerpoint/2010/main" val="1370003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D6C3E8-EEFF-4FA6-96BB-4DA9FEA2E167}"/>
              </a:ext>
            </a:extLst>
          </p:cNvPr>
          <p:cNvSpPr>
            <a:spLocks noGrp="1"/>
          </p:cNvSpPr>
          <p:nvPr>
            <p:ph type="title"/>
          </p:nvPr>
        </p:nvSpPr>
        <p:spPr>
          <a:xfrm>
            <a:off x="1371600" y="685800"/>
            <a:ext cx="9601200" cy="957264"/>
          </a:xfrm>
        </p:spPr>
        <p:txBody>
          <a:bodyPr/>
          <a:lstStyle/>
          <a:p>
            <a:r>
              <a:rPr lang="en-US" dirty="0"/>
              <a:t>Design</a:t>
            </a:r>
            <a:endParaRPr lang="fr-FR" dirty="0"/>
          </a:p>
        </p:txBody>
      </p:sp>
      <p:sp>
        <p:nvSpPr>
          <p:cNvPr id="3" name="Espace réservé du contenu 2">
            <a:extLst>
              <a:ext uri="{FF2B5EF4-FFF2-40B4-BE49-F238E27FC236}">
                <a16:creationId xmlns:a16="http://schemas.microsoft.com/office/drawing/2014/main" id="{1B2489BD-EAEB-46C8-9822-A263EC375772}"/>
              </a:ext>
            </a:extLst>
          </p:cNvPr>
          <p:cNvSpPr>
            <a:spLocks noGrp="1"/>
          </p:cNvSpPr>
          <p:nvPr>
            <p:ph idx="1"/>
          </p:nvPr>
        </p:nvSpPr>
        <p:spPr>
          <a:xfrm>
            <a:off x="1371599" y="1643064"/>
            <a:ext cx="4557714" cy="4257674"/>
          </a:xfrm>
        </p:spPr>
        <p:txBody>
          <a:bodyPr>
            <a:normAutofit/>
          </a:bodyPr>
          <a:lstStyle/>
          <a:p>
            <a:pPr algn="just">
              <a:lnSpc>
                <a:spcPct val="150000"/>
              </a:lnSpc>
              <a:buFont typeface="Wingdings" panose="05000000000000000000" pitchFamily="2" charset="2"/>
              <a:buChar char="Ø"/>
            </a:pPr>
            <a:r>
              <a:rPr lang="en-US" sz="1900" i="1" dirty="0">
                <a:solidFill>
                  <a:schemeClr val="tx1"/>
                </a:solidFill>
                <a:latin typeface="Open Sans" panose="020B0606030504020204" pitchFamily="34" charset="0"/>
              </a:rPr>
              <a:t>Process:</a:t>
            </a:r>
          </a:p>
          <a:p>
            <a:pPr marL="0" indent="0" algn="just">
              <a:lnSpc>
                <a:spcPct val="150000"/>
              </a:lnSpc>
              <a:buNone/>
            </a:pPr>
            <a:r>
              <a:rPr lang="en-US" sz="1900" dirty="0">
                <a:solidFill>
                  <a:srgbClr val="555555"/>
                </a:solidFill>
                <a:latin typeface="Open Sans" panose="020B0606030504020204" pitchFamily="34" charset="0"/>
              </a:rPr>
              <a:t>We will first apply a greedy algorithm in order to find the maximum-minimum; the distance that we are not allowed to go beyond. This will serve as a benchmark to evaluate our genetic algorithm performance.</a:t>
            </a:r>
          </a:p>
        </p:txBody>
      </p:sp>
      <p:pic>
        <p:nvPicPr>
          <p:cNvPr id="7174" name="Picture 6" descr="What is a genetic algorithm? – PastMike">
            <a:extLst>
              <a:ext uri="{FF2B5EF4-FFF2-40B4-BE49-F238E27FC236}">
                <a16:creationId xmlns:a16="http://schemas.microsoft.com/office/drawing/2014/main" id="{40127B9A-CE87-4117-93CE-7C677EBA9D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3476" y="3840346"/>
            <a:ext cx="2992287" cy="1585912"/>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Dijkstra algorithm to find the shortest path (greedy approach) - KodeBinary">
            <a:extLst>
              <a:ext uri="{FF2B5EF4-FFF2-40B4-BE49-F238E27FC236}">
                <a16:creationId xmlns:a16="http://schemas.microsoft.com/office/drawing/2014/main" id="{77F3963B-6C2E-4275-8378-767A6F2C63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4157" y="1097146"/>
            <a:ext cx="2345531" cy="2331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317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D6C3E8-EEFF-4FA6-96BB-4DA9FEA2E167}"/>
              </a:ext>
            </a:extLst>
          </p:cNvPr>
          <p:cNvSpPr>
            <a:spLocks noGrp="1"/>
          </p:cNvSpPr>
          <p:nvPr>
            <p:ph type="title"/>
          </p:nvPr>
        </p:nvSpPr>
        <p:spPr>
          <a:xfrm>
            <a:off x="1371600" y="685800"/>
            <a:ext cx="9601200" cy="957264"/>
          </a:xfrm>
        </p:spPr>
        <p:txBody>
          <a:bodyPr/>
          <a:lstStyle/>
          <a:p>
            <a:r>
              <a:rPr lang="en-US" dirty="0"/>
              <a:t>Design</a:t>
            </a:r>
            <a:endParaRPr lang="fr-FR" dirty="0"/>
          </a:p>
        </p:txBody>
      </p:sp>
      <p:sp>
        <p:nvSpPr>
          <p:cNvPr id="3" name="Espace réservé du contenu 2">
            <a:extLst>
              <a:ext uri="{FF2B5EF4-FFF2-40B4-BE49-F238E27FC236}">
                <a16:creationId xmlns:a16="http://schemas.microsoft.com/office/drawing/2014/main" id="{1B2489BD-EAEB-46C8-9822-A263EC375772}"/>
              </a:ext>
            </a:extLst>
          </p:cNvPr>
          <p:cNvSpPr>
            <a:spLocks noGrp="1"/>
          </p:cNvSpPr>
          <p:nvPr>
            <p:ph idx="1"/>
          </p:nvPr>
        </p:nvSpPr>
        <p:spPr>
          <a:xfrm>
            <a:off x="1371599" y="1643064"/>
            <a:ext cx="4557714" cy="4257674"/>
          </a:xfrm>
        </p:spPr>
        <p:txBody>
          <a:bodyPr>
            <a:normAutofit/>
          </a:bodyPr>
          <a:lstStyle/>
          <a:p>
            <a:pPr algn="just">
              <a:lnSpc>
                <a:spcPct val="150000"/>
              </a:lnSpc>
              <a:buFont typeface="Wingdings" panose="05000000000000000000" pitchFamily="2" charset="2"/>
              <a:buChar char="Ø"/>
            </a:pPr>
            <a:r>
              <a:rPr lang="en-US" sz="1900" i="1" dirty="0">
                <a:solidFill>
                  <a:schemeClr val="tx1"/>
                </a:solidFill>
                <a:latin typeface="Open Sans" panose="020B0606030504020204" pitchFamily="34" charset="0"/>
              </a:rPr>
              <a:t>Tools and interface:</a:t>
            </a:r>
            <a:endParaRPr lang="en-US" sz="1900" dirty="0">
              <a:solidFill>
                <a:srgbClr val="555555"/>
              </a:solidFill>
              <a:latin typeface="Open Sans" panose="020B0606030504020204" pitchFamily="34" charset="0"/>
            </a:endParaRPr>
          </a:p>
          <a:p>
            <a:pPr marL="0" indent="0" algn="just">
              <a:lnSpc>
                <a:spcPct val="150000"/>
              </a:lnSpc>
              <a:buNone/>
            </a:pPr>
            <a:r>
              <a:rPr lang="en-US" sz="1900" dirty="0">
                <a:solidFill>
                  <a:srgbClr val="555555"/>
                </a:solidFill>
                <a:latin typeface="Open Sans" panose="020B0606030504020204" pitchFamily="34" charset="0"/>
              </a:rPr>
              <a:t>We will use python in order to find the desired path .</a:t>
            </a:r>
          </a:p>
          <a:p>
            <a:pPr marL="0" indent="0" algn="just">
              <a:lnSpc>
                <a:spcPct val="150000"/>
              </a:lnSpc>
              <a:buNone/>
            </a:pPr>
            <a:r>
              <a:rPr lang="en-US" sz="1900" dirty="0">
                <a:solidFill>
                  <a:srgbClr val="555555"/>
                </a:solidFill>
                <a:latin typeface="Open Sans" panose="020B0606030504020204" pitchFamily="34" charset="0"/>
              </a:rPr>
              <a:t>Our interface will be Jupyter notebook.</a:t>
            </a:r>
          </a:p>
          <a:p>
            <a:pPr marL="0" indent="0" algn="just">
              <a:lnSpc>
                <a:spcPct val="150000"/>
              </a:lnSpc>
              <a:buNone/>
            </a:pPr>
            <a:r>
              <a:rPr lang="en-US" sz="1900" dirty="0">
                <a:solidFill>
                  <a:srgbClr val="555555"/>
                </a:solidFill>
                <a:latin typeface="Open Sans" panose="020B0606030504020204" pitchFamily="34" charset="0"/>
              </a:rPr>
              <a:t>Our data will be stored in our local machines.</a:t>
            </a:r>
          </a:p>
          <a:p>
            <a:pPr marL="0" indent="0" algn="just">
              <a:lnSpc>
                <a:spcPct val="150000"/>
              </a:lnSpc>
              <a:buNone/>
            </a:pPr>
            <a:r>
              <a:rPr lang="en-US" sz="1900" dirty="0">
                <a:solidFill>
                  <a:srgbClr val="555555"/>
                </a:solidFill>
                <a:latin typeface="Open Sans" panose="020B0606030504020204" pitchFamily="34" charset="0"/>
              </a:rPr>
              <a:t>Further details about the program will be included in the notebook,</a:t>
            </a:r>
          </a:p>
        </p:txBody>
      </p:sp>
      <p:pic>
        <p:nvPicPr>
          <p:cNvPr id="9218" name="Picture 2" descr="Python Logo, history, meaning, symbol, PNG">
            <a:extLst>
              <a:ext uri="{FF2B5EF4-FFF2-40B4-BE49-F238E27FC236}">
                <a16:creationId xmlns:a16="http://schemas.microsoft.com/office/drawing/2014/main" id="{5ADD1AD9-8C9F-4FF7-99BC-02C01E9D96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9313" y="1643064"/>
            <a:ext cx="3860798" cy="2171699"/>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Jupyter — Wikipédia">
            <a:extLst>
              <a:ext uri="{FF2B5EF4-FFF2-40B4-BE49-F238E27FC236}">
                <a16:creationId xmlns:a16="http://schemas.microsoft.com/office/drawing/2014/main" id="{41F027D7-BF41-47F5-8EA4-4514CFBD43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0111" y="3829052"/>
            <a:ext cx="1787309" cy="2071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4654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4A9824-F3C1-4626-B729-63568DC354F0}"/>
              </a:ext>
            </a:extLst>
          </p:cNvPr>
          <p:cNvSpPr>
            <a:spLocks noGrp="1"/>
          </p:cNvSpPr>
          <p:nvPr>
            <p:ph type="title"/>
          </p:nvPr>
        </p:nvSpPr>
        <p:spPr/>
        <p:txBody>
          <a:bodyPr/>
          <a:lstStyle/>
          <a:p>
            <a:r>
              <a:rPr lang="en-US" dirty="0"/>
              <a:t>Problem</a:t>
            </a:r>
            <a:endParaRPr lang="fr-FR" dirty="0"/>
          </a:p>
        </p:txBody>
      </p:sp>
      <p:sp>
        <p:nvSpPr>
          <p:cNvPr id="3" name="Espace réservé du contenu 2">
            <a:extLst>
              <a:ext uri="{FF2B5EF4-FFF2-40B4-BE49-F238E27FC236}">
                <a16:creationId xmlns:a16="http://schemas.microsoft.com/office/drawing/2014/main" id="{A7D28EB4-B215-42C8-A5FE-582717E9896B}"/>
              </a:ext>
            </a:extLst>
          </p:cNvPr>
          <p:cNvSpPr>
            <a:spLocks noGrp="1"/>
          </p:cNvSpPr>
          <p:nvPr>
            <p:ph idx="1"/>
          </p:nvPr>
        </p:nvSpPr>
        <p:spPr>
          <a:xfrm>
            <a:off x="1371600" y="1771650"/>
            <a:ext cx="5272088" cy="3581400"/>
          </a:xfrm>
        </p:spPr>
        <p:txBody>
          <a:bodyPr/>
          <a:lstStyle/>
          <a:p>
            <a:pPr marL="0" indent="0" algn="just">
              <a:lnSpc>
                <a:spcPct val="150000"/>
              </a:lnSpc>
              <a:buNone/>
            </a:pPr>
            <a:r>
              <a:rPr lang="en-US" b="0" i="0" dirty="0">
                <a:solidFill>
                  <a:srgbClr val="555555"/>
                </a:solidFill>
                <a:effectLst/>
                <a:latin typeface="Open Sans" panose="020B0606030504020204" pitchFamily="34" charset="0"/>
              </a:rPr>
              <a:t>The salesman needs to make a tour, starting from Tunis, visiting all the governates, and going back to Tunis.</a:t>
            </a:r>
          </a:p>
          <a:p>
            <a:pPr marL="0" indent="0" algn="just">
              <a:lnSpc>
                <a:spcPct val="150000"/>
              </a:lnSpc>
              <a:buNone/>
            </a:pPr>
            <a:r>
              <a:rPr lang="en-US" dirty="0">
                <a:solidFill>
                  <a:srgbClr val="555555"/>
                </a:solidFill>
                <a:latin typeface="Open Sans" panose="020B0606030504020204" pitchFamily="34" charset="0"/>
              </a:rPr>
              <a:t>The problem is we don’t know what path they should follow in order to minimize the cost of this trip.</a:t>
            </a:r>
          </a:p>
        </p:txBody>
      </p:sp>
      <p:pic>
        <p:nvPicPr>
          <p:cNvPr id="1026" name="Picture 2" descr="7 Steps to Better Problem Solving">
            <a:extLst>
              <a:ext uri="{FF2B5EF4-FFF2-40B4-BE49-F238E27FC236}">
                <a16:creationId xmlns:a16="http://schemas.microsoft.com/office/drawing/2014/main" id="{2010C27E-7E4F-417E-86E9-D7BF3EE908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381" y="1771650"/>
            <a:ext cx="4558147" cy="358140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200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4A9824-F3C1-4626-B729-63568DC354F0}"/>
              </a:ext>
            </a:extLst>
          </p:cNvPr>
          <p:cNvSpPr>
            <a:spLocks noGrp="1"/>
          </p:cNvSpPr>
          <p:nvPr>
            <p:ph type="title"/>
          </p:nvPr>
        </p:nvSpPr>
        <p:spPr/>
        <p:txBody>
          <a:bodyPr/>
          <a:lstStyle/>
          <a:p>
            <a:r>
              <a:rPr lang="en-US" dirty="0"/>
              <a:t>Problem</a:t>
            </a:r>
            <a:endParaRPr lang="fr-FR" dirty="0"/>
          </a:p>
        </p:txBody>
      </p:sp>
      <p:sp>
        <p:nvSpPr>
          <p:cNvPr id="3" name="Espace réservé du contenu 2">
            <a:extLst>
              <a:ext uri="{FF2B5EF4-FFF2-40B4-BE49-F238E27FC236}">
                <a16:creationId xmlns:a16="http://schemas.microsoft.com/office/drawing/2014/main" id="{A7D28EB4-B215-42C8-A5FE-582717E9896B}"/>
              </a:ext>
            </a:extLst>
          </p:cNvPr>
          <p:cNvSpPr>
            <a:spLocks noGrp="1"/>
          </p:cNvSpPr>
          <p:nvPr>
            <p:ph idx="1"/>
          </p:nvPr>
        </p:nvSpPr>
        <p:spPr>
          <a:xfrm>
            <a:off x="1371600" y="1771650"/>
            <a:ext cx="5272088" cy="3581400"/>
          </a:xfrm>
        </p:spPr>
        <p:txBody>
          <a:bodyPr>
            <a:normAutofit fontScale="92500" lnSpcReduction="10000"/>
          </a:bodyPr>
          <a:lstStyle/>
          <a:p>
            <a:pPr marL="0" indent="0" algn="just">
              <a:lnSpc>
                <a:spcPct val="150000"/>
              </a:lnSpc>
              <a:buNone/>
            </a:pPr>
            <a:r>
              <a:rPr lang="en-US" b="0" i="0" dirty="0">
                <a:solidFill>
                  <a:srgbClr val="555555"/>
                </a:solidFill>
                <a:effectLst/>
                <a:latin typeface="Open Sans" panose="020B0606030504020204" pitchFamily="34" charset="0"/>
              </a:rPr>
              <a:t>Assuming the cost of the trip is exponentially proportional to the distance covered, it is crucial to find the shortest path in order to minimize the cost ( we also assume that we can’t know if the gas price will change or if there will be traffic ).</a:t>
            </a:r>
          </a:p>
          <a:p>
            <a:pPr marL="0" indent="0" algn="just">
              <a:lnSpc>
                <a:spcPct val="150000"/>
              </a:lnSpc>
              <a:buNone/>
            </a:pPr>
            <a:r>
              <a:rPr lang="en-US" dirty="0">
                <a:solidFill>
                  <a:srgbClr val="555555"/>
                </a:solidFill>
                <a:latin typeface="Open Sans" panose="020B0606030504020204" pitchFamily="34" charset="0"/>
              </a:rPr>
              <a:t>The real question is how to actually find the shortest path ?</a:t>
            </a:r>
          </a:p>
        </p:txBody>
      </p:sp>
      <p:pic>
        <p:nvPicPr>
          <p:cNvPr id="1026" name="Picture 2" descr="7 Steps to Better Problem Solving">
            <a:extLst>
              <a:ext uri="{FF2B5EF4-FFF2-40B4-BE49-F238E27FC236}">
                <a16:creationId xmlns:a16="http://schemas.microsoft.com/office/drawing/2014/main" id="{2010C27E-7E4F-417E-86E9-D7BF3EE908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381" y="1771650"/>
            <a:ext cx="4558147" cy="358140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585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D6C3E8-EEFF-4FA6-96BB-4DA9FEA2E167}"/>
              </a:ext>
            </a:extLst>
          </p:cNvPr>
          <p:cNvSpPr>
            <a:spLocks noGrp="1"/>
          </p:cNvSpPr>
          <p:nvPr>
            <p:ph type="title"/>
          </p:nvPr>
        </p:nvSpPr>
        <p:spPr/>
        <p:txBody>
          <a:bodyPr/>
          <a:lstStyle/>
          <a:p>
            <a:r>
              <a:rPr lang="fr-FR" dirty="0"/>
              <a:t>Planning</a:t>
            </a:r>
          </a:p>
        </p:txBody>
      </p:sp>
      <p:sp>
        <p:nvSpPr>
          <p:cNvPr id="3" name="Espace réservé du contenu 2">
            <a:extLst>
              <a:ext uri="{FF2B5EF4-FFF2-40B4-BE49-F238E27FC236}">
                <a16:creationId xmlns:a16="http://schemas.microsoft.com/office/drawing/2014/main" id="{1B2489BD-EAEB-46C8-9822-A263EC375772}"/>
              </a:ext>
            </a:extLst>
          </p:cNvPr>
          <p:cNvSpPr>
            <a:spLocks noGrp="1"/>
          </p:cNvSpPr>
          <p:nvPr>
            <p:ph idx="1"/>
          </p:nvPr>
        </p:nvSpPr>
        <p:spPr>
          <a:xfrm>
            <a:off x="1371600" y="1643064"/>
            <a:ext cx="4600575" cy="4214812"/>
          </a:xfrm>
        </p:spPr>
        <p:txBody>
          <a:bodyPr>
            <a:normAutofit/>
          </a:bodyPr>
          <a:lstStyle/>
          <a:p>
            <a:pPr algn="just">
              <a:lnSpc>
                <a:spcPct val="150000"/>
              </a:lnSpc>
              <a:buFont typeface="Wingdings" panose="05000000000000000000" pitchFamily="2" charset="2"/>
              <a:buChar char="Ø"/>
            </a:pPr>
            <a:r>
              <a:rPr lang="en-US" sz="1900" i="1" dirty="0">
                <a:solidFill>
                  <a:schemeClr val="tx1"/>
                </a:solidFill>
                <a:latin typeface="Open Sans" panose="020B0606030504020204" pitchFamily="34" charset="0"/>
              </a:rPr>
              <a:t>Area: </a:t>
            </a:r>
            <a:r>
              <a:rPr lang="en-US" sz="1900" dirty="0">
                <a:solidFill>
                  <a:schemeClr val="tx1">
                    <a:lumMod val="75000"/>
                    <a:lumOff val="25000"/>
                  </a:schemeClr>
                </a:solidFill>
                <a:latin typeface="Open Sans" panose="020B0606030504020204" pitchFamily="34" charset="0"/>
              </a:rPr>
              <a:t>Transport </a:t>
            </a:r>
          </a:p>
          <a:p>
            <a:pPr algn="just">
              <a:lnSpc>
                <a:spcPct val="150000"/>
              </a:lnSpc>
              <a:buFont typeface="Wingdings" panose="05000000000000000000" pitchFamily="2" charset="2"/>
              <a:buChar char="Ø"/>
            </a:pPr>
            <a:r>
              <a:rPr lang="en-US" sz="1900" i="1" dirty="0">
                <a:solidFill>
                  <a:schemeClr val="tx1"/>
                </a:solidFill>
                <a:latin typeface="Open Sans" panose="020B0606030504020204" pitchFamily="34" charset="0"/>
              </a:rPr>
              <a:t>Decision Variables: </a:t>
            </a:r>
            <a:r>
              <a:rPr lang="en-US" sz="1900" dirty="0">
                <a:solidFill>
                  <a:schemeClr val="tx1">
                    <a:lumMod val="75000"/>
                    <a:lumOff val="25000"/>
                  </a:schemeClr>
                </a:solidFill>
                <a:latin typeface="Open Sans" panose="020B0606030504020204" pitchFamily="34" charset="0"/>
              </a:rPr>
              <a:t>What path to follow </a:t>
            </a:r>
          </a:p>
          <a:p>
            <a:pPr algn="just">
              <a:lnSpc>
                <a:spcPct val="150000"/>
              </a:lnSpc>
              <a:buFont typeface="Wingdings" panose="05000000000000000000" pitchFamily="2" charset="2"/>
              <a:buChar char="Ø"/>
            </a:pPr>
            <a:r>
              <a:rPr lang="en-US" sz="1900" i="1" dirty="0">
                <a:solidFill>
                  <a:schemeClr val="tx1"/>
                </a:solidFill>
                <a:latin typeface="Open Sans" panose="020B0606030504020204" pitchFamily="34" charset="0"/>
              </a:rPr>
              <a:t>Result Variables: </a:t>
            </a:r>
            <a:r>
              <a:rPr lang="en-US" sz="1900" dirty="0">
                <a:solidFill>
                  <a:schemeClr val="tx1">
                    <a:lumMod val="75000"/>
                    <a:lumOff val="25000"/>
                  </a:schemeClr>
                </a:solidFill>
                <a:latin typeface="Open Sans" panose="020B0606030504020204" pitchFamily="34" charset="0"/>
              </a:rPr>
              <a:t>total cost </a:t>
            </a:r>
          </a:p>
          <a:p>
            <a:pPr algn="just">
              <a:lnSpc>
                <a:spcPct val="150000"/>
              </a:lnSpc>
              <a:buFont typeface="Wingdings" panose="05000000000000000000" pitchFamily="2" charset="2"/>
              <a:buChar char="Ø"/>
            </a:pPr>
            <a:r>
              <a:rPr lang="en-US" sz="1900" i="1" dirty="0">
                <a:solidFill>
                  <a:schemeClr val="tx1"/>
                </a:solidFill>
                <a:latin typeface="Open Sans" panose="020B0606030504020204" pitchFamily="34" charset="0"/>
              </a:rPr>
              <a:t>Uncontrollable Variables:  </a:t>
            </a:r>
            <a:r>
              <a:rPr lang="en-US" sz="1900" i="1" dirty="0">
                <a:solidFill>
                  <a:schemeClr val="tx1">
                    <a:lumMod val="75000"/>
                    <a:lumOff val="25000"/>
                  </a:schemeClr>
                </a:solidFill>
                <a:latin typeface="Open Sans" panose="020B0606030504020204" pitchFamily="34" charset="0"/>
              </a:rPr>
              <a:t>gas price, traffic (more time equals more gas )</a:t>
            </a:r>
            <a:endParaRPr lang="fr-FR" sz="1900" dirty="0">
              <a:solidFill>
                <a:schemeClr val="tx1">
                  <a:lumMod val="75000"/>
                  <a:lumOff val="25000"/>
                </a:schemeClr>
              </a:solidFill>
              <a:latin typeface="Open Sans" panose="020B0606030504020204" pitchFamily="34" charset="0"/>
            </a:endParaRPr>
          </a:p>
        </p:txBody>
      </p:sp>
      <p:pic>
        <p:nvPicPr>
          <p:cNvPr id="5122" name="Picture 2" descr="Re-using the Project Plan">
            <a:extLst>
              <a:ext uri="{FF2B5EF4-FFF2-40B4-BE49-F238E27FC236}">
                <a16:creationId xmlns:a16="http://schemas.microsoft.com/office/drawing/2014/main" id="{B2AA2266-7DC1-4C04-9F12-180D65CE91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4724" y="1643064"/>
            <a:ext cx="4200228" cy="4214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308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D6C3E8-EEFF-4FA6-96BB-4DA9FEA2E167}"/>
              </a:ext>
            </a:extLst>
          </p:cNvPr>
          <p:cNvSpPr>
            <a:spLocks noGrp="1"/>
          </p:cNvSpPr>
          <p:nvPr>
            <p:ph type="title"/>
          </p:nvPr>
        </p:nvSpPr>
        <p:spPr/>
        <p:txBody>
          <a:bodyPr/>
          <a:lstStyle/>
          <a:p>
            <a:r>
              <a:rPr lang="fr-FR" dirty="0"/>
              <a:t>Planning</a:t>
            </a:r>
          </a:p>
        </p:txBody>
      </p:sp>
      <p:sp>
        <p:nvSpPr>
          <p:cNvPr id="3" name="Espace réservé du contenu 2">
            <a:extLst>
              <a:ext uri="{FF2B5EF4-FFF2-40B4-BE49-F238E27FC236}">
                <a16:creationId xmlns:a16="http://schemas.microsoft.com/office/drawing/2014/main" id="{1B2489BD-EAEB-46C8-9822-A263EC375772}"/>
              </a:ext>
            </a:extLst>
          </p:cNvPr>
          <p:cNvSpPr>
            <a:spLocks noGrp="1"/>
          </p:cNvSpPr>
          <p:nvPr>
            <p:ph idx="1"/>
          </p:nvPr>
        </p:nvSpPr>
        <p:spPr>
          <a:xfrm>
            <a:off x="1371600" y="1643064"/>
            <a:ext cx="4600575" cy="4214812"/>
          </a:xfrm>
        </p:spPr>
        <p:txBody>
          <a:bodyPr>
            <a:normAutofit/>
          </a:bodyPr>
          <a:lstStyle/>
          <a:p>
            <a:pPr marL="0" indent="0" algn="just">
              <a:lnSpc>
                <a:spcPct val="150000"/>
              </a:lnSpc>
              <a:buNone/>
            </a:pPr>
            <a:r>
              <a:rPr lang="en-US" sz="1900" dirty="0">
                <a:solidFill>
                  <a:srgbClr val="555555"/>
                </a:solidFill>
                <a:latin typeface="Open Sans" panose="020B0606030504020204" pitchFamily="34" charset="0"/>
              </a:rPr>
              <a:t>There is a lot of alternatives to find the shortest path between all cities, we will consider 3 of them:</a:t>
            </a:r>
          </a:p>
          <a:p>
            <a:pPr algn="just">
              <a:lnSpc>
                <a:spcPct val="150000"/>
              </a:lnSpc>
              <a:buFont typeface="Wingdings" panose="05000000000000000000" pitchFamily="2" charset="2"/>
              <a:buChar char="Ø"/>
            </a:pPr>
            <a:r>
              <a:rPr lang="en-US" sz="1900" i="1" dirty="0">
                <a:solidFill>
                  <a:schemeClr val="tx1"/>
                </a:solidFill>
                <a:latin typeface="Open Sans" panose="020B0606030504020204" pitchFamily="34" charset="0"/>
              </a:rPr>
              <a:t>Find all possible paths</a:t>
            </a:r>
          </a:p>
          <a:p>
            <a:pPr algn="just">
              <a:lnSpc>
                <a:spcPct val="150000"/>
              </a:lnSpc>
              <a:buFont typeface="Wingdings" panose="05000000000000000000" pitchFamily="2" charset="2"/>
              <a:buChar char="Ø"/>
            </a:pPr>
            <a:r>
              <a:rPr lang="en-US" sz="1900" i="1" dirty="0">
                <a:solidFill>
                  <a:schemeClr val="tx1"/>
                </a:solidFill>
                <a:latin typeface="Open Sans" panose="020B0606030504020204" pitchFamily="34" charset="0"/>
              </a:rPr>
              <a:t>Use greedy algorithm to find the shortest path</a:t>
            </a:r>
          </a:p>
          <a:p>
            <a:pPr algn="just">
              <a:lnSpc>
                <a:spcPct val="150000"/>
              </a:lnSpc>
              <a:buFont typeface="Wingdings" panose="05000000000000000000" pitchFamily="2" charset="2"/>
              <a:buChar char="Ø"/>
            </a:pPr>
            <a:r>
              <a:rPr lang="en-US" sz="1900" i="1" dirty="0">
                <a:solidFill>
                  <a:schemeClr val="tx1"/>
                </a:solidFill>
                <a:latin typeface="Open Sans" panose="020B0606030504020204" pitchFamily="34" charset="0"/>
              </a:rPr>
              <a:t>Use a genetic algorithm to find the shortest path</a:t>
            </a:r>
            <a:endParaRPr lang="fr-FR" sz="1900" i="1" dirty="0">
              <a:solidFill>
                <a:schemeClr val="tx1"/>
              </a:solidFill>
              <a:latin typeface="Open Sans" panose="020B0606030504020204" pitchFamily="34" charset="0"/>
            </a:endParaRPr>
          </a:p>
        </p:txBody>
      </p:sp>
      <p:pic>
        <p:nvPicPr>
          <p:cNvPr id="5122" name="Picture 2" descr="Re-using the Project Plan">
            <a:extLst>
              <a:ext uri="{FF2B5EF4-FFF2-40B4-BE49-F238E27FC236}">
                <a16:creationId xmlns:a16="http://schemas.microsoft.com/office/drawing/2014/main" id="{B2AA2266-7DC1-4C04-9F12-180D65CE91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4724" y="1643064"/>
            <a:ext cx="4200228" cy="4214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610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D6C3E8-EEFF-4FA6-96BB-4DA9FEA2E167}"/>
              </a:ext>
            </a:extLst>
          </p:cNvPr>
          <p:cNvSpPr>
            <a:spLocks noGrp="1"/>
          </p:cNvSpPr>
          <p:nvPr>
            <p:ph type="title"/>
          </p:nvPr>
        </p:nvSpPr>
        <p:spPr/>
        <p:txBody>
          <a:bodyPr/>
          <a:lstStyle/>
          <a:p>
            <a:r>
              <a:rPr lang="fr-FR" dirty="0" err="1"/>
              <a:t>Analysis</a:t>
            </a:r>
            <a:endParaRPr lang="fr-FR" dirty="0"/>
          </a:p>
        </p:txBody>
      </p:sp>
      <p:sp>
        <p:nvSpPr>
          <p:cNvPr id="3" name="Espace réservé du contenu 2">
            <a:extLst>
              <a:ext uri="{FF2B5EF4-FFF2-40B4-BE49-F238E27FC236}">
                <a16:creationId xmlns:a16="http://schemas.microsoft.com/office/drawing/2014/main" id="{1B2489BD-EAEB-46C8-9822-A263EC375772}"/>
              </a:ext>
            </a:extLst>
          </p:cNvPr>
          <p:cNvSpPr>
            <a:spLocks noGrp="1"/>
          </p:cNvSpPr>
          <p:nvPr>
            <p:ph idx="1"/>
          </p:nvPr>
        </p:nvSpPr>
        <p:spPr>
          <a:xfrm>
            <a:off x="1371599" y="1643064"/>
            <a:ext cx="4943475" cy="4257674"/>
          </a:xfrm>
        </p:spPr>
        <p:txBody>
          <a:bodyPr>
            <a:normAutofit/>
          </a:bodyPr>
          <a:lstStyle/>
          <a:p>
            <a:pPr marL="0" indent="0" algn="just">
              <a:lnSpc>
                <a:spcPct val="150000"/>
              </a:lnSpc>
              <a:buNone/>
            </a:pPr>
            <a:r>
              <a:rPr lang="en-US" sz="1900" dirty="0">
                <a:solidFill>
                  <a:srgbClr val="555555"/>
                </a:solidFill>
                <a:latin typeface="Open Sans" panose="020B0606030504020204" pitchFamily="34" charset="0"/>
              </a:rPr>
              <a:t>We will assume steady state, meaning that we will do a static analysis. Only distance will be considered as a variable controlling our result</a:t>
            </a:r>
          </a:p>
        </p:txBody>
      </p:sp>
      <p:pic>
        <p:nvPicPr>
          <p:cNvPr id="10242" name="Picture 2" descr="Fiche de Révision | Distance de Sécurité, de Freinage et d&amp;#39;Arrêt">
            <a:extLst>
              <a:ext uri="{FF2B5EF4-FFF2-40B4-BE49-F238E27FC236}">
                <a16:creationId xmlns:a16="http://schemas.microsoft.com/office/drawing/2014/main" id="{0F184779-55D0-402F-AB18-3FA69B5178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499" y="1643064"/>
            <a:ext cx="51435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023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D6C3E8-EEFF-4FA6-96BB-4DA9FEA2E167}"/>
              </a:ext>
            </a:extLst>
          </p:cNvPr>
          <p:cNvSpPr>
            <a:spLocks noGrp="1"/>
          </p:cNvSpPr>
          <p:nvPr>
            <p:ph type="title"/>
          </p:nvPr>
        </p:nvSpPr>
        <p:spPr/>
        <p:txBody>
          <a:bodyPr/>
          <a:lstStyle/>
          <a:p>
            <a:r>
              <a:rPr lang="fr-FR" dirty="0" err="1"/>
              <a:t>Analysis</a:t>
            </a:r>
            <a:endParaRPr lang="fr-FR" dirty="0"/>
          </a:p>
        </p:txBody>
      </p:sp>
      <p:sp>
        <p:nvSpPr>
          <p:cNvPr id="3" name="Espace réservé du contenu 2">
            <a:extLst>
              <a:ext uri="{FF2B5EF4-FFF2-40B4-BE49-F238E27FC236}">
                <a16:creationId xmlns:a16="http://schemas.microsoft.com/office/drawing/2014/main" id="{1B2489BD-EAEB-46C8-9822-A263EC375772}"/>
              </a:ext>
            </a:extLst>
          </p:cNvPr>
          <p:cNvSpPr>
            <a:spLocks noGrp="1"/>
          </p:cNvSpPr>
          <p:nvPr>
            <p:ph idx="1"/>
          </p:nvPr>
        </p:nvSpPr>
        <p:spPr>
          <a:xfrm>
            <a:off x="1371599" y="1643064"/>
            <a:ext cx="4943475" cy="4257674"/>
          </a:xfrm>
        </p:spPr>
        <p:txBody>
          <a:bodyPr>
            <a:normAutofit/>
          </a:bodyPr>
          <a:lstStyle/>
          <a:p>
            <a:pPr algn="just">
              <a:lnSpc>
                <a:spcPct val="150000"/>
              </a:lnSpc>
              <a:buFont typeface="Wingdings" panose="05000000000000000000" pitchFamily="2" charset="2"/>
              <a:buChar char="Ø"/>
            </a:pPr>
            <a:r>
              <a:rPr lang="en-US" sz="1900" i="1" dirty="0">
                <a:solidFill>
                  <a:schemeClr val="tx1"/>
                </a:solidFill>
                <a:latin typeface="Open Sans" panose="020B0606030504020204" pitchFamily="34" charset="0"/>
              </a:rPr>
              <a:t>Find all possible paths:</a:t>
            </a:r>
          </a:p>
          <a:p>
            <a:pPr marL="0" indent="0" algn="just">
              <a:lnSpc>
                <a:spcPct val="150000"/>
              </a:lnSpc>
              <a:buNone/>
            </a:pPr>
            <a:r>
              <a:rPr lang="en-US" sz="1900" dirty="0">
                <a:solidFill>
                  <a:srgbClr val="555555"/>
                </a:solidFill>
                <a:latin typeface="Open Sans" panose="020B0606030504020204" pitchFamily="34" charset="0"/>
              </a:rPr>
              <a:t>This is the most obvious solution to go to and unfortunately it is the unfeasible one!</a:t>
            </a:r>
          </a:p>
          <a:p>
            <a:pPr marL="0" indent="0" algn="just">
              <a:lnSpc>
                <a:spcPct val="150000"/>
              </a:lnSpc>
              <a:buNone/>
            </a:pPr>
            <a:r>
              <a:rPr lang="en-US" sz="1900" dirty="0">
                <a:solidFill>
                  <a:srgbClr val="555555"/>
                </a:solidFill>
                <a:latin typeface="Open Sans" panose="020B0606030504020204" pitchFamily="34" charset="0"/>
              </a:rPr>
              <a:t>There is 21! Possibilities.</a:t>
            </a:r>
          </a:p>
          <a:p>
            <a:pPr marL="0" indent="0" algn="just">
              <a:lnSpc>
                <a:spcPct val="150000"/>
              </a:lnSpc>
              <a:buNone/>
            </a:pPr>
            <a:r>
              <a:rPr lang="en-US" sz="1900" dirty="0">
                <a:solidFill>
                  <a:srgbClr val="555555"/>
                </a:solidFill>
                <a:latin typeface="Open Sans" panose="020B0606030504020204" pitchFamily="34" charset="0"/>
              </a:rPr>
              <a:t>Assuming 1 billion additions per second, this would take around </a:t>
            </a:r>
            <a:r>
              <a:rPr lang="en-US" sz="1900" b="1" dirty="0">
                <a:solidFill>
                  <a:srgbClr val="555555"/>
                </a:solidFill>
                <a:latin typeface="Open Sans" panose="020B0606030504020204" pitchFamily="34" charset="0"/>
              </a:rPr>
              <a:t>8,000,000,000,000,000</a:t>
            </a:r>
            <a:r>
              <a:rPr lang="en-US" sz="1900" dirty="0">
                <a:solidFill>
                  <a:srgbClr val="555555"/>
                </a:solidFill>
                <a:latin typeface="Open Sans" panose="020B0606030504020204" pitchFamily="34" charset="0"/>
              </a:rPr>
              <a:t> years.</a:t>
            </a:r>
          </a:p>
          <a:p>
            <a:pPr marL="0" indent="0" algn="just">
              <a:lnSpc>
                <a:spcPct val="150000"/>
              </a:lnSpc>
              <a:buNone/>
            </a:pPr>
            <a:r>
              <a:rPr lang="en-US" sz="1900" dirty="0">
                <a:solidFill>
                  <a:srgbClr val="555555"/>
                </a:solidFill>
                <a:latin typeface="Open Sans" panose="020B0606030504020204" pitchFamily="34" charset="0"/>
              </a:rPr>
              <a:t>The universe is </a:t>
            </a:r>
            <a:r>
              <a:rPr lang="en-US" sz="1900" b="1" dirty="0">
                <a:solidFill>
                  <a:srgbClr val="555555"/>
                </a:solidFill>
                <a:latin typeface="Open Sans" panose="020B0606030504020204" pitchFamily="34" charset="0"/>
              </a:rPr>
              <a:t>13,800,000,000</a:t>
            </a:r>
            <a:r>
              <a:rPr lang="en-US" sz="1900" dirty="0">
                <a:solidFill>
                  <a:srgbClr val="555555"/>
                </a:solidFill>
                <a:latin typeface="Open Sans" panose="020B0606030504020204" pitchFamily="34" charset="0"/>
              </a:rPr>
              <a:t> years old !</a:t>
            </a:r>
          </a:p>
        </p:txBody>
      </p:sp>
      <p:pic>
        <p:nvPicPr>
          <p:cNvPr id="5" name="Picture 2" descr="Studio Classroom">
            <a:extLst>
              <a:ext uri="{FF2B5EF4-FFF2-40B4-BE49-F238E27FC236}">
                <a16:creationId xmlns:a16="http://schemas.microsoft.com/office/drawing/2014/main" id="{73AEA2A0-353E-4C02-A4E4-21D1C0DCD6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5626" y="1643064"/>
            <a:ext cx="4955037" cy="408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41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D6C3E8-EEFF-4FA6-96BB-4DA9FEA2E167}"/>
              </a:ext>
            </a:extLst>
          </p:cNvPr>
          <p:cNvSpPr>
            <a:spLocks noGrp="1"/>
          </p:cNvSpPr>
          <p:nvPr>
            <p:ph type="title"/>
          </p:nvPr>
        </p:nvSpPr>
        <p:spPr/>
        <p:txBody>
          <a:bodyPr/>
          <a:lstStyle/>
          <a:p>
            <a:r>
              <a:rPr lang="fr-FR" dirty="0" err="1"/>
              <a:t>Analysis</a:t>
            </a:r>
            <a:endParaRPr lang="fr-FR" dirty="0"/>
          </a:p>
        </p:txBody>
      </p:sp>
      <p:sp>
        <p:nvSpPr>
          <p:cNvPr id="3" name="Espace réservé du contenu 2">
            <a:extLst>
              <a:ext uri="{FF2B5EF4-FFF2-40B4-BE49-F238E27FC236}">
                <a16:creationId xmlns:a16="http://schemas.microsoft.com/office/drawing/2014/main" id="{1B2489BD-EAEB-46C8-9822-A263EC375772}"/>
              </a:ext>
            </a:extLst>
          </p:cNvPr>
          <p:cNvSpPr>
            <a:spLocks noGrp="1"/>
          </p:cNvSpPr>
          <p:nvPr>
            <p:ph idx="1"/>
          </p:nvPr>
        </p:nvSpPr>
        <p:spPr>
          <a:xfrm>
            <a:off x="1371599" y="1643064"/>
            <a:ext cx="4943475" cy="4257674"/>
          </a:xfrm>
        </p:spPr>
        <p:txBody>
          <a:bodyPr>
            <a:normAutofit/>
          </a:bodyPr>
          <a:lstStyle/>
          <a:p>
            <a:pPr algn="just">
              <a:lnSpc>
                <a:spcPct val="150000"/>
              </a:lnSpc>
              <a:buFont typeface="Wingdings" panose="05000000000000000000" pitchFamily="2" charset="2"/>
              <a:buChar char="Ø"/>
            </a:pPr>
            <a:r>
              <a:rPr lang="en-US" sz="1900" i="1" dirty="0">
                <a:solidFill>
                  <a:schemeClr val="tx1"/>
                </a:solidFill>
                <a:latin typeface="Open Sans" panose="020B0606030504020204" pitchFamily="34" charset="0"/>
              </a:rPr>
              <a:t>Use greedy algorithm :</a:t>
            </a:r>
          </a:p>
          <a:p>
            <a:pPr marL="0" indent="0" algn="just">
              <a:lnSpc>
                <a:spcPct val="150000"/>
              </a:lnSpc>
              <a:buNone/>
            </a:pPr>
            <a:r>
              <a:rPr lang="en-US" sz="1900" dirty="0">
                <a:solidFill>
                  <a:srgbClr val="555555"/>
                </a:solidFill>
                <a:latin typeface="Open Sans" panose="020B0606030504020204" pitchFamily="34" charset="0"/>
              </a:rPr>
              <a:t>Greedy algorithms look for the best next option. It is a probable solution to this problem. However it does not guarantee the optimal solution for us as proven in the example here </a:t>
            </a:r>
            <a:r>
              <a:rPr lang="en-US" sz="1900" dirty="0">
                <a:solidFill>
                  <a:srgbClr val="555555"/>
                </a:solidFill>
                <a:latin typeface="Open Sans" panose="020B0606030504020204" pitchFamily="34" charset="0"/>
                <a:sym typeface="Wingdings" panose="05000000000000000000" pitchFamily="2" charset="2"/>
              </a:rPr>
              <a:t></a:t>
            </a:r>
          </a:p>
        </p:txBody>
      </p:sp>
      <p:pic>
        <p:nvPicPr>
          <p:cNvPr id="4100" name="Picture 4" descr="Greedy Algorithms | Brilliant Math &amp;amp; Science Wiki">
            <a:extLst>
              <a:ext uri="{FF2B5EF4-FFF2-40B4-BE49-F238E27FC236}">
                <a16:creationId xmlns:a16="http://schemas.microsoft.com/office/drawing/2014/main" id="{0E689873-0B47-4967-A0BA-1FE58FAB95D7}"/>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796086" y="1685926"/>
            <a:ext cx="5000625" cy="3000375"/>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5B98DCD0-C4A1-4BFC-A2E2-7568BC626A7B}"/>
              </a:ext>
            </a:extLst>
          </p:cNvPr>
          <p:cNvSpPr txBox="1"/>
          <p:nvPr/>
        </p:nvSpPr>
        <p:spPr>
          <a:xfrm>
            <a:off x="6796086" y="4907755"/>
            <a:ext cx="5176839" cy="307777"/>
          </a:xfrm>
          <a:prstGeom prst="rect">
            <a:avLst/>
          </a:prstGeom>
          <a:noFill/>
        </p:spPr>
        <p:txBody>
          <a:bodyPr wrap="square" rtlCol="0">
            <a:spAutoFit/>
          </a:bodyPr>
          <a:lstStyle/>
          <a:p>
            <a:r>
              <a:rPr lang="en-US" sz="1400" dirty="0"/>
              <a:t>This example is for largest path but the same concept is applicable</a:t>
            </a:r>
            <a:endParaRPr lang="fr-FR" sz="1400" dirty="0"/>
          </a:p>
        </p:txBody>
      </p:sp>
    </p:spTree>
    <p:extLst>
      <p:ext uri="{BB962C8B-B14F-4D97-AF65-F5344CB8AC3E}">
        <p14:creationId xmlns:p14="http://schemas.microsoft.com/office/powerpoint/2010/main" val="3712194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D6C3E8-EEFF-4FA6-96BB-4DA9FEA2E167}"/>
              </a:ext>
            </a:extLst>
          </p:cNvPr>
          <p:cNvSpPr>
            <a:spLocks noGrp="1"/>
          </p:cNvSpPr>
          <p:nvPr>
            <p:ph type="title"/>
          </p:nvPr>
        </p:nvSpPr>
        <p:spPr/>
        <p:txBody>
          <a:bodyPr/>
          <a:lstStyle/>
          <a:p>
            <a:r>
              <a:rPr lang="fr-FR" dirty="0" err="1"/>
              <a:t>Analysis</a:t>
            </a:r>
            <a:endParaRPr lang="fr-FR" dirty="0"/>
          </a:p>
        </p:txBody>
      </p:sp>
      <p:sp>
        <p:nvSpPr>
          <p:cNvPr id="3" name="Espace réservé du contenu 2">
            <a:extLst>
              <a:ext uri="{FF2B5EF4-FFF2-40B4-BE49-F238E27FC236}">
                <a16:creationId xmlns:a16="http://schemas.microsoft.com/office/drawing/2014/main" id="{1B2489BD-EAEB-46C8-9822-A263EC375772}"/>
              </a:ext>
            </a:extLst>
          </p:cNvPr>
          <p:cNvSpPr>
            <a:spLocks noGrp="1"/>
          </p:cNvSpPr>
          <p:nvPr>
            <p:ph idx="1"/>
          </p:nvPr>
        </p:nvSpPr>
        <p:spPr>
          <a:xfrm>
            <a:off x="1371599" y="1643064"/>
            <a:ext cx="4943475" cy="4257674"/>
          </a:xfrm>
        </p:spPr>
        <p:txBody>
          <a:bodyPr>
            <a:normAutofit fontScale="92500" lnSpcReduction="10000"/>
          </a:bodyPr>
          <a:lstStyle/>
          <a:p>
            <a:pPr algn="just">
              <a:lnSpc>
                <a:spcPct val="150000"/>
              </a:lnSpc>
              <a:buFont typeface="Wingdings" panose="05000000000000000000" pitchFamily="2" charset="2"/>
              <a:buChar char="Ø"/>
            </a:pPr>
            <a:r>
              <a:rPr lang="en-US" sz="1900" i="1" dirty="0">
                <a:solidFill>
                  <a:schemeClr val="tx1"/>
                </a:solidFill>
                <a:latin typeface="Open Sans" panose="020B0606030504020204" pitchFamily="34" charset="0"/>
              </a:rPr>
              <a:t>Use a genetic algorithm :</a:t>
            </a:r>
          </a:p>
          <a:p>
            <a:pPr marL="0" indent="0" algn="just">
              <a:lnSpc>
                <a:spcPct val="150000"/>
              </a:lnSpc>
              <a:buNone/>
            </a:pPr>
            <a:r>
              <a:rPr lang="en-US" sz="1900" dirty="0">
                <a:solidFill>
                  <a:srgbClr val="555555"/>
                </a:solidFill>
                <a:latin typeface="Open Sans" panose="020B0606030504020204" pitchFamily="34" charset="0"/>
              </a:rPr>
              <a:t>A genetic algorithm is a search heuristic that is inspired by Charles Darwin's theory of natural evolution. This algorithm reflects the process of natural selection where the fittest individuals are selected for reproduction in order to produce offspring of the next generation.</a:t>
            </a:r>
          </a:p>
          <a:p>
            <a:pPr marL="0" indent="0" algn="just">
              <a:lnSpc>
                <a:spcPct val="150000"/>
              </a:lnSpc>
              <a:buNone/>
            </a:pPr>
            <a:r>
              <a:rPr lang="en-US" sz="1900" dirty="0">
                <a:solidFill>
                  <a:srgbClr val="555555"/>
                </a:solidFill>
                <a:latin typeface="Open Sans" panose="020B0606030504020204" pitchFamily="34" charset="0"/>
              </a:rPr>
              <a:t>We keep looping through the steps until we reach a satisfactory result.</a:t>
            </a:r>
          </a:p>
        </p:txBody>
      </p:sp>
      <p:pic>
        <p:nvPicPr>
          <p:cNvPr id="6146" name="Picture 2" descr="What is a Genetic Algorithm? - Generative Design Primer">
            <a:extLst>
              <a:ext uri="{FF2B5EF4-FFF2-40B4-BE49-F238E27FC236}">
                <a16:creationId xmlns:a16="http://schemas.microsoft.com/office/drawing/2014/main" id="{59DF5B15-A38A-4020-84CB-B349FC65E8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0204" y="1893095"/>
            <a:ext cx="4959698" cy="3757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700002"/>
      </p:ext>
    </p:extLst>
  </p:cSld>
  <p:clrMapOvr>
    <a:masterClrMapping/>
  </p:clrMapOvr>
</p:sld>
</file>

<file path=ppt/theme/theme1.xml><?xml version="1.0" encoding="utf-8"?>
<a:theme xmlns:a="http://schemas.openxmlformats.org/drawingml/2006/main" name="Cadrage">
  <a:themeElements>
    <a:clrScheme name="Cadrag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adrag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dra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TM10001105[[fn=Cadrage]]</Template>
  <TotalTime>133</TotalTime>
  <Words>491</Words>
  <Application>Microsoft Office PowerPoint</Application>
  <PresentationFormat>Grand écran</PresentationFormat>
  <Paragraphs>48</Paragraphs>
  <Slides>12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vt:lpstr>
      <vt:lpstr>Franklin Gothic Book</vt:lpstr>
      <vt:lpstr>Open Sans</vt:lpstr>
      <vt:lpstr>Wingdings</vt:lpstr>
      <vt:lpstr>Cadrage</vt:lpstr>
      <vt:lpstr>Travelling salesman problem</vt:lpstr>
      <vt:lpstr>Problem</vt:lpstr>
      <vt:lpstr>Problem</vt:lpstr>
      <vt:lpstr>Planning</vt:lpstr>
      <vt:lpstr>Planning</vt:lpstr>
      <vt:lpstr>Analysis</vt:lpstr>
      <vt:lpstr>Analysis</vt:lpstr>
      <vt:lpstr>Analysis</vt:lpstr>
      <vt:lpstr>Analysis</vt:lpstr>
      <vt:lpstr>Design</vt:lpstr>
      <vt:lpstr>Design</vt:lpstr>
      <vt:lpstr>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Travelling salesman problem</dc:title>
  <dc:creator>chihi</dc:creator>
  <cp:lastModifiedBy>chihi</cp:lastModifiedBy>
  <cp:revision>7</cp:revision>
  <dcterms:created xsi:type="dcterms:W3CDTF">2021-12-23T22:24:12Z</dcterms:created>
  <dcterms:modified xsi:type="dcterms:W3CDTF">2021-12-24T00:37:48Z</dcterms:modified>
</cp:coreProperties>
</file>