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59" r:id="rId6"/>
    <p:sldId id="272" r:id="rId7"/>
    <p:sldId id="260" r:id="rId8"/>
    <p:sldId id="261" r:id="rId9"/>
    <p:sldId id="262" r:id="rId10"/>
    <p:sldId id="263" r:id="rId11"/>
    <p:sldId id="264" r:id="rId12"/>
    <p:sldId id="265" r:id="rId13"/>
    <p:sldId id="271"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386821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096E420-2DAE-4C63-ABE1-5F291D4882DC}" type="datetimeFigureOut">
              <a:rPr lang="fr-FR" smtClean="0"/>
              <a:t>06/01/2022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85792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186329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8356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77963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332355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213922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14098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28661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37431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274291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096E420-2DAE-4C63-ABE1-5F291D4882DC}" type="datetimeFigureOut">
              <a:rPr lang="fr-FR" smtClean="0"/>
              <a:t>06/01/2022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321324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96E420-2DAE-4C63-ABE1-5F291D4882DC}" type="datetimeFigureOut">
              <a:rPr lang="fr-FR" smtClean="0"/>
              <a:t>06/01/2022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78119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83670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16952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6096E420-2DAE-4C63-ABE1-5F291D4882DC}" type="datetimeFigureOut">
              <a:rPr lang="fr-FR" smtClean="0"/>
              <a:t>06/01/2022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153775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096E420-2DAE-4C63-ABE1-5F291D4882DC}" type="datetimeFigureOut">
              <a:rPr lang="fr-FR" smtClean="0"/>
              <a:t>06/01/2022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104198F-DF0E-42C5-808D-13282E2AEB3C}" type="slidenum">
              <a:rPr lang="fr-FR" smtClean="0"/>
              <a:t>‹N°›</a:t>
            </a:fld>
            <a:endParaRPr lang="fr-FR"/>
          </a:p>
        </p:txBody>
      </p:sp>
    </p:spTree>
    <p:extLst>
      <p:ext uri="{BB962C8B-B14F-4D97-AF65-F5344CB8AC3E}">
        <p14:creationId xmlns:p14="http://schemas.microsoft.com/office/powerpoint/2010/main" val="220010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96E420-2DAE-4C63-ABE1-5F291D4882DC}" type="datetimeFigureOut">
              <a:rPr lang="fr-FR" smtClean="0"/>
              <a:t>06/01/2022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04198F-DF0E-42C5-808D-13282E2AEB3C}" type="slidenum">
              <a:rPr lang="fr-FR" smtClean="0"/>
              <a:t>‹N°›</a:t>
            </a:fld>
            <a:endParaRPr lang="fr-FR"/>
          </a:p>
        </p:txBody>
      </p:sp>
    </p:spTree>
    <p:extLst>
      <p:ext uri="{BB962C8B-B14F-4D97-AF65-F5344CB8AC3E}">
        <p14:creationId xmlns:p14="http://schemas.microsoft.com/office/powerpoint/2010/main" val="395425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59406-AF5F-44B3-A4B3-18E81741506D}"/>
              </a:ext>
            </a:extLst>
          </p:cNvPr>
          <p:cNvSpPr>
            <a:spLocks noGrp="1"/>
          </p:cNvSpPr>
          <p:nvPr>
            <p:ph type="ctrTitle"/>
          </p:nvPr>
        </p:nvSpPr>
        <p:spPr>
          <a:xfrm>
            <a:off x="3608933" y="1694805"/>
            <a:ext cx="5475288" cy="962618"/>
          </a:xfrm>
        </p:spPr>
        <p:txBody>
          <a:bodyPr/>
          <a:lstStyle/>
          <a:p>
            <a:r>
              <a:rPr lang="en-US" sz="5400" dirty="0"/>
              <a:t>Restaurant POS</a:t>
            </a:r>
            <a:endParaRPr lang="fr-FR" sz="5400" dirty="0"/>
          </a:p>
        </p:txBody>
      </p:sp>
      <p:sp>
        <p:nvSpPr>
          <p:cNvPr id="3" name="Sous-titre 2">
            <a:extLst>
              <a:ext uri="{FF2B5EF4-FFF2-40B4-BE49-F238E27FC236}">
                <a16:creationId xmlns:a16="http://schemas.microsoft.com/office/drawing/2014/main" id="{157BD1C6-23CD-4097-8DBF-C99945DF3302}"/>
              </a:ext>
            </a:extLst>
          </p:cNvPr>
          <p:cNvSpPr>
            <a:spLocks noGrp="1"/>
          </p:cNvSpPr>
          <p:nvPr>
            <p:ph type="subTitle" idx="1"/>
          </p:nvPr>
        </p:nvSpPr>
        <p:spPr>
          <a:xfrm>
            <a:off x="5843264" y="3400425"/>
            <a:ext cx="3236194" cy="2595615"/>
          </a:xfrm>
        </p:spPr>
        <p:txBody>
          <a:bodyPr>
            <a:normAutofit/>
          </a:bodyPr>
          <a:lstStyle/>
          <a:p>
            <a:r>
              <a:rPr lang="en-US" dirty="0">
                <a:solidFill>
                  <a:schemeClr val="tx1">
                    <a:lumMod val="95000"/>
                  </a:schemeClr>
                </a:solidFill>
              </a:rPr>
              <a:t>Work done by:</a:t>
            </a:r>
          </a:p>
          <a:p>
            <a:pPr lvl="1" algn="just"/>
            <a:r>
              <a:rPr lang="en-US" sz="2000" dirty="0" err="1">
                <a:solidFill>
                  <a:schemeClr val="tx1">
                    <a:lumMod val="95000"/>
                  </a:schemeClr>
                </a:solidFill>
              </a:rPr>
              <a:t>Montassar</a:t>
            </a:r>
            <a:r>
              <a:rPr lang="en-US" sz="2000" dirty="0">
                <a:solidFill>
                  <a:schemeClr val="tx1">
                    <a:lumMod val="95000"/>
                  </a:schemeClr>
                </a:solidFill>
              </a:rPr>
              <a:t> Chihi</a:t>
            </a:r>
          </a:p>
          <a:p>
            <a:pPr lvl="1" algn="just"/>
            <a:r>
              <a:rPr lang="fr-FR" sz="2000" dirty="0">
                <a:solidFill>
                  <a:schemeClr val="tx1">
                    <a:lumMod val="95000"/>
                  </a:schemeClr>
                </a:solidFill>
              </a:rPr>
              <a:t>Senior </a:t>
            </a:r>
            <a:r>
              <a:rPr lang="fr-FR" sz="2000" dirty="0" err="1">
                <a:solidFill>
                  <a:schemeClr val="tx1">
                    <a:lumMod val="95000"/>
                  </a:schemeClr>
                </a:solidFill>
              </a:rPr>
              <a:t>Student</a:t>
            </a:r>
            <a:r>
              <a:rPr lang="fr-FR" sz="2000" dirty="0">
                <a:solidFill>
                  <a:schemeClr val="tx1">
                    <a:lumMod val="95000"/>
                  </a:schemeClr>
                </a:solidFill>
              </a:rPr>
              <a:t> BA / IT</a:t>
            </a:r>
          </a:p>
          <a:p>
            <a:pPr lvl="1" algn="just"/>
            <a:r>
              <a:rPr lang="fr-FR" sz="2000" dirty="0">
                <a:solidFill>
                  <a:schemeClr val="tx1">
                    <a:lumMod val="95000"/>
                  </a:schemeClr>
                </a:solidFill>
              </a:rPr>
              <a:t>Tunis Business </a:t>
            </a:r>
            <a:r>
              <a:rPr lang="en-US" sz="2000" dirty="0">
                <a:solidFill>
                  <a:schemeClr val="tx1">
                    <a:lumMod val="95000"/>
                  </a:schemeClr>
                </a:solidFill>
              </a:rPr>
              <a:t>School</a:t>
            </a:r>
          </a:p>
          <a:p>
            <a:pPr lvl="1" algn="just"/>
            <a:r>
              <a:rPr lang="fr-FR" sz="2000" dirty="0">
                <a:solidFill>
                  <a:schemeClr val="tx1">
                    <a:lumMod val="95000"/>
                  </a:schemeClr>
                </a:solidFill>
              </a:rPr>
              <a:t>2021/2022</a:t>
            </a:r>
          </a:p>
        </p:txBody>
      </p:sp>
      <p:pic>
        <p:nvPicPr>
          <p:cNvPr id="5" name="Image 4">
            <a:extLst>
              <a:ext uri="{FF2B5EF4-FFF2-40B4-BE49-F238E27FC236}">
                <a16:creationId xmlns:a16="http://schemas.microsoft.com/office/drawing/2014/main" id="{26AA1517-7AC4-4AF8-86C4-A5C4A53A2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spTree>
    <p:extLst>
      <p:ext uri="{BB962C8B-B14F-4D97-AF65-F5344CB8AC3E}">
        <p14:creationId xmlns:p14="http://schemas.microsoft.com/office/powerpoint/2010/main" val="350306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6" name="Image 5">
            <a:extLst>
              <a:ext uri="{FF2B5EF4-FFF2-40B4-BE49-F238E27FC236}">
                <a16:creationId xmlns:a16="http://schemas.microsoft.com/office/drawing/2014/main" id="{4E09463C-9EFD-4CB7-9DD1-7BDDCBFE24A3}"/>
              </a:ext>
            </a:extLst>
          </p:cNvPr>
          <p:cNvPicPr>
            <a:picLocks noChangeAspect="1"/>
          </p:cNvPicPr>
          <p:nvPr/>
        </p:nvPicPr>
        <p:blipFill>
          <a:blip r:embed="rId2"/>
          <a:stretch>
            <a:fillRect/>
          </a:stretch>
        </p:blipFill>
        <p:spPr>
          <a:xfrm>
            <a:off x="5757487" y="1694805"/>
            <a:ext cx="5391902" cy="4096322"/>
          </a:xfrm>
          <a:prstGeom prst="rect">
            <a:avLst/>
          </a:prstGeom>
        </p:spPr>
      </p:pic>
      <p:sp>
        <p:nvSpPr>
          <p:cNvPr id="8" name="ZoneTexte 7">
            <a:extLst>
              <a:ext uri="{FF2B5EF4-FFF2-40B4-BE49-F238E27FC236}">
                <a16:creationId xmlns:a16="http://schemas.microsoft.com/office/drawing/2014/main" id="{2C81B5CE-845B-48C8-ADBB-DF384D010310}"/>
              </a:ext>
            </a:extLst>
          </p:cNvPr>
          <p:cNvSpPr txBox="1"/>
          <p:nvPr/>
        </p:nvSpPr>
        <p:spPr>
          <a:xfrm>
            <a:off x="646110" y="1694805"/>
            <a:ext cx="4911727" cy="111306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cashier can see a customer’s data , but can not delete them.</a:t>
            </a:r>
            <a:endParaRPr lang="fr-FR" dirty="0"/>
          </a:p>
        </p:txBody>
      </p:sp>
    </p:spTree>
    <p:extLst>
      <p:ext uri="{BB962C8B-B14F-4D97-AF65-F5344CB8AC3E}">
        <p14:creationId xmlns:p14="http://schemas.microsoft.com/office/powerpoint/2010/main" val="114984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5" name="Image 4">
            <a:extLst>
              <a:ext uri="{FF2B5EF4-FFF2-40B4-BE49-F238E27FC236}">
                <a16:creationId xmlns:a16="http://schemas.microsoft.com/office/drawing/2014/main" id="{3F2DDADE-2987-4061-9BBA-F97CBBE57AAC}"/>
              </a:ext>
            </a:extLst>
          </p:cNvPr>
          <p:cNvPicPr>
            <a:picLocks noChangeAspect="1"/>
          </p:cNvPicPr>
          <p:nvPr/>
        </p:nvPicPr>
        <p:blipFill>
          <a:blip r:embed="rId2"/>
          <a:stretch>
            <a:fillRect/>
          </a:stretch>
        </p:blipFill>
        <p:spPr>
          <a:xfrm>
            <a:off x="5348472" y="1694805"/>
            <a:ext cx="5744377" cy="3953427"/>
          </a:xfrm>
          <a:prstGeom prst="rect">
            <a:avLst/>
          </a:prstGeom>
        </p:spPr>
      </p:pic>
      <p:sp>
        <p:nvSpPr>
          <p:cNvPr id="7" name="ZoneTexte 6">
            <a:extLst>
              <a:ext uri="{FF2B5EF4-FFF2-40B4-BE49-F238E27FC236}">
                <a16:creationId xmlns:a16="http://schemas.microsoft.com/office/drawing/2014/main" id="{85A7C71F-31BD-47B9-A3CA-C920E43C7A7F}"/>
              </a:ext>
            </a:extLst>
          </p:cNvPr>
          <p:cNvSpPr txBox="1"/>
          <p:nvPr/>
        </p:nvSpPr>
        <p:spPr>
          <a:xfrm>
            <a:off x="646111" y="1694805"/>
            <a:ext cx="4440239" cy="222105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cashier can update a customer’s  data. The application inserts the old data for the cashier to see and then change them.</a:t>
            </a:r>
            <a:endParaRPr lang="fr-FR" dirty="0"/>
          </a:p>
        </p:txBody>
      </p:sp>
    </p:spTree>
    <p:extLst>
      <p:ext uri="{BB962C8B-B14F-4D97-AF65-F5344CB8AC3E}">
        <p14:creationId xmlns:p14="http://schemas.microsoft.com/office/powerpoint/2010/main" val="218812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6" name="Image 5">
            <a:extLst>
              <a:ext uri="{FF2B5EF4-FFF2-40B4-BE49-F238E27FC236}">
                <a16:creationId xmlns:a16="http://schemas.microsoft.com/office/drawing/2014/main" id="{F2801E66-3739-4367-B0E5-9F5CE34AEBCA}"/>
              </a:ext>
            </a:extLst>
          </p:cNvPr>
          <p:cNvPicPr>
            <a:picLocks noChangeAspect="1"/>
          </p:cNvPicPr>
          <p:nvPr/>
        </p:nvPicPr>
        <p:blipFill>
          <a:blip r:embed="rId2"/>
          <a:stretch>
            <a:fillRect/>
          </a:stretch>
        </p:blipFill>
        <p:spPr>
          <a:xfrm>
            <a:off x="646110" y="1680517"/>
            <a:ext cx="10498139" cy="4664938"/>
          </a:xfrm>
          <a:prstGeom prst="rect">
            <a:avLst/>
          </a:prstGeom>
        </p:spPr>
      </p:pic>
    </p:spTree>
    <p:extLst>
      <p:ext uri="{BB962C8B-B14F-4D97-AF65-F5344CB8AC3E}">
        <p14:creationId xmlns:p14="http://schemas.microsoft.com/office/powerpoint/2010/main" val="42411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4" name="Image 3">
            <a:extLst>
              <a:ext uri="{FF2B5EF4-FFF2-40B4-BE49-F238E27FC236}">
                <a16:creationId xmlns:a16="http://schemas.microsoft.com/office/drawing/2014/main" id="{9AFC6084-E13D-4B5C-9635-D6928B647E89}"/>
              </a:ext>
            </a:extLst>
          </p:cNvPr>
          <p:cNvPicPr>
            <a:picLocks noChangeAspect="1"/>
          </p:cNvPicPr>
          <p:nvPr/>
        </p:nvPicPr>
        <p:blipFill>
          <a:blip r:embed="rId2"/>
          <a:stretch>
            <a:fillRect/>
          </a:stretch>
        </p:blipFill>
        <p:spPr>
          <a:xfrm>
            <a:off x="646110" y="1471614"/>
            <a:ext cx="10543729" cy="4707898"/>
          </a:xfrm>
          <a:prstGeom prst="rect">
            <a:avLst/>
          </a:prstGeom>
        </p:spPr>
      </p:pic>
    </p:spTree>
    <p:extLst>
      <p:ext uri="{BB962C8B-B14F-4D97-AF65-F5344CB8AC3E}">
        <p14:creationId xmlns:p14="http://schemas.microsoft.com/office/powerpoint/2010/main" val="125038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Admin</a:t>
            </a:r>
            <a:endParaRPr lang="fr-FR" dirty="0"/>
          </a:p>
        </p:txBody>
      </p:sp>
      <p:pic>
        <p:nvPicPr>
          <p:cNvPr id="5" name="Image 4">
            <a:extLst>
              <a:ext uri="{FF2B5EF4-FFF2-40B4-BE49-F238E27FC236}">
                <a16:creationId xmlns:a16="http://schemas.microsoft.com/office/drawing/2014/main" id="{0698CEBD-D94D-4E5B-87E1-B9A430CE0844}"/>
              </a:ext>
            </a:extLst>
          </p:cNvPr>
          <p:cNvPicPr>
            <a:picLocks noChangeAspect="1"/>
          </p:cNvPicPr>
          <p:nvPr/>
        </p:nvPicPr>
        <p:blipFill>
          <a:blip r:embed="rId2"/>
          <a:stretch>
            <a:fillRect/>
          </a:stretch>
        </p:blipFill>
        <p:spPr>
          <a:xfrm>
            <a:off x="4343400" y="1818283"/>
            <a:ext cx="6817003" cy="4437047"/>
          </a:xfrm>
          <a:prstGeom prst="rect">
            <a:avLst/>
          </a:prstGeom>
        </p:spPr>
      </p:pic>
      <p:sp>
        <p:nvSpPr>
          <p:cNvPr id="8" name="ZoneTexte 7">
            <a:extLst>
              <a:ext uri="{FF2B5EF4-FFF2-40B4-BE49-F238E27FC236}">
                <a16:creationId xmlns:a16="http://schemas.microsoft.com/office/drawing/2014/main" id="{DC2DC536-F871-4F34-9A7E-89F88A33EA4D}"/>
              </a:ext>
            </a:extLst>
          </p:cNvPr>
          <p:cNvSpPr txBox="1"/>
          <p:nvPr/>
        </p:nvSpPr>
        <p:spPr>
          <a:xfrm>
            <a:off x="646111" y="1660196"/>
            <a:ext cx="3482977" cy="443704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admin has the ability to manage food, cashiers and customers ( add, delete, update and view )</a:t>
            </a:r>
          </a:p>
          <a:p>
            <a:pPr marL="285750" indent="-285750" algn="just">
              <a:lnSpc>
                <a:spcPct val="200000"/>
              </a:lnSpc>
              <a:buFont typeface="Arial" panose="020B0604020202020204" pitchFamily="34" charset="0"/>
              <a:buChar char="•"/>
            </a:pPr>
            <a:r>
              <a:rPr lang="en-US" dirty="0"/>
              <a:t>The admin can get also some numbers concerning sales of each item and earnings by customers.</a:t>
            </a:r>
            <a:endParaRPr lang="fr-FR" dirty="0"/>
          </a:p>
        </p:txBody>
      </p:sp>
    </p:spTree>
    <p:extLst>
      <p:ext uri="{BB962C8B-B14F-4D97-AF65-F5344CB8AC3E}">
        <p14:creationId xmlns:p14="http://schemas.microsoft.com/office/powerpoint/2010/main" val="213226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Admin</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pic>
        <p:nvPicPr>
          <p:cNvPr id="6" name="Image 5">
            <a:extLst>
              <a:ext uri="{FF2B5EF4-FFF2-40B4-BE49-F238E27FC236}">
                <a16:creationId xmlns:a16="http://schemas.microsoft.com/office/drawing/2014/main" id="{861B45DD-4E96-4A83-9F34-7CD1BC62FA94}"/>
              </a:ext>
            </a:extLst>
          </p:cNvPr>
          <p:cNvPicPr>
            <a:picLocks noChangeAspect="1"/>
          </p:cNvPicPr>
          <p:nvPr/>
        </p:nvPicPr>
        <p:blipFill>
          <a:blip r:embed="rId3"/>
          <a:stretch>
            <a:fillRect/>
          </a:stretch>
        </p:blipFill>
        <p:spPr>
          <a:xfrm>
            <a:off x="4362032" y="1694805"/>
            <a:ext cx="5982535" cy="4058216"/>
          </a:xfrm>
          <a:prstGeom prst="rect">
            <a:avLst/>
          </a:prstGeom>
        </p:spPr>
      </p:pic>
    </p:spTree>
    <p:extLst>
      <p:ext uri="{BB962C8B-B14F-4D97-AF65-F5344CB8AC3E}">
        <p14:creationId xmlns:p14="http://schemas.microsoft.com/office/powerpoint/2010/main" val="118581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Admin</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pic>
        <p:nvPicPr>
          <p:cNvPr id="5" name="Image 4">
            <a:extLst>
              <a:ext uri="{FF2B5EF4-FFF2-40B4-BE49-F238E27FC236}">
                <a16:creationId xmlns:a16="http://schemas.microsoft.com/office/drawing/2014/main" id="{46A332CE-4E9D-4A34-9679-0C2C8C182FDE}"/>
              </a:ext>
            </a:extLst>
          </p:cNvPr>
          <p:cNvPicPr>
            <a:picLocks noChangeAspect="1"/>
          </p:cNvPicPr>
          <p:nvPr/>
        </p:nvPicPr>
        <p:blipFill>
          <a:blip r:embed="rId3"/>
          <a:stretch>
            <a:fillRect/>
          </a:stretch>
        </p:blipFill>
        <p:spPr>
          <a:xfrm>
            <a:off x="4199948" y="1513469"/>
            <a:ext cx="6967944" cy="4835064"/>
          </a:xfrm>
          <a:prstGeom prst="rect">
            <a:avLst/>
          </a:prstGeom>
        </p:spPr>
      </p:pic>
    </p:spTree>
    <p:extLst>
      <p:ext uri="{BB962C8B-B14F-4D97-AF65-F5344CB8AC3E}">
        <p14:creationId xmlns:p14="http://schemas.microsoft.com/office/powerpoint/2010/main" val="118282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Admin</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pic>
        <p:nvPicPr>
          <p:cNvPr id="6" name="Image 5">
            <a:extLst>
              <a:ext uri="{FF2B5EF4-FFF2-40B4-BE49-F238E27FC236}">
                <a16:creationId xmlns:a16="http://schemas.microsoft.com/office/drawing/2014/main" id="{52A8DF18-BAAE-4BBE-B608-E7F7FA65CA3F}"/>
              </a:ext>
            </a:extLst>
          </p:cNvPr>
          <p:cNvPicPr>
            <a:picLocks noChangeAspect="1"/>
          </p:cNvPicPr>
          <p:nvPr/>
        </p:nvPicPr>
        <p:blipFill>
          <a:blip r:embed="rId3"/>
          <a:stretch>
            <a:fillRect/>
          </a:stretch>
        </p:blipFill>
        <p:spPr>
          <a:xfrm>
            <a:off x="5695950" y="1583172"/>
            <a:ext cx="3919538" cy="4879260"/>
          </a:xfrm>
          <a:prstGeom prst="rect">
            <a:avLst/>
          </a:prstGeom>
        </p:spPr>
      </p:pic>
    </p:spTree>
    <p:extLst>
      <p:ext uri="{BB962C8B-B14F-4D97-AF65-F5344CB8AC3E}">
        <p14:creationId xmlns:p14="http://schemas.microsoft.com/office/powerpoint/2010/main" val="59610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4497784" y="5181880"/>
            <a:ext cx="3196432" cy="1076045"/>
          </a:xfrm>
        </p:spPr>
        <p:txBody>
          <a:bodyPr/>
          <a:lstStyle/>
          <a:p>
            <a:r>
              <a:rPr lang="en-US" dirty="0">
                <a:latin typeface="Blackadder ITC" panose="04020505051007020D02" pitchFamily="82" charset="0"/>
              </a:rPr>
              <a:t>Bonne Appetit</a:t>
            </a:r>
            <a:endParaRPr lang="fr-FR" dirty="0">
              <a:latin typeface="Blackadder ITC" panose="04020505051007020D02" pitchFamily="82" charset="0"/>
            </a:endParaRPr>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353" y="1305065"/>
            <a:ext cx="2601294" cy="3468390"/>
          </a:xfrm>
          <a:prstGeom prst="rect">
            <a:avLst/>
          </a:prstGeom>
        </p:spPr>
      </p:pic>
    </p:spTree>
    <p:extLst>
      <p:ext uri="{BB962C8B-B14F-4D97-AF65-F5344CB8AC3E}">
        <p14:creationId xmlns:p14="http://schemas.microsoft.com/office/powerpoint/2010/main" val="421893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Description of the project</a:t>
            </a:r>
            <a:endParaRPr lang="fr-FR" dirty="0"/>
          </a:p>
        </p:txBody>
      </p:sp>
      <p:sp>
        <p:nvSpPr>
          <p:cNvPr id="3" name="Espace réservé du contenu 2">
            <a:extLst>
              <a:ext uri="{FF2B5EF4-FFF2-40B4-BE49-F238E27FC236}">
                <a16:creationId xmlns:a16="http://schemas.microsoft.com/office/drawing/2014/main" id="{D0C11F7D-E7A8-48EF-A3CD-4F4380166A70}"/>
              </a:ext>
            </a:extLst>
          </p:cNvPr>
          <p:cNvSpPr>
            <a:spLocks noGrp="1"/>
          </p:cNvSpPr>
          <p:nvPr>
            <p:ph idx="1"/>
          </p:nvPr>
        </p:nvSpPr>
        <p:spPr>
          <a:xfrm>
            <a:off x="3729038" y="2052918"/>
            <a:ext cx="6320815" cy="4195481"/>
          </a:xfrm>
        </p:spPr>
        <p:txBody>
          <a:bodyPr/>
          <a:lstStyle/>
          <a:p>
            <a:pPr algn="just">
              <a:lnSpc>
                <a:spcPct val="150000"/>
              </a:lnSpc>
            </a:pPr>
            <a:r>
              <a:rPr lang="en-US" dirty="0"/>
              <a:t>Develop a POS project using java and databases. This POS can take orders, choose the payment method, and print the customer invoice. It should also be capable of tracking sales per day, per month or year. Total sales or per item (for example “coffee Latte”. It also collects points for the loyal customers. </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spTree>
    <p:extLst>
      <p:ext uri="{BB962C8B-B14F-4D97-AF65-F5344CB8AC3E}">
        <p14:creationId xmlns:p14="http://schemas.microsoft.com/office/powerpoint/2010/main" val="362397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Description of the project</a:t>
            </a:r>
            <a:endParaRPr lang="fr-FR" dirty="0"/>
          </a:p>
        </p:txBody>
      </p:sp>
      <p:sp>
        <p:nvSpPr>
          <p:cNvPr id="3" name="Espace réservé du contenu 2">
            <a:extLst>
              <a:ext uri="{FF2B5EF4-FFF2-40B4-BE49-F238E27FC236}">
                <a16:creationId xmlns:a16="http://schemas.microsoft.com/office/drawing/2014/main" id="{D0C11F7D-E7A8-48EF-A3CD-4F4380166A70}"/>
              </a:ext>
            </a:extLst>
          </p:cNvPr>
          <p:cNvSpPr>
            <a:spLocks noGrp="1"/>
          </p:cNvSpPr>
          <p:nvPr>
            <p:ph idx="1"/>
          </p:nvPr>
        </p:nvSpPr>
        <p:spPr>
          <a:xfrm>
            <a:off x="3729038" y="2052918"/>
            <a:ext cx="6320815" cy="4195481"/>
          </a:xfrm>
        </p:spPr>
        <p:txBody>
          <a:bodyPr/>
          <a:lstStyle/>
          <a:p>
            <a:pPr algn="just">
              <a:lnSpc>
                <a:spcPct val="150000"/>
              </a:lnSpc>
            </a:pPr>
            <a:r>
              <a:rPr lang="en-US" dirty="0"/>
              <a:t>To better understand the project, a use case diagram was necessary.</a:t>
            </a:r>
          </a:p>
          <a:p>
            <a:pPr algn="just">
              <a:lnSpc>
                <a:spcPct val="150000"/>
              </a:lnSpc>
            </a:pPr>
            <a:r>
              <a:rPr lang="en-US" dirty="0"/>
              <a:t>Then, we had to make a class diagram for the conception of the database.</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spTree>
    <p:extLst>
      <p:ext uri="{BB962C8B-B14F-4D97-AF65-F5344CB8AC3E}">
        <p14:creationId xmlns:p14="http://schemas.microsoft.com/office/powerpoint/2010/main" val="65049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Description of the project</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pic>
        <p:nvPicPr>
          <p:cNvPr id="14" name="Image 13">
            <a:extLst>
              <a:ext uri="{FF2B5EF4-FFF2-40B4-BE49-F238E27FC236}">
                <a16:creationId xmlns:a16="http://schemas.microsoft.com/office/drawing/2014/main" id="{FBFE3FCA-935B-46AF-B718-86772E033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460" y="1178893"/>
            <a:ext cx="5192604" cy="5536232"/>
          </a:xfrm>
          <a:prstGeom prst="rect">
            <a:avLst/>
          </a:prstGeom>
        </p:spPr>
      </p:pic>
    </p:spTree>
    <p:extLst>
      <p:ext uri="{BB962C8B-B14F-4D97-AF65-F5344CB8AC3E}">
        <p14:creationId xmlns:p14="http://schemas.microsoft.com/office/powerpoint/2010/main" val="177558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Description of the project</a:t>
            </a: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pic>
        <p:nvPicPr>
          <p:cNvPr id="8" name="Image 7">
            <a:extLst>
              <a:ext uri="{FF2B5EF4-FFF2-40B4-BE49-F238E27FC236}">
                <a16:creationId xmlns:a16="http://schemas.microsoft.com/office/drawing/2014/main" id="{FD69DCB7-FCBD-43B6-8AC0-F7177019E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621" y="1859925"/>
            <a:ext cx="7800975" cy="3303270"/>
          </a:xfrm>
          <a:prstGeom prst="rect">
            <a:avLst/>
          </a:prstGeom>
        </p:spPr>
      </p:pic>
    </p:spTree>
    <p:extLst>
      <p:ext uri="{BB962C8B-B14F-4D97-AF65-F5344CB8AC3E}">
        <p14:creationId xmlns:p14="http://schemas.microsoft.com/office/powerpoint/2010/main" val="35970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Description of the project</a:t>
            </a:r>
            <a:endParaRPr lang="fr-FR" dirty="0"/>
          </a:p>
        </p:txBody>
      </p:sp>
      <p:sp>
        <p:nvSpPr>
          <p:cNvPr id="3" name="Espace réservé du contenu 2">
            <a:extLst>
              <a:ext uri="{FF2B5EF4-FFF2-40B4-BE49-F238E27FC236}">
                <a16:creationId xmlns:a16="http://schemas.microsoft.com/office/drawing/2014/main" id="{D0C11F7D-E7A8-48EF-A3CD-4F4380166A70}"/>
              </a:ext>
            </a:extLst>
          </p:cNvPr>
          <p:cNvSpPr>
            <a:spLocks noGrp="1"/>
          </p:cNvSpPr>
          <p:nvPr>
            <p:ph idx="1"/>
          </p:nvPr>
        </p:nvSpPr>
        <p:spPr>
          <a:xfrm>
            <a:off x="3729038" y="2052918"/>
            <a:ext cx="6320815" cy="4195481"/>
          </a:xfrm>
        </p:spPr>
        <p:txBody>
          <a:bodyPr/>
          <a:lstStyle/>
          <a:p>
            <a:pPr algn="just">
              <a:lnSpc>
                <a:spcPct val="150000"/>
              </a:lnSpc>
            </a:pPr>
            <a:r>
              <a:rPr lang="en-US" dirty="0"/>
              <a:t>I used derby database , a database included in NetBeans java. </a:t>
            </a:r>
          </a:p>
          <a:p>
            <a:pPr algn="just">
              <a:lnSpc>
                <a:spcPct val="150000"/>
              </a:lnSpc>
            </a:pPr>
            <a:r>
              <a:rPr lang="en-US" dirty="0"/>
              <a:t>For the GUI, I used the drag and drop palette provided by NetBeans.</a:t>
            </a:r>
          </a:p>
          <a:p>
            <a:pPr algn="just">
              <a:lnSpc>
                <a:spcPct val="150000"/>
              </a:lnSpc>
            </a:pPr>
            <a:r>
              <a:rPr lang="en-US" dirty="0"/>
              <a:t>The “order” interface was made by coding since content is dynamically generated from database.</a:t>
            </a:r>
          </a:p>
          <a:p>
            <a:pPr algn="just">
              <a:lnSpc>
                <a:spcPct val="150000"/>
              </a:lnSpc>
            </a:pPr>
            <a:endParaRPr lang="fr-FR" dirty="0"/>
          </a:p>
        </p:txBody>
      </p:sp>
      <p:pic>
        <p:nvPicPr>
          <p:cNvPr id="4" name="Image 3">
            <a:extLst>
              <a:ext uri="{FF2B5EF4-FFF2-40B4-BE49-F238E27FC236}">
                <a16:creationId xmlns:a16="http://schemas.microsoft.com/office/drawing/2014/main" id="{21F260DA-3082-4E5B-A4C6-EA0D6F1F4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54" y="1694805"/>
            <a:ext cx="2601294" cy="3468390"/>
          </a:xfrm>
          <a:prstGeom prst="rect">
            <a:avLst/>
          </a:prstGeom>
        </p:spPr>
      </p:pic>
    </p:spTree>
    <p:extLst>
      <p:ext uri="{BB962C8B-B14F-4D97-AF65-F5344CB8AC3E}">
        <p14:creationId xmlns:p14="http://schemas.microsoft.com/office/powerpoint/2010/main" val="336979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a:t>
            </a:r>
            <a:endParaRPr lang="fr-FR" dirty="0"/>
          </a:p>
        </p:txBody>
      </p:sp>
      <p:pic>
        <p:nvPicPr>
          <p:cNvPr id="5" name="Image 4">
            <a:extLst>
              <a:ext uri="{FF2B5EF4-FFF2-40B4-BE49-F238E27FC236}">
                <a16:creationId xmlns:a16="http://schemas.microsoft.com/office/drawing/2014/main" id="{ADFE09F1-32D6-4E3F-85E8-5FA11B66DC1B}"/>
              </a:ext>
            </a:extLst>
          </p:cNvPr>
          <p:cNvPicPr>
            <a:picLocks noChangeAspect="1"/>
          </p:cNvPicPr>
          <p:nvPr/>
        </p:nvPicPr>
        <p:blipFill>
          <a:blip r:embed="rId2"/>
          <a:stretch>
            <a:fillRect/>
          </a:stretch>
        </p:blipFill>
        <p:spPr>
          <a:xfrm>
            <a:off x="4614863" y="1471614"/>
            <a:ext cx="6500811" cy="4214620"/>
          </a:xfrm>
          <a:prstGeom prst="rect">
            <a:avLst/>
          </a:prstGeom>
        </p:spPr>
      </p:pic>
      <p:sp>
        <p:nvSpPr>
          <p:cNvPr id="6" name="ZoneTexte 5">
            <a:extLst>
              <a:ext uri="{FF2B5EF4-FFF2-40B4-BE49-F238E27FC236}">
                <a16:creationId xmlns:a16="http://schemas.microsoft.com/office/drawing/2014/main" id="{74F8C6BC-C7B1-49C4-B4CF-6E2EAE1C7CDC}"/>
              </a:ext>
            </a:extLst>
          </p:cNvPr>
          <p:cNvSpPr txBox="1"/>
          <p:nvPr/>
        </p:nvSpPr>
        <p:spPr>
          <a:xfrm>
            <a:off x="646111" y="1471613"/>
            <a:ext cx="3373438" cy="222105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interface connects the user to their dashboard automatically according to their role.</a:t>
            </a:r>
            <a:endParaRPr lang="fr-FR" dirty="0"/>
          </a:p>
        </p:txBody>
      </p:sp>
    </p:spTree>
    <p:extLst>
      <p:ext uri="{BB962C8B-B14F-4D97-AF65-F5344CB8AC3E}">
        <p14:creationId xmlns:p14="http://schemas.microsoft.com/office/powerpoint/2010/main" val="50661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6" name="Image 5">
            <a:extLst>
              <a:ext uri="{FF2B5EF4-FFF2-40B4-BE49-F238E27FC236}">
                <a16:creationId xmlns:a16="http://schemas.microsoft.com/office/drawing/2014/main" id="{BB414B3A-EBF9-48D2-A0A3-A1520BADCFA9}"/>
              </a:ext>
            </a:extLst>
          </p:cNvPr>
          <p:cNvPicPr>
            <a:picLocks noChangeAspect="1"/>
          </p:cNvPicPr>
          <p:nvPr/>
        </p:nvPicPr>
        <p:blipFill>
          <a:blip r:embed="rId2"/>
          <a:stretch>
            <a:fillRect/>
          </a:stretch>
        </p:blipFill>
        <p:spPr>
          <a:xfrm>
            <a:off x="4400550" y="1471613"/>
            <a:ext cx="6753550" cy="4429125"/>
          </a:xfrm>
          <a:prstGeom prst="rect">
            <a:avLst/>
          </a:prstGeom>
        </p:spPr>
      </p:pic>
      <p:sp>
        <p:nvSpPr>
          <p:cNvPr id="7" name="ZoneTexte 6">
            <a:extLst>
              <a:ext uri="{FF2B5EF4-FFF2-40B4-BE49-F238E27FC236}">
                <a16:creationId xmlns:a16="http://schemas.microsoft.com/office/drawing/2014/main" id="{46025B49-B27A-4C23-9249-CF39CAFAB3CF}"/>
              </a:ext>
            </a:extLst>
          </p:cNvPr>
          <p:cNvSpPr txBox="1"/>
          <p:nvPr/>
        </p:nvSpPr>
        <p:spPr>
          <a:xfrm>
            <a:off x="646111" y="1471613"/>
            <a:ext cx="3373438" cy="332905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This is the cashier dashboard. They can do 4 operations : add, find or update a customer and then order the meals for the customers.</a:t>
            </a:r>
            <a:endParaRPr lang="fr-FR" dirty="0"/>
          </a:p>
        </p:txBody>
      </p:sp>
    </p:spTree>
    <p:extLst>
      <p:ext uri="{BB962C8B-B14F-4D97-AF65-F5344CB8AC3E}">
        <p14:creationId xmlns:p14="http://schemas.microsoft.com/office/powerpoint/2010/main" val="59574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2E88B-00DC-4001-B077-28C4C18168B6}"/>
              </a:ext>
            </a:extLst>
          </p:cNvPr>
          <p:cNvSpPr>
            <a:spLocks noGrp="1"/>
          </p:cNvSpPr>
          <p:nvPr>
            <p:ph type="title"/>
          </p:nvPr>
        </p:nvSpPr>
        <p:spPr>
          <a:xfrm>
            <a:off x="646111" y="395568"/>
            <a:ext cx="9404723" cy="1076045"/>
          </a:xfrm>
        </p:spPr>
        <p:txBody>
          <a:bodyPr/>
          <a:lstStyle/>
          <a:p>
            <a:r>
              <a:rPr lang="en-US" dirty="0"/>
              <a:t>Interface: Cashier</a:t>
            </a:r>
            <a:endParaRPr lang="fr-FR" dirty="0"/>
          </a:p>
        </p:txBody>
      </p:sp>
      <p:pic>
        <p:nvPicPr>
          <p:cNvPr id="5" name="Image 4">
            <a:extLst>
              <a:ext uri="{FF2B5EF4-FFF2-40B4-BE49-F238E27FC236}">
                <a16:creationId xmlns:a16="http://schemas.microsoft.com/office/drawing/2014/main" id="{012B6F0A-A8BD-4CB9-A330-45A9B3477495}"/>
              </a:ext>
            </a:extLst>
          </p:cNvPr>
          <p:cNvPicPr>
            <a:picLocks noChangeAspect="1"/>
          </p:cNvPicPr>
          <p:nvPr/>
        </p:nvPicPr>
        <p:blipFill>
          <a:blip r:embed="rId2"/>
          <a:stretch>
            <a:fillRect/>
          </a:stretch>
        </p:blipFill>
        <p:spPr>
          <a:xfrm>
            <a:off x="5678249" y="1471613"/>
            <a:ext cx="4372585" cy="5010849"/>
          </a:xfrm>
          <a:prstGeom prst="rect">
            <a:avLst/>
          </a:prstGeom>
        </p:spPr>
      </p:pic>
      <p:sp>
        <p:nvSpPr>
          <p:cNvPr id="7" name="ZoneTexte 6">
            <a:extLst>
              <a:ext uri="{FF2B5EF4-FFF2-40B4-BE49-F238E27FC236}">
                <a16:creationId xmlns:a16="http://schemas.microsoft.com/office/drawing/2014/main" id="{69C4D9EC-8430-48E7-8E52-E6B50773C3A4}"/>
              </a:ext>
            </a:extLst>
          </p:cNvPr>
          <p:cNvSpPr txBox="1"/>
          <p:nvPr/>
        </p:nvSpPr>
        <p:spPr>
          <a:xfrm>
            <a:off x="646110" y="1471613"/>
            <a:ext cx="4372585" cy="222105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 customer is identified by their name and their phone number.</a:t>
            </a:r>
          </a:p>
          <a:p>
            <a:pPr marL="285750" indent="-285750" algn="just">
              <a:lnSpc>
                <a:spcPct val="200000"/>
              </a:lnSpc>
              <a:buFont typeface="Arial" panose="020B0604020202020204" pitchFamily="34" charset="0"/>
              <a:buChar char="•"/>
            </a:pPr>
            <a:r>
              <a:rPr lang="en-US" dirty="0"/>
              <a:t>If the phone number already exists it notifies the cashier to change it.</a:t>
            </a:r>
            <a:endParaRPr lang="fr-FR" dirty="0"/>
          </a:p>
        </p:txBody>
      </p:sp>
    </p:spTree>
    <p:extLst>
      <p:ext uri="{BB962C8B-B14F-4D97-AF65-F5344CB8AC3E}">
        <p14:creationId xmlns:p14="http://schemas.microsoft.com/office/powerpoint/2010/main" val="4194073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nalisé 3">
      <a:dk1>
        <a:sysClr val="windowText" lastClr="000000"/>
      </a:dk1>
      <a:lt1>
        <a:sysClr val="window" lastClr="FFFFFF"/>
      </a:lt1>
      <a:dk2>
        <a:srgbClr val="076B6D"/>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298</TotalTime>
  <Words>350</Words>
  <Application>Microsoft Office PowerPoint</Application>
  <PresentationFormat>Grand écran</PresentationFormat>
  <Paragraphs>37</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Blackadder ITC</vt:lpstr>
      <vt:lpstr>Century Gothic</vt:lpstr>
      <vt:lpstr>Wingdings 3</vt:lpstr>
      <vt:lpstr>Ion</vt:lpstr>
      <vt:lpstr>Restaurant POS</vt:lpstr>
      <vt:lpstr>Description of the project</vt:lpstr>
      <vt:lpstr>Description of the project</vt:lpstr>
      <vt:lpstr>Description of the project</vt:lpstr>
      <vt:lpstr>Description of the project</vt:lpstr>
      <vt:lpstr>Description of the project</vt:lpstr>
      <vt:lpstr>Interface</vt:lpstr>
      <vt:lpstr>Interface: Cashier</vt:lpstr>
      <vt:lpstr>Interface: Cashier</vt:lpstr>
      <vt:lpstr>Interface: Cashier</vt:lpstr>
      <vt:lpstr>Interface: Cashier</vt:lpstr>
      <vt:lpstr>Interface: Cashier</vt:lpstr>
      <vt:lpstr>Interface: Cashier</vt:lpstr>
      <vt:lpstr>Interface: Admin</vt:lpstr>
      <vt:lpstr>Interface: Admin</vt:lpstr>
      <vt:lpstr>Interface: Admin</vt:lpstr>
      <vt:lpstr>Interface: Admin</vt:lpstr>
      <vt:lpstr>Bonne Appetit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POS</dc:title>
  <dc:creator>chihi</dc:creator>
  <cp:lastModifiedBy>chihi</cp:lastModifiedBy>
  <cp:revision>30</cp:revision>
  <dcterms:created xsi:type="dcterms:W3CDTF">2022-01-06T16:00:43Z</dcterms:created>
  <dcterms:modified xsi:type="dcterms:W3CDTF">2022-01-06T20:59:36Z</dcterms:modified>
</cp:coreProperties>
</file>