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1" r:id="rId3"/>
    <p:sldId id="284" r:id="rId4"/>
    <p:sldId id="288" r:id="rId5"/>
    <p:sldId id="280" r:id="rId6"/>
    <p:sldId id="282" r:id="rId7"/>
    <p:sldId id="286" r:id="rId8"/>
    <p:sldId id="287" r:id="rId9"/>
    <p:sldId id="283" r:id="rId10"/>
    <p:sldId id="285" r:id="rId11"/>
    <p:sldId id="275" r:id="rId12"/>
    <p:sldId id="276" r:id="rId13"/>
    <p:sldId id="260" r:id="rId14"/>
    <p:sldId id="262" r:id="rId15"/>
    <p:sldId id="278" r:id="rId16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8"/>
    <p:restoredTop sz="94693"/>
  </p:normalViewPr>
  <p:slideViewPr>
    <p:cSldViewPr snapToGrid="0" snapToObjects="1">
      <p:cViewPr>
        <p:scale>
          <a:sx n="70" d="100"/>
          <a:sy n="70" d="100"/>
        </p:scale>
        <p:origin x="92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419C12D-F82C-4498-A630-D84BC8D436FD}" type="datetime1">
              <a:rPr lang="fr-FR"/>
              <a:pPr>
                <a:defRPr/>
              </a:pPr>
              <a:t>18/12/2017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9AC28B7-08DE-4B92-9785-E59172997B3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541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C5838A7-FB4B-47F1-B924-220BB62FA797}" type="datetime1">
              <a:rPr lang="fr-FR"/>
              <a:pPr>
                <a:defRPr/>
              </a:pPr>
              <a:t>18/12/2017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A757F51-CEFA-4A09-8970-1D3CD38882F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39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57F51-CEFA-4A09-8970-1D3CD38882FE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35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57F51-CEFA-4A09-8970-1D3CD38882FE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042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57F51-CEFA-4A09-8970-1D3CD38882FE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489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57F51-CEFA-4A09-8970-1D3CD38882FE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313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57F51-CEFA-4A09-8970-1D3CD38882FE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738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57F51-CEFA-4A09-8970-1D3CD38882FE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435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57F51-CEFA-4A09-8970-1D3CD38882FE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769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57F51-CEFA-4A09-8970-1D3CD38882FE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000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57F51-CEFA-4A09-8970-1D3CD38882FE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87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Déb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selfie 02 aplatie Ligh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217400" cy="791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25400" y="3948113"/>
            <a:ext cx="12217400" cy="3957637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pic>
        <p:nvPicPr>
          <p:cNvPr id="5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3271838"/>
            <a:ext cx="3911600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re 5"/>
          <p:cNvSpPr>
            <a:spLocks noGrp="1"/>
          </p:cNvSpPr>
          <p:nvPr>
            <p:ph type="title"/>
          </p:nvPr>
        </p:nvSpPr>
        <p:spPr>
          <a:xfrm>
            <a:off x="2975780" y="5086414"/>
            <a:ext cx="6152444" cy="840139"/>
          </a:xfrm>
        </p:spPr>
        <p:txBody>
          <a:bodyPr anchor="t">
            <a:normAutofit/>
          </a:bodyPr>
          <a:lstStyle>
            <a:lvl1pPr algn="ctr">
              <a:defRPr sz="3600" b="0" i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961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238" y="6234113"/>
            <a:ext cx="1127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9-juin-17</a:t>
            </a:r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Analyse d'activité utilisateur à partir de traces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96888-0FE2-47FE-ADBE-6367A9801E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95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238" y="6234113"/>
            <a:ext cx="1127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9-juin-17</a:t>
            </a:r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Analyse d'activité utilisateur à partir de traces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251C2-47E0-4DC6-8044-B109055B9D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494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238" y="6234113"/>
            <a:ext cx="1127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9-juin-17</a:t>
            </a:r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Analyse d'activité utilisateur à partir de traces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C96DF-5C5E-4520-8136-0908C4A3DE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027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238" y="6234113"/>
            <a:ext cx="1127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9-juin-17</a:t>
            </a:r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Analyse d'activité utilisateur à partir de traces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81750-FF0D-40FD-BB9C-DF7DCE5D8F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19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131888"/>
            <a:ext cx="1087437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238" y="6234113"/>
            <a:ext cx="1127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9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9-juin-17</a:t>
            </a:r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Analyse d'activité utilisateur à partir de traces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BEEDF-0EA6-4B89-8041-75218E7BE83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53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131888"/>
            <a:ext cx="1087437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238" y="6234113"/>
            <a:ext cx="1127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9-juin-17</a:t>
            </a:r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Analyse d'activité utilisateur à partir de traces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46C02-E3B4-48C1-9C1A-BC671830D9D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549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136650"/>
            <a:ext cx="1090612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238" y="6234113"/>
            <a:ext cx="1127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9-juin-17</a:t>
            </a:r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Analyse d'activité utilisateur à partir de traces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D74E6-E926-4CD7-A34D-676DEB2C446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107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128713"/>
            <a:ext cx="1087437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238" y="6234113"/>
            <a:ext cx="1127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9-juin-17</a:t>
            </a:r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Analyse d'activité utilisateur à partir de traces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F13B2-EAC7-4DC3-9F6F-3C656D9E10A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726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238" y="6234113"/>
            <a:ext cx="1127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9-juin-17</a:t>
            </a:r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Analyse d'activité utilisateur à partir de traces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8D862-4452-47D1-A319-EBBA311A483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942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238" y="6234113"/>
            <a:ext cx="1127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9-juin-17</a:t>
            </a:r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Analyse d'activité utilisateur à partir de traces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452-5928-4522-8173-E6EC877847B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7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541338"/>
            <a:ext cx="18827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6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9-juin-17</a:t>
            </a:r>
            <a:endParaRPr lang="fr-FR" dirty="0"/>
          </a:p>
        </p:txBody>
      </p:sp>
      <p:sp>
        <p:nvSpPr>
          <p:cNvPr id="7" name="Espace réservé du pied de page 2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Analyse d'activité utilisateur à partir de traces</a:t>
            </a:r>
            <a:endParaRPr lang="fr-FR" dirty="0"/>
          </a:p>
        </p:txBody>
      </p:sp>
      <p:sp>
        <p:nvSpPr>
          <p:cNvPr id="8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A4C9B-25D5-4338-80BE-6F6EE8B02B2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47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238" y="6234113"/>
            <a:ext cx="1127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9-juin-17</a:t>
            </a:r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Analyse d'activité utilisateur à partir de traces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28D51-8BBE-40A5-9CB0-F1A1AF03634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86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238" y="6234113"/>
            <a:ext cx="1127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9-juin-17</a:t>
            </a:r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Analyse d'activité utilisateur à partir de traces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FA3A2-E1CF-436E-BB4F-0B894584718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8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f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selfie 02 aplatie Ligh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217400" cy="791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 rot="5400000">
            <a:off x="2053431" y="1884362"/>
            <a:ext cx="8085138" cy="3957638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pic>
        <p:nvPicPr>
          <p:cNvPr id="5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469" y="3357563"/>
            <a:ext cx="3421062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re 5"/>
          <p:cNvSpPr txBox="1">
            <a:spLocks/>
          </p:cNvSpPr>
          <p:nvPr/>
        </p:nvSpPr>
        <p:spPr>
          <a:xfrm>
            <a:off x="4733925" y="7191375"/>
            <a:ext cx="2724150" cy="4206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1600" b="0" dirty="0" err="1" smtClean="0"/>
              <a:t>www.berger-levrault.com</a:t>
            </a:r>
            <a:endParaRPr lang="fr-FR" sz="1600" b="0" dirty="0"/>
          </a:p>
        </p:txBody>
      </p:sp>
      <p:sp>
        <p:nvSpPr>
          <p:cNvPr id="12" name="Titre 5"/>
          <p:cNvSpPr>
            <a:spLocks noGrp="1"/>
          </p:cNvSpPr>
          <p:nvPr>
            <p:ph type="title"/>
          </p:nvPr>
        </p:nvSpPr>
        <p:spPr>
          <a:xfrm>
            <a:off x="4734010" y="4961586"/>
            <a:ext cx="2723980" cy="840139"/>
          </a:xfrm>
        </p:spPr>
        <p:txBody>
          <a:bodyPr anchor="t">
            <a:normAutofit/>
          </a:bodyPr>
          <a:lstStyle>
            <a:lvl1pPr algn="ctr">
              <a:defRPr sz="3600" b="0" i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94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541338"/>
            <a:ext cx="18827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9-juin-17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Analyse d'activité utilisateur à partir de traces</a:t>
            </a:r>
            <a:endParaRPr lang="fr-FR" dirty="0"/>
          </a:p>
        </p:txBody>
      </p:sp>
      <p:sp>
        <p:nvSpPr>
          <p:cNvPr id="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D5861-E180-482B-8E71-BA5149CBFE1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58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541338"/>
            <a:ext cx="18827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9-juin-17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Analyse d'activité utilisateur à partir de traces</a:t>
            </a:r>
            <a:endParaRPr lang="fr-FR" dirty="0"/>
          </a:p>
        </p:txBody>
      </p:sp>
      <p:sp>
        <p:nvSpPr>
          <p:cNvPr id="8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8F637-FA3B-4306-9B6C-26236BC7CC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44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541338"/>
            <a:ext cx="18827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9-juin-17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Analyse d'activité utilisateur à partir de traces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00F29-C131-4CD5-8483-4151D368831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44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835150"/>
            <a:ext cx="186055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238" y="6234113"/>
            <a:ext cx="1127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9-juin-17</a:t>
            </a:r>
            <a:endParaRPr lang="fr-FR" dirty="0"/>
          </a:p>
        </p:txBody>
      </p:sp>
      <p:sp>
        <p:nvSpPr>
          <p:cNvPr id="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Analyse d'activité utilisateur à partir de traces</a:t>
            </a:r>
            <a:endParaRPr lang="fr-FR" dirty="0"/>
          </a:p>
        </p:txBody>
      </p:sp>
      <p:sp>
        <p:nvSpPr>
          <p:cNvPr id="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F71FA-FFCD-4EE7-8039-5A5DEAAFF23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68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766888"/>
            <a:ext cx="186213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238" y="6234113"/>
            <a:ext cx="1127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9-juin-17</a:t>
            </a:r>
            <a:endParaRPr lang="fr-FR" dirty="0"/>
          </a:p>
        </p:txBody>
      </p:sp>
      <p:sp>
        <p:nvSpPr>
          <p:cNvPr id="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Analyse d'activité utilisateur à partir de traces</a:t>
            </a:r>
            <a:endParaRPr lang="fr-FR" dirty="0"/>
          </a:p>
        </p:txBody>
      </p:sp>
      <p:sp>
        <p:nvSpPr>
          <p:cNvPr id="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B5A31-C6E4-4B0E-A149-DDDB20DBE50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70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766888"/>
            <a:ext cx="186213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238" y="6234113"/>
            <a:ext cx="1127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9-juin-17</a:t>
            </a:r>
            <a:endParaRPr lang="fr-FR" dirty="0"/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Analyse d'activité utilisateur à partir de traces</a:t>
            </a:r>
            <a:endParaRPr lang="fr-FR" dirty="0"/>
          </a:p>
        </p:txBody>
      </p:sp>
      <p:sp>
        <p:nvSpPr>
          <p:cNvPr id="7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A99EF-3353-4115-9C1B-6FFC63885E5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43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766888"/>
            <a:ext cx="186055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238" y="6234113"/>
            <a:ext cx="1127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9-juin-17</a:t>
            </a:r>
            <a:endParaRPr lang="fr-FR" dirty="0"/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Analyse d'activité utilisateur à partir de traces</a:t>
            </a:r>
            <a:endParaRPr lang="fr-FR" dirty="0"/>
          </a:p>
        </p:txBody>
      </p:sp>
      <p:sp>
        <p:nvSpPr>
          <p:cNvPr id="7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FC2B3-56E2-4453-85A2-3D6669A5BFA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30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5288" y="6356350"/>
            <a:ext cx="234950" cy="501650"/>
          </a:xfrm>
          <a:prstGeom prst="rect">
            <a:avLst/>
          </a:prstGeom>
          <a:solidFill>
            <a:srgbClr val="E857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1890713" y="6356350"/>
            <a:ext cx="0" cy="5000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8800"/>
            <a:ext cx="10515600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427788"/>
            <a:ext cx="98266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 smtClean="0"/>
              <a:t>9-juin-17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88925" y="6427788"/>
            <a:ext cx="446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829EA0-EEB4-41AB-A013-1207CE46BF0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3"/>
          </p:nvPr>
        </p:nvSpPr>
        <p:spPr>
          <a:xfrm>
            <a:off x="1960563" y="6427788"/>
            <a:ext cx="905668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 smtClean="0"/>
              <a:t>Analyse d'activité utilisateur à partir de traces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9pPr>
    </p:titleStyle>
    <p:bodyStyle>
      <a:lvl1pPr marL="455613" indent="-455613" algn="l" defTabSz="357188" rtl="0" fontAlgn="base">
        <a:spcBef>
          <a:spcPts val="650"/>
        </a:spcBef>
        <a:spcAft>
          <a:spcPct val="0"/>
        </a:spcAft>
        <a:buSzPct val="100000"/>
        <a:buFont typeface="Calibri Light" panose="020F0302020204030204" pitchFamily="34" charset="0"/>
        <a:buAutoNum type="arabicPeriod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33400" indent="-266700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kern="1200">
          <a:solidFill>
            <a:srgbClr val="7F7F7F"/>
          </a:solidFill>
          <a:latin typeface="Helvetica" charset="0"/>
          <a:ea typeface="Helvetica" charset="0"/>
          <a:cs typeface="Helvetica" charset="0"/>
        </a:defRPr>
      </a:lvl2pPr>
      <a:lvl3pPr marL="892175" indent="-173038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sz="1600" i="1" kern="1200">
          <a:solidFill>
            <a:srgbClr val="7F7F7F"/>
          </a:solidFill>
          <a:latin typeface="Helvetica" charset="0"/>
          <a:ea typeface="Helvetica" charset="0"/>
          <a:cs typeface="Helvetica" charset="0"/>
        </a:defRPr>
      </a:lvl3pPr>
      <a:lvl4pPr marL="1343025" indent="-180975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sz="1600" i="1" kern="1200">
          <a:solidFill>
            <a:srgbClr val="A6A6A6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downloads/elasticsear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8670" y="4792624"/>
            <a:ext cx="10469366" cy="2659053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Elasticsearch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présentation &amp; démo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sz="2000" dirty="0" err="1" smtClean="0"/>
              <a:t>Montasser</a:t>
            </a:r>
            <a:r>
              <a:rPr lang="fr-FR" sz="2000" dirty="0" smtClean="0"/>
              <a:t> BEN HAMMICH</a:t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>
                <a:solidFill>
                  <a:schemeClr val="tx1"/>
                </a:solidFill>
              </a:rPr>
              <a:t>19 décembre 2017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98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les équipes de développement </a:t>
            </a:r>
          </a:p>
          <a:p>
            <a:pPr lvl="1"/>
            <a:r>
              <a:rPr lang="fr-FR" dirty="0" smtClean="0"/>
              <a:t>Meilleure connaissance de l’utilisation des produits</a:t>
            </a:r>
          </a:p>
          <a:p>
            <a:pPr lvl="1"/>
            <a:r>
              <a:rPr lang="fr-FR" dirty="0" smtClean="0"/>
              <a:t>Détection de bugs</a:t>
            </a:r>
          </a:p>
          <a:p>
            <a:pPr lvl="1"/>
            <a:r>
              <a:rPr lang="fr-FR" dirty="0" smtClean="0"/>
              <a:t>Aide à la recette</a:t>
            </a:r>
          </a:p>
          <a:p>
            <a:r>
              <a:rPr lang="fr-FR" dirty="0" smtClean="0"/>
              <a:t>Pour les utilisateurs </a:t>
            </a:r>
          </a:p>
          <a:p>
            <a:pPr lvl="1"/>
            <a:r>
              <a:rPr lang="fr-FR" dirty="0" smtClean="0"/>
              <a:t>Aide contextuelle, formations adaptées</a:t>
            </a:r>
          </a:p>
          <a:p>
            <a:pPr lvl="1"/>
            <a:r>
              <a:rPr lang="fr-FR" dirty="0" smtClean="0"/>
              <a:t>Dashboard d’analyse de ses actions </a:t>
            </a:r>
          </a:p>
          <a:p>
            <a:pPr lvl="1"/>
            <a:r>
              <a:rPr lang="fr-FR" dirty="0" smtClean="0"/>
              <a:t>Logiciel adaptatif</a:t>
            </a:r>
          </a:p>
          <a:p>
            <a:r>
              <a:rPr lang="fr-FR" dirty="0" smtClean="0"/>
              <a:t>Pour le client</a:t>
            </a:r>
          </a:p>
          <a:p>
            <a:pPr lvl="1"/>
            <a:r>
              <a:rPr lang="fr-FR" dirty="0" smtClean="0"/>
              <a:t>Détection d’utilisations malveillantes </a:t>
            </a:r>
          </a:p>
          <a:p>
            <a:pPr marL="266700" lvl="1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B00F29-C131-4CD5-8483-4151D3688311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08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  <a:p>
            <a:pPr lvl="1"/>
            <a:r>
              <a:rPr lang="fr-FR" dirty="0"/>
              <a:t>Les traces possèdent des données personnelles </a:t>
            </a:r>
            <a:r>
              <a:rPr lang="fr-FR" dirty="0" smtClean="0"/>
              <a:t>(périodes </a:t>
            </a:r>
            <a:r>
              <a:rPr lang="fr-FR" dirty="0"/>
              <a:t>d’activité)</a:t>
            </a:r>
          </a:p>
          <a:p>
            <a:pPr lvl="1"/>
            <a:r>
              <a:rPr lang="fr-FR" dirty="0"/>
              <a:t>Ne </a:t>
            </a:r>
            <a:r>
              <a:rPr lang="fr-FR" dirty="0" smtClean="0"/>
              <a:t>doivent pas </a:t>
            </a:r>
            <a:r>
              <a:rPr lang="fr-FR" dirty="0"/>
              <a:t>être accessibles par les personnes non </a:t>
            </a:r>
            <a:r>
              <a:rPr lang="fr-FR" dirty="0" smtClean="0"/>
              <a:t>habilitées</a:t>
            </a:r>
            <a:endParaRPr lang="fr-FR" dirty="0"/>
          </a:p>
          <a:p>
            <a:pPr lvl="1"/>
            <a:endParaRPr lang="fr-FR" b="1" dirty="0"/>
          </a:p>
          <a:p>
            <a:pPr lvl="1"/>
            <a:r>
              <a:rPr lang="fr-FR" b="1" dirty="0"/>
              <a:t>Objectifs : </a:t>
            </a:r>
          </a:p>
          <a:p>
            <a:pPr lvl="2"/>
            <a:r>
              <a:rPr lang="fr-FR" dirty="0"/>
              <a:t>Concevoir un outil permettant à l’équipe du LRA de pouvoir accéder à ces données anonymisées afin de pouvoir les manipuler.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Automatiser et sécuriser le processus d’anonymisation des traces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Algorithme reproductible et non réversible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9-juin-17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Analyse d'activité utilisateur à partir de traces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96888-0FE2-47FE-ADBE-6367A9801EBE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06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2.	Description </a:t>
            </a:r>
            <a:r>
              <a:rPr lang="fr-FR" dirty="0"/>
              <a:t>du processus</a:t>
            </a:r>
          </a:p>
          <a:p>
            <a:endParaRPr lang="fr-FR" dirty="0"/>
          </a:p>
          <a:p>
            <a:pPr lvl="1"/>
            <a:r>
              <a:rPr lang="fr-FR" dirty="0"/>
              <a:t>L’utilisateur dépose les fichiers de traces dans les dossiers correspondant au format du fichier.</a:t>
            </a:r>
          </a:p>
          <a:p>
            <a:endParaRPr lang="fr-FR" dirty="0"/>
          </a:p>
          <a:p>
            <a:pPr lvl="1"/>
            <a:r>
              <a:rPr lang="fr-FR" dirty="0"/>
              <a:t>L’utilisateur configure le processus via le fichier de configuration du programme :</a:t>
            </a:r>
          </a:p>
          <a:p>
            <a:pPr lvl="2"/>
            <a:r>
              <a:rPr lang="fr-FR" dirty="0"/>
              <a:t>Les répertoires d’erreurs, de logs, d’entrée et de sortie.	</a:t>
            </a:r>
          </a:p>
          <a:p>
            <a:pPr lvl="2"/>
            <a:r>
              <a:rPr lang="fr-FR" dirty="0"/>
              <a:t>Le format du fichier en sortie (XES, GI, etc.).</a:t>
            </a:r>
          </a:p>
          <a:p>
            <a:pPr lvl="2"/>
            <a:r>
              <a:rPr lang="fr-FR" dirty="0"/>
              <a:t>La stratégie d’ordonnancement à appliquer sur le fichier sortant (paquets utilisateur, date décroissante, etc.).</a:t>
            </a:r>
          </a:p>
          <a:p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Le processus est lancé automatiquement via le gestionnaire de tâches.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L’utilisateur récupère les fichiers dans le répertoire de sortie qu’il a paramétré.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1600" b="1" dirty="0"/>
              <a:t>N.B. </a:t>
            </a:r>
            <a:r>
              <a:rPr lang="fr-FR" sz="1600" dirty="0"/>
              <a:t>: Un développeur a la possibilité d’améliorer le programme en développant la prise en charge de nouveaux format d’entrée et/ou de sortie, et de nouvelles stratégies. 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9-juin-17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Analyse d'activité utilisateur à partir de traces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96888-0FE2-47FE-ADBE-6367A9801EBE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9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  <a:p>
            <a:endParaRPr lang="fr-FR" dirty="0"/>
          </a:p>
          <a:p>
            <a:pPr lvl="1"/>
            <a:r>
              <a:rPr lang="fr-FR" dirty="0"/>
              <a:t>Transférer les résultats de la thèse afin d’en faire profiter les clients au plus tôt.</a:t>
            </a:r>
          </a:p>
          <a:p>
            <a:pPr lvl="1"/>
            <a:r>
              <a:rPr lang="fr-FR" dirty="0"/>
              <a:t>Informer les utilisateurs sur l’utilisation d’un logiciel BL :</a:t>
            </a:r>
          </a:p>
          <a:p>
            <a:pPr lvl="2"/>
            <a:r>
              <a:rPr lang="fr-FR" dirty="0"/>
              <a:t>Etudier l’activité</a:t>
            </a:r>
          </a:p>
          <a:p>
            <a:pPr lvl="2"/>
            <a:r>
              <a:rPr lang="fr-FR" dirty="0"/>
              <a:t>Déterminer son niveau d’expertise</a:t>
            </a:r>
          </a:p>
          <a:p>
            <a:pPr lvl="2"/>
            <a:r>
              <a:rPr lang="fr-FR" dirty="0"/>
              <a:t>Détection d’anomalies </a:t>
            </a:r>
          </a:p>
          <a:p>
            <a:pPr lvl="2"/>
            <a:r>
              <a:rPr lang="fr-FR" dirty="0"/>
              <a:t>Fonctionnalités à améliorer</a:t>
            </a:r>
          </a:p>
          <a:p>
            <a:pPr lvl="1"/>
            <a:r>
              <a:rPr lang="fr-FR" dirty="0"/>
              <a:t>Donner l’accès aux traces pour chaque utilisateur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9-juin-17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Analyse d'activité utilisateur à partir de traces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251C2-47E0-4DC6-8044-B109055B9D00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83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d’une plateforme Web sécurisée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3.	  Connexion </a:t>
            </a:r>
            <a:r>
              <a:rPr lang="fr-FR" dirty="0"/>
              <a:t>sécurisée</a:t>
            </a:r>
          </a:p>
          <a:p>
            <a:pPr lvl="1"/>
            <a:r>
              <a:rPr lang="fr-FR" dirty="0"/>
              <a:t>Connexion obligatoire</a:t>
            </a:r>
          </a:p>
          <a:p>
            <a:pPr lvl="1"/>
            <a:r>
              <a:rPr lang="fr-FR" dirty="0"/>
              <a:t>Identifiant unique et mot de passe</a:t>
            </a:r>
          </a:p>
          <a:p>
            <a:pPr lvl="1"/>
            <a:r>
              <a:rPr lang="fr-FR" dirty="0"/>
              <a:t>Accès dépendant du rôle de l’utilisateur</a:t>
            </a:r>
          </a:p>
          <a:p>
            <a:pPr lvl="2"/>
            <a:r>
              <a:rPr lang="fr-FR" dirty="0"/>
              <a:t>Fonctionnalités différentes selon le profil</a:t>
            </a:r>
          </a:p>
          <a:p>
            <a:pPr lvl="2"/>
            <a:r>
              <a:rPr lang="fr-FR" dirty="0"/>
              <a:t>Ou communes pour certains types de profil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4.	   </a:t>
            </a:r>
            <a:r>
              <a:rPr lang="fr-FR" dirty="0"/>
              <a:t>Exploitation des traces : </a:t>
            </a:r>
          </a:p>
          <a:p>
            <a:pPr lvl="1"/>
            <a:r>
              <a:rPr lang="fr-FR" dirty="0"/>
              <a:t>Visualisation sous forme graphique</a:t>
            </a:r>
          </a:p>
          <a:p>
            <a:pPr lvl="2"/>
            <a:r>
              <a:rPr lang="fr-FR" dirty="0"/>
              <a:t>Graphe de navigabilité entre les fonctionnalités</a:t>
            </a:r>
          </a:p>
          <a:p>
            <a:pPr lvl="2"/>
            <a:r>
              <a:rPr lang="fr-FR" dirty="0"/>
              <a:t>Indicateurs de performance sur une activité</a:t>
            </a:r>
          </a:p>
          <a:p>
            <a:pPr lvl="1"/>
            <a:r>
              <a:rPr lang="fr-FR" dirty="0"/>
              <a:t>Export sous format Excel</a:t>
            </a:r>
          </a:p>
          <a:p>
            <a:pPr lvl="1"/>
            <a:r>
              <a:rPr lang="fr-FR" dirty="0"/>
              <a:t>Accès à une API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9-juin-17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Analyse d'activité utilisateur à partir de traces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251C2-47E0-4DC6-8044-B109055B9D00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58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34010" y="4961586"/>
            <a:ext cx="2936032" cy="84013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32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Définitions (1/2)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sz="1800" dirty="0" smtClean="0"/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  <a:p>
            <a:pPr lvl="1"/>
            <a:endParaRPr lang="fr-FR" sz="1800" dirty="0"/>
          </a:p>
          <a:p>
            <a:pPr lvl="1"/>
            <a:r>
              <a:rPr lang="fr-FR" sz="1800" dirty="0" smtClean="0"/>
              <a:t>Un serveur open source utilisant </a:t>
            </a:r>
            <a:r>
              <a:rPr lang="fr-FR" sz="1800" dirty="0" err="1" smtClean="0"/>
              <a:t>Lucene</a:t>
            </a:r>
            <a:r>
              <a:rPr lang="fr-FR" sz="1800" dirty="0" smtClean="0"/>
              <a:t> de Apache </a:t>
            </a:r>
            <a:r>
              <a:rPr lang="fr-FR" sz="1800" dirty="0"/>
              <a:t>pour l'indexation et la recherche des </a:t>
            </a:r>
            <a:r>
              <a:rPr lang="fr-FR" sz="1800" dirty="0" smtClean="0"/>
              <a:t>données</a:t>
            </a:r>
          </a:p>
          <a:p>
            <a:pPr lvl="1"/>
            <a:r>
              <a:rPr lang="fr-FR" sz="1800" dirty="0" smtClean="0"/>
              <a:t>Il </a:t>
            </a:r>
            <a:r>
              <a:rPr lang="fr-FR" sz="1800" dirty="0"/>
              <a:t>fournit un moteur de </a:t>
            </a:r>
            <a:r>
              <a:rPr lang="fr-FR" sz="1800" dirty="0" smtClean="0"/>
              <a:t>recherche distribué et « full-</a:t>
            </a:r>
            <a:r>
              <a:rPr lang="fr-FR" sz="1800" dirty="0" err="1" smtClean="0"/>
              <a:t>text</a:t>
            </a:r>
            <a:r>
              <a:rPr lang="fr-FR" sz="1800" dirty="0" smtClean="0"/>
              <a:t> » </a:t>
            </a:r>
            <a:r>
              <a:rPr lang="fr-FR" sz="1800" dirty="0"/>
              <a:t>avec de l’analyse temps </a:t>
            </a:r>
            <a:r>
              <a:rPr lang="fr-FR" sz="1800" dirty="0" smtClean="0"/>
              <a:t>réel, à </a:t>
            </a:r>
            <a:r>
              <a:rPr lang="fr-FR" sz="1800" dirty="0"/>
              <a:t>travers une interface </a:t>
            </a:r>
            <a:r>
              <a:rPr lang="fr-FR" sz="1800" dirty="0" smtClean="0"/>
              <a:t>REST</a:t>
            </a:r>
          </a:p>
          <a:p>
            <a:pPr lvl="1"/>
            <a:r>
              <a:rPr lang="fr-FR" sz="1800" dirty="0" smtClean="0"/>
              <a:t>Un </a:t>
            </a:r>
            <a:r>
              <a:rPr lang="fr-FR" sz="1800" dirty="0"/>
              <a:t>outil de </a:t>
            </a:r>
            <a:r>
              <a:rPr lang="fr-FR" sz="1800" dirty="0" smtClean="0"/>
              <a:t>stockage </a:t>
            </a:r>
            <a:r>
              <a:rPr lang="fr-FR" sz="1800" dirty="0"/>
              <a:t>de documents temps réel distribué où </a:t>
            </a:r>
            <a:r>
              <a:rPr lang="fr-FR" sz="1800" b="1" dirty="0"/>
              <a:t>tous les champs </a:t>
            </a:r>
            <a:r>
              <a:rPr lang="fr-FR" sz="1800" dirty="0"/>
              <a:t>sont </a:t>
            </a:r>
            <a:r>
              <a:rPr lang="fr-FR" sz="1800" dirty="0" smtClean="0"/>
              <a:t>indexés et consultables</a:t>
            </a:r>
          </a:p>
          <a:p>
            <a:pPr lvl="1"/>
            <a:r>
              <a:rPr lang="fr-FR" sz="1800" dirty="0" smtClean="0"/>
              <a:t>Capable de </a:t>
            </a:r>
            <a:r>
              <a:rPr lang="fr-FR" sz="1800" dirty="0"/>
              <a:t>supporter la monté en charge avec une centaine de </a:t>
            </a:r>
            <a:r>
              <a:rPr lang="fr-FR" sz="1800" dirty="0" smtClean="0"/>
              <a:t>serveurs </a:t>
            </a:r>
            <a:r>
              <a:rPr lang="fr-FR" sz="1800" dirty="0"/>
              <a:t>et </a:t>
            </a:r>
            <a:r>
              <a:rPr lang="fr-FR" sz="1800" dirty="0" smtClean="0"/>
              <a:t>des </a:t>
            </a:r>
            <a:r>
              <a:rPr lang="fr-FR" sz="1800" dirty="0" err="1" smtClean="0"/>
              <a:t>peta</a:t>
            </a:r>
            <a:r>
              <a:rPr lang="fr-FR" sz="1800" dirty="0" smtClean="0"/>
              <a:t>-octets </a:t>
            </a:r>
            <a:r>
              <a:rPr lang="fr-FR" sz="1800" dirty="0"/>
              <a:t>de données structurées ou </a:t>
            </a:r>
            <a:r>
              <a:rPr lang="fr-FR" sz="1800" dirty="0" smtClean="0"/>
              <a:t>non.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B00F29-C131-4CD5-8483-4151D3688311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10" y="1559626"/>
            <a:ext cx="5494438" cy="149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Définitions (2/2</a:t>
            </a:r>
            <a:r>
              <a:rPr lang="fr-FR" dirty="0"/>
              <a:t>)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800" dirty="0"/>
              <a:t>Elasticsearch est le serveur de recherche d'entreprise le plus populaire</a:t>
            </a:r>
            <a:endParaRPr lang="fr-FR" sz="18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B00F29-C131-4CD5-8483-4151D3688311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87" y="2544507"/>
            <a:ext cx="3066571" cy="73086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85" y="2576413"/>
            <a:ext cx="2442949" cy="81228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55" y="3618353"/>
            <a:ext cx="3111689" cy="52898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134" y="4704967"/>
            <a:ext cx="3981950" cy="69485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727" y="4704967"/>
            <a:ext cx="3204763" cy="84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&amp; prérequis (sur Windows)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2000" dirty="0" smtClean="0">
                <a:solidFill>
                  <a:srgbClr val="FF6600"/>
                </a:solidFill>
              </a:rPr>
              <a:t>Prérequis</a:t>
            </a:r>
          </a:p>
          <a:p>
            <a:pPr lvl="2"/>
            <a:r>
              <a:rPr lang="fr-FR" sz="1800" dirty="0"/>
              <a:t> </a:t>
            </a:r>
            <a:r>
              <a:rPr lang="fr-FR" sz="1800" i="0" dirty="0" smtClean="0"/>
              <a:t>Elasticsearch </a:t>
            </a:r>
            <a:r>
              <a:rPr lang="fr-FR" sz="1800" i="0" dirty="0"/>
              <a:t>nécessite que </a:t>
            </a:r>
            <a:r>
              <a:rPr lang="fr-FR" sz="1800" b="1" i="0" dirty="0" smtClean="0"/>
              <a:t>JDK</a:t>
            </a:r>
            <a:r>
              <a:rPr lang="fr-FR" sz="1800" i="0" dirty="0" smtClean="0"/>
              <a:t> </a:t>
            </a:r>
            <a:r>
              <a:rPr lang="fr-FR" sz="1800" i="0" dirty="0"/>
              <a:t>soit installé sur </a:t>
            </a:r>
            <a:r>
              <a:rPr lang="fr-FR" sz="1800" i="0" dirty="0" smtClean="0"/>
              <a:t>la machine </a:t>
            </a:r>
          </a:p>
          <a:p>
            <a:pPr lvl="2"/>
            <a:r>
              <a:rPr lang="fr-FR" sz="1800" i="0" dirty="0"/>
              <a:t> </a:t>
            </a:r>
            <a:r>
              <a:rPr lang="fr-FR" sz="1800" i="0" dirty="0" smtClean="0"/>
              <a:t>Il </a:t>
            </a:r>
            <a:r>
              <a:rPr lang="fr-FR" sz="1800" i="0" dirty="0"/>
              <a:t>faut au moins la version </a:t>
            </a:r>
            <a:r>
              <a:rPr lang="fr-FR" sz="1800" b="1" i="0" dirty="0" smtClean="0"/>
              <a:t>1.7,</a:t>
            </a:r>
            <a:r>
              <a:rPr lang="fr-FR" sz="1800" i="0" dirty="0" smtClean="0"/>
              <a:t> mais</a:t>
            </a:r>
            <a:r>
              <a:rPr lang="fr-FR" sz="1800" b="1" i="0" dirty="0" smtClean="0"/>
              <a:t> </a:t>
            </a:r>
            <a:r>
              <a:rPr lang="fr-FR" sz="1800" b="1" i="0" dirty="0"/>
              <a:t>1.8 </a:t>
            </a:r>
            <a:r>
              <a:rPr lang="fr-FR" sz="1800" i="0" dirty="0"/>
              <a:t>est </a:t>
            </a:r>
            <a:r>
              <a:rPr lang="fr-FR" sz="1800" i="0" dirty="0" smtClean="0"/>
              <a:t>recommandé</a:t>
            </a:r>
            <a:endParaRPr lang="fr-FR" sz="1800" i="0" dirty="0"/>
          </a:p>
          <a:p>
            <a:pPr marL="266700" lvl="1" indent="0">
              <a:buNone/>
            </a:pPr>
            <a:endParaRPr lang="fr-FR" sz="1800" dirty="0" smtClean="0"/>
          </a:p>
          <a:p>
            <a:pPr lvl="1"/>
            <a:r>
              <a:rPr lang="fr-FR" sz="2000" dirty="0" smtClean="0">
                <a:solidFill>
                  <a:srgbClr val="FF6600"/>
                </a:solidFill>
              </a:rPr>
              <a:t>Installation</a:t>
            </a:r>
            <a:endParaRPr lang="fr-FR" sz="2000" dirty="0">
              <a:solidFill>
                <a:srgbClr val="FF6600"/>
              </a:solidFill>
            </a:endParaRPr>
          </a:p>
          <a:p>
            <a:pPr lvl="2"/>
            <a:r>
              <a:rPr lang="fr-FR" sz="1800" i="0" dirty="0"/>
              <a:t>Simplement télécharger l’archive sur le site officiel  </a:t>
            </a:r>
            <a:r>
              <a:rPr lang="fr-FR" sz="1800" i="0" dirty="0">
                <a:hlinkClick r:id="rId3"/>
              </a:rPr>
              <a:t>https://www.elastic.co/downloads/elasticsearch</a:t>
            </a:r>
            <a:r>
              <a:rPr lang="fr-FR" sz="1800" i="0" dirty="0"/>
              <a:t>       et décompresser</a:t>
            </a:r>
          </a:p>
          <a:p>
            <a:pPr lvl="2"/>
            <a:r>
              <a:rPr lang="fr-FR" sz="1800" i="0" dirty="0"/>
              <a:t>Pour le lancer, aller dans le répertoire créé par la décompression et lancer la commande :</a:t>
            </a:r>
          </a:p>
          <a:p>
            <a:pPr lvl="1"/>
            <a:endParaRPr lang="fr-FR" sz="1800" dirty="0"/>
          </a:p>
          <a:p>
            <a:pPr lvl="1"/>
            <a:endParaRPr lang="fr-FR" sz="1800" dirty="0"/>
          </a:p>
          <a:p>
            <a:pPr lvl="1"/>
            <a:r>
              <a:rPr lang="fr-FR" sz="1800" dirty="0" smtClean="0"/>
              <a:t>Accessible </a:t>
            </a:r>
            <a:r>
              <a:rPr lang="fr-FR" sz="1800" dirty="0"/>
              <a:t>sur le </a:t>
            </a:r>
            <a:r>
              <a:rPr lang="fr-FR" sz="1800" dirty="0" smtClean="0"/>
              <a:t>port </a:t>
            </a:r>
            <a:endParaRPr lang="fr-FR" sz="1800" dirty="0"/>
          </a:p>
          <a:p>
            <a:pPr lvl="1"/>
            <a:endParaRPr lang="fr-FR" sz="1800" dirty="0"/>
          </a:p>
          <a:p>
            <a:pPr lvl="1"/>
            <a:endParaRPr lang="fr-FR" sz="18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B00F29-C131-4CD5-8483-4151D3688311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621" y="4354178"/>
            <a:ext cx="8636758" cy="40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Concepts de base </a:t>
            </a:r>
            <a:r>
              <a:rPr lang="fr-FR" dirty="0"/>
              <a:t>(</a:t>
            </a:r>
            <a:r>
              <a:rPr lang="fr-FR" dirty="0" smtClean="0"/>
              <a:t>1/3)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559626"/>
            <a:ext cx="10515600" cy="4617337"/>
          </a:xfrm>
        </p:spPr>
        <p:txBody>
          <a:bodyPr/>
          <a:lstStyle/>
          <a:p>
            <a:pPr lvl="1"/>
            <a:r>
              <a:rPr lang="fr-FR" sz="2000" dirty="0">
                <a:solidFill>
                  <a:srgbClr val="FF6600"/>
                </a:solidFill>
              </a:rPr>
              <a:t>Near Real Time (NRT)</a:t>
            </a:r>
          </a:p>
          <a:p>
            <a:pPr marL="266700" lvl="1" indent="0">
              <a:buNone/>
            </a:pPr>
            <a:r>
              <a:rPr lang="fr-FR" sz="1800" dirty="0" smtClean="0"/>
              <a:t>Elasticsearch </a:t>
            </a:r>
            <a:r>
              <a:rPr lang="fr-FR" sz="1800" dirty="0"/>
              <a:t>est </a:t>
            </a:r>
            <a:r>
              <a:rPr lang="fr-FR" sz="1800" dirty="0" smtClean="0"/>
              <a:t>temps </a:t>
            </a:r>
            <a:r>
              <a:rPr lang="fr-FR" sz="1800" dirty="0"/>
              <a:t>quasi </a:t>
            </a:r>
            <a:r>
              <a:rPr lang="fr-FR" sz="1800" dirty="0" smtClean="0"/>
              <a:t>réel.</a:t>
            </a:r>
          </a:p>
          <a:p>
            <a:pPr marL="266700" lvl="1" indent="0">
              <a:buNone/>
            </a:pPr>
            <a:r>
              <a:rPr lang="fr-FR" sz="1800" dirty="0" smtClean="0"/>
              <a:t>Il </a:t>
            </a:r>
            <a:r>
              <a:rPr lang="fr-FR" sz="1800" dirty="0"/>
              <a:t>y a une légère latence (généralement une seconde) à partir du moment où un document est indexé jusqu'à ce qu’il devient consultable</a:t>
            </a:r>
            <a:r>
              <a:rPr lang="fr-FR" sz="1800" dirty="0" smtClean="0"/>
              <a:t>.</a:t>
            </a:r>
          </a:p>
          <a:p>
            <a:pPr lvl="1"/>
            <a:endParaRPr lang="fr-FR" dirty="0"/>
          </a:p>
          <a:p>
            <a:pPr lvl="1"/>
            <a:r>
              <a:rPr lang="fr-FR" sz="2000" dirty="0">
                <a:solidFill>
                  <a:srgbClr val="FF6600"/>
                </a:solidFill>
              </a:rPr>
              <a:t>Cluster</a:t>
            </a:r>
          </a:p>
          <a:p>
            <a:pPr marL="266700" lvl="1" indent="0">
              <a:buNone/>
            </a:pPr>
            <a:r>
              <a:rPr lang="fr-FR" sz="1800" dirty="0"/>
              <a:t>Elasticsearch fonctionne sur le principe d’un cluster, soit un groupement de </a:t>
            </a:r>
            <a:r>
              <a:rPr lang="fr-FR" sz="1800" dirty="0" smtClean="0"/>
              <a:t>nœuds qui </a:t>
            </a:r>
            <a:r>
              <a:rPr lang="fr-FR" sz="1800" dirty="0"/>
              <a:t>communiquent entre </a:t>
            </a:r>
            <a:r>
              <a:rPr lang="fr-FR" sz="1800" dirty="0" smtClean="0"/>
              <a:t>eux.</a:t>
            </a:r>
          </a:p>
          <a:p>
            <a:pPr marL="266700" lvl="1" indent="0">
              <a:buNone/>
            </a:pPr>
            <a:endParaRPr lang="fr-FR" dirty="0"/>
          </a:p>
          <a:p>
            <a:pPr lvl="1"/>
            <a:r>
              <a:rPr lang="fr-FR" sz="2000" dirty="0">
                <a:solidFill>
                  <a:srgbClr val="FF6600"/>
                </a:solidFill>
              </a:rPr>
              <a:t>Nœud</a:t>
            </a:r>
          </a:p>
          <a:p>
            <a:pPr marL="266700" lvl="1" indent="0">
              <a:buNone/>
            </a:pPr>
            <a:r>
              <a:rPr lang="fr-FR" sz="1800" dirty="0"/>
              <a:t>Un nœud est une instance </a:t>
            </a:r>
            <a:r>
              <a:rPr lang="fr-FR" sz="1800" dirty="0" smtClean="0"/>
              <a:t>d’Elasticsearch qui fait partie du cluster, </a:t>
            </a:r>
            <a:r>
              <a:rPr lang="fr-FR" sz="1800" dirty="0"/>
              <a:t>stocke les données et participe à l’indexation et à la recherche.</a:t>
            </a:r>
          </a:p>
          <a:p>
            <a:pPr marL="266700" lvl="1" indent="0">
              <a:buNone/>
            </a:pPr>
            <a:r>
              <a:rPr lang="fr-FR" sz="1800" dirty="0" smtClean="0"/>
              <a:t> Chaque </a:t>
            </a:r>
            <a:r>
              <a:rPr lang="fr-FR" sz="1800" dirty="0"/>
              <a:t>instance peut tourner sur une machine différente</a:t>
            </a:r>
            <a:r>
              <a:rPr lang="fr-FR" sz="1800" dirty="0" smtClean="0"/>
              <a:t>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B00F29-C131-4CD5-8483-4151D3688311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43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 de base </a:t>
            </a:r>
            <a:r>
              <a:rPr lang="fr-FR" dirty="0" smtClean="0"/>
              <a:t>(2/3)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0">
              <a:buNone/>
            </a:pPr>
            <a:r>
              <a:rPr lang="fr-FR" sz="1800" dirty="0" smtClean="0"/>
              <a:t>Un </a:t>
            </a:r>
            <a:r>
              <a:rPr lang="fr-FR" sz="1800" dirty="0"/>
              <a:t>cluster est donc constitué de plusieurs machines qui sont connectées sur un même réseau, avec plusieurs instances d’Elasticsearch qui communiquent ensemble</a:t>
            </a:r>
            <a:r>
              <a:rPr lang="fr-FR" sz="1800" dirty="0" smtClean="0"/>
              <a:t>.</a:t>
            </a:r>
            <a:endParaRPr lang="fr-FR" sz="1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B00F29-C131-4CD5-8483-4151D3688311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672461" y="1705970"/>
            <a:ext cx="368489" cy="2729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à coins arrondis 1"/>
          <p:cNvSpPr/>
          <p:nvPr/>
        </p:nvSpPr>
        <p:spPr>
          <a:xfrm>
            <a:off x="2156347" y="2599052"/>
            <a:ext cx="6782937" cy="22322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2538484" y="3493827"/>
            <a:ext cx="1624083" cy="1009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4647297" y="3442224"/>
            <a:ext cx="1746913" cy="1009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41" y="3479544"/>
            <a:ext cx="1761897" cy="1024217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982400" y="2776159"/>
            <a:ext cx="1076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Cluster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5009462" y="3665854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Noeud2</a:t>
            </a:r>
            <a:endParaRPr lang="fr-FR" sz="16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2750758" y="3712692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Noeud1</a:t>
            </a:r>
            <a:endParaRPr lang="fr-FR" sz="16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7175004" y="3712692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Noeud3</a:t>
            </a:r>
            <a:endParaRPr lang="fr-FR" sz="16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3716283" y="5035707"/>
            <a:ext cx="360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</a:rPr>
              <a:t>Figure : </a:t>
            </a:r>
            <a:r>
              <a:rPr lang="fr-FR" dirty="0" smtClean="0"/>
              <a:t>Cluster simple avec 3 nœuds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90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Concepts de base (3/3)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559626"/>
            <a:ext cx="10515600" cy="4617337"/>
          </a:xfrm>
        </p:spPr>
        <p:txBody>
          <a:bodyPr/>
          <a:lstStyle/>
          <a:p>
            <a:pPr lvl="1"/>
            <a:r>
              <a:rPr lang="fr-FR" sz="2000" dirty="0" smtClean="0">
                <a:solidFill>
                  <a:srgbClr val="FF6600"/>
                </a:solidFill>
              </a:rPr>
              <a:t>Index</a:t>
            </a:r>
          </a:p>
          <a:p>
            <a:pPr marL="266700" lvl="1" indent="0">
              <a:buNone/>
            </a:pPr>
            <a:r>
              <a:rPr lang="fr-FR" sz="1800" dirty="0"/>
              <a:t>Un </a:t>
            </a:r>
            <a:r>
              <a:rPr lang="fr-FR" sz="1800" dirty="0" err="1"/>
              <a:t>shard</a:t>
            </a:r>
            <a:r>
              <a:rPr lang="fr-FR" sz="1800" dirty="0"/>
              <a:t> </a:t>
            </a:r>
            <a:r>
              <a:rPr lang="fr-FR" sz="1800" dirty="0" smtClean="0"/>
              <a:t>permet </a:t>
            </a:r>
            <a:r>
              <a:rPr lang="fr-FR" sz="1800" dirty="0"/>
              <a:t>de répartir </a:t>
            </a:r>
            <a:r>
              <a:rPr lang="fr-FR" sz="1800" dirty="0" smtClean="0"/>
              <a:t>les </a:t>
            </a:r>
            <a:r>
              <a:rPr lang="fr-FR" sz="1800" dirty="0"/>
              <a:t>données sur plusieurs </a:t>
            </a:r>
            <a:r>
              <a:rPr lang="fr-FR" sz="1800" dirty="0" err="1"/>
              <a:t>nodes</a:t>
            </a:r>
            <a:r>
              <a:rPr lang="fr-FR" sz="1800" dirty="0"/>
              <a:t> car il y a une limite physique à la taille d’un index sur un seul </a:t>
            </a:r>
            <a:r>
              <a:rPr lang="fr-FR" sz="1800" dirty="0" err="1"/>
              <a:t>node</a:t>
            </a:r>
            <a:r>
              <a:rPr lang="fr-FR" sz="1800" dirty="0"/>
              <a:t>. Les </a:t>
            </a:r>
            <a:r>
              <a:rPr lang="fr-FR" sz="1800" dirty="0" err="1"/>
              <a:t>shards</a:t>
            </a:r>
            <a:r>
              <a:rPr lang="fr-FR" sz="1800" dirty="0"/>
              <a:t> sont gérés de manière automatique par Elasticsearch, un </a:t>
            </a:r>
            <a:r>
              <a:rPr lang="fr-FR" sz="1800" dirty="0" err="1"/>
              <a:t>shard</a:t>
            </a:r>
            <a:r>
              <a:rPr lang="fr-FR" sz="1800" dirty="0"/>
              <a:t> peut être primaire ou être un duplicata.</a:t>
            </a:r>
            <a:endParaRPr lang="fr-FR" sz="1800" dirty="0" smtClean="0"/>
          </a:p>
          <a:p>
            <a:pPr marL="266700" lvl="1" indent="0">
              <a:buNone/>
            </a:pPr>
            <a:endParaRPr lang="fr-FR" dirty="0" smtClean="0"/>
          </a:p>
          <a:p>
            <a:pPr lvl="1"/>
            <a:r>
              <a:rPr lang="fr-FR" sz="2000" dirty="0" smtClean="0">
                <a:solidFill>
                  <a:srgbClr val="FF6600"/>
                </a:solidFill>
              </a:rPr>
              <a:t>Type</a:t>
            </a:r>
            <a:endParaRPr lang="fr-FR" sz="2000" dirty="0">
              <a:solidFill>
                <a:srgbClr val="FF6600"/>
              </a:solidFill>
            </a:endParaRPr>
          </a:p>
          <a:p>
            <a:pPr marL="266700" lvl="1" indent="0">
              <a:buNone/>
            </a:pPr>
            <a:r>
              <a:rPr lang="fr-FR" sz="1800" dirty="0"/>
              <a:t>Chaque </a:t>
            </a:r>
            <a:r>
              <a:rPr lang="fr-FR" sz="1800" dirty="0" err="1"/>
              <a:t>shard</a:t>
            </a:r>
            <a:r>
              <a:rPr lang="fr-FR" sz="1800" dirty="0"/>
              <a:t> dispose d’un </a:t>
            </a:r>
            <a:r>
              <a:rPr lang="fr-FR" sz="1800" dirty="0" err="1"/>
              <a:t>Replica</a:t>
            </a:r>
            <a:r>
              <a:rPr lang="fr-FR" sz="1800" dirty="0"/>
              <a:t>, une copie conforme, sur laquelle toute modification est reportée. Ainsi, si un nœud du cluster </a:t>
            </a:r>
            <a:r>
              <a:rPr lang="fr-FR" sz="1800" dirty="0" smtClean="0"/>
              <a:t>tombe (disque </a:t>
            </a:r>
            <a:r>
              <a:rPr lang="fr-FR" sz="1800" dirty="0"/>
              <a:t>dur crashé, machine non connectée au réseau…), et qu’il contient des fragments de certains index, Elasticsearch ira chercher les réplicas des fragments qui étaient dans le nœud tombé. </a:t>
            </a:r>
            <a:endParaRPr lang="fr-FR" sz="18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B00F29-C131-4CD5-8483-4151D3688311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76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Concepts de base (3/3)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559626"/>
            <a:ext cx="10515600" cy="4617337"/>
          </a:xfrm>
        </p:spPr>
        <p:txBody>
          <a:bodyPr/>
          <a:lstStyle/>
          <a:p>
            <a:pPr lvl="1"/>
            <a:r>
              <a:rPr lang="fr-FR" sz="2000" dirty="0" err="1" smtClean="0">
                <a:solidFill>
                  <a:srgbClr val="FF6600"/>
                </a:solidFill>
              </a:rPr>
              <a:t>Shards</a:t>
            </a:r>
            <a:endParaRPr lang="fr-FR" sz="2000" dirty="0" smtClean="0">
              <a:solidFill>
                <a:srgbClr val="FF6600"/>
              </a:solidFill>
            </a:endParaRPr>
          </a:p>
          <a:p>
            <a:pPr marL="266700" lvl="1" indent="0">
              <a:buNone/>
            </a:pPr>
            <a:r>
              <a:rPr lang="fr-FR" sz="1800" dirty="0"/>
              <a:t>Un </a:t>
            </a:r>
            <a:r>
              <a:rPr lang="fr-FR" sz="1800" dirty="0" err="1"/>
              <a:t>shard</a:t>
            </a:r>
            <a:r>
              <a:rPr lang="fr-FR" sz="1800" dirty="0"/>
              <a:t> </a:t>
            </a:r>
            <a:r>
              <a:rPr lang="fr-FR" sz="1800" dirty="0" smtClean="0"/>
              <a:t>permet </a:t>
            </a:r>
            <a:r>
              <a:rPr lang="fr-FR" sz="1800" dirty="0"/>
              <a:t>de répartir </a:t>
            </a:r>
            <a:r>
              <a:rPr lang="fr-FR" sz="1800" dirty="0" smtClean="0"/>
              <a:t>les </a:t>
            </a:r>
            <a:r>
              <a:rPr lang="fr-FR" sz="1800" dirty="0"/>
              <a:t>données sur plusieurs </a:t>
            </a:r>
            <a:r>
              <a:rPr lang="fr-FR" sz="1800" dirty="0" err="1"/>
              <a:t>nodes</a:t>
            </a:r>
            <a:r>
              <a:rPr lang="fr-FR" sz="1800" dirty="0"/>
              <a:t> car il y a une limite physique à la taille d’un index sur un seul </a:t>
            </a:r>
            <a:r>
              <a:rPr lang="fr-FR" sz="1800" dirty="0" err="1"/>
              <a:t>node</a:t>
            </a:r>
            <a:r>
              <a:rPr lang="fr-FR" sz="1800" dirty="0"/>
              <a:t>. Les </a:t>
            </a:r>
            <a:r>
              <a:rPr lang="fr-FR" sz="1800" dirty="0" err="1"/>
              <a:t>shards</a:t>
            </a:r>
            <a:r>
              <a:rPr lang="fr-FR" sz="1800" dirty="0"/>
              <a:t> sont gérés de manière automatique par Elasticsearch, un </a:t>
            </a:r>
            <a:r>
              <a:rPr lang="fr-FR" sz="1800" dirty="0" err="1"/>
              <a:t>shard</a:t>
            </a:r>
            <a:r>
              <a:rPr lang="fr-FR" sz="1800" dirty="0"/>
              <a:t> peut être primaire ou être un duplicata.</a:t>
            </a:r>
            <a:endParaRPr lang="fr-FR" sz="1800" dirty="0" smtClean="0"/>
          </a:p>
          <a:p>
            <a:pPr marL="266700" lvl="1" indent="0">
              <a:buNone/>
            </a:pPr>
            <a:endParaRPr lang="fr-FR" dirty="0" smtClean="0"/>
          </a:p>
          <a:p>
            <a:pPr lvl="1"/>
            <a:r>
              <a:rPr lang="fr-FR" sz="2000" dirty="0" err="1" smtClean="0">
                <a:solidFill>
                  <a:srgbClr val="FF6600"/>
                </a:solidFill>
              </a:rPr>
              <a:t>Replicas</a:t>
            </a:r>
            <a:endParaRPr lang="fr-FR" sz="2000" dirty="0">
              <a:solidFill>
                <a:srgbClr val="FF6600"/>
              </a:solidFill>
            </a:endParaRPr>
          </a:p>
          <a:p>
            <a:pPr marL="266700" lvl="1" indent="0">
              <a:buNone/>
            </a:pPr>
            <a:r>
              <a:rPr lang="fr-FR" sz="1800" dirty="0"/>
              <a:t>Chaque </a:t>
            </a:r>
            <a:r>
              <a:rPr lang="fr-FR" sz="1800" dirty="0" err="1"/>
              <a:t>shard</a:t>
            </a:r>
            <a:r>
              <a:rPr lang="fr-FR" sz="1800" dirty="0"/>
              <a:t> dispose d’un </a:t>
            </a:r>
            <a:r>
              <a:rPr lang="fr-FR" sz="1800" dirty="0" err="1"/>
              <a:t>Replica</a:t>
            </a:r>
            <a:r>
              <a:rPr lang="fr-FR" sz="1800" dirty="0"/>
              <a:t>, une copie conforme, sur laquelle toute modification est reportée. Ainsi, si un nœud du cluster </a:t>
            </a:r>
            <a:r>
              <a:rPr lang="fr-FR" sz="1800" dirty="0" smtClean="0"/>
              <a:t>tombe (disque </a:t>
            </a:r>
            <a:r>
              <a:rPr lang="fr-FR" sz="1800" dirty="0"/>
              <a:t>dur crashé, machine non connectée au réseau…), et qu’il contient des fragments de certains index, Elasticsearch ira chercher les réplicas des fragments qui étaient dans le nœud tombé. </a:t>
            </a:r>
            <a:endParaRPr lang="fr-FR" sz="18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B00F29-C131-4CD5-8483-4151D3688311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2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les équipes de développement </a:t>
            </a:r>
          </a:p>
          <a:p>
            <a:pPr lvl="1"/>
            <a:r>
              <a:rPr lang="fr-FR" dirty="0" smtClean="0"/>
              <a:t>Meilleure connaissance de l’utilisation des produits</a:t>
            </a:r>
          </a:p>
          <a:p>
            <a:pPr lvl="1"/>
            <a:r>
              <a:rPr lang="fr-FR" dirty="0" smtClean="0"/>
              <a:t>Détection de bugs</a:t>
            </a:r>
          </a:p>
          <a:p>
            <a:pPr lvl="1"/>
            <a:r>
              <a:rPr lang="fr-FR" dirty="0" smtClean="0"/>
              <a:t>Aide à la recette</a:t>
            </a:r>
          </a:p>
          <a:p>
            <a:r>
              <a:rPr lang="fr-FR" dirty="0" smtClean="0"/>
              <a:t>Pour les utilisateurs </a:t>
            </a:r>
          </a:p>
          <a:p>
            <a:pPr lvl="1"/>
            <a:r>
              <a:rPr lang="fr-FR" dirty="0" smtClean="0"/>
              <a:t>Aide contextuelle, formations adaptées</a:t>
            </a:r>
          </a:p>
          <a:p>
            <a:pPr lvl="1"/>
            <a:r>
              <a:rPr lang="fr-FR" dirty="0" smtClean="0"/>
              <a:t>Dashboard d’analyse de ses actions </a:t>
            </a:r>
          </a:p>
          <a:p>
            <a:pPr lvl="1"/>
            <a:r>
              <a:rPr lang="fr-FR" dirty="0" smtClean="0"/>
              <a:t>Logiciel adaptatif</a:t>
            </a:r>
          </a:p>
          <a:p>
            <a:r>
              <a:rPr lang="fr-FR" dirty="0" smtClean="0"/>
              <a:t>Pour le client</a:t>
            </a:r>
          </a:p>
          <a:p>
            <a:pPr lvl="1"/>
            <a:r>
              <a:rPr lang="fr-FR" dirty="0" smtClean="0"/>
              <a:t>Détection d’utilisations malveillantes </a:t>
            </a:r>
          </a:p>
          <a:p>
            <a:pPr marL="266700" lvl="1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B00F29-C131-4CD5-8483-4151D3688311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8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_PPT_Berger_Levrault_Ecran.pptx" id="{91EB484B-7239-4D12-BBE3-283489AD6DB2}" vid="{633BFB16-65EB-48EC-843C-26C51781CAA4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1969</TotalTime>
  <Words>723</Words>
  <Application>Microsoft Office PowerPoint</Application>
  <PresentationFormat>Grand écran</PresentationFormat>
  <Paragraphs>159</Paragraphs>
  <Slides>15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Helvetica Light</vt:lpstr>
      <vt:lpstr>ITC Kabel Book</vt:lpstr>
      <vt:lpstr>Wingdings</vt:lpstr>
      <vt:lpstr>Thème Office</vt:lpstr>
      <vt:lpstr>Elasticsearch présentation &amp; démo  Montasser BEN HAMMICH  19 décembre 2017</vt:lpstr>
      <vt:lpstr>Définitions (1/2)</vt:lpstr>
      <vt:lpstr>Définitions (2/2)</vt:lpstr>
      <vt:lpstr>Installation &amp; prérequis (sur Windows)</vt:lpstr>
      <vt:lpstr>Concepts de base (1/3)</vt:lpstr>
      <vt:lpstr>Concepts de base (2/3)</vt:lpstr>
      <vt:lpstr>Concepts de base (3/3)</vt:lpstr>
      <vt:lpstr>Concepts de base (3/3)</vt:lpstr>
      <vt:lpstr>Définitions</vt:lpstr>
      <vt:lpstr>Définitions</vt:lpstr>
      <vt:lpstr>Introduction</vt:lpstr>
      <vt:lpstr>Fonctionnement</vt:lpstr>
      <vt:lpstr>Introduction</vt:lpstr>
      <vt:lpstr>Création d’une plateforme Web sécurisée</vt:lpstr>
      <vt:lpstr>Démonstration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Elliott Pignoux-Theron</dc:creator>
  <cp:lastModifiedBy>Utilisateur Windows</cp:lastModifiedBy>
  <cp:revision>57</cp:revision>
  <dcterms:created xsi:type="dcterms:W3CDTF">2017-02-28T10:21:24Z</dcterms:created>
  <dcterms:modified xsi:type="dcterms:W3CDTF">2017-12-19T00:27:25Z</dcterms:modified>
</cp:coreProperties>
</file>