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9" r:id="rId4"/>
    <p:sldId id="262" r:id="rId5"/>
    <p:sldId id="258" r:id="rId6"/>
    <p:sldId id="260" r:id="rId7"/>
    <p:sldId id="261"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7EBE3"/>
    <a:srgbClr val="01F0D1"/>
    <a:srgbClr val="000099"/>
    <a:srgbClr val="333333"/>
    <a:srgbClr val="666666"/>
    <a:srgbClr val="C1CD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99" d="100"/>
          <a:sy n="99" d="100"/>
        </p:scale>
        <p:origin x="43"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5C244C-58B5-4130-B7EE-0F9958151A6E}" type="datetimeFigureOut">
              <a:rPr lang="en-GB" smtClean="0"/>
              <a:t>31/05/2023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0BB22C-BAD0-4D01-8CAE-675BB9721388}" type="slidenum">
              <a:rPr lang="en-GB" smtClean="0"/>
              <a:t>‹#›</a:t>
            </a:fld>
            <a:endParaRPr lang="en-GB"/>
          </a:p>
        </p:txBody>
      </p:sp>
    </p:spTree>
    <p:extLst>
      <p:ext uri="{BB962C8B-B14F-4D97-AF65-F5344CB8AC3E}">
        <p14:creationId xmlns:p14="http://schemas.microsoft.com/office/powerpoint/2010/main" val="6507202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u="none" strike="noStrike" dirty="0">
                <a:solidFill>
                  <a:srgbClr val="000000"/>
                </a:solidFill>
                <a:effectLst/>
                <a:latin typeface="Arial" panose="020B0604020202020204" pitchFamily="34" charset="0"/>
              </a:rPr>
              <a:t>Hello, so today I’m going to present my thesis, about using a sequence to sequence transformer model that can conduct machine translation of Egyptian Hieroglyphics.</a:t>
            </a:r>
          </a:p>
          <a:p>
            <a:endParaRPr lang="en-GB" dirty="0"/>
          </a:p>
        </p:txBody>
      </p:sp>
      <p:sp>
        <p:nvSpPr>
          <p:cNvPr id="4" name="Slide Number Placeholder 3"/>
          <p:cNvSpPr>
            <a:spLocks noGrp="1"/>
          </p:cNvSpPr>
          <p:nvPr>
            <p:ph type="sldNum" sz="quarter" idx="5"/>
          </p:nvPr>
        </p:nvSpPr>
        <p:spPr/>
        <p:txBody>
          <a:bodyPr/>
          <a:lstStyle/>
          <a:p>
            <a:fld id="{A10BB22C-BAD0-4D01-8CAE-675BB9721388}" type="slidenum">
              <a:rPr lang="en-GB" smtClean="0"/>
              <a:t>1</a:t>
            </a:fld>
            <a:endParaRPr lang="en-GB"/>
          </a:p>
        </p:txBody>
      </p:sp>
    </p:spTree>
    <p:extLst>
      <p:ext uri="{BB962C8B-B14F-4D97-AF65-F5344CB8AC3E}">
        <p14:creationId xmlns:p14="http://schemas.microsoft.com/office/powerpoint/2010/main" val="26777512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u="none" strike="noStrike" dirty="0">
                <a:solidFill>
                  <a:srgbClr val="000000"/>
                </a:solidFill>
                <a:effectLst/>
                <a:latin typeface="Arial" panose="020B0604020202020204" pitchFamily="34" charset="0"/>
              </a:rPr>
              <a:t>This table shows variations on the transformer architecture and decoding strategies and how these variations can affect the performance of the machine translation, the BLEU score here can be viewed as accuracy, it measures the similarity of the machine-translated text to a set of its reference translations. Two decoding strategies for translators are used here, the greedy search algorithm and the beam search algorithm,  the beam search considering multiple possibilities in the output sequence, as opposed to the greedy search which only considers the most likely next step.  It can be concluded that the size of the dataset significantly affects the training result. </a:t>
            </a:r>
          </a:p>
        </p:txBody>
      </p:sp>
      <p:sp>
        <p:nvSpPr>
          <p:cNvPr id="4" name="Slide Number Placeholder 3"/>
          <p:cNvSpPr>
            <a:spLocks noGrp="1"/>
          </p:cNvSpPr>
          <p:nvPr>
            <p:ph type="sldNum" sz="quarter" idx="5"/>
          </p:nvPr>
        </p:nvSpPr>
        <p:spPr/>
        <p:txBody>
          <a:bodyPr/>
          <a:lstStyle/>
          <a:p>
            <a:fld id="{A10BB22C-BAD0-4D01-8CAE-675BB9721388}" type="slidenum">
              <a:rPr lang="en-GB" smtClean="0"/>
              <a:t>10</a:t>
            </a:fld>
            <a:endParaRPr lang="en-GB"/>
          </a:p>
        </p:txBody>
      </p:sp>
    </p:spTree>
    <p:extLst>
      <p:ext uri="{BB962C8B-B14F-4D97-AF65-F5344CB8AC3E}">
        <p14:creationId xmlns:p14="http://schemas.microsoft.com/office/powerpoint/2010/main" val="27570155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b="0" i="0" u="none" strike="noStrike" dirty="0">
                <a:solidFill>
                  <a:srgbClr val="000000"/>
                </a:solidFill>
                <a:effectLst/>
                <a:latin typeface="Arial" panose="020B0604020202020204" pitchFamily="34" charset="0"/>
              </a:rPr>
              <a:t>In general, results show that the core meaning of the sentence is preserved in translation, while there are always additional parts, and attention scores are concentrated on the first half of the sentence.  To explain this phenomenon, one main reason might be the Egyptian hieroglyphics. The language tends to place crucial information such as the verb at the beginning of sentences, and this language structure is called the Verb-Subject-Object language structure. However, German typically follows a Subject-Verb-Object structure like English, and it uses a different structure in subordinate clauses, which means that the verb can often appear at the end of a sentence, especially in complex sentences.  And for variation of model’s structure, (read slides)</a:t>
            </a:r>
            <a:endParaRPr lang="en-GB" dirty="0"/>
          </a:p>
        </p:txBody>
      </p:sp>
      <p:sp>
        <p:nvSpPr>
          <p:cNvPr id="4" name="Slide Number Placeholder 3"/>
          <p:cNvSpPr>
            <a:spLocks noGrp="1"/>
          </p:cNvSpPr>
          <p:nvPr>
            <p:ph type="sldNum" sz="quarter" idx="5"/>
          </p:nvPr>
        </p:nvSpPr>
        <p:spPr/>
        <p:txBody>
          <a:bodyPr/>
          <a:lstStyle/>
          <a:p>
            <a:fld id="{A10BB22C-BAD0-4D01-8CAE-675BB9721388}" type="slidenum">
              <a:rPr lang="en-GB" smtClean="0"/>
              <a:t>11</a:t>
            </a:fld>
            <a:endParaRPr lang="en-GB"/>
          </a:p>
        </p:txBody>
      </p:sp>
    </p:spTree>
    <p:extLst>
      <p:ext uri="{BB962C8B-B14F-4D97-AF65-F5344CB8AC3E}">
        <p14:creationId xmlns:p14="http://schemas.microsoft.com/office/powerpoint/2010/main" val="18083958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b="0" i="0" u="none" strike="noStrike" dirty="0">
                <a:solidFill>
                  <a:srgbClr val="000000"/>
                </a:solidFill>
                <a:effectLst/>
                <a:latin typeface="Arial" panose="020B0604020202020204" pitchFamily="34" charset="0"/>
              </a:rPr>
              <a:t>In conclusion, the research question can be answered.  This transformer model can conduct translation tasks of Egyptian Hieroglyphics with basic meaning, while there is a lot of space to improve.  Custom variations of the model's architecture can slightly enhance its performance.  For further research, more periods can be included to enlarge the dataset.  </a:t>
            </a:r>
            <a:endParaRPr lang="en-GB" dirty="0"/>
          </a:p>
        </p:txBody>
      </p:sp>
      <p:sp>
        <p:nvSpPr>
          <p:cNvPr id="4" name="Slide Number Placeholder 3"/>
          <p:cNvSpPr>
            <a:spLocks noGrp="1"/>
          </p:cNvSpPr>
          <p:nvPr>
            <p:ph type="sldNum" sz="quarter" idx="5"/>
          </p:nvPr>
        </p:nvSpPr>
        <p:spPr/>
        <p:txBody>
          <a:bodyPr/>
          <a:lstStyle/>
          <a:p>
            <a:fld id="{A10BB22C-BAD0-4D01-8CAE-675BB9721388}" type="slidenum">
              <a:rPr lang="en-GB" smtClean="0"/>
              <a:t>12</a:t>
            </a:fld>
            <a:endParaRPr lang="en-GB"/>
          </a:p>
        </p:txBody>
      </p:sp>
    </p:spTree>
    <p:extLst>
      <p:ext uri="{BB962C8B-B14F-4D97-AF65-F5344CB8AC3E}">
        <p14:creationId xmlns:p14="http://schemas.microsoft.com/office/powerpoint/2010/main" val="37703988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u="none" strike="noStrike" dirty="0">
                <a:solidFill>
                  <a:srgbClr val="000000"/>
                </a:solidFill>
                <a:effectLst/>
                <a:latin typeface="Arial" panose="020B0604020202020204" pitchFamily="34" charset="0"/>
              </a:rPr>
              <a:t>This is the general structure of my project, at the end I hope I am able to answer my research question: Does this sequence-to sequence encoder-decoder transformer able to translate Egyptian hieroglyphics into German accurately, and whether modification in the transformer’s architecture can actually enhance its performance.</a:t>
            </a:r>
          </a:p>
        </p:txBody>
      </p:sp>
      <p:sp>
        <p:nvSpPr>
          <p:cNvPr id="4" name="Slide Number Placeholder 3"/>
          <p:cNvSpPr>
            <a:spLocks noGrp="1"/>
          </p:cNvSpPr>
          <p:nvPr>
            <p:ph type="sldNum" sz="quarter" idx="5"/>
          </p:nvPr>
        </p:nvSpPr>
        <p:spPr/>
        <p:txBody>
          <a:bodyPr/>
          <a:lstStyle/>
          <a:p>
            <a:fld id="{A10BB22C-BAD0-4D01-8CAE-675BB9721388}" type="slidenum">
              <a:rPr lang="en-GB" smtClean="0"/>
              <a:t>2</a:t>
            </a:fld>
            <a:endParaRPr lang="en-GB"/>
          </a:p>
        </p:txBody>
      </p:sp>
    </p:spTree>
    <p:extLst>
      <p:ext uri="{BB962C8B-B14F-4D97-AF65-F5344CB8AC3E}">
        <p14:creationId xmlns:p14="http://schemas.microsoft.com/office/powerpoint/2010/main" val="247602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u="none" strike="noStrike" dirty="0">
                <a:solidFill>
                  <a:srgbClr val="000000"/>
                </a:solidFill>
                <a:effectLst/>
                <a:latin typeface="Arial" panose="020B0604020202020204" pitchFamily="34" charset="0"/>
              </a:rPr>
              <a:t>At the beginning, I would like to introduce a bit about the conditions of Egyptian Hieroglyphics, which is the writing system which is the writing system of Ancient Egypt, and it is no longer being used for around 18 centuries.  This is a language once extinguished after the Roman Empire adapted Christian, and only after Napoleon invaded Egypt and discovered the Rosetta Stone with both hieroglyphics and Greeks on it, scholars started to decode this language and study about this linguistic system.  There are three ways to display it, which is the original text with animals, gods and items that appear in temples and coffins, the Gardiner sign that represents each letter in </a:t>
            </a:r>
            <a:r>
              <a:rPr lang="en-GB" sz="1800" b="0" i="0" u="none" strike="noStrike" dirty="0" err="1">
                <a:solidFill>
                  <a:srgbClr val="000000"/>
                </a:solidFill>
                <a:effectLst/>
                <a:latin typeface="Arial" panose="020B0604020202020204" pitchFamily="34" charset="0"/>
              </a:rPr>
              <a:t>latin</a:t>
            </a:r>
            <a:r>
              <a:rPr lang="en-GB" sz="1800" b="0" i="0" u="none" strike="noStrike" dirty="0">
                <a:solidFill>
                  <a:srgbClr val="000000"/>
                </a:solidFill>
                <a:effectLst/>
                <a:latin typeface="Arial" panose="020B0604020202020204" pitchFamily="34" charset="0"/>
              </a:rPr>
              <a:t> characters so that they can be encoded in computer, and transcriptions which include both meaning and grammar of the word and sentence. This work will focus on translation of the transcription of Egyptian hieroglyphics.  And until now, there is almost no research about this field.</a:t>
            </a:r>
          </a:p>
        </p:txBody>
      </p:sp>
      <p:sp>
        <p:nvSpPr>
          <p:cNvPr id="4" name="Slide Number Placeholder 3"/>
          <p:cNvSpPr>
            <a:spLocks noGrp="1"/>
          </p:cNvSpPr>
          <p:nvPr>
            <p:ph type="sldNum" sz="quarter" idx="5"/>
          </p:nvPr>
        </p:nvSpPr>
        <p:spPr/>
        <p:txBody>
          <a:bodyPr/>
          <a:lstStyle/>
          <a:p>
            <a:fld id="{A10BB22C-BAD0-4D01-8CAE-675BB9721388}" type="slidenum">
              <a:rPr lang="en-GB" smtClean="0"/>
              <a:t>3</a:t>
            </a:fld>
            <a:endParaRPr lang="en-GB"/>
          </a:p>
        </p:txBody>
      </p:sp>
    </p:spTree>
    <p:extLst>
      <p:ext uri="{BB962C8B-B14F-4D97-AF65-F5344CB8AC3E}">
        <p14:creationId xmlns:p14="http://schemas.microsoft.com/office/powerpoint/2010/main" val="36261615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u="none" strike="noStrike" dirty="0">
                <a:solidFill>
                  <a:srgbClr val="000000"/>
                </a:solidFill>
                <a:effectLst/>
                <a:latin typeface="Arial" panose="020B0604020202020204" pitchFamily="34" charset="0"/>
              </a:rPr>
              <a:t>To apply the machine translation with input sentence x and target sentence y, so that it will able to find the target translation that is most possible, I will try to introduce the modelling, learning and inference in later sections for this specific transformer and its attention mechanisms.</a:t>
            </a:r>
          </a:p>
        </p:txBody>
      </p:sp>
      <p:sp>
        <p:nvSpPr>
          <p:cNvPr id="4" name="Slide Number Placeholder 3"/>
          <p:cNvSpPr>
            <a:spLocks noGrp="1"/>
          </p:cNvSpPr>
          <p:nvPr>
            <p:ph type="sldNum" sz="quarter" idx="5"/>
          </p:nvPr>
        </p:nvSpPr>
        <p:spPr/>
        <p:txBody>
          <a:bodyPr/>
          <a:lstStyle/>
          <a:p>
            <a:fld id="{A10BB22C-BAD0-4D01-8CAE-675BB9721388}" type="slidenum">
              <a:rPr lang="en-GB" smtClean="0"/>
              <a:t>4</a:t>
            </a:fld>
            <a:endParaRPr lang="en-GB"/>
          </a:p>
        </p:txBody>
      </p:sp>
    </p:spTree>
    <p:extLst>
      <p:ext uri="{BB962C8B-B14F-4D97-AF65-F5344CB8AC3E}">
        <p14:creationId xmlns:p14="http://schemas.microsoft.com/office/powerpoint/2010/main" val="26035290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u="none" strike="noStrike" dirty="0">
                <a:solidFill>
                  <a:srgbClr val="000000"/>
                </a:solidFill>
                <a:effectLst/>
                <a:latin typeface="Arial" panose="020B0604020202020204" pitchFamily="34" charset="0"/>
              </a:rPr>
              <a:t>To train the model, the dataset used is called the “</a:t>
            </a:r>
            <a:r>
              <a:rPr lang="en-GB" sz="1800" b="0" i="0" u="none" strike="noStrike" dirty="0" err="1">
                <a:solidFill>
                  <a:srgbClr val="000000"/>
                </a:solidFill>
                <a:effectLst/>
                <a:latin typeface="Arial" panose="020B0604020202020204" pitchFamily="34" charset="0"/>
              </a:rPr>
              <a:t>bbaw_egyptian</a:t>
            </a:r>
            <a:r>
              <a:rPr lang="en-GB" sz="1800" b="0" i="0" u="none" strike="noStrike" dirty="0">
                <a:solidFill>
                  <a:srgbClr val="000000"/>
                </a:solidFill>
                <a:effectLst/>
                <a:latin typeface="Arial" panose="020B0604020202020204" pitchFamily="34" charset="0"/>
              </a:rPr>
              <a:t>” dataset contains 100,708 training triples that looks like the figure below, it consists of hieroglyphic texts from the Middle Kingdom of Egypt covering a wide range of topics.  The dataset is </a:t>
            </a:r>
            <a:r>
              <a:rPr lang="en-GB" sz="1800" b="0" i="0" u="none" strike="noStrike" dirty="0" err="1">
                <a:solidFill>
                  <a:srgbClr val="000000"/>
                </a:solidFill>
                <a:effectLst/>
                <a:latin typeface="Arial" panose="020B0604020202020204" pitchFamily="34" charset="0"/>
              </a:rPr>
              <a:t>splitted</a:t>
            </a:r>
            <a:r>
              <a:rPr lang="en-GB" sz="1800" b="0" i="0" u="none" strike="noStrike" dirty="0">
                <a:solidFill>
                  <a:srgbClr val="000000"/>
                </a:solidFill>
                <a:effectLst/>
                <a:latin typeface="Arial" panose="020B0604020202020204" pitchFamily="34" charset="0"/>
              </a:rPr>
              <a:t> into the train, test and validation dataset with ratio 70%, 15% and 15% respectively.  Vocabulary of both source and target sentences are built based on each unique token.  The processed data is divided into batches, enabling the model to process a set amount of data at once.  Also, each batch is padded to ensure they all have the same length.  In addition, two custom tokenizers are built for both languages, to handle the </a:t>
            </a:r>
            <a:r>
              <a:rPr lang="en-GB" sz="1800" b="0" i="0" u="none" strike="noStrike" dirty="0" err="1">
                <a:solidFill>
                  <a:srgbClr val="000000"/>
                </a:solidFill>
                <a:effectLst/>
                <a:latin typeface="Arial" panose="020B0604020202020204" pitchFamily="34" charset="0"/>
              </a:rPr>
              <a:t>unicode</a:t>
            </a:r>
            <a:r>
              <a:rPr lang="en-GB" sz="1800" b="0" i="0" u="none" strike="noStrike" dirty="0">
                <a:solidFill>
                  <a:srgbClr val="000000"/>
                </a:solidFill>
                <a:effectLst/>
                <a:latin typeface="Arial" panose="020B0604020202020204" pitchFamily="34" charset="0"/>
              </a:rPr>
              <a:t>, split white space and exclude annotations in data.</a:t>
            </a:r>
          </a:p>
        </p:txBody>
      </p:sp>
      <p:sp>
        <p:nvSpPr>
          <p:cNvPr id="4" name="Slide Number Placeholder 3"/>
          <p:cNvSpPr>
            <a:spLocks noGrp="1"/>
          </p:cNvSpPr>
          <p:nvPr>
            <p:ph type="sldNum" sz="quarter" idx="5"/>
          </p:nvPr>
        </p:nvSpPr>
        <p:spPr/>
        <p:txBody>
          <a:bodyPr/>
          <a:lstStyle/>
          <a:p>
            <a:fld id="{A10BB22C-BAD0-4D01-8CAE-675BB9721388}" type="slidenum">
              <a:rPr lang="en-GB" smtClean="0"/>
              <a:t>5</a:t>
            </a:fld>
            <a:endParaRPr lang="en-GB"/>
          </a:p>
        </p:txBody>
      </p:sp>
    </p:spTree>
    <p:extLst>
      <p:ext uri="{BB962C8B-B14F-4D97-AF65-F5344CB8AC3E}">
        <p14:creationId xmlns:p14="http://schemas.microsoft.com/office/powerpoint/2010/main" val="243741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u="none" strike="noStrike" dirty="0">
                <a:solidFill>
                  <a:srgbClr val="000000"/>
                </a:solidFill>
                <a:effectLst/>
                <a:latin typeface="Arial" panose="020B0604020202020204" pitchFamily="34" charset="0"/>
              </a:rPr>
              <a:t>The general structure of the transformer is based on a paper called attention is all you need in 2017  For model components in addition to attention, each layer has a feed-forward network block, which is a two linear layers with </a:t>
            </a:r>
            <a:r>
              <a:rPr lang="en-GB" sz="1800" b="0" i="0" u="none" strike="noStrike" dirty="0" err="1">
                <a:solidFill>
                  <a:srgbClr val="000000"/>
                </a:solidFill>
                <a:effectLst/>
                <a:latin typeface="Arial" panose="020B0604020202020204" pitchFamily="34" charset="0"/>
              </a:rPr>
              <a:t>ReLU</a:t>
            </a:r>
            <a:r>
              <a:rPr lang="en-GB" sz="1800" b="0" i="0" u="none" strike="noStrike" dirty="0">
                <a:solidFill>
                  <a:srgbClr val="000000"/>
                </a:solidFill>
                <a:effectLst/>
                <a:latin typeface="Arial" panose="020B0604020202020204" pitchFamily="34" charset="0"/>
              </a:rPr>
              <a:t> nonlinearity between them, after looking at other tokens via attention mechanism, the model use this block to process new information.  The Residual connection block allows stacking a lot of layers, and adds a block's input to its output.  There will also be a layer normalisation to improve convergence.  And finally, there is a positional embedding process for each model dimension, to let the model know the positions of the tokens.</a:t>
            </a:r>
          </a:p>
        </p:txBody>
      </p:sp>
      <p:sp>
        <p:nvSpPr>
          <p:cNvPr id="4" name="Slide Number Placeholder 3"/>
          <p:cNvSpPr>
            <a:spLocks noGrp="1"/>
          </p:cNvSpPr>
          <p:nvPr>
            <p:ph type="sldNum" sz="quarter" idx="5"/>
          </p:nvPr>
        </p:nvSpPr>
        <p:spPr/>
        <p:txBody>
          <a:bodyPr/>
          <a:lstStyle/>
          <a:p>
            <a:fld id="{A10BB22C-BAD0-4D01-8CAE-675BB9721388}" type="slidenum">
              <a:rPr lang="en-GB" smtClean="0"/>
              <a:t>6</a:t>
            </a:fld>
            <a:endParaRPr lang="en-GB"/>
          </a:p>
        </p:txBody>
      </p:sp>
    </p:spTree>
    <p:extLst>
      <p:ext uri="{BB962C8B-B14F-4D97-AF65-F5344CB8AC3E}">
        <p14:creationId xmlns:p14="http://schemas.microsoft.com/office/powerpoint/2010/main" val="1567631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u="none" strike="noStrike" dirty="0">
                <a:solidFill>
                  <a:srgbClr val="000000"/>
                </a:solidFill>
                <a:effectLst/>
                <a:latin typeface="Arial" panose="020B0604020202020204" pitchFamily="34" charset="0"/>
              </a:rPr>
              <a:t>And for the attention mechanism, there are a fixed number of four layers.  Includes a base attention layer that computes a weighted sum of input values based on their relevance to keys and the current output query. The Cross attention layers cross the encoder and decoder, helping the model to focus on the relevant parts of the source sentence when generating each word in the target sentence.  Also there is a global attention layer, each token in the input can attend to all tokens in the same input, no matter how far apart they are. This enables the model to incorporate context from the entire sequence when processing each token, which can be particularly useful in tasks like translation.  There is also a casual self attention layer, each token attends only to preceding tokens in the input, not following ones, ensures output tokens are generated based on only the previously generated tokens, not the future ones.</a:t>
            </a:r>
          </a:p>
        </p:txBody>
      </p:sp>
      <p:sp>
        <p:nvSpPr>
          <p:cNvPr id="4" name="Slide Number Placeholder 3"/>
          <p:cNvSpPr>
            <a:spLocks noGrp="1"/>
          </p:cNvSpPr>
          <p:nvPr>
            <p:ph type="sldNum" sz="quarter" idx="5"/>
          </p:nvPr>
        </p:nvSpPr>
        <p:spPr/>
        <p:txBody>
          <a:bodyPr/>
          <a:lstStyle/>
          <a:p>
            <a:fld id="{A10BB22C-BAD0-4D01-8CAE-675BB9721388}" type="slidenum">
              <a:rPr lang="en-GB" smtClean="0"/>
              <a:t>7</a:t>
            </a:fld>
            <a:endParaRPr lang="en-GB"/>
          </a:p>
        </p:txBody>
      </p:sp>
    </p:spTree>
    <p:extLst>
      <p:ext uri="{BB962C8B-B14F-4D97-AF65-F5344CB8AC3E}">
        <p14:creationId xmlns:p14="http://schemas.microsoft.com/office/powerpoint/2010/main" val="3047776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b="0" i="0" u="none" strike="noStrike" dirty="0">
                <a:solidFill>
                  <a:srgbClr val="000000"/>
                </a:solidFill>
                <a:effectLst/>
                <a:latin typeface="Arial" panose="020B0604020202020204" pitchFamily="34" charset="0"/>
              </a:rPr>
              <a:t>And here please see some translated results to see how it works.  I will say that the model correctly translated some part of the sentence, while there are still some translated result seems unrelated, and I think might be an effect of the attention mechanism within the transformer, for example semantically plausible in the broader context of sentences that might be about military operations or political events, which can be confirmed, because in the ground truth of this sentence, the "Grand Duke of </a:t>
            </a:r>
            <a:r>
              <a:rPr lang="en-GB" sz="1800" b="0" i="0" u="none" strike="noStrike" dirty="0" err="1">
                <a:solidFill>
                  <a:srgbClr val="000000"/>
                </a:solidFill>
                <a:effectLst/>
                <a:latin typeface="Arial" panose="020B0604020202020204" pitchFamily="34" charset="0"/>
              </a:rPr>
              <a:t>Chatti</a:t>
            </a:r>
            <a:r>
              <a:rPr lang="en-GB" sz="1800" b="0" i="0" u="none" strike="noStrike" dirty="0">
                <a:solidFill>
                  <a:srgbClr val="000000"/>
                </a:solidFill>
                <a:effectLst/>
                <a:latin typeface="Arial" panose="020B0604020202020204" pitchFamily="34" charset="0"/>
              </a:rPr>
              <a:t>" is involved in the a War in Egyptian history </a:t>
            </a:r>
            <a:r>
              <a:rPr lang="en-GB" sz="1800" b="0" i="0" u="none" strike="noStrike" dirty="0" err="1">
                <a:solidFill>
                  <a:srgbClr val="000000"/>
                </a:solidFill>
                <a:effectLst/>
                <a:latin typeface="Arial" panose="020B0604020202020204" pitchFamily="34" charset="0"/>
              </a:rPr>
              <a:t>history</a:t>
            </a:r>
            <a:r>
              <a:rPr lang="en-GB" sz="1800" b="0" i="0" u="none" strike="noStrike" dirty="0">
                <a:solidFill>
                  <a:srgbClr val="000000"/>
                </a:solidFill>
                <a:effectLst/>
                <a:latin typeface="Arial" panose="020B0604020202020204" pitchFamily="34" charset="0"/>
              </a:rPr>
              <a:t>.  I will try to introduce more about it in later sections.</a:t>
            </a:r>
            <a:endParaRPr lang="en-GB" dirty="0"/>
          </a:p>
        </p:txBody>
      </p:sp>
      <p:sp>
        <p:nvSpPr>
          <p:cNvPr id="4" name="Slide Number Placeholder 3"/>
          <p:cNvSpPr>
            <a:spLocks noGrp="1"/>
          </p:cNvSpPr>
          <p:nvPr>
            <p:ph type="sldNum" sz="quarter" idx="5"/>
          </p:nvPr>
        </p:nvSpPr>
        <p:spPr/>
        <p:txBody>
          <a:bodyPr/>
          <a:lstStyle/>
          <a:p>
            <a:fld id="{A10BB22C-BAD0-4D01-8CAE-675BB9721388}" type="slidenum">
              <a:rPr lang="en-GB" smtClean="0"/>
              <a:t>8</a:t>
            </a:fld>
            <a:endParaRPr lang="en-GB"/>
          </a:p>
        </p:txBody>
      </p:sp>
    </p:spTree>
    <p:extLst>
      <p:ext uri="{BB962C8B-B14F-4D97-AF65-F5344CB8AC3E}">
        <p14:creationId xmlns:p14="http://schemas.microsoft.com/office/powerpoint/2010/main" val="39176113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b="0" i="0" u="none" strike="noStrike" dirty="0">
                <a:solidFill>
                  <a:srgbClr val="000000"/>
                </a:solidFill>
                <a:effectLst/>
                <a:latin typeface="Arial" panose="020B0604020202020204" pitchFamily="34" charset="0"/>
              </a:rPr>
              <a:t>Here is a visualisation of the model’s Syntactic attention heads.  It is hard to interpret if there is a general pattern for it, while it should be noticed that attention scores are concentrated on the first half of the sentence. It represents that when the model was generating the output sequence, it found the information it needed primarily in the first half of the input. Possible explanations for this attention pattern are about sentence structure of the Egyptian hieroglyphics and German.  And I will also talk more about it later.</a:t>
            </a:r>
            <a:endParaRPr lang="en-GB" dirty="0"/>
          </a:p>
        </p:txBody>
      </p:sp>
      <p:sp>
        <p:nvSpPr>
          <p:cNvPr id="4" name="Slide Number Placeholder 3"/>
          <p:cNvSpPr>
            <a:spLocks noGrp="1"/>
          </p:cNvSpPr>
          <p:nvPr>
            <p:ph type="sldNum" sz="quarter" idx="5"/>
          </p:nvPr>
        </p:nvSpPr>
        <p:spPr/>
        <p:txBody>
          <a:bodyPr/>
          <a:lstStyle/>
          <a:p>
            <a:fld id="{A10BB22C-BAD0-4D01-8CAE-675BB9721388}" type="slidenum">
              <a:rPr lang="en-GB" smtClean="0"/>
              <a:t>9</a:t>
            </a:fld>
            <a:endParaRPr lang="en-GB"/>
          </a:p>
        </p:txBody>
      </p:sp>
    </p:spTree>
    <p:extLst>
      <p:ext uri="{BB962C8B-B14F-4D97-AF65-F5344CB8AC3E}">
        <p14:creationId xmlns:p14="http://schemas.microsoft.com/office/powerpoint/2010/main" val="4089208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A340B-E1DF-D4BE-3A7E-1A37415D3C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5EB32C2-079F-D149-11BC-8E6CBE1AF6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5F4B97F-8DAE-BE22-DFCE-A6797C46EF9B}"/>
              </a:ext>
            </a:extLst>
          </p:cNvPr>
          <p:cNvSpPr>
            <a:spLocks noGrp="1"/>
          </p:cNvSpPr>
          <p:nvPr>
            <p:ph type="dt" sz="half" idx="10"/>
          </p:nvPr>
        </p:nvSpPr>
        <p:spPr/>
        <p:txBody>
          <a:bodyPr/>
          <a:lstStyle/>
          <a:p>
            <a:fld id="{AAA567F9-6520-4688-904A-958A240F86B9}" type="datetimeFigureOut">
              <a:rPr lang="en-GB" smtClean="0"/>
              <a:t>31/05/2023</a:t>
            </a:fld>
            <a:endParaRPr lang="en-GB"/>
          </a:p>
        </p:txBody>
      </p:sp>
      <p:sp>
        <p:nvSpPr>
          <p:cNvPr id="5" name="Footer Placeholder 4">
            <a:extLst>
              <a:ext uri="{FF2B5EF4-FFF2-40B4-BE49-F238E27FC236}">
                <a16:creationId xmlns:a16="http://schemas.microsoft.com/office/drawing/2014/main" id="{3DEE5363-2A56-3FAD-6B21-C8864B52ACB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49D26C1-9933-70D1-4CCF-19C8E95B28F6}"/>
              </a:ext>
            </a:extLst>
          </p:cNvPr>
          <p:cNvSpPr>
            <a:spLocks noGrp="1"/>
          </p:cNvSpPr>
          <p:nvPr>
            <p:ph type="sldNum" sz="quarter" idx="12"/>
          </p:nvPr>
        </p:nvSpPr>
        <p:spPr/>
        <p:txBody>
          <a:bodyPr/>
          <a:lstStyle/>
          <a:p>
            <a:fld id="{8BD1BDAB-A54D-41BD-8D3C-32331DB59379}" type="slidenum">
              <a:rPr lang="en-GB" smtClean="0"/>
              <a:t>‹#›</a:t>
            </a:fld>
            <a:endParaRPr lang="en-GB"/>
          </a:p>
        </p:txBody>
      </p:sp>
    </p:spTree>
    <p:extLst>
      <p:ext uri="{BB962C8B-B14F-4D97-AF65-F5344CB8AC3E}">
        <p14:creationId xmlns:p14="http://schemas.microsoft.com/office/powerpoint/2010/main" val="1245241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232AF-2E97-6E88-ABD2-7DF325A9241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C861756-C2B7-4AC8-ADED-80031D0F9CF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D1EF491-EDD1-A5DD-034D-EDC04B577616}"/>
              </a:ext>
            </a:extLst>
          </p:cNvPr>
          <p:cNvSpPr>
            <a:spLocks noGrp="1"/>
          </p:cNvSpPr>
          <p:nvPr>
            <p:ph type="dt" sz="half" idx="10"/>
          </p:nvPr>
        </p:nvSpPr>
        <p:spPr/>
        <p:txBody>
          <a:bodyPr/>
          <a:lstStyle/>
          <a:p>
            <a:fld id="{AAA567F9-6520-4688-904A-958A240F86B9}" type="datetimeFigureOut">
              <a:rPr lang="en-GB" smtClean="0"/>
              <a:t>31/05/2023</a:t>
            </a:fld>
            <a:endParaRPr lang="en-GB"/>
          </a:p>
        </p:txBody>
      </p:sp>
      <p:sp>
        <p:nvSpPr>
          <p:cNvPr id="5" name="Footer Placeholder 4">
            <a:extLst>
              <a:ext uri="{FF2B5EF4-FFF2-40B4-BE49-F238E27FC236}">
                <a16:creationId xmlns:a16="http://schemas.microsoft.com/office/drawing/2014/main" id="{D33DC0EB-66A3-51C6-0F09-B5521639795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0712249-6423-80AB-FE5D-2C5E1EB15522}"/>
              </a:ext>
            </a:extLst>
          </p:cNvPr>
          <p:cNvSpPr>
            <a:spLocks noGrp="1"/>
          </p:cNvSpPr>
          <p:nvPr>
            <p:ph type="sldNum" sz="quarter" idx="12"/>
          </p:nvPr>
        </p:nvSpPr>
        <p:spPr/>
        <p:txBody>
          <a:bodyPr/>
          <a:lstStyle/>
          <a:p>
            <a:fld id="{8BD1BDAB-A54D-41BD-8D3C-32331DB59379}" type="slidenum">
              <a:rPr lang="en-GB" smtClean="0"/>
              <a:t>‹#›</a:t>
            </a:fld>
            <a:endParaRPr lang="en-GB"/>
          </a:p>
        </p:txBody>
      </p:sp>
    </p:spTree>
    <p:extLst>
      <p:ext uri="{BB962C8B-B14F-4D97-AF65-F5344CB8AC3E}">
        <p14:creationId xmlns:p14="http://schemas.microsoft.com/office/powerpoint/2010/main" val="1017944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AFEAFF-8DA4-133E-4C77-667DB143938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D42CDCB-D35D-D5EE-0394-AF76E29AC4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0A3A65F-E281-CFC2-6194-7530669233F3}"/>
              </a:ext>
            </a:extLst>
          </p:cNvPr>
          <p:cNvSpPr>
            <a:spLocks noGrp="1"/>
          </p:cNvSpPr>
          <p:nvPr>
            <p:ph type="dt" sz="half" idx="10"/>
          </p:nvPr>
        </p:nvSpPr>
        <p:spPr/>
        <p:txBody>
          <a:bodyPr/>
          <a:lstStyle/>
          <a:p>
            <a:fld id="{AAA567F9-6520-4688-904A-958A240F86B9}" type="datetimeFigureOut">
              <a:rPr lang="en-GB" smtClean="0"/>
              <a:t>31/05/2023</a:t>
            </a:fld>
            <a:endParaRPr lang="en-GB"/>
          </a:p>
        </p:txBody>
      </p:sp>
      <p:sp>
        <p:nvSpPr>
          <p:cNvPr id="5" name="Footer Placeholder 4">
            <a:extLst>
              <a:ext uri="{FF2B5EF4-FFF2-40B4-BE49-F238E27FC236}">
                <a16:creationId xmlns:a16="http://schemas.microsoft.com/office/drawing/2014/main" id="{AFD49A9C-1404-A574-F2F5-5FD1E1C9BC1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DDFEDCF-FEE0-FE5F-2306-46505132DF4F}"/>
              </a:ext>
            </a:extLst>
          </p:cNvPr>
          <p:cNvSpPr>
            <a:spLocks noGrp="1"/>
          </p:cNvSpPr>
          <p:nvPr>
            <p:ph type="sldNum" sz="quarter" idx="12"/>
          </p:nvPr>
        </p:nvSpPr>
        <p:spPr/>
        <p:txBody>
          <a:bodyPr/>
          <a:lstStyle/>
          <a:p>
            <a:fld id="{8BD1BDAB-A54D-41BD-8D3C-32331DB59379}" type="slidenum">
              <a:rPr lang="en-GB" smtClean="0"/>
              <a:t>‹#›</a:t>
            </a:fld>
            <a:endParaRPr lang="en-GB"/>
          </a:p>
        </p:txBody>
      </p:sp>
    </p:spTree>
    <p:extLst>
      <p:ext uri="{BB962C8B-B14F-4D97-AF65-F5344CB8AC3E}">
        <p14:creationId xmlns:p14="http://schemas.microsoft.com/office/powerpoint/2010/main" val="4190588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05A54-95B7-524A-743A-31B7D303CDF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9877D3D-E42E-7354-8670-0E077801DA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77B801C-9EBB-FAFD-C067-A8806274F9D3}"/>
              </a:ext>
            </a:extLst>
          </p:cNvPr>
          <p:cNvSpPr>
            <a:spLocks noGrp="1"/>
          </p:cNvSpPr>
          <p:nvPr>
            <p:ph type="dt" sz="half" idx="10"/>
          </p:nvPr>
        </p:nvSpPr>
        <p:spPr/>
        <p:txBody>
          <a:bodyPr/>
          <a:lstStyle/>
          <a:p>
            <a:fld id="{AAA567F9-6520-4688-904A-958A240F86B9}" type="datetimeFigureOut">
              <a:rPr lang="en-GB" smtClean="0"/>
              <a:t>31/05/2023</a:t>
            </a:fld>
            <a:endParaRPr lang="en-GB"/>
          </a:p>
        </p:txBody>
      </p:sp>
      <p:sp>
        <p:nvSpPr>
          <p:cNvPr id="5" name="Footer Placeholder 4">
            <a:extLst>
              <a:ext uri="{FF2B5EF4-FFF2-40B4-BE49-F238E27FC236}">
                <a16:creationId xmlns:a16="http://schemas.microsoft.com/office/drawing/2014/main" id="{D0D6784A-88EB-818B-AA30-7E7B5D0D315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82A1A59-13E0-028C-85D2-2592147D40E8}"/>
              </a:ext>
            </a:extLst>
          </p:cNvPr>
          <p:cNvSpPr>
            <a:spLocks noGrp="1"/>
          </p:cNvSpPr>
          <p:nvPr>
            <p:ph type="sldNum" sz="quarter" idx="12"/>
          </p:nvPr>
        </p:nvSpPr>
        <p:spPr/>
        <p:txBody>
          <a:bodyPr/>
          <a:lstStyle/>
          <a:p>
            <a:fld id="{8BD1BDAB-A54D-41BD-8D3C-32331DB59379}" type="slidenum">
              <a:rPr lang="en-GB" smtClean="0"/>
              <a:t>‹#›</a:t>
            </a:fld>
            <a:endParaRPr lang="en-GB"/>
          </a:p>
        </p:txBody>
      </p:sp>
    </p:spTree>
    <p:extLst>
      <p:ext uri="{BB962C8B-B14F-4D97-AF65-F5344CB8AC3E}">
        <p14:creationId xmlns:p14="http://schemas.microsoft.com/office/powerpoint/2010/main" val="2197869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1AFC8-7E72-F5E1-EB5D-DDA40F151C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2C09746-2B89-7A9D-7AED-500B80AD99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BF6C8D-F2E4-5E87-818B-E9011795C105}"/>
              </a:ext>
            </a:extLst>
          </p:cNvPr>
          <p:cNvSpPr>
            <a:spLocks noGrp="1"/>
          </p:cNvSpPr>
          <p:nvPr>
            <p:ph type="dt" sz="half" idx="10"/>
          </p:nvPr>
        </p:nvSpPr>
        <p:spPr/>
        <p:txBody>
          <a:bodyPr/>
          <a:lstStyle/>
          <a:p>
            <a:fld id="{AAA567F9-6520-4688-904A-958A240F86B9}" type="datetimeFigureOut">
              <a:rPr lang="en-GB" smtClean="0"/>
              <a:t>31/05/2023</a:t>
            </a:fld>
            <a:endParaRPr lang="en-GB"/>
          </a:p>
        </p:txBody>
      </p:sp>
      <p:sp>
        <p:nvSpPr>
          <p:cNvPr id="5" name="Footer Placeholder 4">
            <a:extLst>
              <a:ext uri="{FF2B5EF4-FFF2-40B4-BE49-F238E27FC236}">
                <a16:creationId xmlns:a16="http://schemas.microsoft.com/office/drawing/2014/main" id="{8462E89A-04D4-59A9-7667-D620DF04E70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3684B1C-2703-3D23-3DE3-52551DC415DB}"/>
              </a:ext>
            </a:extLst>
          </p:cNvPr>
          <p:cNvSpPr>
            <a:spLocks noGrp="1"/>
          </p:cNvSpPr>
          <p:nvPr>
            <p:ph type="sldNum" sz="quarter" idx="12"/>
          </p:nvPr>
        </p:nvSpPr>
        <p:spPr/>
        <p:txBody>
          <a:bodyPr/>
          <a:lstStyle/>
          <a:p>
            <a:fld id="{8BD1BDAB-A54D-41BD-8D3C-32331DB59379}" type="slidenum">
              <a:rPr lang="en-GB" smtClean="0"/>
              <a:t>‹#›</a:t>
            </a:fld>
            <a:endParaRPr lang="en-GB"/>
          </a:p>
        </p:txBody>
      </p:sp>
    </p:spTree>
    <p:extLst>
      <p:ext uri="{BB962C8B-B14F-4D97-AF65-F5344CB8AC3E}">
        <p14:creationId xmlns:p14="http://schemas.microsoft.com/office/powerpoint/2010/main" val="507042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28129-F33C-A4E1-DD9C-590AB7BCEB4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D60F41C-272D-65E4-9E63-F9DBB1ED3D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079C5E8-0D6A-DA27-6163-1FCC9C8D5E3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A4377F2-9710-BD60-9889-D958D00ED428}"/>
              </a:ext>
            </a:extLst>
          </p:cNvPr>
          <p:cNvSpPr>
            <a:spLocks noGrp="1"/>
          </p:cNvSpPr>
          <p:nvPr>
            <p:ph type="dt" sz="half" idx="10"/>
          </p:nvPr>
        </p:nvSpPr>
        <p:spPr/>
        <p:txBody>
          <a:bodyPr/>
          <a:lstStyle/>
          <a:p>
            <a:fld id="{AAA567F9-6520-4688-904A-958A240F86B9}" type="datetimeFigureOut">
              <a:rPr lang="en-GB" smtClean="0"/>
              <a:t>31/05/2023</a:t>
            </a:fld>
            <a:endParaRPr lang="en-GB"/>
          </a:p>
        </p:txBody>
      </p:sp>
      <p:sp>
        <p:nvSpPr>
          <p:cNvPr id="6" name="Footer Placeholder 5">
            <a:extLst>
              <a:ext uri="{FF2B5EF4-FFF2-40B4-BE49-F238E27FC236}">
                <a16:creationId xmlns:a16="http://schemas.microsoft.com/office/drawing/2014/main" id="{F86D13DD-54A7-8F36-00A8-A4D9EBBD52C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3973241-929C-DAB8-EF03-08D79B5971B9}"/>
              </a:ext>
            </a:extLst>
          </p:cNvPr>
          <p:cNvSpPr>
            <a:spLocks noGrp="1"/>
          </p:cNvSpPr>
          <p:nvPr>
            <p:ph type="sldNum" sz="quarter" idx="12"/>
          </p:nvPr>
        </p:nvSpPr>
        <p:spPr/>
        <p:txBody>
          <a:bodyPr/>
          <a:lstStyle/>
          <a:p>
            <a:fld id="{8BD1BDAB-A54D-41BD-8D3C-32331DB59379}" type="slidenum">
              <a:rPr lang="en-GB" smtClean="0"/>
              <a:t>‹#›</a:t>
            </a:fld>
            <a:endParaRPr lang="en-GB"/>
          </a:p>
        </p:txBody>
      </p:sp>
    </p:spTree>
    <p:extLst>
      <p:ext uri="{BB962C8B-B14F-4D97-AF65-F5344CB8AC3E}">
        <p14:creationId xmlns:p14="http://schemas.microsoft.com/office/powerpoint/2010/main" val="2275796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4916D-4A6E-57F7-8B4B-12AB3710B14C}"/>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AB26A01-F105-C54B-DBB5-FA5690ED70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C2A850-2181-8827-B7A8-67008A61E9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33D3F74-815C-1C06-114C-6A5DEA34EB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77645E-1C6D-A15C-9DDA-B3CD99D26E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032F044-5ECC-E9ED-6347-C2840F8A9BA7}"/>
              </a:ext>
            </a:extLst>
          </p:cNvPr>
          <p:cNvSpPr>
            <a:spLocks noGrp="1"/>
          </p:cNvSpPr>
          <p:nvPr>
            <p:ph type="dt" sz="half" idx="10"/>
          </p:nvPr>
        </p:nvSpPr>
        <p:spPr/>
        <p:txBody>
          <a:bodyPr/>
          <a:lstStyle/>
          <a:p>
            <a:fld id="{AAA567F9-6520-4688-904A-958A240F86B9}" type="datetimeFigureOut">
              <a:rPr lang="en-GB" smtClean="0"/>
              <a:t>31/05/2023</a:t>
            </a:fld>
            <a:endParaRPr lang="en-GB"/>
          </a:p>
        </p:txBody>
      </p:sp>
      <p:sp>
        <p:nvSpPr>
          <p:cNvPr id="8" name="Footer Placeholder 7">
            <a:extLst>
              <a:ext uri="{FF2B5EF4-FFF2-40B4-BE49-F238E27FC236}">
                <a16:creationId xmlns:a16="http://schemas.microsoft.com/office/drawing/2014/main" id="{8F6349C2-3D58-3B10-B700-9FFECD52781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BC5492C-7A17-4D73-7D2F-76E212F42399}"/>
              </a:ext>
            </a:extLst>
          </p:cNvPr>
          <p:cNvSpPr>
            <a:spLocks noGrp="1"/>
          </p:cNvSpPr>
          <p:nvPr>
            <p:ph type="sldNum" sz="quarter" idx="12"/>
          </p:nvPr>
        </p:nvSpPr>
        <p:spPr/>
        <p:txBody>
          <a:bodyPr/>
          <a:lstStyle/>
          <a:p>
            <a:fld id="{8BD1BDAB-A54D-41BD-8D3C-32331DB59379}" type="slidenum">
              <a:rPr lang="en-GB" smtClean="0"/>
              <a:t>‹#›</a:t>
            </a:fld>
            <a:endParaRPr lang="en-GB"/>
          </a:p>
        </p:txBody>
      </p:sp>
    </p:spTree>
    <p:extLst>
      <p:ext uri="{BB962C8B-B14F-4D97-AF65-F5344CB8AC3E}">
        <p14:creationId xmlns:p14="http://schemas.microsoft.com/office/powerpoint/2010/main" val="2665492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23BAE-F882-EA6E-9488-BB6169A1771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108EA95-287C-C8F2-4999-2B438C45F980}"/>
              </a:ext>
            </a:extLst>
          </p:cNvPr>
          <p:cNvSpPr>
            <a:spLocks noGrp="1"/>
          </p:cNvSpPr>
          <p:nvPr>
            <p:ph type="dt" sz="half" idx="10"/>
          </p:nvPr>
        </p:nvSpPr>
        <p:spPr/>
        <p:txBody>
          <a:bodyPr/>
          <a:lstStyle/>
          <a:p>
            <a:fld id="{AAA567F9-6520-4688-904A-958A240F86B9}" type="datetimeFigureOut">
              <a:rPr lang="en-GB" smtClean="0"/>
              <a:t>31/05/2023</a:t>
            </a:fld>
            <a:endParaRPr lang="en-GB"/>
          </a:p>
        </p:txBody>
      </p:sp>
      <p:sp>
        <p:nvSpPr>
          <p:cNvPr id="4" name="Footer Placeholder 3">
            <a:extLst>
              <a:ext uri="{FF2B5EF4-FFF2-40B4-BE49-F238E27FC236}">
                <a16:creationId xmlns:a16="http://schemas.microsoft.com/office/drawing/2014/main" id="{32B056EC-1477-46FF-9E58-A8F8B6C88FF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0DCA89B-5817-B10B-C943-EA8F9944BA57}"/>
              </a:ext>
            </a:extLst>
          </p:cNvPr>
          <p:cNvSpPr>
            <a:spLocks noGrp="1"/>
          </p:cNvSpPr>
          <p:nvPr>
            <p:ph type="sldNum" sz="quarter" idx="12"/>
          </p:nvPr>
        </p:nvSpPr>
        <p:spPr/>
        <p:txBody>
          <a:bodyPr/>
          <a:lstStyle/>
          <a:p>
            <a:fld id="{8BD1BDAB-A54D-41BD-8D3C-32331DB59379}" type="slidenum">
              <a:rPr lang="en-GB" smtClean="0"/>
              <a:t>‹#›</a:t>
            </a:fld>
            <a:endParaRPr lang="en-GB"/>
          </a:p>
        </p:txBody>
      </p:sp>
    </p:spTree>
    <p:extLst>
      <p:ext uri="{BB962C8B-B14F-4D97-AF65-F5344CB8AC3E}">
        <p14:creationId xmlns:p14="http://schemas.microsoft.com/office/powerpoint/2010/main" val="2603872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20D156-1911-8803-57B1-B69C5AD6B14B}"/>
              </a:ext>
            </a:extLst>
          </p:cNvPr>
          <p:cNvSpPr>
            <a:spLocks noGrp="1"/>
          </p:cNvSpPr>
          <p:nvPr>
            <p:ph type="dt" sz="half" idx="10"/>
          </p:nvPr>
        </p:nvSpPr>
        <p:spPr/>
        <p:txBody>
          <a:bodyPr/>
          <a:lstStyle/>
          <a:p>
            <a:fld id="{AAA567F9-6520-4688-904A-958A240F86B9}" type="datetimeFigureOut">
              <a:rPr lang="en-GB" smtClean="0"/>
              <a:t>31/05/2023</a:t>
            </a:fld>
            <a:endParaRPr lang="en-GB"/>
          </a:p>
        </p:txBody>
      </p:sp>
      <p:sp>
        <p:nvSpPr>
          <p:cNvPr id="3" name="Footer Placeholder 2">
            <a:extLst>
              <a:ext uri="{FF2B5EF4-FFF2-40B4-BE49-F238E27FC236}">
                <a16:creationId xmlns:a16="http://schemas.microsoft.com/office/drawing/2014/main" id="{23408B95-54E2-7CD0-026C-C36DBA7895D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EFA7334-D327-A097-D71E-02C04D72234A}"/>
              </a:ext>
            </a:extLst>
          </p:cNvPr>
          <p:cNvSpPr>
            <a:spLocks noGrp="1"/>
          </p:cNvSpPr>
          <p:nvPr>
            <p:ph type="sldNum" sz="quarter" idx="12"/>
          </p:nvPr>
        </p:nvSpPr>
        <p:spPr/>
        <p:txBody>
          <a:bodyPr/>
          <a:lstStyle/>
          <a:p>
            <a:fld id="{8BD1BDAB-A54D-41BD-8D3C-32331DB59379}" type="slidenum">
              <a:rPr lang="en-GB" smtClean="0"/>
              <a:t>‹#›</a:t>
            </a:fld>
            <a:endParaRPr lang="en-GB"/>
          </a:p>
        </p:txBody>
      </p:sp>
    </p:spTree>
    <p:extLst>
      <p:ext uri="{BB962C8B-B14F-4D97-AF65-F5344CB8AC3E}">
        <p14:creationId xmlns:p14="http://schemas.microsoft.com/office/powerpoint/2010/main" val="924454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CECA7-4977-CC07-654E-AFF1C1751B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6CEA243-C0EE-3C89-6384-4390BA1A6D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982EAA0-7F17-6DF1-00D1-23AF3C230D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F5D318-8635-A72A-58C3-3413D34FA8A6}"/>
              </a:ext>
            </a:extLst>
          </p:cNvPr>
          <p:cNvSpPr>
            <a:spLocks noGrp="1"/>
          </p:cNvSpPr>
          <p:nvPr>
            <p:ph type="dt" sz="half" idx="10"/>
          </p:nvPr>
        </p:nvSpPr>
        <p:spPr/>
        <p:txBody>
          <a:bodyPr/>
          <a:lstStyle/>
          <a:p>
            <a:fld id="{AAA567F9-6520-4688-904A-958A240F86B9}" type="datetimeFigureOut">
              <a:rPr lang="en-GB" smtClean="0"/>
              <a:t>31/05/2023</a:t>
            </a:fld>
            <a:endParaRPr lang="en-GB"/>
          </a:p>
        </p:txBody>
      </p:sp>
      <p:sp>
        <p:nvSpPr>
          <p:cNvPr id="6" name="Footer Placeholder 5">
            <a:extLst>
              <a:ext uri="{FF2B5EF4-FFF2-40B4-BE49-F238E27FC236}">
                <a16:creationId xmlns:a16="http://schemas.microsoft.com/office/drawing/2014/main" id="{446696DA-C1C1-9B55-4BA9-96833885FC5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75A9AAC-FC46-4389-6777-A57466CBCA45}"/>
              </a:ext>
            </a:extLst>
          </p:cNvPr>
          <p:cNvSpPr>
            <a:spLocks noGrp="1"/>
          </p:cNvSpPr>
          <p:nvPr>
            <p:ph type="sldNum" sz="quarter" idx="12"/>
          </p:nvPr>
        </p:nvSpPr>
        <p:spPr/>
        <p:txBody>
          <a:bodyPr/>
          <a:lstStyle/>
          <a:p>
            <a:fld id="{8BD1BDAB-A54D-41BD-8D3C-32331DB59379}" type="slidenum">
              <a:rPr lang="en-GB" smtClean="0"/>
              <a:t>‹#›</a:t>
            </a:fld>
            <a:endParaRPr lang="en-GB"/>
          </a:p>
        </p:txBody>
      </p:sp>
    </p:spTree>
    <p:extLst>
      <p:ext uri="{BB962C8B-B14F-4D97-AF65-F5344CB8AC3E}">
        <p14:creationId xmlns:p14="http://schemas.microsoft.com/office/powerpoint/2010/main" val="2134253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1C70D-FC88-0896-6916-1258EB8CBC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0C79A09-20DA-B3EA-3B56-FA4A4972AA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059899B-3BF1-2DF6-5292-0E1273DD71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219F8C-C055-8F3D-6070-88CC28497A88}"/>
              </a:ext>
            </a:extLst>
          </p:cNvPr>
          <p:cNvSpPr>
            <a:spLocks noGrp="1"/>
          </p:cNvSpPr>
          <p:nvPr>
            <p:ph type="dt" sz="half" idx="10"/>
          </p:nvPr>
        </p:nvSpPr>
        <p:spPr/>
        <p:txBody>
          <a:bodyPr/>
          <a:lstStyle/>
          <a:p>
            <a:fld id="{AAA567F9-6520-4688-904A-958A240F86B9}" type="datetimeFigureOut">
              <a:rPr lang="en-GB" smtClean="0"/>
              <a:t>31/05/2023</a:t>
            </a:fld>
            <a:endParaRPr lang="en-GB"/>
          </a:p>
        </p:txBody>
      </p:sp>
      <p:sp>
        <p:nvSpPr>
          <p:cNvPr id="6" name="Footer Placeholder 5">
            <a:extLst>
              <a:ext uri="{FF2B5EF4-FFF2-40B4-BE49-F238E27FC236}">
                <a16:creationId xmlns:a16="http://schemas.microsoft.com/office/drawing/2014/main" id="{F647A851-CC22-0D5C-C841-C538F9E3C06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E9A6D13-E30B-2FC2-446A-8FDF5B82B3B0}"/>
              </a:ext>
            </a:extLst>
          </p:cNvPr>
          <p:cNvSpPr>
            <a:spLocks noGrp="1"/>
          </p:cNvSpPr>
          <p:nvPr>
            <p:ph type="sldNum" sz="quarter" idx="12"/>
          </p:nvPr>
        </p:nvSpPr>
        <p:spPr/>
        <p:txBody>
          <a:bodyPr/>
          <a:lstStyle/>
          <a:p>
            <a:fld id="{8BD1BDAB-A54D-41BD-8D3C-32331DB59379}" type="slidenum">
              <a:rPr lang="en-GB" smtClean="0"/>
              <a:t>‹#›</a:t>
            </a:fld>
            <a:endParaRPr lang="en-GB"/>
          </a:p>
        </p:txBody>
      </p:sp>
    </p:spTree>
    <p:extLst>
      <p:ext uri="{BB962C8B-B14F-4D97-AF65-F5344CB8AC3E}">
        <p14:creationId xmlns:p14="http://schemas.microsoft.com/office/powerpoint/2010/main" val="4288773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745477-2620-2528-2EF5-3E4B99CCD5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267CB7-EF9B-AB2F-8DCF-0B4BFA9901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645737C-DA08-064B-A0F3-945909404D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A567F9-6520-4688-904A-958A240F86B9}" type="datetimeFigureOut">
              <a:rPr lang="en-GB" smtClean="0"/>
              <a:t>31/05/2023</a:t>
            </a:fld>
            <a:endParaRPr lang="en-GB"/>
          </a:p>
        </p:txBody>
      </p:sp>
      <p:sp>
        <p:nvSpPr>
          <p:cNvPr id="5" name="Footer Placeholder 4">
            <a:extLst>
              <a:ext uri="{FF2B5EF4-FFF2-40B4-BE49-F238E27FC236}">
                <a16:creationId xmlns:a16="http://schemas.microsoft.com/office/drawing/2014/main" id="{A716530C-3E48-E802-B398-3F35D3CFA1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66F09188-AE60-62EE-C11F-FDC984C071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D1BDAB-A54D-41BD-8D3C-32331DB59379}" type="slidenum">
              <a:rPr lang="en-GB" smtClean="0"/>
              <a:t>‹#›</a:t>
            </a:fld>
            <a:endParaRPr lang="en-GB"/>
          </a:p>
        </p:txBody>
      </p:sp>
    </p:spTree>
    <p:extLst>
      <p:ext uri="{BB962C8B-B14F-4D97-AF65-F5344CB8AC3E}">
        <p14:creationId xmlns:p14="http://schemas.microsoft.com/office/powerpoint/2010/main" val="36365389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8.gif"/><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9CF0A36B-96D3-6A47-7797-0C9DC947D37D}"/>
              </a:ext>
            </a:extLst>
          </p:cNvPr>
          <p:cNvSpPr txBox="1"/>
          <p:nvPr/>
        </p:nvSpPr>
        <p:spPr>
          <a:xfrm>
            <a:off x="1862840" y="1517627"/>
            <a:ext cx="8888234" cy="646331"/>
          </a:xfrm>
          <a:prstGeom prst="rect">
            <a:avLst/>
          </a:prstGeom>
          <a:noFill/>
        </p:spPr>
        <p:txBody>
          <a:bodyPr wrap="square">
            <a:spAutoFit/>
          </a:bodyPr>
          <a:lstStyle/>
          <a:p>
            <a:pPr marR="1638" algn="ctr" rtl="0">
              <a:spcBef>
                <a:spcPts val="570"/>
              </a:spcBef>
              <a:spcAft>
                <a:spcPts val="0"/>
              </a:spcAft>
            </a:pPr>
            <a:r>
              <a:rPr lang="en-US" sz="1800" b="1" i="0" u="none" strike="noStrike" dirty="0">
                <a:solidFill>
                  <a:srgbClr val="333333"/>
                </a:solidFill>
                <a:effectLst/>
                <a:latin typeface="Times New Roman" panose="02020603050405020304" pitchFamily="18" charset="0"/>
              </a:rPr>
              <a:t>Translating Egyptian Hieroglyphics: A Neural Machine Translation Approach using the Sequence-to-Sequence Transformer and </a:t>
            </a:r>
            <a:r>
              <a:rPr lang="en-US" sz="1800" b="1" i="0" u="none" strike="noStrike" dirty="0" err="1">
                <a:solidFill>
                  <a:srgbClr val="333333"/>
                </a:solidFill>
                <a:effectLst/>
                <a:latin typeface="Times New Roman" panose="02020603050405020304" pitchFamily="18" charset="0"/>
              </a:rPr>
              <a:t>Torchtext</a:t>
            </a:r>
            <a:endParaRPr lang="en-US" b="0" dirty="0">
              <a:effectLst/>
            </a:endParaRPr>
          </a:p>
        </p:txBody>
      </p:sp>
      <p:sp>
        <p:nvSpPr>
          <p:cNvPr id="9" name="TextBox 8">
            <a:extLst>
              <a:ext uri="{FF2B5EF4-FFF2-40B4-BE49-F238E27FC236}">
                <a16:creationId xmlns:a16="http://schemas.microsoft.com/office/drawing/2014/main" id="{CA2F1D29-5BC2-40B0-5610-0C9730CBFED2}"/>
              </a:ext>
            </a:extLst>
          </p:cNvPr>
          <p:cNvSpPr txBox="1"/>
          <p:nvPr/>
        </p:nvSpPr>
        <p:spPr>
          <a:xfrm>
            <a:off x="2772095" y="5166751"/>
            <a:ext cx="7069724" cy="984885"/>
          </a:xfrm>
          <a:prstGeom prst="rect">
            <a:avLst/>
          </a:prstGeom>
          <a:noFill/>
        </p:spPr>
        <p:txBody>
          <a:bodyPr wrap="square">
            <a:spAutoFit/>
          </a:bodyPr>
          <a:lstStyle/>
          <a:p>
            <a:pPr marR="1638" algn="ctr" rtl="0">
              <a:spcBef>
                <a:spcPts val="570"/>
              </a:spcBef>
              <a:spcAft>
                <a:spcPts val="0"/>
              </a:spcAft>
            </a:pPr>
            <a:br>
              <a:rPr lang="en-US" sz="1200" b="0" dirty="0">
                <a:solidFill>
                  <a:srgbClr val="333333"/>
                </a:solidFill>
                <a:effectLst/>
                <a:latin typeface="Times New Roman" panose="02020603050405020304" pitchFamily="18" charset="0"/>
                <a:cs typeface="Times New Roman" panose="02020603050405020304" pitchFamily="18" charset="0"/>
              </a:rPr>
            </a:br>
            <a:r>
              <a:rPr lang="en-US" sz="1200" b="1" i="0" u="none" strike="noStrike" dirty="0">
                <a:solidFill>
                  <a:srgbClr val="333333"/>
                </a:solidFill>
                <a:effectLst/>
                <a:latin typeface="Times New Roman" panose="02020603050405020304" pitchFamily="18" charset="0"/>
                <a:cs typeface="Times New Roman" panose="02020603050405020304" pitchFamily="18" charset="0"/>
              </a:rPr>
              <a:t> For the course Bachelor Project Artificial Intelligence (XB_40002)</a:t>
            </a:r>
            <a:endParaRPr lang="en-US" sz="1200" b="1" dirty="0">
              <a:solidFill>
                <a:srgbClr val="333333"/>
              </a:solidFill>
              <a:effectLst/>
              <a:latin typeface="Times New Roman" panose="02020603050405020304" pitchFamily="18" charset="0"/>
              <a:cs typeface="Times New Roman" panose="02020603050405020304" pitchFamily="18" charset="0"/>
            </a:endParaRPr>
          </a:p>
          <a:p>
            <a:pPr marR="1638" algn="ctr" rtl="0">
              <a:spcBef>
                <a:spcPts val="570"/>
              </a:spcBef>
              <a:spcAft>
                <a:spcPts val="0"/>
              </a:spcAft>
            </a:pPr>
            <a:r>
              <a:rPr lang="en-US" sz="1200" b="1" i="0" u="none" strike="noStrike" dirty="0">
                <a:solidFill>
                  <a:srgbClr val="333333"/>
                </a:solidFill>
                <a:effectLst/>
                <a:latin typeface="Times New Roman" panose="02020603050405020304" pitchFamily="18" charset="0"/>
                <a:cs typeface="Times New Roman" panose="02020603050405020304" pitchFamily="18" charset="0"/>
              </a:rPr>
              <a:t>Qi-fan Wu</a:t>
            </a:r>
            <a:endParaRPr lang="en-US" sz="1200" b="1" dirty="0">
              <a:solidFill>
                <a:srgbClr val="333333"/>
              </a:solidFill>
              <a:effectLst/>
              <a:latin typeface="Times New Roman" panose="02020603050405020304" pitchFamily="18" charset="0"/>
              <a:cs typeface="Times New Roman" panose="02020603050405020304" pitchFamily="18" charset="0"/>
            </a:endParaRPr>
          </a:p>
          <a:p>
            <a:pPr marR="1638" algn="ctr" rtl="0">
              <a:spcBef>
                <a:spcPts val="570"/>
              </a:spcBef>
              <a:spcAft>
                <a:spcPts val="0"/>
              </a:spcAft>
            </a:pPr>
            <a:r>
              <a:rPr lang="en-US" sz="1200" b="0" i="0" u="none" strike="noStrike" dirty="0">
                <a:solidFill>
                  <a:srgbClr val="333333"/>
                </a:solidFill>
                <a:effectLst/>
                <a:latin typeface="Times New Roman" panose="02020603050405020304" pitchFamily="18" charset="0"/>
                <a:cs typeface="Times New Roman" panose="02020603050405020304" pitchFamily="18" charset="0"/>
              </a:rPr>
              <a:t>2700280@student.vu.nl</a:t>
            </a:r>
            <a:endParaRPr lang="en-US" sz="1200" b="0" dirty="0">
              <a:solidFill>
                <a:srgbClr val="333333"/>
              </a:solidFill>
              <a:effectLst/>
              <a:latin typeface="Times New Roman" panose="02020603050405020304" pitchFamily="18" charset="0"/>
              <a:cs typeface="Times New Roman" panose="02020603050405020304" pitchFamily="18" charset="0"/>
            </a:endParaRPr>
          </a:p>
        </p:txBody>
      </p:sp>
      <p:cxnSp>
        <p:nvCxnSpPr>
          <p:cNvPr id="11" name="Straight Connector 10">
            <a:extLst>
              <a:ext uri="{FF2B5EF4-FFF2-40B4-BE49-F238E27FC236}">
                <a16:creationId xmlns:a16="http://schemas.microsoft.com/office/drawing/2014/main" id="{7C23D771-5F69-420E-B832-1595B8CA90CF}"/>
              </a:ext>
            </a:extLst>
          </p:cNvPr>
          <p:cNvCxnSpPr>
            <a:cxnSpLocks/>
          </p:cNvCxnSpPr>
          <p:nvPr/>
        </p:nvCxnSpPr>
        <p:spPr>
          <a:xfrm flipH="1">
            <a:off x="1862840" y="1250082"/>
            <a:ext cx="8677275"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2944F040-E0D9-840F-5F6E-6250A34F0A0D}"/>
              </a:ext>
            </a:extLst>
          </p:cNvPr>
          <p:cNvCxnSpPr>
            <a:cxnSpLocks/>
          </p:cNvCxnSpPr>
          <p:nvPr/>
        </p:nvCxnSpPr>
        <p:spPr>
          <a:xfrm flipH="1">
            <a:off x="1862840" y="2278798"/>
            <a:ext cx="8782754" cy="0"/>
          </a:xfrm>
          <a:prstGeom prst="line">
            <a:avLst/>
          </a:prstGeom>
          <a:ln w="19050"/>
        </p:spPr>
        <p:style>
          <a:lnRef idx="1">
            <a:schemeClr val="dk1"/>
          </a:lnRef>
          <a:fillRef idx="0">
            <a:schemeClr val="dk1"/>
          </a:fillRef>
          <a:effectRef idx="0">
            <a:schemeClr val="dk1"/>
          </a:effectRef>
          <a:fontRef idx="minor">
            <a:schemeClr val="tx1"/>
          </a:fontRef>
        </p:style>
      </p:cxnSp>
      <p:pic>
        <p:nvPicPr>
          <p:cNvPr id="3" name="Picture 4">
            <a:extLst>
              <a:ext uri="{FF2B5EF4-FFF2-40B4-BE49-F238E27FC236}">
                <a16:creationId xmlns:a16="http://schemas.microsoft.com/office/drawing/2014/main" id="{3A4B8B44-2C5A-3F06-5462-D145388A41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3371" y="4252876"/>
            <a:ext cx="1421722" cy="10872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F538D732-5089-A11E-54C5-7EDF23820D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45093" y="3382962"/>
            <a:ext cx="1060629" cy="195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30056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6ACD3671-4482-400B-3098-EF5FB6069BA5}"/>
              </a:ext>
            </a:extLst>
          </p:cNvPr>
          <p:cNvGraphicFramePr>
            <a:graphicFrameLocks noGrp="1"/>
          </p:cNvGraphicFramePr>
          <p:nvPr>
            <p:extLst>
              <p:ext uri="{D42A27DB-BD31-4B8C-83A1-F6EECF244321}">
                <p14:modId xmlns:p14="http://schemas.microsoft.com/office/powerpoint/2010/main" val="3516861083"/>
              </p:ext>
            </p:extLst>
          </p:nvPr>
        </p:nvGraphicFramePr>
        <p:xfrm>
          <a:off x="2426187" y="1614139"/>
          <a:ext cx="7339626" cy="4155273"/>
        </p:xfrm>
        <a:graphic>
          <a:graphicData uri="http://schemas.openxmlformats.org/drawingml/2006/table">
            <a:tbl>
              <a:tblPr/>
              <a:tblGrid>
                <a:gridCol w="1149580">
                  <a:extLst>
                    <a:ext uri="{9D8B030D-6E8A-4147-A177-3AD203B41FA5}">
                      <a16:colId xmlns:a16="http://schemas.microsoft.com/office/drawing/2014/main" val="4224431202"/>
                    </a:ext>
                  </a:extLst>
                </a:gridCol>
                <a:gridCol w="1162213">
                  <a:extLst>
                    <a:ext uri="{9D8B030D-6E8A-4147-A177-3AD203B41FA5}">
                      <a16:colId xmlns:a16="http://schemas.microsoft.com/office/drawing/2014/main" val="1260480959"/>
                    </a:ext>
                  </a:extLst>
                </a:gridCol>
                <a:gridCol w="896924">
                  <a:extLst>
                    <a:ext uri="{9D8B030D-6E8A-4147-A177-3AD203B41FA5}">
                      <a16:colId xmlns:a16="http://schemas.microsoft.com/office/drawing/2014/main" val="2412531994"/>
                    </a:ext>
                  </a:extLst>
                </a:gridCol>
                <a:gridCol w="682169">
                  <a:extLst>
                    <a:ext uri="{9D8B030D-6E8A-4147-A177-3AD203B41FA5}">
                      <a16:colId xmlns:a16="http://schemas.microsoft.com/office/drawing/2014/main" val="1636192195"/>
                    </a:ext>
                  </a:extLst>
                </a:gridCol>
                <a:gridCol w="581107">
                  <a:extLst>
                    <a:ext uri="{9D8B030D-6E8A-4147-A177-3AD203B41FA5}">
                      <a16:colId xmlns:a16="http://schemas.microsoft.com/office/drawing/2014/main" val="1053749948"/>
                    </a:ext>
                  </a:extLst>
                </a:gridCol>
                <a:gridCol w="1844381">
                  <a:extLst>
                    <a:ext uri="{9D8B030D-6E8A-4147-A177-3AD203B41FA5}">
                      <a16:colId xmlns:a16="http://schemas.microsoft.com/office/drawing/2014/main" val="1580405236"/>
                    </a:ext>
                  </a:extLst>
                </a:gridCol>
                <a:gridCol w="1023252">
                  <a:extLst>
                    <a:ext uri="{9D8B030D-6E8A-4147-A177-3AD203B41FA5}">
                      <a16:colId xmlns:a16="http://schemas.microsoft.com/office/drawing/2014/main" val="2239569579"/>
                    </a:ext>
                  </a:extLst>
                </a:gridCol>
              </a:tblGrid>
              <a:tr h="0">
                <a:tc>
                  <a:txBody>
                    <a:bodyPr/>
                    <a:lstStyle/>
                    <a:p>
                      <a:pPr fontAlgn="t"/>
                      <a:br>
                        <a:rPr lang="en-GB" sz="1000" dirty="0">
                          <a:effectLst/>
                        </a:rPr>
                      </a:br>
                      <a:endParaRPr lang="en-GB" sz="1000" dirty="0">
                        <a:effectLst/>
                      </a:endParaRPr>
                    </a:p>
                  </a:txBody>
                  <a:tcPr marL="46930" marR="46930" marT="46930" marB="46930">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GB" sz="1000" b="0" i="0" u="none" strike="noStrike" dirty="0">
                          <a:solidFill>
                            <a:srgbClr val="333333"/>
                          </a:solidFill>
                          <a:effectLst/>
                          <a:latin typeface="Times New Roman" panose="02020603050405020304" pitchFamily="18" charset="0"/>
                        </a:rPr>
                        <a:t>Input data size</a:t>
                      </a:r>
                      <a:endParaRPr lang="en-GB" sz="1000" dirty="0">
                        <a:effectLst/>
                      </a:endParaRPr>
                    </a:p>
                  </a:txBody>
                  <a:tcPr marL="46930" marR="46930" marT="46930" marB="46930">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GB" sz="1000" b="0" i="0" u="none" strike="noStrike" dirty="0">
                          <a:solidFill>
                            <a:srgbClr val="333333"/>
                          </a:solidFill>
                          <a:effectLst/>
                          <a:latin typeface="Times New Roman" panose="02020603050405020304" pitchFamily="18" charset="0"/>
                        </a:rPr>
                        <a:t>Batch size</a:t>
                      </a:r>
                      <a:endParaRPr lang="en-GB" sz="1000" dirty="0">
                        <a:effectLst/>
                      </a:endParaRPr>
                    </a:p>
                  </a:txBody>
                  <a:tcPr marL="46930" marR="46930" marT="46930" marB="4693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GB" sz="1000" b="0" i="0" u="none" strike="noStrike">
                          <a:solidFill>
                            <a:srgbClr val="333333"/>
                          </a:solidFill>
                          <a:effectLst/>
                          <a:latin typeface="Times New Roman" panose="02020603050405020304" pitchFamily="18" charset="0"/>
                        </a:rPr>
                        <a:t>Epochs</a:t>
                      </a:r>
                      <a:endParaRPr lang="en-GB" sz="1000">
                        <a:effectLst/>
                      </a:endParaRPr>
                    </a:p>
                  </a:txBody>
                  <a:tcPr marL="46930" marR="46930" marT="46930" marB="4693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1638" algn="just" rtl="0" fontAlgn="t">
                        <a:spcBef>
                          <a:spcPts val="570"/>
                        </a:spcBef>
                        <a:spcAft>
                          <a:spcPts val="0"/>
                        </a:spcAft>
                      </a:pPr>
                      <a:r>
                        <a:rPr lang="en-GB" sz="1000" b="0" i="0" u="none" strike="noStrike" dirty="0" err="1">
                          <a:solidFill>
                            <a:srgbClr val="333333"/>
                          </a:solidFill>
                          <a:effectLst/>
                          <a:latin typeface="Times New Roman" panose="02020603050405020304" pitchFamily="18" charset="0"/>
                        </a:rPr>
                        <a:t>d_model</a:t>
                      </a:r>
                      <a:endParaRPr lang="en-GB" sz="1000" dirty="0">
                        <a:effectLst/>
                      </a:endParaRPr>
                    </a:p>
                  </a:txBody>
                  <a:tcPr marL="46930" marR="46930" marT="46930" marB="46930">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GB" sz="1000" b="0" i="0" u="none" strike="noStrike" dirty="0">
                          <a:solidFill>
                            <a:srgbClr val="333333"/>
                          </a:solidFill>
                          <a:effectLst/>
                          <a:latin typeface="Times New Roman" panose="02020603050405020304" pitchFamily="18" charset="0"/>
                        </a:rPr>
                        <a:t>Training time per epoch </a:t>
                      </a:r>
                      <a:br>
                        <a:rPr lang="en-GB" sz="1000" dirty="0">
                          <a:effectLst/>
                        </a:rPr>
                      </a:br>
                      <a:r>
                        <a:rPr lang="en-GB" sz="1000" b="0" i="0" u="none" strike="noStrike" dirty="0">
                          <a:solidFill>
                            <a:srgbClr val="333333"/>
                          </a:solidFill>
                          <a:effectLst/>
                          <a:latin typeface="Times New Roman" panose="02020603050405020304" pitchFamily="18" charset="0"/>
                        </a:rPr>
                        <a:t>(min)</a:t>
                      </a:r>
                      <a:endParaRPr lang="en-GB" sz="1000" dirty="0">
                        <a:effectLst/>
                      </a:endParaRPr>
                    </a:p>
                  </a:txBody>
                  <a:tcPr marL="46930" marR="46930" marT="46930" marB="46930">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GB" sz="1000" b="0" i="0" u="none" strike="noStrike" dirty="0">
                          <a:solidFill>
                            <a:srgbClr val="333333"/>
                          </a:solidFill>
                          <a:effectLst/>
                          <a:latin typeface="Times New Roman" panose="02020603050405020304" pitchFamily="18" charset="0"/>
                        </a:rPr>
                        <a:t>BLEU score</a:t>
                      </a:r>
                      <a:endParaRPr lang="en-GB" sz="1000" dirty="0">
                        <a:effectLst/>
                      </a:endParaRPr>
                    </a:p>
                  </a:txBody>
                  <a:tcPr marL="46930" marR="46930" marT="46930" marB="4693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50875386"/>
                  </a:ext>
                </a:extLst>
              </a:tr>
              <a:tr h="206491">
                <a:tc>
                  <a:txBody>
                    <a:bodyPr/>
                    <a:lstStyle/>
                    <a:p>
                      <a:pPr rtl="0" fontAlgn="t">
                        <a:spcBef>
                          <a:spcPts val="0"/>
                        </a:spcBef>
                        <a:spcAft>
                          <a:spcPts val="0"/>
                        </a:spcAft>
                      </a:pPr>
                      <a:r>
                        <a:rPr lang="en-GB" sz="1000" b="0" i="0" u="none" strike="noStrike">
                          <a:solidFill>
                            <a:srgbClr val="333333"/>
                          </a:solidFill>
                          <a:effectLst/>
                          <a:latin typeface="Times New Roman" panose="02020603050405020304" pitchFamily="18" charset="0"/>
                        </a:rPr>
                        <a:t>Baseline</a:t>
                      </a:r>
                      <a:endParaRPr lang="en-GB" sz="1000">
                        <a:effectLst/>
                      </a:endParaRPr>
                    </a:p>
                  </a:txBody>
                  <a:tcPr marL="46930" marR="46930" marT="46930" marB="46930">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GB" sz="1000" b="0" i="0" u="none" strike="noStrike">
                          <a:solidFill>
                            <a:srgbClr val="333333"/>
                          </a:solidFill>
                          <a:effectLst/>
                          <a:latin typeface="Times New Roman" panose="02020603050405020304" pitchFamily="18" charset="0"/>
                        </a:rPr>
                        <a:t>100708</a:t>
                      </a:r>
                      <a:endParaRPr lang="en-GB" sz="1000">
                        <a:effectLst/>
                      </a:endParaRPr>
                    </a:p>
                  </a:txBody>
                  <a:tcPr marL="46930" marR="46930" marT="46930" marB="46930">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GB" sz="1000" b="0" i="0" u="none" strike="noStrike">
                          <a:solidFill>
                            <a:srgbClr val="333333"/>
                          </a:solidFill>
                          <a:effectLst/>
                          <a:latin typeface="Times New Roman" panose="02020603050405020304" pitchFamily="18" charset="0"/>
                        </a:rPr>
                        <a:t>64</a:t>
                      </a:r>
                      <a:endParaRPr lang="en-GB" sz="1000">
                        <a:effectLst/>
                      </a:endParaRPr>
                    </a:p>
                  </a:txBody>
                  <a:tcPr marL="46930" marR="46930" marT="46930" marB="4693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GB" sz="1000" b="0" i="0" u="none" strike="noStrike" dirty="0">
                          <a:solidFill>
                            <a:srgbClr val="333333"/>
                          </a:solidFill>
                          <a:effectLst/>
                          <a:latin typeface="Times New Roman" panose="02020603050405020304" pitchFamily="18" charset="0"/>
                        </a:rPr>
                        <a:t>10</a:t>
                      </a:r>
                      <a:endParaRPr lang="en-GB" sz="1000" dirty="0">
                        <a:effectLst/>
                      </a:endParaRPr>
                    </a:p>
                  </a:txBody>
                  <a:tcPr marL="46930" marR="46930" marT="46930" marB="4693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GB" sz="1000" b="0" i="0" u="none" strike="noStrike">
                          <a:solidFill>
                            <a:srgbClr val="333333"/>
                          </a:solidFill>
                          <a:effectLst/>
                          <a:latin typeface="Times New Roman" panose="02020603050405020304" pitchFamily="18" charset="0"/>
                        </a:rPr>
                        <a:t>512</a:t>
                      </a:r>
                      <a:endParaRPr lang="en-GB" sz="1000">
                        <a:effectLst/>
                      </a:endParaRPr>
                    </a:p>
                  </a:txBody>
                  <a:tcPr marL="46930" marR="46930" marT="46930" marB="46930">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GB" sz="1000" b="0" i="0" u="none" strike="noStrike">
                          <a:solidFill>
                            <a:srgbClr val="333333"/>
                          </a:solidFill>
                          <a:effectLst/>
                          <a:latin typeface="Times New Roman" panose="02020603050405020304" pitchFamily="18" charset="0"/>
                        </a:rPr>
                        <a:t>238.1</a:t>
                      </a:r>
                      <a:endParaRPr lang="en-GB" sz="1000">
                        <a:effectLst/>
                      </a:endParaRPr>
                    </a:p>
                  </a:txBody>
                  <a:tcPr marL="46930" marR="46930" marT="46930" marB="46930">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GB" sz="1000" b="0" i="0" u="none" strike="noStrike">
                          <a:solidFill>
                            <a:srgbClr val="333333"/>
                          </a:solidFill>
                          <a:effectLst/>
                          <a:latin typeface="Times New Roman" panose="02020603050405020304" pitchFamily="18" charset="0"/>
                        </a:rPr>
                        <a:t>0.1726</a:t>
                      </a:r>
                      <a:endParaRPr lang="en-GB" sz="1000">
                        <a:effectLst/>
                      </a:endParaRPr>
                    </a:p>
                  </a:txBody>
                  <a:tcPr marL="46930" marR="46930" marT="46930" marB="4693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96930543"/>
                  </a:ext>
                </a:extLst>
              </a:tr>
              <a:tr h="319123">
                <a:tc>
                  <a:txBody>
                    <a:bodyPr/>
                    <a:lstStyle/>
                    <a:p>
                      <a:pPr rtl="0" fontAlgn="t">
                        <a:spcBef>
                          <a:spcPts val="0"/>
                        </a:spcBef>
                        <a:spcAft>
                          <a:spcPts val="0"/>
                        </a:spcAft>
                      </a:pPr>
                      <a:r>
                        <a:rPr lang="en-GB" sz="1000" b="0" i="0" u="none" strike="noStrike" dirty="0">
                          <a:solidFill>
                            <a:srgbClr val="333333"/>
                          </a:solidFill>
                          <a:effectLst/>
                          <a:latin typeface="Times New Roman" panose="02020603050405020304" pitchFamily="18" charset="0"/>
                        </a:rPr>
                        <a:t>Beam search</a:t>
                      </a:r>
                      <a:endParaRPr lang="en-GB" sz="1000" dirty="0">
                        <a:effectLst/>
                      </a:endParaRPr>
                    </a:p>
                  </a:txBody>
                  <a:tcPr marL="46930" marR="46930" marT="46930" marB="46930">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GB" sz="1000" b="0" i="0" u="none" strike="noStrike">
                          <a:solidFill>
                            <a:srgbClr val="333333"/>
                          </a:solidFill>
                          <a:effectLst/>
                          <a:latin typeface="Times New Roman" panose="02020603050405020304" pitchFamily="18" charset="0"/>
                        </a:rPr>
                        <a:t>100708</a:t>
                      </a:r>
                      <a:endParaRPr lang="en-GB" sz="1000">
                        <a:effectLst/>
                      </a:endParaRPr>
                    </a:p>
                  </a:txBody>
                  <a:tcPr marL="46930" marR="46930" marT="46930" marB="46930">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GB" sz="1000" b="0" i="0" u="none" strike="noStrike">
                          <a:solidFill>
                            <a:srgbClr val="333333"/>
                          </a:solidFill>
                          <a:effectLst/>
                          <a:latin typeface="Times New Roman" panose="02020603050405020304" pitchFamily="18" charset="0"/>
                        </a:rPr>
                        <a:t>64</a:t>
                      </a:r>
                      <a:endParaRPr lang="en-GB" sz="1000">
                        <a:effectLst/>
                      </a:endParaRPr>
                    </a:p>
                  </a:txBody>
                  <a:tcPr marL="46930" marR="46930" marT="46930" marB="4693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GB" sz="1000" b="0" i="0" u="none" strike="noStrike">
                          <a:solidFill>
                            <a:srgbClr val="333333"/>
                          </a:solidFill>
                          <a:effectLst/>
                          <a:latin typeface="Times New Roman" panose="02020603050405020304" pitchFamily="18" charset="0"/>
                        </a:rPr>
                        <a:t>10</a:t>
                      </a:r>
                      <a:endParaRPr lang="en-GB" sz="1000">
                        <a:effectLst/>
                      </a:endParaRPr>
                    </a:p>
                  </a:txBody>
                  <a:tcPr marL="46930" marR="46930" marT="46930" marB="4693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GB" sz="1000" b="0" i="0" u="none" strike="noStrike">
                          <a:solidFill>
                            <a:srgbClr val="333333"/>
                          </a:solidFill>
                          <a:effectLst/>
                          <a:latin typeface="Times New Roman" panose="02020603050405020304" pitchFamily="18" charset="0"/>
                        </a:rPr>
                        <a:t>512</a:t>
                      </a:r>
                      <a:endParaRPr lang="en-GB" sz="1000">
                        <a:effectLst/>
                      </a:endParaRPr>
                    </a:p>
                  </a:txBody>
                  <a:tcPr marL="46930" marR="46930" marT="46930" marB="46930">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GB" sz="1000" b="0" i="0" u="none" strike="noStrike" dirty="0">
                          <a:solidFill>
                            <a:srgbClr val="333333"/>
                          </a:solidFill>
                          <a:effectLst/>
                          <a:latin typeface="Times New Roman" panose="02020603050405020304" pitchFamily="18" charset="0"/>
                        </a:rPr>
                        <a:t>238.1</a:t>
                      </a:r>
                      <a:endParaRPr lang="en-GB" sz="1000" dirty="0">
                        <a:effectLst/>
                      </a:endParaRPr>
                    </a:p>
                  </a:txBody>
                  <a:tcPr marL="46930" marR="46930" marT="46930" marB="46930">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GB" sz="1000" b="0" i="0" u="none" strike="noStrike">
                          <a:solidFill>
                            <a:srgbClr val="333333"/>
                          </a:solidFill>
                          <a:effectLst/>
                          <a:latin typeface="Times New Roman" panose="02020603050405020304" pitchFamily="18" charset="0"/>
                        </a:rPr>
                        <a:t>0.1789</a:t>
                      </a:r>
                      <a:endParaRPr lang="en-GB" sz="1000">
                        <a:effectLst/>
                      </a:endParaRPr>
                    </a:p>
                  </a:txBody>
                  <a:tcPr marL="46930" marR="46930" marT="46930" marB="4693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30647531"/>
                  </a:ext>
                </a:extLst>
              </a:tr>
              <a:tr h="319123">
                <a:tc>
                  <a:txBody>
                    <a:bodyPr/>
                    <a:lstStyle/>
                    <a:p>
                      <a:pPr rtl="0" fontAlgn="t">
                        <a:spcBef>
                          <a:spcPts val="0"/>
                        </a:spcBef>
                        <a:spcAft>
                          <a:spcPts val="0"/>
                        </a:spcAft>
                      </a:pPr>
                      <a:r>
                        <a:rPr lang="en-GB" sz="1000" b="0" i="0" u="none" strike="noStrike">
                          <a:solidFill>
                            <a:srgbClr val="333333"/>
                          </a:solidFill>
                          <a:effectLst/>
                          <a:latin typeface="Times New Roman" panose="02020603050405020304" pitchFamily="18" charset="0"/>
                        </a:rPr>
                        <a:t>Greedy search</a:t>
                      </a:r>
                      <a:endParaRPr lang="en-GB" sz="1000">
                        <a:effectLst/>
                      </a:endParaRPr>
                    </a:p>
                  </a:txBody>
                  <a:tcPr marL="46930" marR="46930" marT="46930" marB="46930">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GB" sz="1000" b="0" i="0" u="none" strike="noStrike">
                          <a:solidFill>
                            <a:srgbClr val="333333"/>
                          </a:solidFill>
                          <a:effectLst/>
                          <a:latin typeface="Times New Roman" panose="02020603050405020304" pitchFamily="18" charset="0"/>
                        </a:rPr>
                        <a:t>10070</a:t>
                      </a:r>
                      <a:endParaRPr lang="en-GB" sz="1000">
                        <a:effectLst/>
                      </a:endParaRPr>
                    </a:p>
                  </a:txBody>
                  <a:tcPr marL="46930" marR="46930" marT="46930" marB="46930">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GB" sz="1000" b="0" i="0" u="none" strike="noStrike">
                          <a:solidFill>
                            <a:srgbClr val="333333"/>
                          </a:solidFill>
                          <a:effectLst/>
                          <a:latin typeface="Times New Roman" panose="02020603050405020304" pitchFamily="18" charset="0"/>
                        </a:rPr>
                        <a:t>64</a:t>
                      </a:r>
                      <a:endParaRPr lang="en-GB" sz="1000">
                        <a:effectLst/>
                      </a:endParaRPr>
                    </a:p>
                  </a:txBody>
                  <a:tcPr marL="46930" marR="46930" marT="46930" marB="4693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GB" sz="1000" b="0" i="0" u="none" strike="noStrike">
                          <a:solidFill>
                            <a:srgbClr val="333333"/>
                          </a:solidFill>
                          <a:effectLst/>
                          <a:latin typeface="Times New Roman" panose="02020603050405020304" pitchFamily="18" charset="0"/>
                        </a:rPr>
                        <a:t>10</a:t>
                      </a:r>
                      <a:endParaRPr lang="en-GB" sz="1000">
                        <a:effectLst/>
                      </a:endParaRPr>
                    </a:p>
                  </a:txBody>
                  <a:tcPr marL="46930" marR="46930" marT="46930" marB="4693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GB" sz="1000" b="0" i="0" u="none" strike="noStrike">
                          <a:solidFill>
                            <a:srgbClr val="333333"/>
                          </a:solidFill>
                          <a:effectLst/>
                          <a:latin typeface="Times New Roman" panose="02020603050405020304" pitchFamily="18" charset="0"/>
                        </a:rPr>
                        <a:t>512</a:t>
                      </a:r>
                      <a:endParaRPr lang="en-GB" sz="1000">
                        <a:effectLst/>
                      </a:endParaRPr>
                    </a:p>
                  </a:txBody>
                  <a:tcPr marL="46930" marR="46930" marT="46930" marB="46930">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GB" sz="1000" b="0" i="0" u="none" strike="noStrike" dirty="0">
                          <a:solidFill>
                            <a:srgbClr val="333333"/>
                          </a:solidFill>
                          <a:effectLst/>
                          <a:latin typeface="Times New Roman" panose="02020603050405020304" pitchFamily="18" charset="0"/>
                        </a:rPr>
                        <a:t>108.3</a:t>
                      </a:r>
                      <a:endParaRPr lang="en-GB" sz="1000" dirty="0">
                        <a:effectLst/>
                      </a:endParaRPr>
                    </a:p>
                  </a:txBody>
                  <a:tcPr marL="46930" marR="46930" marT="46930" marB="46930">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GB" sz="1000" b="0" i="0" u="none" strike="noStrike">
                          <a:solidFill>
                            <a:srgbClr val="333333"/>
                          </a:solidFill>
                          <a:effectLst/>
                          <a:latin typeface="Times New Roman" panose="02020603050405020304" pitchFamily="18" charset="0"/>
                        </a:rPr>
                        <a:t>0.1057</a:t>
                      </a:r>
                      <a:endParaRPr lang="en-GB" sz="1000">
                        <a:effectLst/>
                      </a:endParaRPr>
                    </a:p>
                  </a:txBody>
                  <a:tcPr marL="46930" marR="46930" marT="46930" marB="4693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26017208"/>
                  </a:ext>
                </a:extLst>
              </a:tr>
              <a:tr h="319123">
                <a:tc>
                  <a:txBody>
                    <a:bodyPr/>
                    <a:lstStyle/>
                    <a:p>
                      <a:pPr rtl="0" fontAlgn="t">
                        <a:spcBef>
                          <a:spcPts val="0"/>
                        </a:spcBef>
                        <a:spcAft>
                          <a:spcPts val="0"/>
                        </a:spcAft>
                      </a:pPr>
                      <a:r>
                        <a:rPr lang="en-GB" sz="1000" b="0" i="0" u="none" strike="noStrike">
                          <a:solidFill>
                            <a:srgbClr val="333333"/>
                          </a:solidFill>
                          <a:effectLst/>
                          <a:latin typeface="Times New Roman" panose="02020603050405020304" pitchFamily="18" charset="0"/>
                        </a:rPr>
                        <a:t>Beam search</a:t>
                      </a:r>
                      <a:endParaRPr lang="en-GB" sz="1000">
                        <a:effectLst/>
                      </a:endParaRPr>
                    </a:p>
                  </a:txBody>
                  <a:tcPr marL="46930" marR="46930" marT="46930" marB="46930">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GB" sz="1000" b="0" i="0" u="none" strike="noStrike">
                          <a:solidFill>
                            <a:srgbClr val="333333"/>
                          </a:solidFill>
                          <a:effectLst/>
                          <a:latin typeface="Times New Roman" panose="02020603050405020304" pitchFamily="18" charset="0"/>
                        </a:rPr>
                        <a:t>10070</a:t>
                      </a:r>
                      <a:endParaRPr lang="en-GB" sz="1000">
                        <a:effectLst/>
                      </a:endParaRPr>
                    </a:p>
                  </a:txBody>
                  <a:tcPr marL="46930" marR="46930" marT="46930" marB="46930">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GB" sz="1000" b="0" i="0" u="none" strike="noStrike">
                          <a:solidFill>
                            <a:srgbClr val="333333"/>
                          </a:solidFill>
                          <a:effectLst/>
                          <a:latin typeface="Times New Roman" panose="02020603050405020304" pitchFamily="18" charset="0"/>
                        </a:rPr>
                        <a:t>64</a:t>
                      </a:r>
                      <a:endParaRPr lang="en-GB" sz="1000">
                        <a:effectLst/>
                      </a:endParaRPr>
                    </a:p>
                  </a:txBody>
                  <a:tcPr marL="46930" marR="46930" marT="46930" marB="4693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GB" sz="1000" b="0" i="0" u="none" strike="noStrike">
                          <a:solidFill>
                            <a:srgbClr val="333333"/>
                          </a:solidFill>
                          <a:effectLst/>
                          <a:latin typeface="Times New Roman" panose="02020603050405020304" pitchFamily="18" charset="0"/>
                        </a:rPr>
                        <a:t>10</a:t>
                      </a:r>
                      <a:endParaRPr lang="en-GB" sz="1000">
                        <a:effectLst/>
                      </a:endParaRPr>
                    </a:p>
                  </a:txBody>
                  <a:tcPr marL="46930" marR="46930" marT="46930" marB="4693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GB" sz="1000" b="0" i="0" u="none" strike="noStrike">
                          <a:solidFill>
                            <a:srgbClr val="333333"/>
                          </a:solidFill>
                          <a:effectLst/>
                          <a:latin typeface="Times New Roman" panose="02020603050405020304" pitchFamily="18" charset="0"/>
                        </a:rPr>
                        <a:t>512</a:t>
                      </a:r>
                      <a:endParaRPr lang="en-GB" sz="1000">
                        <a:effectLst/>
                      </a:endParaRPr>
                    </a:p>
                  </a:txBody>
                  <a:tcPr marL="46930" marR="46930" marT="46930" marB="46930">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GB" sz="1000" b="0" i="0" u="none" strike="noStrike" dirty="0">
                          <a:solidFill>
                            <a:srgbClr val="333333"/>
                          </a:solidFill>
                          <a:effectLst/>
                          <a:latin typeface="Times New Roman" panose="02020603050405020304" pitchFamily="18" charset="0"/>
                        </a:rPr>
                        <a:t>108.3</a:t>
                      </a:r>
                      <a:endParaRPr lang="en-GB" sz="1000" dirty="0">
                        <a:effectLst/>
                      </a:endParaRPr>
                    </a:p>
                  </a:txBody>
                  <a:tcPr marL="46930" marR="46930" marT="46930" marB="46930">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GB" sz="1000" b="0" i="0" u="none" strike="noStrike">
                          <a:solidFill>
                            <a:srgbClr val="333333"/>
                          </a:solidFill>
                          <a:effectLst/>
                          <a:latin typeface="Times New Roman" panose="02020603050405020304" pitchFamily="18" charset="0"/>
                        </a:rPr>
                        <a:t>0.0796</a:t>
                      </a:r>
                      <a:endParaRPr lang="en-GB" sz="1000">
                        <a:effectLst/>
                      </a:endParaRPr>
                    </a:p>
                  </a:txBody>
                  <a:tcPr marL="46930" marR="46930" marT="46930" marB="4693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13314746"/>
                  </a:ext>
                </a:extLst>
              </a:tr>
              <a:tr h="319123">
                <a:tc>
                  <a:txBody>
                    <a:bodyPr/>
                    <a:lstStyle/>
                    <a:p>
                      <a:pPr rtl="0" fontAlgn="t">
                        <a:spcBef>
                          <a:spcPts val="0"/>
                        </a:spcBef>
                        <a:spcAft>
                          <a:spcPts val="0"/>
                        </a:spcAft>
                      </a:pPr>
                      <a:r>
                        <a:rPr lang="en-GB" sz="1000" b="0" i="0" u="none" strike="noStrike">
                          <a:solidFill>
                            <a:srgbClr val="333333"/>
                          </a:solidFill>
                          <a:effectLst/>
                          <a:latin typeface="Times New Roman" panose="02020603050405020304" pitchFamily="18" charset="0"/>
                        </a:rPr>
                        <a:t>Greedy search</a:t>
                      </a:r>
                      <a:endParaRPr lang="en-GB" sz="1000">
                        <a:effectLst/>
                      </a:endParaRPr>
                    </a:p>
                  </a:txBody>
                  <a:tcPr marL="46930" marR="46930" marT="46930" marB="46930">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GB" sz="1000" b="0" i="0" u="none" strike="noStrike">
                          <a:solidFill>
                            <a:srgbClr val="333333"/>
                          </a:solidFill>
                          <a:effectLst/>
                          <a:latin typeface="Times New Roman" panose="02020603050405020304" pitchFamily="18" charset="0"/>
                        </a:rPr>
                        <a:t>10070</a:t>
                      </a:r>
                      <a:endParaRPr lang="en-GB" sz="1000">
                        <a:effectLst/>
                      </a:endParaRPr>
                    </a:p>
                  </a:txBody>
                  <a:tcPr marL="46930" marR="46930" marT="46930" marB="46930">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GB" sz="1000" b="0" i="0" u="none" strike="noStrike">
                          <a:solidFill>
                            <a:srgbClr val="333333"/>
                          </a:solidFill>
                          <a:effectLst/>
                          <a:latin typeface="Times New Roman" panose="02020603050405020304" pitchFamily="18" charset="0"/>
                        </a:rPr>
                        <a:t>128</a:t>
                      </a:r>
                      <a:endParaRPr lang="en-GB" sz="1000">
                        <a:effectLst/>
                      </a:endParaRPr>
                    </a:p>
                  </a:txBody>
                  <a:tcPr marL="46930" marR="46930" marT="46930" marB="4693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GB" sz="1000" b="0" i="0" u="none" strike="noStrike">
                          <a:solidFill>
                            <a:srgbClr val="333333"/>
                          </a:solidFill>
                          <a:effectLst/>
                          <a:latin typeface="Times New Roman" panose="02020603050405020304" pitchFamily="18" charset="0"/>
                        </a:rPr>
                        <a:t>10</a:t>
                      </a:r>
                      <a:endParaRPr lang="en-GB" sz="1000">
                        <a:effectLst/>
                      </a:endParaRPr>
                    </a:p>
                  </a:txBody>
                  <a:tcPr marL="46930" marR="46930" marT="46930" marB="4693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GB" sz="1000" b="0" i="0" u="none" strike="noStrike">
                          <a:solidFill>
                            <a:srgbClr val="333333"/>
                          </a:solidFill>
                          <a:effectLst/>
                          <a:latin typeface="Times New Roman" panose="02020603050405020304" pitchFamily="18" charset="0"/>
                        </a:rPr>
                        <a:t>512</a:t>
                      </a:r>
                      <a:endParaRPr lang="en-GB" sz="1000">
                        <a:effectLst/>
                      </a:endParaRPr>
                    </a:p>
                  </a:txBody>
                  <a:tcPr marL="46930" marR="46930" marT="46930" marB="46930">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GB" sz="1000" b="0" i="0" u="none" strike="noStrike">
                          <a:solidFill>
                            <a:srgbClr val="333333"/>
                          </a:solidFill>
                          <a:effectLst/>
                          <a:latin typeface="Times New Roman" panose="02020603050405020304" pitchFamily="18" charset="0"/>
                        </a:rPr>
                        <a:t>112.5</a:t>
                      </a:r>
                      <a:endParaRPr lang="en-GB" sz="1000">
                        <a:effectLst/>
                      </a:endParaRPr>
                    </a:p>
                  </a:txBody>
                  <a:tcPr marL="46930" marR="46930" marT="46930" marB="46930">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GB" sz="1000" b="0" i="0" u="none" strike="noStrike">
                          <a:solidFill>
                            <a:srgbClr val="333333"/>
                          </a:solidFill>
                          <a:effectLst/>
                          <a:latin typeface="Times New Roman" panose="02020603050405020304" pitchFamily="18" charset="0"/>
                        </a:rPr>
                        <a:t>0.0713</a:t>
                      </a:r>
                      <a:endParaRPr lang="en-GB" sz="1000">
                        <a:effectLst/>
                      </a:endParaRPr>
                    </a:p>
                  </a:txBody>
                  <a:tcPr marL="46930" marR="46930" marT="46930" marB="4693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05463226"/>
                  </a:ext>
                </a:extLst>
              </a:tr>
              <a:tr h="319123">
                <a:tc>
                  <a:txBody>
                    <a:bodyPr/>
                    <a:lstStyle/>
                    <a:p>
                      <a:pPr rtl="0" fontAlgn="t">
                        <a:spcBef>
                          <a:spcPts val="0"/>
                        </a:spcBef>
                        <a:spcAft>
                          <a:spcPts val="0"/>
                        </a:spcAft>
                      </a:pPr>
                      <a:r>
                        <a:rPr lang="en-GB" sz="1000" b="0" i="0" u="none" strike="noStrike" dirty="0">
                          <a:solidFill>
                            <a:srgbClr val="333333"/>
                          </a:solidFill>
                          <a:effectLst/>
                          <a:latin typeface="Times New Roman" panose="02020603050405020304" pitchFamily="18" charset="0"/>
                        </a:rPr>
                        <a:t>Beam search</a:t>
                      </a:r>
                      <a:endParaRPr lang="en-GB" sz="1000" dirty="0">
                        <a:effectLst/>
                      </a:endParaRPr>
                    </a:p>
                  </a:txBody>
                  <a:tcPr marL="46930" marR="46930" marT="46930" marB="46930">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GB" sz="1000" b="0" i="0" u="none" strike="noStrike" dirty="0">
                          <a:solidFill>
                            <a:srgbClr val="333333"/>
                          </a:solidFill>
                          <a:effectLst/>
                          <a:latin typeface="Times New Roman" panose="02020603050405020304" pitchFamily="18" charset="0"/>
                        </a:rPr>
                        <a:t>10070</a:t>
                      </a:r>
                      <a:endParaRPr lang="en-GB" sz="1000" dirty="0">
                        <a:effectLst/>
                      </a:endParaRPr>
                    </a:p>
                  </a:txBody>
                  <a:tcPr marL="46930" marR="46930" marT="46930" marB="46930">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GB" sz="1000" b="0" i="0" u="none" strike="noStrike">
                          <a:solidFill>
                            <a:srgbClr val="333333"/>
                          </a:solidFill>
                          <a:effectLst/>
                          <a:latin typeface="Times New Roman" panose="02020603050405020304" pitchFamily="18" charset="0"/>
                        </a:rPr>
                        <a:t>128</a:t>
                      </a:r>
                      <a:endParaRPr lang="en-GB" sz="1000">
                        <a:effectLst/>
                      </a:endParaRPr>
                    </a:p>
                  </a:txBody>
                  <a:tcPr marL="46930" marR="46930" marT="46930" marB="4693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GB" sz="1000" b="0" i="0" u="none" strike="noStrike">
                          <a:solidFill>
                            <a:srgbClr val="333333"/>
                          </a:solidFill>
                          <a:effectLst/>
                          <a:latin typeface="Times New Roman" panose="02020603050405020304" pitchFamily="18" charset="0"/>
                        </a:rPr>
                        <a:t>10</a:t>
                      </a:r>
                      <a:endParaRPr lang="en-GB" sz="1000">
                        <a:effectLst/>
                      </a:endParaRPr>
                    </a:p>
                  </a:txBody>
                  <a:tcPr marL="46930" marR="46930" marT="46930" marB="4693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GB" sz="1000" b="0" i="0" u="none" strike="noStrike">
                          <a:solidFill>
                            <a:srgbClr val="333333"/>
                          </a:solidFill>
                          <a:effectLst/>
                          <a:latin typeface="Times New Roman" panose="02020603050405020304" pitchFamily="18" charset="0"/>
                        </a:rPr>
                        <a:t>512</a:t>
                      </a:r>
                      <a:endParaRPr lang="en-GB" sz="1000">
                        <a:effectLst/>
                      </a:endParaRPr>
                    </a:p>
                  </a:txBody>
                  <a:tcPr marL="46930" marR="46930" marT="46930" marB="46930">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GB" sz="1000" b="0" i="0" u="none" strike="noStrike" dirty="0">
                          <a:solidFill>
                            <a:srgbClr val="333333"/>
                          </a:solidFill>
                          <a:effectLst/>
                          <a:latin typeface="Times New Roman" panose="02020603050405020304" pitchFamily="18" charset="0"/>
                        </a:rPr>
                        <a:t>112.5</a:t>
                      </a:r>
                      <a:endParaRPr lang="en-GB" sz="1000" dirty="0">
                        <a:effectLst/>
                      </a:endParaRPr>
                    </a:p>
                  </a:txBody>
                  <a:tcPr marL="46930" marR="46930" marT="46930" marB="46930">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GB" sz="1000" b="0" i="0" u="none" strike="noStrike">
                          <a:solidFill>
                            <a:srgbClr val="333333"/>
                          </a:solidFill>
                          <a:effectLst/>
                          <a:latin typeface="Times New Roman" panose="02020603050405020304" pitchFamily="18" charset="0"/>
                        </a:rPr>
                        <a:t>0.0506</a:t>
                      </a:r>
                      <a:endParaRPr lang="en-GB" sz="1000">
                        <a:effectLst/>
                      </a:endParaRPr>
                    </a:p>
                  </a:txBody>
                  <a:tcPr marL="46930" marR="46930" marT="46930" marB="4693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37408467"/>
                  </a:ext>
                </a:extLst>
              </a:tr>
              <a:tr h="319123">
                <a:tc>
                  <a:txBody>
                    <a:bodyPr/>
                    <a:lstStyle/>
                    <a:p>
                      <a:pPr rtl="0" fontAlgn="t">
                        <a:spcBef>
                          <a:spcPts val="0"/>
                        </a:spcBef>
                        <a:spcAft>
                          <a:spcPts val="0"/>
                        </a:spcAft>
                      </a:pPr>
                      <a:r>
                        <a:rPr lang="en-GB" sz="1000" b="0" i="0" u="none" strike="noStrike">
                          <a:solidFill>
                            <a:srgbClr val="333333"/>
                          </a:solidFill>
                          <a:effectLst/>
                          <a:latin typeface="Times New Roman" panose="02020603050405020304" pitchFamily="18" charset="0"/>
                        </a:rPr>
                        <a:t>Greedy search</a:t>
                      </a:r>
                      <a:endParaRPr lang="en-GB" sz="1000">
                        <a:effectLst/>
                      </a:endParaRPr>
                    </a:p>
                  </a:txBody>
                  <a:tcPr marL="46930" marR="46930" marT="46930" marB="46930">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GB" sz="1000" b="0" i="0" u="none" strike="noStrike">
                          <a:solidFill>
                            <a:srgbClr val="333333"/>
                          </a:solidFill>
                          <a:effectLst/>
                          <a:latin typeface="Times New Roman" panose="02020603050405020304" pitchFamily="18" charset="0"/>
                        </a:rPr>
                        <a:t>10070</a:t>
                      </a:r>
                      <a:endParaRPr lang="en-GB" sz="1000">
                        <a:effectLst/>
                      </a:endParaRPr>
                    </a:p>
                  </a:txBody>
                  <a:tcPr marL="46930" marR="46930" marT="46930" marB="46930">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GB" sz="1000" b="0" i="0" u="none" strike="noStrike">
                          <a:solidFill>
                            <a:srgbClr val="333333"/>
                          </a:solidFill>
                          <a:effectLst/>
                          <a:latin typeface="Times New Roman" panose="02020603050405020304" pitchFamily="18" charset="0"/>
                        </a:rPr>
                        <a:t>64</a:t>
                      </a:r>
                      <a:endParaRPr lang="en-GB" sz="1000">
                        <a:effectLst/>
                      </a:endParaRPr>
                    </a:p>
                  </a:txBody>
                  <a:tcPr marL="46930" marR="46930" marT="46930" marB="4693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GB" sz="1000" b="0" i="0" u="none" strike="noStrike">
                          <a:solidFill>
                            <a:srgbClr val="333333"/>
                          </a:solidFill>
                          <a:effectLst/>
                          <a:latin typeface="Times New Roman" panose="02020603050405020304" pitchFamily="18" charset="0"/>
                        </a:rPr>
                        <a:t>20</a:t>
                      </a:r>
                      <a:endParaRPr lang="en-GB" sz="1000">
                        <a:effectLst/>
                      </a:endParaRPr>
                    </a:p>
                  </a:txBody>
                  <a:tcPr marL="46930" marR="46930" marT="46930" marB="4693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GB" sz="1000" b="0" i="0" u="none" strike="noStrike">
                          <a:solidFill>
                            <a:srgbClr val="333333"/>
                          </a:solidFill>
                          <a:effectLst/>
                          <a:latin typeface="Times New Roman" panose="02020603050405020304" pitchFamily="18" charset="0"/>
                        </a:rPr>
                        <a:t>512</a:t>
                      </a:r>
                      <a:endParaRPr lang="en-GB" sz="1000">
                        <a:effectLst/>
                      </a:endParaRPr>
                    </a:p>
                  </a:txBody>
                  <a:tcPr marL="46930" marR="46930" marT="46930" marB="46930">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GB" sz="1000" b="0" i="0" u="none" strike="noStrike">
                          <a:solidFill>
                            <a:srgbClr val="333333"/>
                          </a:solidFill>
                          <a:effectLst/>
                          <a:latin typeface="Times New Roman" panose="02020603050405020304" pitchFamily="18" charset="0"/>
                        </a:rPr>
                        <a:t>131.8</a:t>
                      </a:r>
                      <a:endParaRPr lang="en-GB" sz="1000">
                        <a:effectLst/>
                      </a:endParaRPr>
                    </a:p>
                  </a:txBody>
                  <a:tcPr marL="46930" marR="46930" marT="46930" marB="46930">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GB" sz="1000" b="0" i="0" u="none" strike="noStrike">
                          <a:solidFill>
                            <a:srgbClr val="333333"/>
                          </a:solidFill>
                          <a:effectLst/>
                          <a:latin typeface="Times New Roman" panose="02020603050405020304" pitchFamily="18" charset="0"/>
                        </a:rPr>
                        <a:t>0.0973</a:t>
                      </a:r>
                      <a:endParaRPr lang="en-GB" sz="1000">
                        <a:effectLst/>
                      </a:endParaRPr>
                    </a:p>
                  </a:txBody>
                  <a:tcPr marL="46930" marR="46930" marT="46930" marB="4693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31256432"/>
                  </a:ext>
                </a:extLst>
              </a:tr>
              <a:tr h="319123">
                <a:tc>
                  <a:txBody>
                    <a:bodyPr/>
                    <a:lstStyle/>
                    <a:p>
                      <a:pPr rtl="0" fontAlgn="t">
                        <a:spcBef>
                          <a:spcPts val="0"/>
                        </a:spcBef>
                        <a:spcAft>
                          <a:spcPts val="0"/>
                        </a:spcAft>
                      </a:pPr>
                      <a:r>
                        <a:rPr lang="en-GB" sz="1000" b="0" i="0" u="none" strike="noStrike" dirty="0">
                          <a:solidFill>
                            <a:srgbClr val="333333"/>
                          </a:solidFill>
                          <a:effectLst/>
                          <a:latin typeface="Times New Roman" panose="02020603050405020304" pitchFamily="18" charset="0"/>
                        </a:rPr>
                        <a:t>Beam search </a:t>
                      </a:r>
                      <a:endParaRPr lang="en-GB" sz="1000" dirty="0">
                        <a:effectLst/>
                      </a:endParaRPr>
                    </a:p>
                  </a:txBody>
                  <a:tcPr marL="46930" marR="46930" marT="46930" marB="46930">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GB" sz="1000" b="0" i="0" u="none" strike="noStrike">
                          <a:solidFill>
                            <a:srgbClr val="333333"/>
                          </a:solidFill>
                          <a:effectLst/>
                          <a:latin typeface="Times New Roman" panose="02020603050405020304" pitchFamily="18" charset="0"/>
                        </a:rPr>
                        <a:t>10070</a:t>
                      </a:r>
                      <a:endParaRPr lang="en-GB" sz="1000">
                        <a:effectLst/>
                      </a:endParaRPr>
                    </a:p>
                  </a:txBody>
                  <a:tcPr marL="46930" marR="46930" marT="46930" marB="46930">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GB" sz="1000" b="0" i="0" u="none" strike="noStrike">
                          <a:solidFill>
                            <a:srgbClr val="333333"/>
                          </a:solidFill>
                          <a:effectLst/>
                          <a:latin typeface="Times New Roman" panose="02020603050405020304" pitchFamily="18" charset="0"/>
                        </a:rPr>
                        <a:t>64</a:t>
                      </a:r>
                      <a:endParaRPr lang="en-GB" sz="1000">
                        <a:effectLst/>
                      </a:endParaRPr>
                    </a:p>
                  </a:txBody>
                  <a:tcPr marL="46930" marR="46930" marT="46930" marB="4693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GB" sz="1000" b="0" i="0" u="none" strike="noStrike">
                          <a:solidFill>
                            <a:srgbClr val="333333"/>
                          </a:solidFill>
                          <a:effectLst/>
                          <a:latin typeface="Times New Roman" panose="02020603050405020304" pitchFamily="18" charset="0"/>
                        </a:rPr>
                        <a:t>20 </a:t>
                      </a:r>
                      <a:endParaRPr lang="en-GB" sz="1000">
                        <a:effectLst/>
                      </a:endParaRPr>
                    </a:p>
                  </a:txBody>
                  <a:tcPr marL="46930" marR="46930" marT="46930" marB="4693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GB" sz="1000" b="0" i="0" u="none" strike="noStrike">
                          <a:solidFill>
                            <a:srgbClr val="333333"/>
                          </a:solidFill>
                          <a:effectLst/>
                          <a:latin typeface="Times New Roman" panose="02020603050405020304" pitchFamily="18" charset="0"/>
                        </a:rPr>
                        <a:t>512</a:t>
                      </a:r>
                      <a:endParaRPr lang="en-GB" sz="1000">
                        <a:effectLst/>
                      </a:endParaRPr>
                    </a:p>
                  </a:txBody>
                  <a:tcPr marL="46930" marR="46930" marT="46930" marB="46930">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GB" sz="1000" b="0" i="0" u="none" strike="noStrike">
                          <a:solidFill>
                            <a:srgbClr val="333333"/>
                          </a:solidFill>
                          <a:effectLst/>
                          <a:latin typeface="Times New Roman" panose="02020603050405020304" pitchFamily="18" charset="0"/>
                        </a:rPr>
                        <a:t>131.8</a:t>
                      </a:r>
                      <a:endParaRPr lang="en-GB" sz="1000">
                        <a:effectLst/>
                      </a:endParaRPr>
                    </a:p>
                  </a:txBody>
                  <a:tcPr marL="46930" marR="46930" marT="46930" marB="46930">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GB" sz="1000" b="0" i="0" u="none" strike="noStrike" dirty="0">
                          <a:solidFill>
                            <a:srgbClr val="333333"/>
                          </a:solidFill>
                          <a:effectLst/>
                          <a:latin typeface="Times New Roman" panose="02020603050405020304" pitchFamily="18" charset="0"/>
                        </a:rPr>
                        <a:t>0.0308</a:t>
                      </a:r>
                      <a:endParaRPr lang="en-GB" sz="1000" dirty="0">
                        <a:effectLst/>
                      </a:endParaRPr>
                    </a:p>
                  </a:txBody>
                  <a:tcPr marL="46930" marR="46930" marT="46930" marB="4693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39970116"/>
                  </a:ext>
                </a:extLst>
              </a:tr>
              <a:tr h="319123">
                <a:tc>
                  <a:txBody>
                    <a:bodyPr/>
                    <a:lstStyle/>
                    <a:p>
                      <a:pPr rtl="0" fontAlgn="t">
                        <a:spcBef>
                          <a:spcPts val="0"/>
                        </a:spcBef>
                        <a:spcAft>
                          <a:spcPts val="0"/>
                        </a:spcAft>
                      </a:pPr>
                      <a:r>
                        <a:rPr lang="en-GB" sz="1000" b="0" i="0" u="none" strike="noStrike" dirty="0">
                          <a:solidFill>
                            <a:srgbClr val="333333"/>
                          </a:solidFill>
                          <a:effectLst/>
                          <a:latin typeface="Times New Roman" panose="02020603050405020304" pitchFamily="18" charset="0"/>
                        </a:rPr>
                        <a:t>Greedy search</a:t>
                      </a:r>
                      <a:endParaRPr lang="en-GB" sz="1000" dirty="0">
                        <a:effectLst/>
                      </a:endParaRPr>
                    </a:p>
                  </a:txBody>
                  <a:tcPr marL="46930" marR="46930" marT="46930" marB="46930">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GB" sz="1000" b="0" i="0" u="none" strike="noStrike">
                          <a:solidFill>
                            <a:srgbClr val="333333"/>
                          </a:solidFill>
                          <a:effectLst/>
                          <a:latin typeface="Times New Roman" panose="02020603050405020304" pitchFamily="18" charset="0"/>
                        </a:rPr>
                        <a:t>10070</a:t>
                      </a:r>
                      <a:endParaRPr lang="en-GB" sz="1000">
                        <a:effectLst/>
                      </a:endParaRPr>
                    </a:p>
                  </a:txBody>
                  <a:tcPr marL="46930" marR="46930" marT="46930" marB="46930">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GB" sz="1000" b="0" i="0" u="none" strike="noStrike">
                          <a:solidFill>
                            <a:srgbClr val="333333"/>
                          </a:solidFill>
                          <a:effectLst/>
                          <a:latin typeface="Times New Roman" panose="02020603050405020304" pitchFamily="18" charset="0"/>
                        </a:rPr>
                        <a:t>64</a:t>
                      </a:r>
                      <a:endParaRPr lang="en-GB" sz="1000">
                        <a:effectLst/>
                      </a:endParaRPr>
                    </a:p>
                  </a:txBody>
                  <a:tcPr marL="46930" marR="46930" marT="46930" marB="4693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GB" sz="1000" b="0" i="0" u="none" strike="noStrike">
                          <a:solidFill>
                            <a:srgbClr val="333333"/>
                          </a:solidFill>
                          <a:effectLst/>
                          <a:latin typeface="Times New Roman" panose="02020603050405020304" pitchFamily="18" charset="0"/>
                        </a:rPr>
                        <a:t>10</a:t>
                      </a:r>
                      <a:endParaRPr lang="en-GB" sz="1000">
                        <a:effectLst/>
                      </a:endParaRPr>
                    </a:p>
                  </a:txBody>
                  <a:tcPr marL="46930" marR="46930" marT="46930" marB="4693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GB" sz="1000" b="0" i="0" u="none" strike="noStrike">
                          <a:solidFill>
                            <a:srgbClr val="333333"/>
                          </a:solidFill>
                          <a:effectLst/>
                          <a:latin typeface="Times New Roman" panose="02020603050405020304" pitchFamily="18" charset="0"/>
                        </a:rPr>
                        <a:t>256</a:t>
                      </a:r>
                      <a:endParaRPr lang="en-GB" sz="1000">
                        <a:effectLst/>
                      </a:endParaRPr>
                    </a:p>
                  </a:txBody>
                  <a:tcPr marL="46930" marR="46930" marT="46930" marB="46930">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GB" sz="1000" b="0" i="0" u="none" strike="noStrike">
                          <a:solidFill>
                            <a:srgbClr val="333333"/>
                          </a:solidFill>
                          <a:effectLst/>
                          <a:latin typeface="Times New Roman" panose="02020603050405020304" pitchFamily="18" charset="0"/>
                        </a:rPr>
                        <a:t>89.2</a:t>
                      </a:r>
                      <a:endParaRPr lang="en-GB" sz="1000">
                        <a:effectLst/>
                      </a:endParaRPr>
                    </a:p>
                  </a:txBody>
                  <a:tcPr marL="46930" marR="46930" marT="46930" marB="46930">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GB" sz="1000" b="0" i="0" u="none" strike="noStrike" dirty="0">
                          <a:solidFill>
                            <a:srgbClr val="333333"/>
                          </a:solidFill>
                          <a:effectLst/>
                          <a:latin typeface="Times New Roman" panose="02020603050405020304" pitchFamily="18" charset="0"/>
                        </a:rPr>
                        <a:t>0.0121</a:t>
                      </a:r>
                      <a:endParaRPr lang="en-GB" sz="1000" dirty="0">
                        <a:effectLst/>
                      </a:endParaRPr>
                    </a:p>
                  </a:txBody>
                  <a:tcPr marL="46930" marR="46930" marT="46930" marB="4693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1997997"/>
                  </a:ext>
                </a:extLst>
              </a:tr>
              <a:tr h="319123">
                <a:tc>
                  <a:txBody>
                    <a:bodyPr/>
                    <a:lstStyle/>
                    <a:p>
                      <a:pPr rtl="0" fontAlgn="t">
                        <a:spcBef>
                          <a:spcPts val="0"/>
                        </a:spcBef>
                        <a:spcAft>
                          <a:spcPts val="0"/>
                        </a:spcAft>
                      </a:pPr>
                      <a:r>
                        <a:rPr lang="en-GB" sz="1000" b="0" i="0" u="none" strike="noStrike" dirty="0">
                          <a:solidFill>
                            <a:srgbClr val="333333"/>
                          </a:solidFill>
                          <a:effectLst/>
                          <a:latin typeface="Times New Roman" panose="02020603050405020304" pitchFamily="18" charset="0"/>
                        </a:rPr>
                        <a:t>Beam search</a:t>
                      </a:r>
                      <a:endParaRPr lang="en-GB" sz="1000" dirty="0">
                        <a:effectLst/>
                      </a:endParaRPr>
                    </a:p>
                  </a:txBody>
                  <a:tcPr marL="46930" marR="46930" marT="46930" marB="46930">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GB" sz="1000" b="0" i="0" u="none" strike="noStrike">
                          <a:solidFill>
                            <a:srgbClr val="333333"/>
                          </a:solidFill>
                          <a:effectLst/>
                          <a:latin typeface="Times New Roman" panose="02020603050405020304" pitchFamily="18" charset="0"/>
                        </a:rPr>
                        <a:t>10070</a:t>
                      </a:r>
                      <a:endParaRPr lang="en-GB" sz="1000">
                        <a:effectLst/>
                      </a:endParaRPr>
                    </a:p>
                  </a:txBody>
                  <a:tcPr marL="46930" marR="46930" marT="46930" marB="46930">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GB" sz="1000" b="0" i="0" u="none" strike="noStrike">
                          <a:solidFill>
                            <a:srgbClr val="333333"/>
                          </a:solidFill>
                          <a:effectLst/>
                          <a:latin typeface="Times New Roman" panose="02020603050405020304" pitchFamily="18" charset="0"/>
                        </a:rPr>
                        <a:t>64</a:t>
                      </a:r>
                      <a:endParaRPr lang="en-GB" sz="1000">
                        <a:effectLst/>
                      </a:endParaRPr>
                    </a:p>
                  </a:txBody>
                  <a:tcPr marL="46930" marR="46930" marT="46930" marB="4693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GB" sz="1000" b="0" i="0" u="none" strike="noStrike">
                          <a:solidFill>
                            <a:srgbClr val="333333"/>
                          </a:solidFill>
                          <a:effectLst/>
                          <a:latin typeface="Times New Roman" panose="02020603050405020304" pitchFamily="18" charset="0"/>
                        </a:rPr>
                        <a:t>10</a:t>
                      </a:r>
                      <a:endParaRPr lang="en-GB" sz="1000">
                        <a:effectLst/>
                      </a:endParaRPr>
                    </a:p>
                  </a:txBody>
                  <a:tcPr marL="46930" marR="46930" marT="46930" marB="4693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GB" sz="1000" b="0" i="0" u="none" strike="noStrike">
                          <a:solidFill>
                            <a:srgbClr val="333333"/>
                          </a:solidFill>
                          <a:effectLst/>
                          <a:latin typeface="Times New Roman" panose="02020603050405020304" pitchFamily="18" charset="0"/>
                        </a:rPr>
                        <a:t>256</a:t>
                      </a:r>
                      <a:endParaRPr lang="en-GB" sz="1000">
                        <a:effectLst/>
                      </a:endParaRPr>
                    </a:p>
                  </a:txBody>
                  <a:tcPr marL="46930" marR="46930" marT="46930" marB="46930">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GB" sz="1000" b="0" i="0" u="none" strike="noStrike">
                          <a:solidFill>
                            <a:srgbClr val="333333"/>
                          </a:solidFill>
                          <a:effectLst/>
                          <a:latin typeface="Times New Roman" panose="02020603050405020304" pitchFamily="18" charset="0"/>
                        </a:rPr>
                        <a:t>89.2</a:t>
                      </a:r>
                      <a:endParaRPr lang="en-GB" sz="1000">
                        <a:effectLst/>
                      </a:endParaRPr>
                    </a:p>
                  </a:txBody>
                  <a:tcPr marL="46930" marR="46930" marT="46930" marB="46930">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GB" sz="1000" b="0" i="0" u="none" strike="noStrike" dirty="0">
                          <a:solidFill>
                            <a:srgbClr val="333333"/>
                          </a:solidFill>
                          <a:effectLst/>
                          <a:latin typeface="Times New Roman" panose="02020603050405020304" pitchFamily="18" charset="0"/>
                        </a:rPr>
                        <a:t>0.0000</a:t>
                      </a:r>
                      <a:endParaRPr lang="en-GB" sz="1000" dirty="0">
                        <a:effectLst/>
                      </a:endParaRPr>
                    </a:p>
                  </a:txBody>
                  <a:tcPr marL="46930" marR="46930" marT="46930" marB="4693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13497529"/>
                  </a:ext>
                </a:extLst>
              </a:tr>
              <a:tr h="319123">
                <a:tc>
                  <a:txBody>
                    <a:bodyPr/>
                    <a:lstStyle/>
                    <a:p>
                      <a:pPr rtl="0" fontAlgn="t">
                        <a:spcBef>
                          <a:spcPts val="0"/>
                        </a:spcBef>
                        <a:spcAft>
                          <a:spcPts val="0"/>
                        </a:spcAft>
                      </a:pPr>
                      <a:r>
                        <a:rPr lang="en-GB" sz="1000" b="0" i="0" u="none" strike="noStrike" dirty="0">
                          <a:solidFill>
                            <a:srgbClr val="333333"/>
                          </a:solidFill>
                          <a:effectLst/>
                          <a:latin typeface="Times New Roman" panose="02020603050405020304" pitchFamily="18" charset="0"/>
                        </a:rPr>
                        <a:t>Greedy search</a:t>
                      </a:r>
                      <a:endParaRPr lang="en-GB" sz="1000" dirty="0">
                        <a:effectLst/>
                      </a:endParaRPr>
                    </a:p>
                  </a:txBody>
                  <a:tcPr marL="46930" marR="46930" marT="46930" marB="46930">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GB" sz="1000" b="0" i="0" u="none" strike="noStrike">
                          <a:solidFill>
                            <a:srgbClr val="333333"/>
                          </a:solidFill>
                          <a:effectLst/>
                          <a:latin typeface="Times New Roman" panose="02020603050405020304" pitchFamily="18" charset="0"/>
                        </a:rPr>
                        <a:t>1007</a:t>
                      </a:r>
                      <a:endParaRPr lang="en-GB" sz="1000">
                        <a:effectLst/>
                      </a:endParaRPr>
                    </a:p>
                  </a:txBody>
                  <a:tcPr marL="46930" marR="46930" marT="46930" marB="46930">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GB" sz="1000" b="0" i="0" u="none" strike="noStrike">
                          <a:solidFill>
                            <a:srgbClr val="333333"/>
                          </a:solidFill>
                          <a:effectLst/>
                          <a:latin typeface="Times New Roman" panose="02020603050405020304" pitchFamily="18" charset="0"/>
                        </a:rPr>
                        <a:t>64</a:t>
                      </a:r>
                      <a:endParaRPr lang="en-GB" sz="1000">
                        <a:effectLst/>
                      </a:endParaRPr>
                    </a:p>
                  </a:txBody>
                  <a:tcPr marL="46930" marR="46930" marT="46930" marB="4693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GB" sz="1000" b="0" i="0" u="none" strike="noStrike">
                          <a:solidFill>
                            <a:srgbClr val="333333"/>
                          </a:solidFill>
                          <a:effectLst/>
                          <a:latin typeface="Times New Roman" panose="02020603050405020304" pitchFamily="18" charset="0"/>
                        </a:rPr>
                        <a:t>10</a:t>
                      </a:r>
                      <a:endParaRPr lang="en-GB" sz="1000">
                        <a:effectLst/>
                      </a:endParaRPr>
                    </a:p>
                  </a:txBody>
                  <a:tcPr marL="46930" marR="46930" marT="46930" marB="4693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GB" sz="1000" b="0" i="0" u="none" strike="noStrike">
                          <a:solidFill>
                            <a:srgbClr val="333333"/>
                          </a:solidFill>
                          <a:effectLst/>
                          <a:latin typeface="Times New Roman" panose="02020603050405020304" pitchFamily="18" charset="0"/>
                        </a:rPr>
                        <a:t>512</a:t>
                      </a:r>
                      <a:endParaRPr lang="en-GB" sz="1000">
                        <a:effectLst/>
                      </a:endParaRPr>
                    </a:p>
                  </a:txBody>
                  <a:tcPr marL="46930" marR="46930" marT="46930" marB="46930">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GB" sz="1000" b="0" i="0" u="none" strike="noStrike">
                          <a:solidFill>
                            <a:srgbClr val="333333"/>
                          </a:solidFill>
                          <a:effectLst/>
                          <a:latin typeface="Times New Roman" panose="02020603050405020304" pitchFamily="18" charset="0"/>
                        </a:rPr>
                        <a:t>4.3</a:t>
                      </a:r>
                      <a:endParaRPr lang="en-GB" sz="1000">
                        <a:effectLst/>
                      </a:endParaRPr>
                    </a:p>
                  </a:txBody>
                  <a:tcPr marL="46930" marR="46930" marT="46930" marB="46930">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GB" sz="1000" b="0" i="0" u="none" strike="noStrike" dirty="0">
                          <a:solidFill>
                            <a:srgbClr val="333333"/>
                          </a:solidFill>
                          <a:effectLst/>
                          <a:latin typeface="Times New Roman" panose="02020603050405020304" pitchFamily="18" charset="0"/>
                        </a:rPr>
                        <a:t>0.0107</a:t>
                      </a:r>
                      <a:endParaRPr lang="en-GB" sz="1000" dirty="0">
                        <a:effectLst/>
                      </a:endParaRPr>
                    </a:p>
                  </a:txBody>
                  <a:tcPr marL="46930" marR="46930" marT="46930" marB="4693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08074710"/>
                  </a:ext>
                </a:extLst>
              </a:tr>
              <a:tr h="319123">
                <a:tc>
                  <a:txBody>
                    <a:bodyPr/>
                    <a:lstStyle/>
                    <a:p>
                      <a:pPr rtl="0" fontAlgn="t">
                        <a:spcBef>
                          <a:spcPts val="0"/>
                        </a:spcBef>
                        <a:spcAft>
                          <a:spcPts val="0"/>
                        </a:spcAft>
                      </a:pPr>
                      <a:r>
                        <a:rPr lang="en-GB" sz="1000" b="0" i="0" u="none" strike="noStrike" dirty="0">
                          <a:solidFill>
                            <a:srgbClr val="333333"/>
                          </a:solidFill>
                          <a:effectLst/>
                          <a:latin typeface="Times New Roman" panose="02020603050405020304" pitchFamily="18" charset="0"/>
                        </a:rPr>
                        <a:t>Beam search</a:t>
                      </a:r>
                      <a:endParaRPr lang="en-GB" sz="1000" dirty="0">
                        <a:effectLst/>
                      </a:endParaRPr>
                    </a:p>
                  </a:txBody>
                  <a:tcPr marL="46930" marR="46930" marT="46930" marB="46930">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GB" sz="1000" b="0" i="0" u="none" strike="noStrike">
                          <a:solidFill>
                            <a:srgbClr val="333333"/>
                          </a:solidFill>
                          <a:effectLst/>
                          <a:latin typeface="Times New Roman" panose="02020603050405020304" pitchFamily="18" charset="0"/>
                        </a:rPr>
                        <a:t>1007</a:t>
                      </a:r>
                      <a:endParaRPr lang="en-GB" sz="1000">
                        <a:effectLst/>
                      </a:endParaRPr>
                    </a:p>
                  </a:txBody>
                  <a:tcPr marL="46930" marR="46930" marT="46930" marB="46930">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GB" sz="1000" b="0" i="0" u="none" strike="noStrike">
                          <a:solidFill>
                            <a:srgbClr val="333333"/>
                          </a:solidFill>
                          <a:effectLst/>
                          <a:latin typeface="Times New Roman" panose="02020603050405020304" pitchFamily="18" charset="0"/>
                        </a:rPr>
                        <a:t>64</a:t>
                      </a:r>
                      <a:endParaRPr lang="en-GB" sz="1000">
                        <a:effectLst/>
                      </a:endParaRPr>
                    </a:p>
                  </a:txBody>
                  <a:tcPr marL="46930" marR="46930" marT="46930" marB="4693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GB" sz="1000" b="0" i="0" u="none" strike="noStrike">
                          <a:solidFill>
                            <a:srgbClr val="333333"/>
                          </a:solidFill>
                          <a:effectLst/>
                          <a:latin typeface="Times New Roman" panose="02020603050405020304" pitchFamily="18" charset="0"/>
                        </a:rPr>
                        <a:t>10</a:t>
                      </a:r>
                      <a:endParaRPr lang="en-GB" sz="1000">
                        <a:effectLst/>
                      </a:endParaRPr>
                    </a:p>
                  </a:txBody>
                  <a:tcPr marL="46930" marR="46930" marT="46930" marB="4693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GB" sz="1000" b="0" i="0" u="none" strike="noStrike">
                          <a:solidFill>
                            <a:srgbClr val="333333"/>
                          </a:solidFill>
                          <a:effectLst/>
                          <a:latin typeface="Times New Roman" panose="02020603050405020304" pitchFamily="18" charset="0"/>
                        </a:rPr>
                        <a:t>512</a:t>
                      </a:r>
                      <a:endParaRPr lang="en-GB" sz="1000">
                        <a:effectLst/>
                      </a:endParaRPr>
                    </a:p>
                  </a:txBody>
                  <a:tcPr marL="46930" marR="46930" marT="46930" marB="46930">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GB" sz="1000" b="0" i="0" u="none" strike="noStrike">
                          <a:solidFill>
                            <a:srgbClr val="333333"/>
                          </a:solidFill>
                          <a:effectLst/>
                          <a:latin typeface="Times New Roman" panose="02020603050405020304" pitchFamily="18" charset="0"/>
                        </a:rPr>
                        <a:t>4.3</a:t>
                      </a:r>
                      <a:endParaRPr lang="en-GB" sz="1000">
                        <a:effectLst/>
                      </a:endParaRPr>
                    </a:p>
                  </a:txBody>
                  <a:tcPr marL="46930" marR="46930" marT="46930" marB="46930">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GB" sz="1000" b="0" i="0" u="none" strike="noStrike" dirty="0">
                          <a:solidFill>
                            <a:srgbClr val="333333"/>
                          </a:solidFill>
                          <a:effectLst/>
                          <a:latin typeface="Times New Roman" panose="02020603050405020304" pitchFamily="18" charset="0"/>
                        </a:rPr>
                        <a:t>0.0000</a:t>
                      </a:r>
                      <a:endParaRPr lang="en-GB" sz="1000" dirty="0">
                        <a:effectLst/>
                      </a:endParaRPr>
                    </a:p>
                  </a:txBody>
                  <a:tcPr marL="46930" marR="46930" marT="46930" marB="4693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41559584"/>
                  </a:ext>
                </a:extLst>
              </a:tr>
            </a:tbl>
          </a:graphicData>
        </a:graphic>
      </p:graphicFrame>
      <p:sp>
        <p:nvSpPr>
          <p:cNvPr id="3" name="Rectangle 1">
            <a:extLst>
              <a:ext uri="{FF2B5EF4-FFF2-40B4-BE49-F238E27FC236}">
                <a16:creationId xmlns:a16="http://schemas.microsoft.com/office/drawing/2014/main" id="{FD0F732B-C3F0-74A5-16FC-BF7CBD419ED0}"/>
              </a:ext>
            </a:extLst>
          </p:cNvPr>
          <p:cNvSpPr>
            <a:spLocks noChangeArrowheads="1"/>
          </p:cNvSpPr>
          <p:nvPr/>
        </p:nvSpPr>
        <p:spPr bwMode="auto">
          <a:xfrm>
            <a:off x="2108200" y="6196280"/>
            <a:ext cx="2734622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Table 1: Variations on the transformer architecture and decoding strategies and how these variations can affect the performance of the machine translation.</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344BAF49-1245-2256-9463-E7EE5A2DE557}"/>
              </a:ext>
            </a:extLst>
          </p:cNvPr>
          <p:cNvSpPr/>
          <p:nvPr/>
        </p:nvSpPr>
        <p:spPr>
          <a:xfrm>
            <a:off x="844082" y="507998"/>
            <a:ext cx="662361" cy="276999"/>
          </a:xfrm>
          <a:prstGeom prst="rect">
            <a:avLst/>
          </a:prstGeom>
        </p:spPr>
        <p:txBody>
          <a:bodyPr wrap="none">
            <a:spAutoFit/>
          </a:bodyPr>
          <a:lstStyle/>
          <a:p>
            <a:r>
              <a:rPr lang="en-US" sz="1200" b="1" dirty="0">
                <a:solidFill>
                  <a:srgbClr val="333333"/>
                </a:solidFill>
                <a:latin typeface="Times New Roman" panose="02020603050405020304" pitchFamily="18" charset="0"/>
                <a:cs typeface="Times New Roman" panose="02020603050405020304" pitchFamily="18" charset="0"/>
              </a:rPr>
              <a:t>Results</a:t>
            </a:r>
          </a:p>
        </p:txBody>
      </p:sp>
      <p:pic>
        <p:nvPicPr>
          <p:cNvPr id="5" name="Picture 2">
            <a:extLst>
              <a:ext uri="{FF2B5EF4-FFF2-40B4-BE49-F238E27FC236}">
                <a16:creationId xmlns:a16="http://schemas.microsoft.com/office/drawing/2014/main" id="{09197DCC-F179-33A0-78D5-1500E9E64F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6188" y="2915687"/>
            <a:ext cx="714946" cy="37413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CE95C318-B11D-7C48-CF93-47698B84ED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6187" y="2606674"/>
            <a:ext cx="799613" cy="37413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2208F6B7-3EE2-9D5F-D31B-190C302ED54E}"/>
              </a:ext>
            </a:extLst>
          </p:cNvPr>
          <p:cNvSpPr txBox="1"/>
          <p:nvPr/>
        </p:nvSpPr>
        <p:spPr>
          <a:xfrm>
            <a:off x="115708" y="6494371"/>
            <a:ext cx="3376312" cy="246221"/>
          </a:xfrm>
          <a:prstGeom prst="rect">
            <a:avLst/>
          </a:prstGeom>
          <a:noFill/>
        </p:spPr>
        <p:txBody>
          <a:bodyPr wrap="square" rtlCol="0">
            <a:spAutoFit/>
          </a:bodyPr>
          <a:lstStyle/>
          <a:p>
            <a:r>
              <a:rPr lang="nl-NL" sz="1000" dirty="0">
                <a:solidFill>
                  <a:srgbClr val="666666"/>
                </a:solidFill>
                <a:latin typeface="Times New Roman" panose="02020603050405020304" pitchFamily="18" charset="0"/>
                <a:cs typeface="Times New Roman" panose="02020603050405020304" pitchFamily="18" charset="0"/>
              </a:rPr>
              <a:t>Source: </a:t>
            </a:r>
            <a:r>
              <a:rPr lang="en-US" sz="1000" dirty="0" err="1">
                <a:solidFill>
                  <a:srgbClr val="666666"/>
                </a:solidFill>
                <a:latin typeface="Times New Roman" panose="02020603050405020304" pitchFamily="18" charset="0"/>
                <a:cs typeface="Times New Roman" panose="02020603050405020304" pitchFamily="18" charset="0"/>
              </a:rPr>
              <a:t>Raffel</a:t>
            </a:r>
            <a:r>
              <a:rPr lang="en-US" sz="1000" dirty="0">
                <a:solidFill>
                  <a:srgbClr val="666666"/>
                </a:solidFill>
                <a:latin typeface="Times New Roman" panose="02020603050405020304" pitchFamily="18" charset="0"/>
                <a:cs typeface="Times New Roman" panose="02020603050405020304" pitchFamily="18" charset="0"/>
              </a:rPr>
              <a:t> et al </a:t>
            </a:r>
            <a:r>
              <a:rPr lang="nl-NL" sz="1000" dirty="0">
                <a:solidFill>
                  <a:srgbClr val="666666"/>
                </a:solidFill>
                <a:latin typeface="Times New Roman" panose="02020603050405020304" pitchFamily="18" charset="0"/>
                <a:cs typeface="Times New Roman" panose="02020603050405020304" pitchFamily="18" charset="0"/>
              </a:rPr>
              <a:t>(2020) </a:t>
            </a:r>
          </a:p>
        </p:txBody>
      </p:sp>
    </p:spTree>
    <p:extLst>
      <p:ext uri="{BB962C8B-B14F-4D97-AF65-F5344CB8AC3E}">
        <p14:creationId xmlns:p14="http://schemas.microsoft.com/office/powerpoint/2010/main" val="2592943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44BAF49-1245-2256-9463-E7EE5A2DE557}"/>
              </a:ext>
            </a:extLst>
          </p:cNvPr>
          <p:cNvSpPr/>
          <p:nvPr/>
        </p:nvSpPr>
        <p:spPr>
          <a:xfrm>
            <a:off x="844082" y="507998"/>
            <a:ext cx="875561" cy="276999"/>
          </a:xfrm>
          <a:prstGeom prst="rect">
            <a:avLst/>
          </a:prstGeom>
        </p:spPr>
        <p:txBody>
          <a:bodyPr wrap="none">
            <a:spAutoFit/>
          </a:bodyPr>
          <a:lstStyle/>
          <a:p>
            <a:r>
              <a:rPr lang="en-US" sz="1200" b="1" dirty="0">
                <a:solidFill>
                  <a:srgbClr val="333333"/>
                </a:solidFill>
                <a:latin typeface="Times New Roman" panose="02020603050405020304" pitchFamily="18" charset="0"/>
                <a:cs typeface="Times New Roman" panose="02020603050405020304" pitchFamily="18" charset="0"/>
              </a:rPr>
              <a:t>Discussion</a:t>
            </a:r>
          </a:p>
        </p:txBody>
      </p:sp>
      <p:pic>
        <p:nvPicPr>
          <p:cNvPr id="7" name="Picture 26">
            <a:extLst>
              <a:ext uri="{FF2B5EF4-FFF2-40B4-BE49-F238E27FC236}">
                <a16:creationId xmlns:a16="http://schemas.microsoft.com/office/drawing/2014/main" id="{50FB1AB1-817E-8225-6F7A-494E658C4A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9643" y="4466504"/>
            <a:ext cx="9203253" cy="15051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24BD4470-ADF8-6E21-1059-B3960EBF7BE6}"/>
              </a:ext>
            </a:extLst>
          </p:cNvPr>
          <p:cNvSpPr txBox="1"/>
          <p:nvPr/>
        </p:nvSpPr>
        <p:spPr>
          <a:xfrm>
            <a:off x="1719643" y="1638930"/>
            <a:ext cx="10017928" cy="2252027"/>
          </a:xfrm>
          <a:prstGeom prst="rect">
            <a:avLst/>
          </a:prstGeom>
          <a:noFill/>
        </p:spPr>
        <p:txBody>
          <a:bodyPr wrap="square" rtlCol="0">
            <a:spAutoFit/>
          </a:bodyPr>
          <a:lstStyle/>
          <a:p>
            <a:pPr marL="285750" indent="-285750">
              <a:lnSpc>
                <a:spcPct val="200000"/>
              </a:lnSpc>
              <a:buFontTx/>
              <a:buChar char="-"/>
            </a:pPr>
            <a:r>
              <a:rPr lang="en-US" sz="1200" dirty="0">
                <a:solidFill>
                  <a:srgbClr val="333333"/>
                </a:solidFill>
                <a:latin typeface="Times New Roman" panose="02020603050405020304" pitchFamily="18" charset="0"/>
                <a:cs typeface="Times New Roman" panose="02020603050405020304" pitchFamily="18" charset="0"/>
              </a:rPr>
              <a:t>Although the sentence has been extended with additional information, the core meaning is preserved when translated by the baseline model</a:t>
            </a:r>
          </a:p>
          <a:p>
            <a:pPr marL="285750" indent="-285750">
              <a:lnSpc>
                <a:spcPct val="200000"/>
              </a:lnSpc>
              <a:buFontTx/>
              <a:buChar char="-"/>
            </a:pPr>
            <a:r>
              <a:rPr lang="en-US" sz="1200" dirty="0">
                <a:solidFill>
                  <a:srgbClr val="333333"/>
                </a:solidFill>
                <a:latin typeface="Times New Roman" panose="02020603050405020304" pitchFamily="18" charset="0"/>
                <a:cs typeface="Times New Roman" panose="02020603050405020304" pitchFamily="18" charset="0"/>
              </a:rPr>
              <a:t>Attention scores are concentrated on the first half of the sentence</a:t>
            </a:r>
          </a:p>
          <a:p>
            <a:pPr marL="285750" indent="-285750">
              <a:lnSpc>
                <a:spcPct val="200000"/>
              </a:lnSpc>
              <a:buFontTx/>
              <a:buChar char="-"/>
            </a:pPr>
            <a:r>
              <a:rPr lang="en-US" sz="1200" dirty="0">
                <a:solidFill>
                  <a:srgbClr val="333333"/>
                </a:solidFill>
                <a:latin typeface="Times New Roman" panose="02020603050405020304" pitchFamily="18" charset="0"/>
                <a:cs typeface="Times New Roman" panose="02020603050405020304" pitchFamily="18" charset="0"/>
              </a:rPr>
              <a:t>Having a larger dataset contributes to superior model performance</a:t>
            </a:r>
          </a:p>
          <a:p>
            <a:pPr marL="285750" indent="-285750">
              <a:lnSpc>
                <a:spcPct val="200000"/>
              </a:lnSpc>
              <a:buFontTx/>
              <a:buChar char="-"/>
            </a:pPr>
            <a:r>
              <a:rPr lang="en-US" sz="1200" dirty="0">
                <a:solidFill>
                  <a:srgbClr val="333333"/>
                </a:solidFill>
                <a:latin typeface="Times New Roman" panose="02020603050405020304" pitchFamily="18" charset="0"/>
                <a:cs typeface="Times New Roman" panose="02020603050405020304" pitchFamily="18" charset="0"/>
              </a:rPr>
              <a:t>The trade-off between speed and complexity in model architecture</a:t>
            </a:r>
          </a:p>
          <a:p>
            <a:pPr marL="285750" indent="-285750">
              <a:lnSpc>
                <a:spcPct val="200000"/>
              </a:lnSpc>
              <a:buFontTx/>
              <a:buChar char="-"/>
            </a:pPr>
            <a:r>
              <a:rPr lang="en-US" sz="1200" dirty="0">
                <a:solidFill>
                  <a:srgbClr val="333333"/>
                </a:solidFill>
                <a:latin typeface="Times New Roman" panose="02020603050405020304" pitchFamily="18" charset="0"/>
                <a:cs typeface="Times New Roman" panose="02020603050405020304" pitchFamily="18" charset="0"/>
              </a:rPr>
              <a:t> Beam search yielded marginal improvement with larger datasets but appeared less beneficial or even harmful with smaller datasets</a:t>
            </a:r>
          </a:p>
          <a:p>
            <a:pPr marL="285750" indent="-285750">
              <a:lnSpc>
                <a:spcPct val="200000"/>
              </a:lnSpc>
              <a:buFontTx/>
              <a:buChar char="-"/>
            </a:pPr>
            <a:r>
              <a:rPr lang="en-US" sz="1200" dirty="0">
                <a:solidFill>
                  <a:srgbClr val="333333"/>
                </a:solidFill>
                <a:latin typeface="Times New Roman" panose="02020603050405020304" pitchFamily="18" charset="0"/>
                <a:cs typeface="Times New Roman" panose="02020603050405020304" pitchFamily="18" charset="0"/>
              </a:rPr>
              <a:t> Limitations: Data availability &amp; Requiring extensive CPU/GPU memory</a:t>
            </a:r>
          </a:p>
        </p:txBody>
      </p:sp>
    </p:spTree>
    <p:extLst>
      <p:ext uri="{BB962C8B-B14F-4D97-AF65-F5344CB8AC3E}">
        <p14:creationId xmlns:p14="http://schemas.microsoft.com/office/powerpoint/2010/main" val="1675496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837CBF6-772C-E4AF-0BDB-27F6B6AF225A}"/>
              </a:ext>
            </a:extLst>
          </p:cNvPr>
          <p:cNvSpPr/>
          <p:nvPr/>
        </p:nvSpPr>
        <p:spPr>
          <a:xfrm>
            <a:off x="844082" y="507998"/>
            <a:ext cx="918841" cy="276999"/>
          </a:xfrm>
          <a:prstGeom prst="rect">
            <a:avLst/>
          </a:prstGeom>
        </p:spPr>
        <p:txBody>
          <a:bodyPr wrap="none">
            <a:spAutoFit/>
          </a:bodyPr>
          <a:lstStyle/>
          <a:p>
            <a:r>
              <a:rPr lang="en-US" sz="1200" b="1" dirty="0">
                <a:solidFill>
                  <a:srgbClr val="333333"/>
                </a:solidFill>
                <a:latin typeface="Times New Roman" panose="02020603050405020304" pitchFamily="18" charset="0"/>
                <a:cs typeface="Times New Roman" panose="02020603050405020304" pitchFamily="18" charset="0"/>
              </a:rPr>
              <a:t>Conclusion</a:t>
            </a:r>
          </a:p>
        </p:txBody>
      </p:sp>
      <p:sp>
        <p:nvSpPr>
          <p:cNvPr id="3" name="Rectangle 2">
            <a:extLst>
              <a:ext uri="{FF2B5EF4-FFF2-40B4-BE49-F238E27FC236}">
                <a16:creationId xmlns:a16="http://schemas.microsoft.com/office/drawing/2014/main" id="{3016349E-0C32-7748-2F21-B6F3A36302F7}"/>
              </a:ext>
            </a:extLst>
          </p:cNvPr>
          <p:cNvSpPr/>
          <p:nvPr/>
        </p:nvSpPr>
        <p:spPr>
          <a:xfrm>
            <a:off x="6530319" y="507998"/>
            <a:ext cx="5064369" cy="2649418"/>
          </a:xfrm>
          <a:prstGeom prst="rect">
            <a:avLst/>
          </a:prstGeom>
          <a:noFill/>
          <a:ln w="3175">
            <a:solidFill>
              <a:srgbClr val="01F0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solidFill>
                <a:srgbClr val="4690CD"/>
              </a:solidFill>
            </a:endParaRPr>
          </a:p>
        </p:txBody>
      </p:sp>
      <p:sp>
        <p:nvSpPr>
          <p:cNvPr id="4" name="Rectangle 3">
            <a:extLst>
              <a:ext uri="{FF2B5EF4-FFF2-40B4-BE49-F238E27FC236}">
                <a16:creationId xmlns:a16="http://schemas.microsoft.com/office/drawing/2014/main" id="{CB37A1BF-E368-8718-74B7-B16CBBCC3E9C}"/>
              </a:ext>
            </a:extLst>
          </p:cNvPr>
          <p:cNvSpPr/>
          <p:nvPr/>
        </p:nvSpPr>
        <p:spPr>
          <a:xfrm>
            <a:off x="6530319" y="507998"/>
            <a:ext cx="5064369" cy="312618"/>
          </a:xfrm>
          <a:prstGeom prst="rect">
            <a:avLst/>
          </a:prstGeom>
          <a:noFill/>
          <a:ln w="3175">
            <a:solidFill>
              <a:srgbClr val="07EB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3333"/>
                </a:solidFill>
                <a:latin typeface="Times New Roman" panose="02020603050405020304" pitchFamily="18" charset="0"/>
                <a:cs typeface="Times New Roman" panose="02020603050405020304" pitchFamily="18" charset="0"/>
              </a:rPr>
              <a:t>Research Questions and Hypothesis</a:t>
            </a:r>
          </a:p>
        </p:txBody>
      </p:sp>
      <p:sp>
        <p:nvSpPr>
          <p:cNvPr id="5" name="TextBox 4">
            <a:extLst>
              <a:ext uri="{FF2B5EF4-FFF2-40B4-BE49-F238E27FC236}">
                <a16:creationId xmlns:a16="http://schemas.microsoft.com/office/drawing/2014/main" id="{BEA1353C-D31D-C13F-D8D2-81671F8706F3}"/>
              </a:ext>
            </a:extLst>
          </p:cNvPr>
          <p:cNvSpPr txBox="1"/>
          <p:nvPr/>
        </p:nvSpPr>
        <p:spPr>
          <a:xfrm>
            <a:off x="6530319" y="820616"/>
            <a:ext cx="5064369" cy="2246769"/>
          </a:xfrm>
          <a:prstGeom prst="rect">
            <a:avLst/>
          </a:prstGeom>
          <a:noFill/>
        </p:spPr>
        <p:txBody>
          <a:bodyPr wrap="square">
            <a:spAutoFit/>
          </a:bodyPr>
          <a:lstStyle/>
          <a:p>
            <a:r>
              <a:rPr lang="en-US" sz="1000" b="0" i="0" u="none" strike="noStrike" dirty="0">
                <a:solidFill>
                  <a:srgbClr val="333333"/>
                </a:solidFill>
                <a:effectLst/>
                <a:latin typeface="Times New Roman" panose="02020603050405020304" pitchFamily="18" charset="0"/>
              </a:rPr>
              <a:t>To reach the research goals, the research attempts to answer the following overarching research question consists of multiple aspects: </a:t>
            </a:r>
            <a:r>
              <a:rPr lang="en-US" sz="1000" b="0" i="1" u="none" strike="noStrike" dirty="0">
                <a:solidFill>
                  <a:srgbClr val="333333"/>
                </a:solidFill>
                <a:effectLst/>
                <a:latin typeface="Times New Roman" panose="02020603050405020304" pitchFamily="18" charset="0"/>
              </a:rPr>
              <a:t>“Is it possible for a sequence-to-sequence encoder-decoder transformer model to accurately convert Egyptian hieroglyphics into German, and can modifications in the transformer architecture enhance the translation performance?”</a:t>
            </a:r>
          </a:p>
          <a:p>
            <a:endParaRPr lang="en-US" sz="1000" b="0" i="1" u="none" strike="noStrike" dirty="0">
              <a:solidFill>
                <a:srgbClr val="333333"/>
              </a:solidFill>
              <a:effectLst/>
              <a:latin typeface="Times New Roman" panose="02020603050405020304" pitchFamily="18" charset="0"/>
            </a:endParaRPr>
          </a:p>
          <a:p>
            <a:r>
              <a:rPr lang="en-US" sz="1000" b="0" u="none" strike="noStrike" dirty="0">
                <a:solidFill>
                  <a:srgbClr val="333333"/>
                </a:solidFill>
                <a:effectLst/>
                <a:latin typeface="Times New Roman" panose="02020603050405020304" pitchFamily="18" charset="0"/>
              </a:rPr>
              <a:t>The main hypothesis is that the created transformer model, which is trained with a dataset of Egyptian hieroglyphics and German, is able to perform basic translations toward complex hieroglyphic scripts. In addition, variations on the standard transformer model can enhance the translation performance of hieroglyphic scripts slightly.</a:t>
            </a:r>
          </a:p>
          <a:p>
            <a:endParaRPr lang="en-US" sz="1000" b="0" u="none" strike="noStrike" dirty="0">
              <a:solidFill>
                <a:srgbClr val="333333"/>
              </a:solidFill>
              <a:effectLst/>
              <a:latin typeface="Times New Roman" panose="02020603050405020304" pitchFamily="18" charset="0"/>
            </a:endParaRPr>
          </a:p>
          <a:p>
            <a:r>
              <a:rPr lang="en-US" sz="1000" dirty="0">
                <a:solidFill>
                  <a:srgbClr val="333333"/>
                </a:solidFill>
                <a:latin typeface="Times New Roman" panose="02020603050405020304" pitchFamily="18" charset="0"/>
              </a:rPr>
              <a:t>A</a:t>
            </a:r>
            <a:r>
              <a:rPr lang="en-US" sz="1000" b="0" u="none" strike="noStrike" dirty="0">
                <a:solidFill>
                  <a:srgbClr val="333333"/>
                </a:solidFill>
                <a:effectLst/>
                <a:latin typeface="Times New Roman" panose="02020603050405020304" pitchFamily="18" charset="0"/>
              </a:rPr>
              <a:t>n additional hypothesis is that comprehensive investigation and </a:t>
            </a:r>
            <a:r>
              <a:rPr lang="en-US" sz="1000" b="0" u="none" strike="noStrike" dirty="0" err="1">
                <a:solidFill>
                  <a:srgbClr val="333333"/>
                </a:solidFill>
                <a:effectLst/>
                <a:latin typeface="Times New Roman" panose="02020603050405020304" pitchFamily="18" charset="0"/>
              </a:rPr>
              <a:t>visualisation</a:t>
            </a:r>
            <a:r>
              <a:rPr lang="en-US" sz="1000" b="0" u="none" strike="noStrike" dirty="0">
                <a:solidFill>
                  <a:srgbClr val="333333"/>
                </a:solidFill>
                <a:effectLst/>
                <a:latin typeface="Times New Roman" panose="02020603050405020304" pitchFamily="18" charset="0"/>
              </a:rPr>
              <a:t> about internal workings of these transformer variations might be able to provide valuable insights into the strengths and weaknesses of the model, and benefit for future improvements and applications in the translation of ancient or complex languages.</a:t>
            </a:r>
          </a:p>
        </p:txBody>
      </p:sp>
      <p:sp>
        <p:nvSpPr>
          <p:cNvPr id="6" name="TextBox 5">
            <a:extLst>
              <a:ext uri="{FF2B5EF4-FFF2-40B4-BE49-F238E27FC236}">
                <a16:creationId xmlns:a16="http://schemas.microsoft.com/office/drawing/2014/main" id="{D2C120D1-0073-AA5C-A06D-06E829FAA7A1}"/>
              </a:ext>
            </a:extLst>
          </p:cNvPr>
          <p:cNvSpPr txBox="1"/>
          <p:nvPr/>
        </p:nvSpPr>
        <p:spPr>
          <a:xfrm>
            <a:off x="844082" y="941306"/>
            <a:ext cx="5251918" cy="4468018"/>
          </a:xfrm>
          <a:prstGeom prst="rect">
            <a:avLst/>
          </a:prstGeom>
          <a:noFill/>
        </p:spPr>
        <p:txBody>
          <a:bodyPr wrap="square" rtlCol="0">
            <a:spAutoFit/>
          </a:bodyPr>
          <a:lstStyle/>
          <a:p>
            <a:pPr marL="285750" indent="-285750" algn="just">
              <a:lnSpc>
                <a:spcPct val="200000"/>
              </a:lnSpc>
              <a:buFontTx/>
              <a:buChar char="-"/>
            </a:pPr>
            <a:r>
              <a:rPr lang="en-US" sz="1200" dirty="0">
                <a:solidFill>
                  <a:srgbClr val="333333"/>
                </a:solidFill>
                <a:latin typeface="Times New Roman" panose="02020603050405020304" pitchFamily="18" charset="0"/>
                <a:cs typeface="Times New Roman" panose="02020603050405020304" pitchFamily="18" charset="0"/>
              </a:rPr>
              <a:t>Generally, The findings suggest that this model can indeed perform basic translations of complex hieroglyphic scripts.</a:t>
            </a:r>
          </a:p>
          <a:p>
            <a:pPr algn="just">
              <a:lnSpc>
                <a:spcPct val="200000"/>
              </a:lnSpc>
            </a:pPr>
            <a:endParaRPr lang="en-US" sz="1200" dirty="0">
              <a:solidFill>
                <a:srgbClr val="333333"/>
              </a:solidFill>
              <a:latin typeface="Times New Roman" panose="02020603050405020304" pitchFamily="18" charset="0"/>
              <a:cs typeface="Times New Roman" panose="02020603050405020304" pitchFamily="18" charset="0"/>
            </a:endParaRPr>
          </a:p>
          <a:p>
            <a:pPr marL="285750" indent="-285750" algn="just">
              <a:lnSpc>
                <a:spcPct val="200000"/>
              </a:lnSpc>
              <a:buFontTx/>
              <a:buChar char="-"/>
            </a:pPr>
            <a:r>
              <a:rPr lang="en-US" sz="1200" dirty="0">
                <a:solidFill>
                  <a:srgbClr val="333333"/>
                </a:solidFill>
                <a:latin typeface="Times New Roman" panose="02020603050405020304" pitchFamily="18" charset="0"/>
                <a:cs typeface="Times New Roman" panose="02020603050405020304" pitchFamily="18" charset="0"/>
              </a:rPr>
              <a:t>Customized variations of the standard architecture transformer model slightly enhanced the translation performance. </a:t>
            </a:r>
          </a:p>
          <a:p>
            <a:pPr algn="just">
              <a:lnSpc>
                <a:spcPct val="200000"/>
              </a:lnSpc>
            </a:pPr>
            <a:endParaRPr lang="en-US" sz="1200" dirty="0">
              <a:solidFill>
                <a:srgbClr val="333333"/>
              </a:solidFill>
              <a:latin typeface="Times New Roman" panose="02020603050405020304" pitchFamily="18" charset="0"/>
              <a:cs typeface="Times New Roman" panose="02020603050405020304" pitchFamily="18" charset="0"/>
            </a:endParaRPr>
          </a:p>
          <a:p>
            <a:pPr marL="285750" indent="-285750" algn="just">
              <a:lnSpc>
                <a:spcPct val="200000"/>
              </a:lnSpc>
              <a:buFontTx/>
              <a:buChar char="-"/>
            </a:pPr>
            <a:r>
              <a:rPr lang="en-US" sz="1200" dirty="0">
                <a:solidFill>
                  <a:srgbClr val="333333"/>
                </a:solidFill>
                <a:latin typeface="Times New Roman" panose="02020603050405020304" pitchFamily="18" charset="0"/>
                <a:cs typeface="Times New Roman" panose="02020603050405020304" pitchFamily="18" charset="0"/>
              </a:rPr>
              <a:t>Visualizing the internal workings of the model highlighted its strengths and weaknesses, thus providing valuable insights for future improvements.</a:t>
            </a:r>
          </a:p>
          <a:p>
            <a:pPr algn="just">
              <a:lnSpc>
                <a:spcPct val="200000"/>
              </a:lnSpc>
            </a:pPr>
            <a:endParaRPr lang="en-US" sz="1200" dirty="0">
              <a:solidFill>
                <a:srgbClr val="333333"/>
              </a:solidFill>
              <a:latin typeface="Times New Roman" panose="02020603050405020304" pitchFamily="18" charset="0"/>
              <a:cs typeface="Times New Roman" panose="02020603050405020304" pitchFamily="18" charset="0"/>
            </a:endParaRPr>
          </a:p>
          <a:p>
            <a:pPr marL="285750" indent="-285750" algn="just">
              <a:lnSpc>
                <a:spcPct val="200000"/>
              </a:lnSpc>
              <a:buFontTx/>
              <a:buChar char="-"/>
            </a:pPr>
            <a:r>
              <a:rPr lang="en-US" sz="1200" dirty="0">
                <a:solidFill>
                  <a:srgbClr val="333333"/>
                </a:solidFill>
                <a:latin typeface="Times New Roman" panose="02020603050405020304" pitchFamily="18" charset="0"/>
                <a:cs typeface="Times New Roman" panose="02020603050405020304" pitchFamily="18" charset="0"/>
              </a:rPr>
              <a:t>Results indicate the potential of machine translation in the realm of ancient languages such as Egyptian hieroglyphics, although further research is needed for better performance of machine translation.</a:t>
            </a:r>
          </a:p>
        </p:txBody>
      </p:sp>
    </p:spTree>
    <p:extLst>
      <p:ext uri="{BB962C8B-B14F-4D97-AF65-F5344CB8AC3E}">
        <p14:creationId xmlns:p14="http://schemas.microsoft.com/office/powerpoint/2010/main" val="3650123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4D59D97E-4DE6-77A2-ADB5-C7F1ADBB71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2805171" y="3168732"/>
            <a:ext cx="6781317" cy="44385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47EAB8E7-0D5E-C9B6-70C3-74BD2281D7A7}"/>
              </a:ext>
            </a:extLst>
          </p:cNvPr>
          <p:cNvSpPr/>
          <p:nvPr/>
        </p:nvSpPr>
        <p:spPr>
          <a:xfrm>
            <a:off x="6704887" y="483379"/>
            <a:ext cx="5064369" cy="2649418"/>
          </a:xfrm>
          <a:prstGeom prst="rect">
            <a:avLst/>
          </a:prstGeom>
          <a:noFill/>
          <a:ln w="3175">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solidFill>
                <a:srgbClr val="4690CD"/>
              </a:solidFill>
            </a:endParaRPr>
          </a:p>
        </p:txBody>
      </p:sp>
      <p:sp>
        <p:nvSpPr>
          <p:cNvPr id="3" name="Rectangle 2">
            <a:extLst>
              <a:ext uri="{FF2B5EF4-FFF2-40B4-BE49-F238E27FC236}">
                <a16:creationId xmlns:a16="http://schemas.microsoft.com/office/drawing/2014/main" id="{CED478FD-716F-420F-DBDE-FFD9261C31B0}"/>
              </a:ext>
            </a:extLst>
          </p:cNvPr>
          <p:cNvSpPr/>
          <p:nvPr/>
        </p:nvSpPr>
        <p:spPr>
          <a:xfrm>
            <a:off x="6704888" y="492367"/>
            <a:ext cx="5064369" cy="312618"/>
          </a:xfrm>
          <a:prstGeom prst="rect">
            <a:avLst/>
          </a:prstGeom>
          <a:noFill/>
          <a:ln w="3175">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NL" sz="1200" b="1" dirty="0">
                <a:solidFill>
                  <a:srgbClr val="333333"/>
                </a:solidFill>
                <a:latin typeface="Times New Roman" panose="02020603050405020304" pitchFamily="18" charset="0"/>
                <a:cs typeface="Times New Roman" panose="02020603050405020304" pitchFamily="18" charset="0"/>
              </a:rPr>
              <a:t>Abstract</a:t>
            </a:r>
          </a:p>
        </p:txBody>
      </p:sp>
      <p:sp>
        <p:nvSpPr>
          <p:cNvPr id="4" name="TextBox 3">
            <a:extLst>
              <a:ext uri="{FF2B5EF4-FFF2-40B4-BE49-F238E27FC236}">
                <a16:creationId xmlns:a16="http://schemas.microsoft.com/office/drawing/2014/main" id="{8B25FE68-4B42-2D37-284A-D0BD8C9F7C7B}"/>
              </a:ext>
            </a:extLst>
          </p:cNvPr>
          <p:cNvSpPr txBox="1"/>
          <p:nvPr/>
        </p:nvSpPr>
        <p:spPr>
          <a:xfrm>
            <a:off x="876829" y="874455"/>
            <a:ext cx="4110893" cy="5170646"/>
          </a:xfrm>
          <a:prstGeom prst="rect">
            <a:avLst/>
          </a:prstGeom>
          <a:noFill/>
        </p:spPr>
        <p:txBody>
          <a:bodyPr wrap="square" rtlCol="0">
            <a:spAutoFit/>
          </a:bodyPr>
          <a:lstStyle/>
          <a:p>
            <a:pPr marL="285750" indent="-285750">
              <a:lnSpc>
                <a:spcPct val="200000"/>
              </a:lnSpc>
              <a:buFontTx/>
              <a:buChar char="-"/>
            </a:pPr>
            <a:r>
              <a:rPr lang="en-US" sz="1200" dirty="0">
                <a:solidFill>
                  <a:srgbClr val="333333"/>
                </a:solidFill>
                <a:latin typeface="Times New Roman" panose="02020603050405020304" pitchFamily="18" charset="0"/>
                <a:cs typeface="Times New Roman" panose="02020603050405020304" pitchFamily="18" charset="0"/>
              </a:rPr>
              <a:t>Introduction</a:t>
            </a:r>
          </a:p>
          <a:p>
            <a:pPr marL="285750" indent="-285750">
              <a:lnSpc>
                <a:spcPct val="200000"/>
              </a:lnSpc>
              <a:buFontTx/>
              <a:buChar char="-"/>
            </a:pPr>
            <a:r>
              <a:rPr lang="nl-NL" sz="1200" dirty="0" err="1">
                <a:solidFill>
                  <a:srgbClr val="333333"/>
                </a:solidFill>
                <a:latin typeface="Times New Roman" panose="02020603050405020304" pitchFamily="18" charset="0"/>
                <a:cs typeface="Times New Roman" panose="02020603050405020304" pitchFamily="18" charset="0"/>
              </a:rPr>
              <a:t>Methods</a:t>
            </a:r>
            <a:endParaRPr lang="nl-NL" sz="1200" dirty="0">
              <a:solidFill>
                <a:srgbClr val="333333"/>
              </a:solidFill>
              <a:latin typeface="Times New Roman" panose="02020603050405020304" pitchFamily="18" charset="0"/>
              <a:cs typeface="Times New Roman" panose="02020603050405020304" pitchFamily="18" charset="0"/>
            </a:endParaRPr>
          </a:p>
          <a:p>
            <a:pPr>
              <a:lnSpc>
                <a:spcPct val="200000"/>
              </a:lnSpc>
            </a:pPr>
            <a:r>
              <a:rPr lang="nl-NL" sz="1200" dirty="0">
                <a:solidFill>
                  <a:srgbClr val="333333"/>
                </a:solidFill>
                <a:latin typeface="Times New Roman" panose="02020603050405020304" pitchFamily="18" charset="0"/>
                <a:cs typeface="Times New Roman" panose="02020603050405020304" pitchFamily="18" charset="0"/>
              </a:rPr>
              <a:t>         - Training Data Preprocessing</a:t>
            </a:r>
          </a:p>
          <a:p>
            <a:pPr>
              <a:lnSpc>
                <a:spcPct val="200000"/>
              </a:lnSpc>
            </a:pPr>
            <a:r>
              <a:rPr lang="nl-NL" sz="1200" dirty="0">
                <a:solidFill>
                  <a:srgbClr val="333333"/>
                </a:solidFill>
                <a:latin typeface="Times New Roman" panose="02020603050405020304" pitchFamily="18" charset="0"/>
                <a:cs typeface="Times New Roman" panose="02020603050405020304" pitchFamily="18" charset="0"/>
              </a:rPr>
              <a:t>         - Model Architecture</a:t>
            </a:r>
          </a:p>
          <a:p>
            <a:pPr>
              <a:lnSpc>
                <a:spcPct val="200000"/>
              </a:lnSpc>
            </a:pPr>
            <a:r>
              <a:rPr lang="nl-NL" sz="1200" dirty="0">
                <a:solidFill>
                  <a:srgbClr val="333333"/>
                </a:solidFill>
                <a:latin typeface="Times New Roman" panose="02020603050405020304" pitchFamily="18" charset="0"/>
                <a:cs typeface="Times New Roman" panose="02020603050405020304" pitchFamily="18" charset="0"/>
              </a:rPr>
              <a:t>	-    Overall Architecture of </a:t>
            </a:r>
            <a:r>
              <a:rPr lang="nl-NL" sz="1200" dirty="0" err="1">
                <a:solidFill>
                  <a:srgbClr val="333333"/>
                </a:solidFill>
                <a:latin typeface="Times New Roman" panose="02020603050405020304" pitchFamily="18" charset="0"/>
                <a:cs typeface="Times New Roman" panose="02020603050405020304" pitchFamily="18" charset="0"/>
              </a:rPr>
              <a:t>the</a:t>
            </a:r>
            <a:r>
              <a:rPr lang="nl-NL" sz="1200" dirty="0">
                <a:solidFill>
                  <a:srgbClr val="333333"/>
                </a:solidFill>
                <a:latin typeface="Times New Roman" panose="02020603050405020304" pitchFamily="18" charset="0"/>
                <a:cs typeface="Times New Roman" panose="02020603050405020304" pitchFamily="18" charset="0"/>
              </a:rPr>
              <a:t> </a:t>
            </a:r>
            <a:r>
              <a:rPr lang="nl-NL" sz="1200" dirty="0" err="1">
                <a:solidFill>
                  <a:srgbClr val="333333"/>
                </a:solidFill>
                <a:latin typeface="Times New Roman" panose="02020603050405020304" pitchFamily="18" charset="0"/>
                <a:cs typeface="Times New Roman" panose="02020603050405020304" pitchFamily="18" charset="0"/>
              </a:rPr>
              <a:t>Transformer</a:t>
            </a:r>
            <a:endParaRPr lang="nl-NL" sz="1200" dirty="0">
              <a:solidFill>
                <a:srgbClr val="333333"/>
              </a:solidFill>
              <a:latin typeface="Times New Roman" panose="02020603050405020304" pitchFamily="18" charset="0"/>
              <a:cs typeface="Times New Roman" panose="02020603050405020304" pitchFamily="18" charset="0"/>
            </a:endParaRPr>
          </a:p>
          <a:p>
            <a:pPr>
              <a:lnSpc>
                <a:spcPct val="200000"/>
              </a:lnSpc>
            </a:pPr>
            <a:r>
              <a:rPr lang="nl-NL" sz="1200" dirty="0">
                <a:solidFill>
                  <a:srgbClr val="333333"/>
                </a:solidFill>
                <a:latin typeface="Times New Roman" panose="02020603050405020304" pitchFamily="18" charset="0"/>
                <a:cs typeface="Times New Roman" panose="02020603050405020304" pitchFamily="18" charset="0"/>
              </a:rPr>
              <a:t>	-    </a:t>
            </a:r>
            <a:r>
              <a:rPr lang="nl-NL" sz="1200" dirty="0" err="1">
                <a:solidFill>
                  <a:srgbClr val="333333"/>
                </a:solidFill>
                <a:latin typeface="Times New Roman" panose="02020603050405020304" pitchFamily="18" charset="0"/>
                <a:cs typeface="Times New Roman" panose="02020603050405020304" pitchFamily="18" charset="0"/>
              </a:rPr>
              <a:t>Tokenization</a:t>
            </a:r>
            <a:r>
              <a:rPr lang="nl-NL" sz="1200" dirty="0">
                <a:solidFill>
                  <a:srgbClr val="333333"/>
                </a:solidFill>
                <a:latin typeface="Times New Roman" panose="02020603050405020304" pitchFamily="18" charset="0"/>
                <a:cs typeface="Times New Roman" panose="02020603050405020304" pitchFamily="18" charset="0"/>
              </a:rPr>
              <a:t> </a:t>
            </a:r>
            <a:r>
              <a:rPr lang="nl-NL" sz="1200" dirty="0" err="1">
                <a:solidFill>
                  <a:srgbClr val="333333"/>
                </a:solidFill>
                <a:latin typeface="Times New Roman" panose="02020603050405020304" pitchFamily="18" charset="0"/>
                <a:cs typeface="Times New Roman" panose="02020603050405020304" pitchFamily="18" charset="0"/>
              </a:rPr>
              <a:t>Strategies</a:t>
            </a:r>
            <a:endParaRPr lang="nl-NL" sz="1200" dirty="0">
              <a:solidFill>
                <a:srgbClr val="333333"/>
              </a:solidFill>
              <a:latin typeface="Times New Roman" panose="02020603050405020304" pitchFamily="18" charset="0"/>
              <a:cs typeface="Times New Roman" panose="02020603050405020304" pitchFamily="18" charset="0"/>
            </a:endParaRPr>
          </a:p>
          <a:p>
            <a:pPr>
              <a:lnSpc>
                <a:spcPct val="200000"/>
              </a:lnSpc>
            </a:pPr>
            <a:r>
              <a:rPr lang="nl-NL" sz="1200" dirty="0">
                <a:solidFill>
                  <a:srgbClr val="333333"/>
                </a:solidFill>
                <a:latin typeface="Times New Roman" panose="02020603050405020304" pitchFamily="18" charset="0"/>
                <a:cs typeface="Times New Roman" panose="02020603050405020304" pitchFamily="18" charset="0"/>
              </a:rPr>
              <a:t>	-    Attention </a:t>
            </a:r>
            <a:r>
              <a:rPr lang="nl-NL" sz="1200" dirty="0" err="1">
                <a:solidFill>
                  <a:srgbClr val="333333"/>
                </a:solidFill>
                <a:latin typeface="Times New Roman" panose="02020603050405020304" pitchFamily="18" charset="0"/>
                <a:cs typeface="Times New Roman" panose="02020603050405020304" pitchFamily="18" charset="0"/>
              </a:rPr>
              <a:t>Mechanism</a:t>
            </a:r>
            <a:endParaRPr lang="nl-NL" sz="1200" dirty="0">
              <a:solidFill>
                <a:srgbClr val="333333"/>
              </a:solidFill>
              <a:latin typeface="Times New Roman" panose="02020603050405020304" pitchFamily="18" charset="0"/>
              <a:cs typeface="Times New Roman" panose="02020603050405020304" pitchFamily="18" charset="0"/>
            </a:endParaRPr>
          </a:p>
          <a:p>
            <a:pPr>
              <a:lnSpc>
                <a:spcPct val="200000"/>
              </a:lnSpc>
            </a:pPr>
            <a:r>
              <a:rPr lang="nl-NL" sz="1200" dirty="0">
                <a:solidFill>
                  <a:srgbClr val="333333"/>
                </a:solidFill>
                <a:latin typeface="Times New Roman" panose="02020603050405020304" pitchFamily="18" charset="0"/>
                <a:cs typeface="Times New Roman" panose="02020603050405020304" pitchFamily="18" charset="0"/>
              </a:rPr>
              <a:t>	-    Train </a:t>
            </a:r>
            <a:r>
              <a:rPr lang="nl-NL" sz="1200" dirty="0" err="1">
                <a:solidFill>
                  <a:srgbClr val="333333"/>
                </a:solidFill>
                <a:latin typeface="Times New Roman" panose="02020603050405020304" pitchFamily="18" charset="0"/>
                <a:cs typeface="Times New Roman" panose="02020603050405020304" pitchFamily="18" charset="0"/>
              </a:rPr>
              <a:t>the</a:t>
            </a:r>
            <a:r>
              <a:rPr lang="nl-NL" sz="1200" dirty="0">
                <a:solidFill>
                  <a:srgbClr val="333333"/>
                </a:solidFill>
                <a:latin typeface="Times New Roman" panose="02020603050405020304" pitchFamily="18" charset="0"/>
                <a:cs typeface="Times New Roman" panose="02020603050405020304" pitchFamily="18" charset="0"/>
              </a:rPr>
              <a:t> Model</a:t>
            </a:r>
          </a:p>
          <a:p>
            <a:pPr marL="285750" indent="-285750">
              <a:lnSpc>
                <a:spcPct val="200000"/>
              </a:lnSpc>
              <a:buFontTx/>
              <a:buChar char="-"/>
            </a:pPr>
            <a:r>
              <a:rPr lang="en-US" sz="1200" dirty="0">
                <a:solidFill>
                  <a:srgbClr val="333333"/>
                </a:solidFill>
                <a:latin typeface="Times New Roman" panose="02020603050405020304" pitchFamily="18" charset="0"/>
                <a:cs typeface="Times New Roman" panose="02020603050405020304" pitchFamily="18" charset="0"/>
              </a:rPr>
              <a:t>Results</a:t>
            </a:r>
          </a:p>
          <a:p>
            <a:pPr>
              <a:lnSpc>
                <a:spcPct val="200000"/>
              </a:lnSpc>
            </a:pPr>
            <a:r>
              <a:rPr lang="en-US" sz="1200" dirty="0">
                <a:solidFill>
                  <a:srgbClr val="333333"/>
                </a:solidFill>
                <a:latin typeface="Times New Roman" panose="02020603050405020304" pitchFamily="18" charset="0"/>
                <a:cs typeface="Times New Roman" panose="02020603050405020304" pitchFamily="18" charset="0"/>
              </a:rPr>
              <a:t>        -    Attention Scores</a:t>
            </a:r>
          </a:p>
          <a:p>
            <a:pPr>
              <a:lnSpc>
                <a:spcPct val="200000"/>
              </a:lnSpc>
            </a:pPr>
            <a:r>
              <a:rPr lang="en-US" sz="1200" dirty="0">
                <a:solidFill>
                  <a:srgbClr val="333333"/>
                </a:solidFill>
                <a:latin typeface="Times New Roman" panose="02020603050405020304" pitchFamily="18" charset="0"/>
                <a:cs typeface="Times New Roman" panose="02020603050405020304" pitchFamily="18" charset="0"/>
              </a:rPr>
              <a:t>        -    Performance</a:t>
            </a:r>
          </a:p>
          <a:p>
            <a:pPr marL="285750" indent="-285750">
              <a:lnSpc>
                <a:spcPct val="200000"/>
              </a:lnSpc>
              <a:buFontTx/>
              <a:buChar char="-"/>
            </a:pPr>
            <a:r>
              <a:rPr lang="en-US" sz="1200" dirty="0">
                <a:solidFill>
                  <a:srgbClr val="333333"/>
                </a:solidFill>
                <a:latin typeface="Times New Roman" panose="02020603050405020304" pitchFamily="18" charset="0"/>
                <a:cs typeface="Times New Roman" panose="02020603050405020304" pitchFamily="18" charset="0"/>
              </a:rPr>
              <a:t>Discussion</a:t>
            </a:r>
          </a:p>
          <a:p>
            <a:pPr marL="285750" indent="-285750">
              <a:lnSpc>
                <a:spcPct val="200000"/>
              </a:lnSpc>
              <a:buFontTx/>
              <a:buChar char="-"/>
            </a:pPr>
            <a:r>
              <a:rPr lang="en-US" sz="1200" dirty="0">
                <a:solidFill>
                  <a:srgbClr val="333333"/>
                </a:solidFill>
                <a:latin typeface="Times New Roman" panose="02020603050405020304" pitchFamily="18" charset="0"/>
                <a:cs typeface="Times New Roman" panose="02020603050405020304" pitchFamily="18" charset="0"/>
              </a:rPr>
              <a:t>References</a:t>
            </a:r>
            <a:endParaRPr lang="nl-NL" sz="1200" dirty="0">
              <a:solidFill>
                <a:srgbClr val="333333"/>
              </a:solidFill>
              <a:latin typeface="Times New Roman" panose="02020603050405020304" pitchFamily="18" charset="0"/>
              <a:cs typeface="Times New Roman" panose="02020603050405020304" pitchFamily="18" charset="0"/>
            </a:endParaRPr>
          </a:p>
          <a:p>
            <a:endParaRPr lang="nl-NL" dirty="0"/>
          </a:p>
        </p:txBody>
      </p:sp>
      <p:sp>
        <p:nvSpPr>
          <p:cNvPr id="5" name="Rectangle 4">
            <a:extLst>
              <a:ext uri="{FF2B5EF4-FFF2-40B4-BE49-F238E27FC236}">
                <a16:creationId xmlns:a16="http://schemas.microsoft.com/office/drawing/2014/main" id="{CBEF24C8-EB05-9E13-4ED7-8C642114F358}"/>
              </a:ext>
            </a:extLst>
          </p:cNvPr>
          <p:cNvSpPr/>
          <p:nvPr/>
        </p:nvSpPr>
        <p:spPr>
          <a:xfrm>
            <a:off x="6704887" y="3429000"/>
            <a:ext cx="5064369" cy="2649418"/>
          </a:xfrm>
          <a:prstGeom prst="rect">
            <a:avLst/>
          </a:prstGeom>
          <a:noFill/>
          <a:ln w="3175">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solidFill>
                <a:srgbClr val="4690CD"/>
              </a:solidFill>
            </a:endParaRPr>
          </a:p>
        </p:txBody>
      </p:sp>
      <p:sp>
        <p:nvSpPr>
          <p:cNvPr id="9" name="Rectangle 8">
            <a:extLst>
              <a:ext uri="{FF2B5EF4-FFF2-40B4-BE49-F238E27FC236}">
                <a16:creationId xmlns:a16="http://schemas.microsoft.com/office/drawing/2014/main" id="{B5DEE183-853C-0ACA-D7FC-A7731657224D}"/>
              </a:ext>
            </a:extLst>
          </p:cNvPr>
          <p:cNvSpPr/>
          <p:nvPr/>
        </p:nvSpPr>
        <p:spPr>
          <a:xfrm>
            <a:off x="876829" y="507998"/>
            <a:ext cx="920445" cy="276999"/>
          </a:xfrm>
          <a:prstGeom prst="rect">
            <a:avLst/>
          </a:prstGeom>
        </p:spPr>
        <p:txBody>
          <a:bodyPr wrap="none">
            <a:spAutoFit/>
          </a:bodyPr>
          <a:lstStyle/>
          <a:p>
            <a:r>
              <a:rPr lang="en-US" sz="1200" b="1" dirty="0">
                <a:solidFill>
                  <a:srgbClr val="333333"/>
                </a:solidFill>
                <a:latin typeface="Times New Roman" panose="02020603050405020304" pitchFamily="18" charset="0"/>
                <a:cs typeface="Times New Roman" panose="02020603050405020304" pitchFamily="18" charset="0"/>
              </a:rPr>
              <a:t>Study Area</a:t>
            </a:r>
          </a:p>
        </p:txBody>
      </p:sp>
      <p:sp>
        <p:nvSpPr>
          <p:cNvPr id="11" name="TextBox 10">
            <a:extLst>
              <a:ext uri="{FF2B5EF4-FFF2-40B4-BE49-F238E27FC236}">
                <a16:creationId xmlns:a16="http://schemas.microsoft.com/office/drawing/2014/main" id="{C155E6AD-774F-EF96-354F-DD96E4D95412}"/>
              </a:ext>
            </a:extLst>
          </p:cNvPr>
          <p:cNvSpPr txBox="1"/>
          <p:nvPr/>
        </p:nvSpPr>
        <p:spPr>
          <a:xfrm>
            <a:off x="6661417" y="874455"/>
            <a:ext cx="5064369" cy="2092881"/>
          </a:xfrm>
          <a:prstGeom prst="rect">
            <a:avLst/>
          </a:prstGeom>
          <a:noFill/>
        </p:spPr>
        <p:txBody>
          <a:bodyPr wrap="square">
            <a:spAutoFit/>
          </a:bodyPr>
          <a:lstStyle/>
          <a:p>
            <a:r>
              <a:rPr lang="en-US" sz="1000" b="0" i="0" u="none" strike="noStrike" dirty="0">
                <a:solidFill>
                  <a:srgbClr val="333333"/>
                </a:solidFill>
                <a:effectLst/>
                <a:latin typeface="Times New Roman" panose="02020603050405020304" pitchFamily="18" charset="0"/>
                <a:cs typeface="Times New Roman" panose="02020603050405020304" pitchFamily="18" charset="0"/>
              </a:rPr>
              <a:t>This study examines the feasibility of translating Egyptian hieroglyphics into German using a sequence-to-sequence encoder-decoder transformer model. With the model architecture founded on the four layers self-attention mechanism, and the application of custom tokenizers for both languages, the project achieves noteworthy results despite the inherent complexity and richness of the hieroglyphic language. The transformer model's performance is evaluated using the BLEU score and by </a:t>
            </a:r>
            <a:r>
              <a:rPr lang="en-US" sz="1000" b="0" i="0" u="none" strike="noStrike" dirty="0" err="1">
                <a:solidFill>
                  <a:srgbClr val="333333"/>
                </a:solidFill>
                <a:effectLst/>
                <a:latin typeface="Times New Roman" panose="02020603050405020304" pitchFamily="18" charset="0"/>
                <a:cs typeface="Times New Roman" panose="02020603050405020304" pitchFamily="18" charset="0"/>
              </a:rPr>
              <a:t>visualising</a:t>
            </a:r>
            <a:r>
              <a:rPr lang="en-US" sz="1000" b="0" i="0" u="none" strike="noStrike" dirty="0">
                <a:solidFill>
                  <a:srgbClr val="333333"/>
                </a:solidFill>
                <a:effectLst/>
                <a:latin typeface="Times New Roman" panose="02020603050405020304" pitchFamily="18" charset="0"/>
                <a:cs typeface="Times New Roman" panose="02020603050405020304" pitchFamily="18" charset="0"/>
              </a:rPr>
              <a:t> its attention heatmaps. Various modifications on the transformer architecture, such as different decoding strategies and adjustments in model parameters are also investigated, offering insights into the model's capabilities and limitations. Although challenges about limited dataset availability, time and memory consumption persist, the work demonstrates the potential of employing machine learning for hieroglyphic translation. This research provides a valuable basis for further studies in enhancing translation performance and extending the scope to include more diverse periods and languages, thus fostering advancements in the intersection of artificial intelligence and archaeological studies.</a:t>
            </a:r>
            <a:endParaRPr lang="en-GB" sz="1000" dirty="0">
              <a:solidFill>
                <a:srgbClr val="333333"/>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F1E9C228-3BFF-37E8-C771-190CA99D767D}"/>
              </a:ext>
            </a:extLst>
          </p:cNvPr>
          <p:cNvSpPr txBox="1"/>
          <p:nvPr/>
        </p:nvSpPr>
        <p:spPr>
          <a:xfrm>
            <a:off x="6704887" y="3784107"/>
            <a:ext cx="5064369" cy="2246769"/>
          </a:xfrm>
          <a:prstGeom prst="rect">
            <a:avLst/>
          </a:prstGeom>
          <a:noFill/>
        </p:spPr>
        <p:txBody>
          <a:bodyPr wrap="square">
            <a:spAutoFit/>
          </a:bodyPr>
          <a:lstStyle/>
          <a:p>
            <a:r>
              <a:rPr lang="en-US" sz="1000" b="0" i="0" u="none" strike="noStrike" dirty="0">
                <a:solidFill>
                  <a:srgbClr val="333333"/>
                </a:solidFill>
                <a:effectLst/>
                <a:latin typeface="Times New Roman" panose="02020603050405020304" pitchFamily="18" charset="0"/>
              </a:rPr>
              <a:t>To reach the research goals, the research attempts to answer the following overarching research question consists of multiple aspects: </a:t>
            </a:r>
            <a:r>
              <a:rPr lang="en-US" sz="1000" b="0" i="1" u="none" strike="noStrike" dirty="0">
                <a:solidFill>
                  <a:srgbClr val="333333"/>
                </a:solidFill>
                <a:effectLst/>
                <a:latin typeface="Times New Roman" panose="02020603050405020304" pitchFamily="18" charset="0"/>
              </a:rPr>
              <a:t>“Is it possible for a sequence-to-sequence encoder-decoder transformer model to accurately convert Egyptian hieroglyphics into German, and can modifications in the transformer architecture enhance the translation performance?”</a:t>
            </a:r>
          </a:p>
          <a:p>
            <a:endParaRPr lang="en-US" sz="1000" b="0" i="1" u="none" strike="noStrike" dirty="0">
              <a:solidFill>
                <a:srgbClr val="333333"/>
              </a:solidFill>
              <a:effectLst/>
              <a:latin typeface="Times New Roman" panose="02020603050405020304" pitchFamily="18" charset="0"/>
            </a:endParaRPr>
          </a:p>
          <a:p>
            <a:r>
              <a:rPr lang="en-US" sz="1000" b="0" u="none" strike="noStrike" dirty="0">
                <a:solidFill>
                  <a:srgbClr val="333333"/>
                </a:solidFill>
                <a:effectLst/>
                <a:latin typeface="Times New Roman" panose="02020603050405020304" pitchFamily="18" charset="0"/>
              </a:rPr>
              <a:t>The main hypothesis is that the created transformer model, which is trained with a dataset of Egyptian hieroglyphics and German, is able to perform basic translations toward complex hieroglyphic scripts. In addition, variations on the standard transformer model can enhance the translation performance of hieroglyphic scripts slightly.</a:t>
            </a:r>
          </a:p>
          <a:p>
            <a:endParaRPr lang="en-US" sz="1000" b="0" u="none" strike="noStrike" dirty="0">
              <a:solidFill>
                <a:srgbClr val="333333"/>
              </a:solidFill>
              <a:effectLst/>
              <a:latin typeface="Times New Roman" panose="02020603050405020304" pitchFamily="18" charset="0"/>
            </a:endParaRPr>
          </a:p>
          <a:p>
            <a:r>
              <a:rPr lang="en-US" sz="1000" dirty="0">
                <a:solidFill>
                  <a:srgbClr val="333333"/>
                </a:solidFill>
                <a:latin typeface="Times New Roman" panose="02020603050405020304" pitchFamily="18" charset="0"/>
              </a:rPr>
              <a:t>A</a:t>
            </a:r>
            <a:r>
              <a:rPr lang="en-US" sz="1000" b="0" u="none" strike="noStrike" dirty="0">
                <a:solidFill>
                  <a:srgbClr val="333333"/>
                </a:solidFill>
                <a:effectLst/>
                <a:latin typeface="Times New Roman" panose="02020603050405020304" pitchFamily="18" charset="0"/>
              </a:rPr>
              <a:t>n additional hypothesis is that comprehensive investigation and </a:t>
            </a:r>
            <a:r>
              <a:rPr lang="en-US" sz="1000" b="0" u="none" strike="noStrike" dirty="0" err="1">
                <a:solidFill>
                  <a:srgbClr val="333333"/>
                </a:solidFill>
                <a:effectLst/>
                <a:latin typeface="Times New Roman" panose="02020603050405020304" pitchFamily="18" charset="0"/>
              </a:rPr>
              <a:t>visualisation</a:t>
            </a:r>
            <a:r>
              <a:rPr lang="en-US" sz="1000" b="0" u="none" strike="noStrike" dirty="0">
                <a:solidFill>
                  <a:srgbClr val="333333"/>
                </a:solidFill>
                <a:effectLst/>
                <a:latin typeface="Times New Roman" panose="02020603050405020304" pitchFamily="18" charset="0"/>
              </a:rPr>
              <a:t> about internal workings of these transformer variations might be able to provide valuable insights into the strengths and weaknesses of the model, and benefit for future improvements and applications in the translation of ancient or complex languages.</a:t>
            </a:r>
          </a:p>
        </p:txBody>
      </p:sp>
      <p:sp>
        <p:nvSpPr>
          <p:cNvPr id="7" name="Rectangle 6">
            <a:extLst>
              <a:ext uri="{FF2B5EF4-FFF2-40B4-BE49-F238E27FC236}">
                <a16:creationId xmlns:a16="http://schemas.microsoft.com/office/drawing/2014/main" id="{AD30B07C-7F62-1638-330C-AD59003EC9BE}"/>
              </a:ext>
            </a:extLst>
          </p:cNvPr>
          <p:cNvSpPr/>
          <p:nvPr/>
        </p:nvSpPr>
        <p:spPr>
          <a:xfrm>
            <a:off x="6704887" y="3429000"/>
            <a:ext cx="5064369" cy="312618"/>
          </a:xfrm>
          <a:prstGeom prst="rect">
            <a:avLst/>
          </a:prstGeom>
          <a:noFill/>
          <a:ln w="3175">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3333"/>
                </a:solidFill>
                <a:latin typeface="Times New Roman" panose="02020603050405020304" pitchFamily="18" charset="0"/>
                <a:cs typeface="Times New Roman" panose="02020603050405020304" pitchFamily="18" charset="0"/>
              </a:rPr>
              <a:t>Research Questions and Hypothesis</a:t>
            </a:r>
          </a:p>
        </p:txBody>
      </p:sp>
    </p:spTree>
    <p:extLst>
      <p:ext uri="{BB962C8B-B14F-4D97-AF65-F5344CB8AC3E}">
        <p14:creationId xmlns:p14="http://schemas.microsoft.com/office/powerpoint/2010/main" val="785201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9223C0F-9938-0EA6-460B-784791C02274}"/>
              </a:ext>
            </a:extLst>
          </p:cNvPr>
          <p:cNvSpPr/>
          <p:nvPr/>
        </p:nvSpPr>
        <p:spPr>
          <a:xfrm>
            <a:off x="876829" y="507998"/>
            <a:ext cx="1018677" cy="276999"/>
          </a:xfrm>
          <a:prstGeom prst="rect">
            <a:avLst/>
          </a:prstGeom>
        </p:spPr>
        <p:txBody>
          <a:bodyPr wrap="none">
            <a:spAutoFit/>
          </a:bodyPr>
          <a:lstStyle/>
          <a:p>
            <a:r>
              <a:rPr lang="en-US" sz="1200" b="1" dirty="0">
                <a:solidFill>
                  <a:srgbClr val="333333"/>
                </a:solidFill>
                <a:latin typeface="Times New Roman" panose="02020603050405020304" pitchFamily="18" charset="0"/>
                <a:cs typeface="Times New Roman" panose="02020603050405020304" pitchFamily="18" charset="0"/>
              </a:rPr>
              <a:t>Introduction</a:t>
            </a:r>
          </a:p>
        </p:txBody>
      </p:sp>
      <p:pic>
        <p:nvPicPr>
          <p:cNvPr id="3" name="Picture 2">
            <a:extLst>
              <a:ext uri="{FF2B5EF4-FFF2-40B4-BE49-F238E27FC236}">
                <a16:creationId xmlns:a16="http://schemas.microsoft.com/office/drawing/2014/main" id="{5616095A-5949-691F-4209-44FDF2DF03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800000">
            <a:off x="135502" y="5694574"/>
            <a:ext cx="11920993" cy="44385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FE4F841-EF8B-B6CB-F74C-44B1CEF0B330}"/>
              </a:ext>
            </a:extLst>
          </p:cNvPr>
          <p:cNvSpPr txBox="1"/>
          <p:nvPr/>
        </p:nvSpPr>
        <p:spPr>
          <a:xfrm>
            <a:off x="876829" y="965598"/>
            <a:ext cx="10603048" cy="3975576"/>
          </a:xfrm>
          <a:prstGeom prst="rect">
            <a:avLst/>
          </a:prstGeom>
          <a:noFill/>
        </p:spPr>
        <p:txBody>
          <a:bodyPr wrap="square" rtlCol="0">
            <a:spAutoFit/>
          </a:bodyPr>
          <a:lstStyle/>
          <a:p>
            <a:pPr marL="285750" indent="-285750">
              <a:lnSpc>
                <a:spcPct val="200000"/>
              </a:lnSpc>
              <a:buFontTx/>
              <a:buChar char="-"/>
            </a:pPr>
            <a:r>
              <a:rPr lang="en-US" sz="1200" dirty="0">
                <a:solidFill>
                  <a:srgbClr val="333333"/>
                </a:solidFill>
                <a:latin typeface="Times New Roman" panose="02020603050405020304" pitchFamily="18" charset="0"/>
                <a:cs typeface="Times New Roman" panose="02020603050405020304" pitchFamily="18" charset="0"/>
              </a:rPr>
              <a:t>Egyptian hieroglyphs, were the formal writing system used in Ancient Egypt, and they were largely carved into stone and commonly used in temples, tombs and on other monuments for nearly 3000 years</a:t>
            </a:r>
          </a:p>
          <a:p>
            <a:pPr marL="285750" indent="-285750">
              <a:lnSpc>
                <a:spcPct val="200000"/>
              </a:lnSpc>
              <a:buFontTx/>
              <a:buChar char="-"/>
            </a:pPr>
            <a:r>
              <a:rPr lang="en-US" sz="1200" dirty="0">
                <a:solidFill>
                  <a:srgbClr val="333333"/>
                </a:solidFill>
                <a:latin typeface="Times New Roman" panose="02020603050405020304" pitchFamily="18" charset="0"/>
                <a:cs typeface="Times New Roman" panose="02020603050405020304" pitchFamily="18" charset="0"/>
              </a:rPr>
              <a:t>After the proliferation of Christianity by the Roman Empire in the First Century, the ability in reading ancient Egyptian script was vanished</a:t>
            </a:r>
          </a:p>
          <a:p>
            <a:pPr marL="171450" indent="-171450">
              <a:lnSpc>
                <a:spcPct val="200000"/>
              </a:lnSpc>
              <a:buFontTx/>
              <a:buChar char="-"/>
            </a:pPr>
            <a:r>
              <a:rPr lang="en-US" sz="1200" dirty="0">
                <a:solidFill>
                  <a:srgbClr val="333333"/>
                </a:solidFill>
                <a:latin typeface="Times New Roman" panose="02020603050405020304" pitchFamily="18" charset="0"/>
                <a:cs typeface="Times New Roman" panose="02020603050405020304" pitchFamily="18" charset="0"/>
              </a:rPr>
              <a:t>   During Renaissance, scholars initiated the study of Egyptian, while these scholars believed that hieroglyphs symbolized concepts, instead of a written language</a:t>
            </a:r>
          </a:p>
          <a:p>
            <a:pPr marL="171450" indent="-171450">
              <a:lnSpc>
                <a:spcPct val="200000"/>
              </a:lnSpc>
              <a:buFontTx/>
              <a:buChar char="-"/>
            </a:pPr>
            <a:r>
              <a:rPr lang="en-US" sz="1200" dirty="0">
                <a:solidFill>
                  <a:srgbClr val="333333"/>
                </a:solidFill>
                <a:latin typeface="Times New Roman" panose="02020603050405020304" pitchFamily="18" charset="0"/>
                <a:cs typeface="Times New Roman" panose="02020603050405020304" pitchFamily="18" charset="0"/>
              </a:rPr>
              <a:t>    Napoleon and the Rosetta Stone</a:t>
            </a:r>
          </a:p>
          <a:p>
            <a:pPr marL="171450" indent="-171450">
              <a:lnSpc>
                <a:spcPct val="200000"/>
              </a:lnSpc>
              <a:buFontTx/>
              <a:buChar char="-"/>
            </a:pPr>
            <a:r>
              <a:rPr lang="en-US" sz="1200" dirty="0">
                <a:solidFill>
                  <a:srgbClr val="333333"/>
                </a:solidFill>
                <a:latin typeface="Times New Roman" panose="02020603050405020304" pitchFamily="18" charset="0"/>
                <a:cs typeface="Times New Roman" panose="02020603050405020304" pitchFamily="18" charset="0"/>
              </a:rPr>
              <a:t>    Decipherment of the hieroglyphic and computer-encoding</a:t>
            </a:r>
          </a:p>
          <a:p>
            <a:pPr>
              <a:lnSpc>
                <a:spcPct val="200000"/>
              </a:lnSpc>
            </a:pPr>
            <a:r>
              <a:rPr lang="en-US" sz="1200" dirty="0">
                <a:solidFill>
                  <a:srgbClr val="333333"/>
                </a:solidFill>
                <a:latin typeface="Times New Roman" panose="02020603050405020304" pitchFamily="18" charset="0"/>
                <a:cs typeface="Times New Roman" panose="02020603050405020304" pitchFamily="18" charset="0"/>
              </a:rPr>
              <a:t>	- Original texts: </a:t>
            </a:r>
            <a:r>
              <a:rPr lang="en-US" sz="2000" dirty="0">
                <a:solidFill>
                  <a:srgbClr val="333333"/>
                </a:solidFill>
                <a:latin typeface="Times New Roman" panose="02020603050405020304" pitchFamily="18" charset="0"/>
                <a:cs typeface="Times New Roman" panose="02020603050405020304" pitchFamily="18" charset="0"/>
              </a:rPr>
              <a:t>𓁢𓁛𓅒𓆃𓂀</a:t>
            </a:r>
          </a:p>
          <a:p>
            <a:pPr>
              <a:lnSpc>
                <a:spcPct val="200000"/>
              </a:lnSpc>
            </a:pPr>
            <a:r>
              <a:rPr lang="en-US" sz="1200" dirty="0">
                <a:solidFill>
                  <a:srgbClr val="333333"/>
                </a:solidFill>
                <a:latin typeface="Times New Roman" panose="02020603050405020304" pitchFamily="18" charset="0"/>
                <a:cs typeface="Times New Roman" panose="02020603050405020304" pitchFamily="18" charset="0"/>
              </a:rPr>
              <a:t>	- Gardiner signs: C6 C2 C2C H5 N60</a:t>
            </a:r>
          </a:p>
          <a:p>
            <a:pPr>
              <a:lnSpc>
                <a:spcPct val="200000"/>
              </a:lnSpc>
            </a:pPr>
            <a:r>
              <a:rPr lang="en-US" sz="1200" dirty="0">
                <a:solidFill>
                  <a:srgbClr val="333333"/>
                </a:solidFill>
                <a:latin typeface="Times New Roman" panose="02020603050405020304" pitchFamily="18" charset="0"/>
                <a:cs typeface="Times New Roman" panose="02020603050405020304" pitchFamily="18" charset="0"/>
              </a:rPr>
              <a:t>	- Transcriptions: </a:t>
            </a:r>
            <a:r>
              <a:rPr lang="de-DE" sz="1200" dirty="0" err="1">
                <a:solidFill>
                  <a:srgbClr val="333333"/>
                </a:solidFill>
                <a:latin typeface="Times New Roman" panose="02020603050405020304" pitchFamily="18" charset="0"/>
                <a:cs typeface="Times New Roman" panose="02020603050405020304" pitchFamily="18" charset="0"/>
              </a:rPr>
              <a:t>dm</a:t>
            </a:r>
            <a:r>
              <a:rPr lang="de-DE" sz="1200" dirty="0">
                <a:solidFill>
                  <a:srgbClr val="333333"/>
                </a:solidFill>
                <a:latin typeface="Times New Roman" panose="02020603050405020304" pitchFamily="18" charset="0"/>
                <a:cs typeface="Times New Roman" panose="02020603050405020304" pitchFamily="18" charset="0"/>
              </a:rPr>
              <a:t> =j </a:t>
            </a:r>
            <a:r>
              <a:rPr lang="de-DE" sz="1200" dirty="0" err="1">
                <a:solidFill>
                  <a:srgbClr val="333333"/>
                </a:solidFill>
                <a:latin typeface="Times New Roman" panose="02020603050405020304" pitchFamily="18" charset="0"/>
                <a:cs typeface="Times New Roman" panose="02020603050405020304" pitchFamily="18" charset="0"/>
              </a:rPr>
              <a:t>rn</a:t>
            </a:r>
            <a:r>
              <a:rPr lang="de-DE" sz="1200" dirty="0">
                <a:solidFill>
                  <a:srgbClr val="333333"/>
                </a:solidFill>
                <a:latin typeface="Times New Roman" panose="02020603050405020304" pitchFamily="18" charset="0"/>
                <a:cs typeface="Times New Roman" panose="02020603050405020304" pitchFamily="18" charset="0"/>
              </a:rPr>
              <a:t> =k ꜥšꜣ m </a:t>
            </a:r>
            <a:r>
              <a:rPr lang="de-DE" sz="1200" dirty="0" err="1">
                <a:solidFill>
                  <a:srgbClr val="333333"/>
                </a:solidFill>
                <a:latin typeface="Times New Roman" panose="02020603050405020304" pitchFamily="18" charset="0"/>
                <a:cs typeface="Times New Roman" panose="02020603050405020304" pitchFamily="18" charset="0"/>
              </a:rPr>
              <a:t>ẖr,t-hrw</a:t>
            </a:r>
            <a:endParaRPr lang="de-DE" sz="1200" dirty="0">
              <a:solidFill>
                <a:srgbClr val="333333"/>
              </a:solidFill>
              <a:latin typeface="Times New Roman" panose="02020603050405020304" pitchFamily="18" charset="0"/>
              <a:cs typeface="Times New Roman" panose="02020603050405020304" pitchFamily="18" charset="0"/>
            </a:endParaRPr>
          </a:p>
          <a:p>
            <a:pPr>
              <a:lnSpc>
                <a:spcPct val="200000"/>
              </a:lnSpc>
            </a:pPr>
            <a:r>
              <a:rPr lang="de-DE" sz="1200" dirty="0">
                <a:solidFill>
                  <a:srgbClr val="333333"/>
                </a:solidFill>
                <a:latin typeface="Times New Roman" panose="02020603050405020304" pitchFamily="18" charset="0"/>
                <a:cs typeface="Times New Roman" panose="02020603050405020304" pitchFamily="18" charset="0"/>
              </a:rPr>
              <a:t>-       Very limited </a:t>
            </a:r>
            <a:r>
              <a:rPr lang="de-DE" sz="1200" dirty="0" err="1">
                <a:solidFill>
                  <a:srgbClr val="333333"/>
                </a:solidFill>
                <a:latin typeface="Times New Roman" panose="02020603050405020304" pitchFamily="18" charset="0"/>
                <a:cs typeface="Times New Roman" panose="02020603050405020304" pitchFamily="18" charset="0"/>
              </a:rPr>
              <a:t>studies</a:t>
            </a:r>
            <a:r>
              <a:rPr lang="de-DE" sz="1200" dirty="0">
                <a:solidFill>
                  <a:srgbClr val="333333"/>
                </a:solidFill>
                <a:latin typeface="Times New Roman" panose="02020603050405020304" pitchFamily="18" charset="0"/>
                <a:cs typeface="Times New Roman" panose="02020603050405020304" pitchFamily="18" charset="0"/>
              </a:rPr>
              <a:t> </a:t>
            </a:r>
            <a:r>
              <a:rPr lang="de-DE" sz="1200" dirty="0" err="1">
                <a:solidFill>
                  <a:srgbClr val="333333"/>
                </a:solidFill>
                <a:latin typeface="Times New Roman" panose="02020603050405020304" pitchFamily="18" charset="0"/>
                <a:cs typeface="Times New Roman" panose="02020603050405020304" pitchFamily="18" charset="0"/>
              </a:rPr>
              <a:t>about</a:t>
            </a:r>
            <a:r>
              <a:rPr lang="de-DE" sz="1200" dirty="0">
                <a:solidFill>
                  <a:srgbClr val="333333"/>
                </a:solidFill>
                <a:latin typeface="Times New Roman" panose="02020603050405020304" pitchFamily="18" charset="0"/>
                <a:cs typeface="Times New Roman" panose="02020603050405020304" pitchFamily="18" charset="0"/>
              </a:rPr>
              <a:t> </a:t>
            </a:r>
            <a:r>
              <a:rPr lang="de-DE" sz="1200" dirty="0" err="1">
                <a:solidFill>
                  <a:srgbClr val="333333"/>
                </a:solidFill>
                <a:latin typeface="Times New Roman" panose="02020603050405020304" pitchFamily="18" charset="0"/>
                <a:cs typeface="Times New Roman" panose="02020603050405020304" pitchFamily="18" charset="0"/>
              </a:rPr>
              <a:t>machine</a:t>
            </a:r>
            <a:r>
              <a:rPr lang="de-DE" sz="1200" dirty="0">
                <a:solidFill>
                  <a:srgbClr val="333333"/>
                </a:solidFill>
                <a:latin typeface="Times New Roman" panose="02020603050405020304" pitchFamily="18" charset="0"/>
                <a:cs typeface="Times New Roman" panose="02020603050405020304" pitchFamily="18" charset="0"/>
              </a:rPr>
              <a:t> </a:t>
            </a:r>
            <a:r>
              <a:rPr lang="de-DE" sz="1200" dirty="0" err="1">
                <a:solidFill>
                  <a:srgbClr val="333333"/>
                </a:solidFill>
                <a:latin typeface="Times New Roman" panose="02020603050405020304" pitchFamily="18" charset="0"/>
                <a:cs typeface="Times New Roman" panose="02020603050405020304" pitchFamily="18" charset="0"/>
              </a:rPr>
              <a:t>translation</a:t>
            </a:r>
            <a:endParaRPr lang="en-US" sz="1200" dirty="0">
              <a:solidFill>
                <a:srgbClr val="333333"/>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F7B97E9-F46E-AE32-4111-FD275E8C1FFF}"/>
              </a:ext>
            </a:extLst>
          </p:cNvPr>
          <p:cNvSpPr txBox="1"/>
          <p:nvPr/>
        </p:nvSpPr>
        <p:spPr>
          <a:xfrm>
            <a:off x="115708" y="6494371"/>
            <a:ext cx="3376312" cy="246221"/>
          </a:xfrm>
          <a:prstGeom prst="rect">
            <a:avLst/>
          </a:prstGeom>
          <a:noFill/>
        </p:spPr>
        <p:txBody>
          <a:bodyPr wrap="square" rtlCol="0">
            <a:spAutoFit/>
          </a:bodyPr>
          <a:lstStyle/>
          <a:p>
            <a:r>
              <a:rPr lang="nl-NL" sz="1000" dirty="0">
                <a:solidFill>
                  <a:srgbClr val="666666"/>
                </a:solidFill>
                <a:latin typeface="Times New Roman" panose="02020603050405020304" pitchFamily="18" charset="0"/>
                <a:cs typeface="Times New Roman" panose="02020603050405020304" pitchFamily="18" charset="0"/>
              </a:rPr>
              <a:t>Source: </a:t>
            </a:r>
            <a:r>
              <a:rPr lang="en-US" sz="1000" dirty="0">
                <a:solidFill>
                  <a:srgbClr val="666666"/>
                </a:solidFill>
                <a:latin typeface="Times New Roman" panose="02020603050405020304" pitchFamily="18" charset="0"/>
                <a:cs typeface="Times New Roman" panose="02020603050405020304" pitchFamily="18" charset="0"/>
              </a:rPr>
              <a:t>L. Adkins and R. A. Adkins  </a:t>
            </a:r>
            <a:r>
              <a:rPr lang="nl-NL" sz="1000" dirty="0">
                <a:solidFill>
                  <a:srgbClr val="666666"/>
                </a:solidFill>
                <a:latin typeface="Times New Roman" panose="02020603050405020304" pitchFamily="18" charset="0"/>
                <a:cs typeface="Times New Roman" panose="02020603050405020304" pitchFamily="18" charset="0"/>
              </a:rPr>
              <a:t>(2000) </a:t>
            </a:r>
          </a:p>
        </p:txBody>
      </p:sp>
      <p:cxnSp>
        <p:nvCxnSpPr>
          <p:cNvPr id="7" name="Straight Connector 6">
            <a:extLst>
              <a:ext uri="{FF2B5EF4-FFF2-40B4-BE49-F238E27FC236}">
                <a16:creationId xmlns:a16="http://schemas.microsoft.com/office/drawing/2014/main" id="{E9DC3341-EB44-2E97-3ED8-20453BC64B5C}"/>
              </a:ext>
            </a:extLst>
          </p:cNvPr>
          <p:cNvCxnSpPr>
            <a:cxnSpLocks/>
          </p:cNvCxnSpPr>
          <p:nvPr/>
        </p:nvCxnSpPr>
        <p:spPr>
          <a:xfrm>
            <a:off x="407324" y="5635368"/>
            <a:ext cx="0" cy="232757"/>
          </a:xfrm>
          <a:prstGeom prst="line">
            <a:avLst/>
          </a:prstGeom>
          <a:ln>
            <a:solidFill>
              <a:srgbClr val="01F0D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609542B-52FE-994D-EE77-9CFC036B5193}"/>
              </a:ext>
            </a:extLst>
          </p:cNvPr>
          <p:cNvSpPr txBox="1"/>
          <p:nvPr/>
        </p:nvSpPr>
        <p:spPr>
          <a:xfrm>
            <a:off x="0" y="5239294"/>
            <a:ext cx="1018677" cy="400110"/>
          </a:xfrm>
          <a:prstGeom prst="rect">
            <a:avLst/>
          </a:prstGeom>
          <a:noFill/>
        </p:spPr>
        <p:txBody>
          <a:bodyPr wrap="square">
            <a:spAutoFit/>
          </a:bodyPr>
          <a:lstStyle/>
          <a:p>
            <a:r>
              <a:rPr lang="en-GB" sz="1000" dirty="0"/>
              <a:t>3250–332 BC</a:t>
            </a:r>
          </a:p>
          <a:p>
            <a:r>
              <a:rPr lang="en-GB" sz="1000" dirty="0"/>
              <a:t>Sacred carvings</a:t>
            </a:r>
          </a:p>
        </p:txBody>
      </p:sp>
      <p:cxnSp>
        <p:nvCxnSpPr>
          <p:cNvPr id="11" name="Straight Connector 10">
            <a:extLst>
              <a:ext uri="{FF2B5EF4-FFF2-40B4-BE49-F238E27FC236}">
                <a16:creationId xmlns:a16="http://schemas.microsoft.com/office/drawing/2014/main" id="{3D3D1E94-DD99-46B2-03D0-3F20DBC3B3A2}"/>
              </a:ext>
            </a:extLst>
          </p:cNvPr>
          <p:cNvCxnSpPr>
            <a:cxnSpLocks/>
          </p:cNvCxnSpPr>
          <p:nvPr/>
        </p:nvCxnSpPr>
        <p:spPr>
          <a:xfrm>
            <a:off x="1528526" y="5952046"/>
            <a:ext cx="0" cy="232757"/>
          </a:xfrm>
          <a:prstGeom prst="line">
            <a:avLst/>
          </a:prstGeom>
          <a:ln>
            <a:solidFill>
              <a:srgbClr val="01F0D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C7E888C-AA06-EDF1-7894-E8DAF774A7DA}"/>
              </a:ext>
            </a:extLst>
          </p:cNvPr>
          <p:cNvSpPr txBox="1"/>
          <p:nvPr/>
        </p:nvSpPr>
        <p:spPr>
          <a:xfrm>
            <a:off x="1155900" y="6144374"/>
            <a:ext cx="1219200" cy="400110"/>
          </a:xfrm>
          <a:prstGeom prst="rect">
            <a:avLst/>
          </a:prstGeom>
          <a:noFill/>
        </p:spPr>
        <p:txBody>
          <a:bodyPr wrap="square">
            <a:spAutoFit/>
          </a:bodyPr>
          <a:lstStyle/>
          <a:p>
            <a:r>
              <a:rPr lang="en-US" sz="1000" dirty="0"/>
              <a:t>332–30 BC</a:t>
            </a:r>
          </a:p>
          <a:p>
            <a:r>
              <a:rPr lang="en-US" sz="1000" dirty="0"/>
              <a:t>Greek rule in Egypt</a:t>
            </a:r>
            <a:endParaRPr lang="en-GB" sz="1000" dirty="0"/>
          </a:p>
        </p:txBody>
      </p:sp>
      <p:cxnSp>
        <p:nvCxnSpPr>
          <p:cNvPr id="13" name="Straight Connector 12">
            <a:extLst>
              <a:ext uri="{FF2B5EF4-FFF2-40B4-BE49-F238E27FC236}">
                <a16:creationId xmlns:a16="http://schemas.microsoft.com/office/drawing/2014/main" id="{F8A986F4-B14D-9BE8-CD36-638022FA593C}"/>
              </a:ext>
            </a:extLst>
          </p:cNvPr>
          <p:cNvCxnSpPr>
            <a:cxnSpLocks/>
          </p:cNvCxnSpPr>
          <p:nvPr/>
        </p:nvCxnSpPr>
        <p:spPr>
          <a:xfrm>
            <a:off x="2371898" y="5659645"/>
            <a:ext cx="0" cy="232757"/>
          </a:xfrm>
          <a:prstGeom prst="line">
            <a:avLst/>
          </a:prstGeom>
          <a:ln>
            <a:solidFill>
              <a:srgbClr val="01F0D1"/>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8634E18A-8C0D-ED3F-9D4E-37A2F9CFBF69}"/>
              </a:ext>
            </a:extLst>
          </p:cNvPr>
          <p:cNvSpPr txBox="1"/>
          <p:nvPr/>
        </p:nvSpPr>
        <p:spPr>
          <a:xfrm>
            <a:off x="1636371" y="5242812"/>
            <a:ext cx="2804152" cy="400110"/>
          </a:xfrm>
          <a:prstGeom prst="rect">
            <a:avLst/>
          </a:prstGeom>
          <a:noFill/>
        </p:spPr>
        <p:txBody>
          <a:bodyPr wrap="square">
            <a:spAutoFit/>
          </a:bodyPr>
          <a:lstStyle/>
          <a:p>
            <a:r>
              <a:rPr lang="en-US" sz="1000" dirty="0"/>
              <a:t>1 AD</a:t>
            </a:r>
          </a:p>
          <a:p>
            <a:r>
              <a:rPr lang="en-US" sz="1000" dirty="0"/>
              <a:t>Egyptian religious practices being abandoned</a:t>
            </a:r>
            <a:endParaRPr lang="en-GB" sz="1000" dirty="0"/>
          </a:p>
        </p:txBody>
      </p:sp>
      <p:cxnSp>
        <p:nvCxnSpPr>
          <p:cNvPr id="15" name="Straight Connector 14">
            <a:extLst>
              <a:ext uri="{FF2B5EF4-FFF2-40B4-BE49-F238E27FC236}">
                <a16:creationId xmlns:a16="http://schemas.microsoft.com/office/drawing/2014/main" id="{AFE04F1D-6017-D69E-BE71-75D202AA9669}"/>
              </a:ext>
            </a:extLst>
          </p:cNvPr>
          <p:cNvCxnSpPr>
            <a:cxnSpLocks/>
          </p:cNvCxnSpPr>
          <p:nvPr/>
        </p:nvCxnSpPr>
        <p:spPr>
          <a:xfrm>
            <a:off x="3787834" y="5985496"/>
            <a:ext cx="0" cy="232757"/>
          </a:xfrm>
          <a:prstGeom prst="line">
            <a:avLst/>
          </a:prstGeom>
          <a:ln>
            <a:solidFill>
              <a:srgbClr val="01F0D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8812F696-15DD-8C7B-6CA2-945E5DBF2EB3}"/>
              </a:ext>
            </a:extLst>
          </p:cNvPr>
          <p:cNvSpPr txBox="1"/>
          <p:nvPr/>
        </p:nvSpPr>
        <p:spPr>
          <a:xfrm>
            <a:off x="2800277" y="6135989"/>
            <a:ext cx="2414477" cy="400110"/>
          </a:xfrm>
          <a:prstGeom prst="rect">
            <a:avLst/>
          </a:prstGeom>
          <a:noFill/>
        </p:spPr>
        <p:txBody>
          <a:bodyPr wrap="square">
            <a:spAutoFit/>
          </a:bodyPr>
          <a:lstStyle/>
          <a:p>
            <a:r>
              <a:rPr lang="en-US" sz="1000" dirty="0"/>
              <a:t>394 AD</a:t>
            </a:r>
          </a:p>
          <a:p>
            <a:r>
              <a:rPr lang="en-US" sz="1000" dirty="0"/>
              <a:t>The last known hieroglyphics inscription</a:t>
            </a:r>
            <a:endParaRPr lang="en-GB" sz="1000" dirty="0"/>
          </a:p>
        </p:txBody>
      </p:sp>
      <p:cxnSp>
        <p:nvCxnSpPr>
          <p:cNvPr id="18" name="Straight Connector 17">
            <a:extLst>
              <a:ext uri="{FF2B5EF4-FFF2-40B4-BE49-F238E27FC236}">
                <a16:creationId xmlns:a16="http://schemas.microsoft.com/office/drawing/2014/main" id="{59A6246F-91E6-8828-4ED1-BBA3E79E4A26}"/>
              </a:ext>
            </a:extLst>
          </p:cNvPr>
          <p:cNvCxnSpPr>
            <a:cxnSpLocks/>
          </p:cNvCxnSpPr>
          <p:nvPr/>
        </p:nvCxnSpPr>
        <p:spPr>
          <a:xfrm>
            <a:off x="6095999" y="5611966"/>
            <a:ext cx="0" cy="232757"/>
          </a:xfrm>
          <a:prstGeom prst="line">
            <a:avLst/>
          </a:prstGeom>
          <a:ln>
            <a:solidFill>
              <a:srgbClr val="01F0D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E835E37C-0AC7-81F1-D1B8-97DD329EEDD1}"/>
              </a:ext>
            </a:extLst>
          </p:cNvPr>
          <p:cNvSpPr txBox="1"/>
          <p:nvPr/>
        </p:nvSpPr>
        <p:spPr>
          <a:xfrm>
            <a:off x="5371257" y="5242812"/>
            <a:ext cx="1731306" cy="400110"/>
          </a:xfrm>
          <a:prstGeom prst="rect">
            <a:avLst/>
          </a:prstGeom>
          <a:noFill/>
        </p:spPr>
        <p:txBody>
          <a:bodyPr wrap="square">
            <a:spAutoFit/>
          </a:bodyPr>
          <a:lstStyle/>
          <a:p>
            <a:r>
              <a:rPr lang="en-GB" sz="1000" dirty="0"/>
              <a:t>1400-1700 AD</a:t>
            </a:r>
          </a:p>
          <a:p>
            <a:r>
              <a:rPr lang="en-GB" sz="1000" dirty="0"/>
              <a:t>Interest in Egypt from Europe</a:t>
            </a:r>
          </a:p>
        </p:txBody>
      </p:sp>
      <p:cxnSp>
        <p:nvCxnSpPr>
          <p:cNvPr id="20" name="Straight Connector 19">
            <a:extLst>
              <a:ext uri="{FF2B5EF4-FFF2-40B4-BE49-F238E27FC236}">
                <a16:creationId xmlns:a16="http://schemas.microsoft.com/office/drawing/2014/main" id="{8CE5704C-815B-6651-D8C3-ACF7F4CB2A0F}"/>
              </a:ext>
            </a:extLst>
          </p:cNvPr>
          <p:cNvCxnSpPr>
            <a:cxnSpLocks/>
          </p:cNvCxnSpPr>
          <p:nvPr/>
        </p:nvCxnSpPr>
        <p:spPr>
          <a:xfrm>
            <a:off x="7072491" y="5965438"/>
            <a:ext cx="0" cy="232757"/>
          </a:xfrm>
          <a:prstGeom prst="line">
            <a:avLst/>
          </a:prstGeom>
          <a:ln>
            <a:solidFill>
              <a:srgbClr val="01F0D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610958A8-34F3-9A7A-3C41-ED462ACCEC59}"/>
              </a:ext>
            </a:extLst>
          </p:cNvPr>
          <p:cNvSpPr txBox="1"/>
          <p:nvPr/>
        </p:nvSpPr>
        <p:spPr>
          <a:xfrm>
            <a:off x="6538937" y="6184803"/>
            <a:ext cx="1638741" cy="553998"/>
          </a:xfrm>
          <a:prstGeom prst="rect">
            <a:avLst/>
          </a:prstGeom>
          <a:noFill/>
        </p:spPr>
        <p:txBody>
          <a:bodyPr wrap="square">
            <a:spAutoFit/>
          </a:bodyPr>
          <a:lstStyle/>
          <a:p>
            <a:r>
              <a:rPr lang="en-US" sz="1000" dirty="0"/>
              <a:t>1798-1799 AD</a:t>
            </a:r>
          </a:p>
          <a:p>
            <a:r>
              <a:rPr lang="en-US" sz="1000" dirty="0"/>
              <a:t>Napoleon invaded Egypt, found the Rosetta Stone</a:t>
            </a:r>
            <a:endParaRPr lang="en-GB" sz="1000" dirty="0"/>
          </a:p>
        </p:txBody>
      </p:sp>
      <p:cxnSp>
        <p:nvCxnSpPr>
          <p:cNvPr id="22" name="Straight Connector 21">
            <a:extLst>
              <a:ext uri="{FF2B5EF4-FFF2-40B4-BE49-F238E27FC236}">
                <a16:creationId xmlns:a16="http://schemas.microsoft.com/office/drawing/2014/main" id="{768F1D85-88F7-D35C-BADB-914436A4A981}"/>
              </a:ext>
            </a:extLst>
          </p:cNvPr>
          <p:cNvCxnSpPr>
            <a:cxnSpLocks/>
          </p:cNvCxnSpPr>
          <p:nvPr/>
        </p:nvCxnSpPr>
        <p:spPr>
          <a:xfrm>
            <a:off x="8473441" y="5650649"/>
            <a:ext cx="0" cy="232757"/>
          </a:xfrm>
          <a:prstGeom prst="line">
            <a:avLst/>
          </a:prstGeom>
          <a:ln>
            <a:solidFill>
              <a:srgbClr val="01F0D1"/>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26D4B0E-B61B-6F70-63E0-0A4FF7C9C0C7}"/>
              </a:ext>
            </a:extLst>
          </p:cNvPr>
          <p:cNvSpPr txBox="1"/>
          <p:nvPr/>
        </p:nvSpPr>
        <p:spPr>
          <a:xfrm>
            <a:off x="7609364" y="5212731"/>
            <a:ext cx="2165721" cy="400110"/>
          </a:xfrm>
          <a:prstGeom prst="rect">
            <a:avLst/>
          </a:prstGeom>
          <a:noFill/>
        </p:spPr>
        <p:txBody>
          <a:bodyPr wrap="square">
            <a:spAutoFit/>
          </a:bodyPr>
          <a:lstStyle/>
          <a:p>
            <a:r>
              <a:rPr lang="en-GB" sz="1000" dirty="0"/>
              <a:t>1836 AD</a:t>
            </a:r>
          </a:p>
          <a:p>
            <a:r>
              <a:rPr lang="en-GB" sz="1000" dirty="0"/>
              <a:t>Unlocking Egyptian Hieroglyphics</a:t>
            </a:r>
          </a:p>
        </p:txBody>
      </p:sp>
      <p:cxnSp>
        <p:nvCxnSpPr>
          <p:cNvPr id="24" name="Straight Connector 23">
            <a:extLst>
              <a:ext uri="{FF2B5EF4-FFF2-40B4-BE49-F238E27FC236}">
                <a16:creationId xmlns:a16="http://schemas.microsoft.com/office/drawing/2014/main" id="{846E8EC1-59B7-D41E-39AF-95C188CC6A3C}"/>
              </a:ext>
            </a:extLst>
          </p:cNvPr>
          <p:cNvCxnSpPr>
            <a:cxnSpLocks/>
          </p:cNvCxnSpPr>
          <p:nvPr/>
        </p:nvCxnSpPr>
        <p:spPr>
          <a:xfrm>
            <a:off x="10462953" y="5965438"/>
            <a:ext cx="0" cy="232757"/>
          </a:xfrm>
          <a:prstGeom prst="line">
            <a:avLst/>
          </a:prstGeom>
          <a:ln>
            <a:solidFill>
              <a:srgbClr val="01F0D1"/>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AA899D46-02A5-76D6-90B6-FB4FBDB9472E}"/>
              </a:ext>
            </a:extLst>
          </p:cNvPr>
          <p:cNvSpPr txBox="1"/>
          <p:nvPr/>
        </p:nvSpPr>
        <p:spPr>
          <a:xfrm>
            <a:off x="9365260" y="6150483"/>
            <a:ext cx="2588031" cy="400110"/>
          </a:xfrm>
          <a:prstGeom prst="rect">
            <a:avLst/>
          </a:prstGeom>
          <a:noFill/>
        </p:spPr>
        <p:txBody>
          <a:bodyPr wrap="square">
            <a:spAutoFit/>
          </a:bodyPr>
          <a:lstStyle/>
          <a:p>
            <a:r>
              <a:rPr lang="en-US" sz="1000" dirty="0"/>
              <a:t>1984 AD</a:t>
            </a:r>
          </a:p>
          <a:p>
            <a:r>
              <a:rPr lang="en-US" sz="1000" dirty="0"/>
              <a:t>Computer-encoding of Egyptian Hieroglyphics</a:t>
            </a:r>
            <a:endParaRPr lang="en-GB" sz="1000" dirty="0"/>
          </a:p>
        </p:txBody>
      </p:sp>
    </p:spTree>
    <p:extLst>
      <p:ext uri="{BB962C8B-B14F-4D97-AF65-F5344CB8AC3E}">
        <p14:creationId xmlns:p14="http://schemas.microsoft.com/office/powerpoint/2010/main" val="1581240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9223C0F-9938-0EA6-460B-784791C02274}"/>
              </a:ext>
            </a:extLst>
          </p:cNvPr>
          <p:cNvSpPr/>
          <p:nvPr/>
        </p:nvSpPr>
        <p:spPr>
          <a:xfrm>
            <a:off x="876829" y="507998"/>
            <a:ext cx="1018677" cy="276999"/>
          </a:xfrm>
          <a:prstGeom prst="rect">
            <a:avLst/>
          </a:prstGeom>
        </p:spPr>
        <p:txBody>
          <a:bodyPr wrap="none">
            <a:spAutoFit/>
          </a:bodyPr>
          <a:lstStyle/>
          <a:p>
            <a:r>
              <a:rPr lang="en-US" sz="1200" b="1" dirty="0">
                <a:solidFill>
                  <a:srgbClr val="333333"/>
                </a:solidFill>
                <a:latin typeface="Times New Roman" panose="02020603050405020304" pitchFamily="18" charset="0"/>
                <a:cs typeface="Times New Roman" panose="02020603050405020304" pitchFamily="18" charset="0"/>
              </a:rPr>
              <a:t>Introduction</a:t>
            </a:r>
          </a:p>
        </p:txBody>
      </p:sp>
      <p:pic>
        <p:nvPicPr>
          <p:cNvPr id="3" name="Picture 2">
            <a:extLst>
              <a:ext uri="{FF2B5EF4-FFF2-40B4-BE49-F238E27FC236}">
                <a16:creationId xmlns:a16="http://schemas.microsoft.com/office/drawing/2014/main" id="{5616095A-5949-691F-4209-44FDF2DF03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800000">
            <a:off x="135502" y="5693758"/>
            <a:ext cx="11920993" cy="44385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FE4F841-EF8B-B6CB-F74C-44B1CEF0B330}"/>
              </a:ext>
            </a:extLst>
          </p:cNvPr>
          <p:cNvSpPr txBox="1"/>
          <p:nvPr/>
        </p:nvSpPr>
        <p:spPr>
          <a:xfrm>
            <a:off x="876829" y="965598"/>
            <a:ext cx="10603048" cy="2128916"/>
          </a:xfrm>
          <a:prstGeom prst="rect">
            <a:avLst/>
          </a:prstGeom>
          <a:noFill/>
        </p:spPr>
        <p:txBody>
          <a:bodyPr wrap="square" rtlCol="0">
            <a:spAutoFit/>
          </a:bodyPr>
          <a:lstStyle/>
          <a:p>
            <a:pPr marL="285750" indent="-285750">
              <a:lnSpc>
                <a:spcPct val="200000"/>
              </a:lnSpc>
              <a:buFontTx/>
              <a:buChar char="-"/>
            </a:pPr>
            <a:r>
              <a:rPr lang="en-US" sz="1200" dirty="0">
                <a:solidFill>
                  <a:srgbClr val="333333"/>
                </a:solidFill>
                <a:latin typeface="Times New Roman" panose="02020603050405020304" pitchFamily="18" charset="0"/>
                <a:cs typeface="Times New Roman" panose="02020603050405020304" pitchFamily="18" charset="0"/>
              </a:rPr>
              <a:t>Decipherment of the hieroglyphic and computer-encoding</a:t>
            </a:r>
          </a:p>
          <a:p>
            <a:pPr>
              <a:lnSpc>
                <a:spcPct val="200000"/>
              </a:lnSpc>
            </a:pPr>
            <a:r>
              <a:rPr lang="en-US" sz="1200" dirty="0">
                <a:solidFill>
                  <a:srgbClr val="333333"/>
                </a:solidFill>
                <a:latin typeface="Times New Roman" panose="02020603050405020304" pitchFamily="18" charset="0"/>
                <a:cs typeface="Times New Roman" panose="02020603050405020304" pitchFamily="18" charset="0"/>
              </a:rPr>
              <a:t>	- Original texts: </a:t>
            </a:r>
            <a:r>
              <a:rPr lang="en-US" sz="2000" dirty="0">
                <a:solidFill>
                  <a:srgbClr val="333333"/>
                </a:solidFill>
                <a:latin typeface="Times New Roman" panose="02020603050405020304" pitchFamily="18" charset="0"/>
                <a:cs typeface="Times New Roman" panose="02020603050405020304" pitchFamily="18" charset="0"/>
              </a:rPr>
              <a:t>𓁢𓁛𓅒𓆃𓂀</a:t>
            </a:r>
          </a:p>
          <a:p>
            <a:pPr>
              <a:lnSpc>
                <a:spcPct val="200000"/>
              </a:lnSpc>
            </a:pPr>
            <a:r>
              <a:rPr lang="en-US" sz="1200" dirty="0">
                <a:solidFill>
                  <a:srgbClr val="333333"/>
                </a:solidFill>
                <a:latin typeface="Times New Roman" panose="02020603050405020304" pitchFamily="18" charset="0"/>
                <a:cs typeface="Times New Roman" panose="02020603050405020304" pitchFamily="18" charset="0"/>
              </a:rPr>
              <a:t>	- Gardiner signs: C6 C2 C2C H5 N60</a:t>
            </a:r>
          </a:p>
          <a:p>
            <a:pPr>
              <a:lnSpc>
                <a:spcPct val="200000"/>
              </a:lnSpc>
            </a:pPr>
            <a:r>
              <a:rPr lang="en-US" sz="1200" dirty="0">
                <a:solidFill>
                  <a:srgbClr val="333333"/>
                </a:solidFill>
                <a:latin typeface="Times New Roman" panose="02020603050405020304" pitchFamily="18" charset="0"/>
                <a:cs typeface="Times New Roman" panose="02020603050405020304" pitchFamily="18" charset="0"/>
              </a:rPr>
              <a:t>	- Transcriptions: </a:t>
            </a:r>
            <a:r>
              <a:rPr lang="de-DE" sz="1200" dirty="0" err="1">
                <a:solidFill>
                  <a:srgbClr val="333333"/>
                </a:solidFill>
                <a:latin typeface="Times New Roman" panose="02020603050405020304" pitchFamily="18" charset="0"/>
                <a:cs typeface="Times New Roman" panose="02020603050405020304" pitchFamily="18" charset="0"/>
              </a:rPr>
              <a:t>dm</a:t>
            </a:r>
            <a:r>
              <a:rPr lang="de-DE" sz="1200" dirty="0">
                <a:solidFill>
                  <a:srgbClr val="333333"/>
                </a:solidFill>
                <a:latin typeface="Times New Roman" panose="02020603050405020304" pitchFamily="18" charset="0"/>
                <a:cs typeface="Times New Roman" panose="02020603050405020304" pitchFamily="18" charset="0"/>
              </a:rPr>
              <a:t> =j </a:t>
            </a:r>
            <a:r>
              <a:rPr lang="de-DE" sz="1200" dirty="0" err="1">
                <a:solidFill>
                  <a:srgbClr val="333333"/>
                </a:solidFill>
                <a:latin typeface="Times New Roman" panose="02020603050405020304" pitchFamily="18" charset="0"/>
                <a:cs typeface="Times New Roman" panose="02020603050405020304" pitchFamily="18" charset="0"/>
              </a:rPr>
              <a:t>rn</a:t>
            </a:r>
            <a:r>
              <a:rPr lang="de-DE" sz="1200" dirty="0">
                <a:solidFill>
                  <a:srgbClr val="333333"/>
                </a:solidFill>
                <a:latin typeface="Times New Roman" panose="02020603050405020304" pitchFamily="18" charset="0"/>
                <a:cs typeface="Times New Roman" panose="02020603050405020304" pitchFamily="18" charset="0"/>
              </a:rPr>
              <a:t> =k ꜥšꜣ m </a:t>
            </a:r>
            <a:r>
              <a:rPr lang="de-DE" sz="1200" dirty="0" err="1">
                <a:solidFill>
                  <a:srgbClr val="333333"/>
                </a:solidFill>
                <a:latin typeface="Times New Roman" panose="02020603050405020304" pitchFamily="18" charset="0"/>
                <a:cs typeface="Times New Roman" panose="02020603050405020304" pitchFamily="18" charset="0"/>
              </a:rPr>
              <a:t>ẖr,t-hrw</a:t>
            </a:r>
            <a:endParaRPr lang="de-DE" sz="1200" dirty="0">
              <a:solidFill>
                <a:srgbClr val="333333"/>
              </a:solidFill>
              <a:latin typeface="Times New Roman" panose="02020603050405020304" pitchFamily="18" charset="0"/>
              <a:cs typeface="Times New Roman" panose="02020603050405020304" pitchFamily="18" charset="0"/>
            </a:endParaRPr>
          </a:p>
          <a:p>
            <a:pPr>
              <a:lnSpc>
                <a:spcPct val="200000"/>
              </a:lnSpc>
            </a:pPr>
            <a:r>
              <a:rPr lang="de-DE" sz="1200" dirty="0">
                <a:solidFill>
                  <a:srgbClr val="333333"/>
                </a:solidFill>
                <a:latin typeface="Times New Roman" panose="02020603050405020304" pitchFamily="18" charset="0"/>
                <a:cs typeface="Times New Roman" panose="02020603050405020304" pitchFamily="18" charset="0"/>
              </a:rPr>
              <a:t>-       Very limited </a:t>
            </a:r>
            <a:r>
              <a:rPr lang="de-DE" sz="1200" dirty="0" err="1">
                <a:solidFill>
                  <a:srgbClr val="333333"/>
                </a:solidFill>
                <a:latin typeface="Times New Roman" panose="02020603050405020304" pitchFamily="18" charset="0"/>
                <a:cs typeface="Times New Roman" panose="02020603050405020304" pitchFamily="18" charset="0"/>
              </a:rPr>
              <a:t>studies</a:t>
            </a:r>
            <a:r>
              <a:rPr lang="de-DE" sz="1200" dirty="0">
                <a:solidFill>
                  <a:srgbClr val="333333"/>
                </a:solidFill>
                <a:latin typeface="Times New Roman" panose="02020603050405020304" pitchFamily="18" charset="0"/>
                <a:cs typeface="Times New Roman" panose="02020603050405020304" pitchFamily="18" charset="0"/>
              </a:rPr>
              <a:t> </a:t>
            </a:r>
            <a:r>
              <a:rPr lang="de-DE" sz="1200" dirty="0" err="1">
                <a:solidFill>
                  <a:srgbClr val="333333"/>
                </a:solidFill>
                <a:latin typeface="Times New Roman" panose="02020603050405020304" pitchFamily="18" charset="0"/>
                <a:cs typeface="Times New Roman" panose="02020603050405020304" pitchFamily="18" charset="0"/>
              </a:rPr>
              <a:t>about</a:t>
            </a:r>
            <a:r>
              <a:rPr lang="de-DE" sz="1200" dirty="0">
                <a:solidFill>
                  <a:srgbClr val="333333"/>
                </a:solidFill>
                <a:latin typeface="Times New Roman" panose="02020603050405020304" pitchFamily="18" charset="0"/>
                <a:cs typeface="Times New Roman" panose="02020603050405020304" pitchFamily="18" charset="0"/>
              </a:rPr>
              <a:t> </a:t>
            </a:r>
            <a:r>
              <a:rPr lang="de-DE" sz="1200" dirty="0" err="1">
                <a:solidFill>
                  <a:srgbClr val="333333"/>
                </a:solidFill>
                <a:latin typeface="Times New Roman" panose="02020603050405020304" pitchFamily="18" charset="0"/>
                <a:cs typeface="Times New Roman" panose="02020603050405020304" pitchFamily="18" charset="0"/>
              </a:rPr>
              <a:t>machine</a:t>
            </a:r>
            <a:r>
              <a:rPr lang="de-DE" sz="1200" dirty="0">
                <a:solidFill>
                  <a:srgbClr val="333333"/>
                </a:solidFill>
                <a:latin typeface="Times New Roman" panose="02020603050405020304" pitchFamily="18" charset="0"/>
                <a:cs typeface="Times New Roman" panose="02020603050405020304" pitchFamily="18" charset="0"/>
              </a:rPr>
              <a:t> </a:t>
            </a:r>
            <a:r>
              <a:rPr lang="de-DE" sz="1200" dirty="0" err="1">
                <a:solidFill>
                  <a:srgbClr val="333333"/>
                </a:solidFill>
                <a:latin typeface="Times New Roman" panose="02020603050405020304" pitchFamily="18" charset="0"/>
                <a:cs typeface="Times New Roman" panose="02020603050405020304" pitchFamily="18" charset="0"/>
              </a:rPr>
              <a:t>translation</a:t>
            </a:r>
            <a:endParaRPr lang="en-US" sz="1200" dirty="0">
              <a:solidFill>
                <a:srgbClr val="333333"/>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F7B97E9-F46E-AE32-4111-FD275E8C1FFF}"/>
              </a:ext>
            </a:extLst>
          </p:cNvPr>
          <p:cNvSpPr txBox="1"/>
          <p:nvPr/>
        </p:nvSpPr>
        <p:spPr>
          <a:xfrm>
            <a:off x="115708" y="6494371"/>
            <a:ext cx="3376312" cy="246221"/>
          </a:xfrm>
          <a:prstGeom prst="rect">
            <a:avLst/>
          </a:prstGeom>
          <a:noFill/>
        </p:spPr>
        <p:txBody>
          <a:bodyPr wrap="square" rtlCol="0">
            <a:spAutoFit/>
          </a:bodyPr>
          <a:lstStyle/>
          <a:p>
            <a:r>
              <a:rPr lang="nl-NL" sz="1000" dirty="0">
                <a:solidFill>
                  <a:srgbClr val="666666"/>
                </a:solidFill>
                <a:latin typeface="Times New Roman" panose="02020603050405020304" pitchFamily="18" charset="0"/>
                <a:cs typeface="Times New Roman" panose="02020603050405020304" pitchFamily="18" charset="0"/>
              </a:rPr>
              <a:t>Source: </a:t>
            </a:r>
            <a:r>
              <a:rPr lang="en-US" sz="1000" dirty="0">
                <a:solidFill>
                  <a:srgbClr val="666666"/>
                </a:solidFill>
                <a:latin typeface="Times New Roman" panose="02020603050405020304" pitchFamily="18" charset="0"/>
                <a:cs typeface="Times New Roman" panose="02020603050405020304" pitchFamily="18" charset="0"/>
              </a:rPr>
              <a:t>L. Adkins and R. A. Adkins  </a:t>
            </a:r>
            <a:r>
              <a:rPr lang="nl-NL" sz="1000" dirty="0">
                <a:solidFill>
                  <a:srgbClr val="666666"/>
                </a:solidFill>
                <a:latin typeface="Times New Roman" panose="02020603050405020304" pitchFamily="18" charset="0"/>
                <a:cs typeface="Times New Roman" panose="02020603050405020304" pitchFamily="18" charset="0"/>
              </a:rPr>
              <a:t>(2000) </a:t>
            </a:r>
          </a:p>
        </p:txBody>
      </p:sp>
      <p:cxnSp>
        <p:nvCxnSpPr>
          <p:cNvPr id="7" name="Straight Connector 6">
            <a:extLst>
              <a:ext uri="{FF2B5EF4-FFF2-40B4-BE49-F238E27FC236}">
                <a16:creationId xmlns:a16="http://schemas.microsoft.com/office/drawing/2014/main" id="{E9DC3341-EB44-2E97-3ED8-20453BC64B5C}"/>
              </a:ext>
            </a:extLst>
          </p:cNvPr>
          <p:cNvCxnSpPr>
            <a:cxnSpLocks/>
          </p:cNvCxnSpPr>
          <p:nvPr/>
        </p:nvCxnSpPr>
        <p:spPr>
          <a:xfrm>
            <a:off x="407324" y="5635368"/>
            <a:ext cx="0" cy="232757"/>
          </a:xfrm>
          <a:prstGeom prst="line">
            <a:avLst/>
          </a:prstGeom>
          <a:ln>
            <a:solidFill>
              <a:srgbClr val="01F0D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609542B-52FE-994D-EE77-9CFC036B5193}"/>
              </a:ext>
            </a:extLst>
          </p:cNvPr>
          <p:cNvSpPr txBox="1"/>
          <p:nvPr/>
        </p:nvSpPr>
        <p:spPr>
          <a:xfrm>
            <a:off x="0" y="5239294"/>
            <a:ext cx="1018677" cy="400110"/>
          </a:xfrm>
          <a:prstGeom prst="rect">
            <a:avLst/>
          </a:prstGeom>
          <a:noFill/>
        </p:spPr>
        <p:txBody>
          <a:bodyPr wrap="square">
            <a:spAutoFit/>
          </a:bodyPr>
          <a:lstStyle/>
          <a:p>
            <a:r>
              <a:rPr lang="en-GB" sz="1000" dirty="0"/>
              <a:t>3250–332 BC</a:t>
            </a:r>
          </a:p>
          <a:p>
            <a:r>
              <a:rPr lang="en-GB" sz="1000" dirty="0"/>
              <a:t>Sacred carvings</a:t>
            </a:r>
          </a:p>
        </p:txBody>
      </p:sp>
      <p:cxnSp>
        <p:nvCxnSpPr>
          <p:cNvPr id="11" name="Straight Connector 10">
            <a:extLst>
              <a:ext uri="{FF2B5EF4-FFF2-40B4-BE49-F238E27FC236}">
                <a16:creationId xmlns:a16="http://schemas.microsoft.com/office/drawing/2014/main" id="{3D3D1E94-DD99-46B2-03D0-3F20DBC3B3A2}"/>
              </a:ext>
            </a:extLst>
          </p:cNvPr>
          <p:cNvCxnSpPr>
            <a:cxnSpLocks/>
          </p:cNvCxnSpPr>
          <p:nvPr/>
        </p:nvCxnSpPr>
        <p:spPr>
          <a:xfrm>
            <a:off x="1528526" y="5952046"/>
            <a:ext cx="0" cy="232757"/>
          </a:xfrm>
          <a:prstGeom prst="line">
            <a:avLst/>
          </a:prstGeom>
          <a:ln>
            <a:solidFill>
              <a:srgbClr val="01F0D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C7E888C-AA06-EDF1-7894-E8DAF774A7DA}"/>
              </a:ext>
            </a:extLst>
          </p:cNvPr>
          <p:cNvSpPr txBox="1"/>
          <p:nvPr/>
        </p:nvSpPr>
        <p:spPr>
          <a:xfrm>
            <a:off x="1155900" y="6144374"/>
            <a:ext cx="1219200" cy="400110"/>
          </a:xfrm>
          <a:prstGeom prst="rect">
            <a:avLst/>
          </a:prstGeom>
          <a:noFill/>
        </p:spPr>
        <p:txBody>
          <a:bodyPr wrap="square">
            <a:spAutoFit/>
          </a:bodyPr>
          <a:lstStyle/>
          <a:p>
            <a:r>
              <a:rPr lang="en-US" sz="1000" dirty="0"/>
              <a:t>332–30 BC</a:t>
            </a:r>
          </a:p>
          <a:p>
            <a:r>
              <a:rPr lang="en-US" sz="1000" dirty="0"/>
              <a:t>Greek rule in Egypt</a:t>
            </a:r>
            <a:endParaRPr lang="en-GB" sz="1000" dirty="0"/>
          </a:p>
        </p:txBody>
      </p:sp>
      <p:cxnSp>
        <p:nvCxnSpPr>
          <p:cNvPr id="13" name="Straight Connector 12">
            <a:extLst>
              <a:ext uri="{FF2B5EF4-FFF2-40B4-BE49-F238E27FC236}">
                <a16:creationId xmlns:a16="http://schemas.microsoft.com/office/drawing/2014/main" id="{F8A986F4-B14D-9BE8-CD36-638022FA593C}"/>
              </a:ext>
            </a:extLst>
          </p:cNvPr>
          <p:cNvCxnSpPr>
            <a:cxnSpLocks/>
          </p:cNvCxnSpPr>
          <p:nvPr/>
        </p:nvCxnSpPr>
        <p:spPr>
          <a:xfrm>
            <a:off x="2371898" y="5659645"/>
            <a:ext cx="0" cy="232757"/>
          </a:xfrm>
          <a:prstGeom prst="line">
            <a:avLst/>
          </a:prstGeom>
          <a:ln>
            <a:solidFill>
              <a:srgbClr val="01F0D1"/>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8634E18A-8C0D-ED3F-9D4E-37A2F9CFBF69}"/>
              </a:ext>
            </a:extLst>
          </p:cNvPr>
          <p:cNvSpPr txBox="1"/>
          <p:nvPr/>
        </p:nvSpPr>
        <p:spPr>
          <a:xfrm>
            <a:off x="1636371" y="5242812"/>
            <a:ext cx="2804152" cy="400110"/>
          </a:xfrm>
          <a:prstGeom prst="rect">
            <a:avLst/>
          </a:prstGeom>
          <a:noFill/>
        </p:spPr>
        <p:txBody>
          <a:bodyPr wrap="square">
            <a:spAutoFit/>
          </a:bodyPr>
          <a:lstStyle/>
          <a:p>
            <a:r>
              <a:rPr lang="en-US" sz="1000" dirty="0"/>
              <a:t>1 AD</a:t>
            </a:r>
          </a:p>
          <a:p>
            <a:r>
              <a:rPr lang="en-US" sz="1000" dirty="0"/>
              <a:t>Egyptian religious practices being abandoned</a:t>
            </a:r>
            <a:endParaRPr lang="en-GB" sz="1000" dirty="0"/>
          </a:p>
        </p:txBody>
      </p:sp>
      <p:cxnSp>
        <p:nvCxnSpPr>
          <p:cNvPr id="15" name="Straight Connector 14">
            <a:extLst>
              <a:ext uri="{FF2B5EF4-FFF2-40B4-BE49-F238E27FC236}">
                <a16:creationId xmlns:a16="http://schemas.microsoft.com/office/drawing/2014/main" id="{AFE04F1D-6017-D69E-BE71-75D202AA9669}"/>
              </a:ext>
            </a:extLst>
          </p:cNvPr>
          <p:cNvCxnSpPr>
            <a:cxnSpLocks/>
          </p:cNvCxnSpPr>
          <p:nvPr/>
        </p:nvCxnSpPr>
        <p:spPr>
          <a:xfrm>
            <a:off x="3787834" y="5985496"/>
            <a:ext cx="0" cy="232757"/>
          </a:xfrm>
          <a:prstGeom prst="line">
            <a:avLst/>
          </a:prstGeom>
          <a:ln>
            <a:solidFill>
              <a:srgbClr val="01F0D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8812F696-15DD-8C7B-6CA2-945E5DBF2EB3}"/>
              </a:ext>
            </a:extLst>
          </p:cNvPr>
          <p:cNvSpPr txBox="1"/>
          <p:nvPr/>
        </p:nvSpPr>
        <p:spPr>
          <a:xfrm>
            <a:off x="2800277" y="6135989"/>
            <a:ext cx="2414477" cy="400110"/>
          </a:xfrm>
          <a:prstGeom prst="rect">
            <a:avLst/>
          </a:prstGeom>
          <a:noFill/>
        </p:spPr>
        <p:txBody>
          <a:bodyPr wrap="square">
            <a:spAutoFit/>
          </a:bodyPr>
          <a:lstStyle/>
          <a:p>
            <a:r>
              <a:rPr lang="en-US" sz="1000" dirty="0"/>
              <a:t>394 AD</a:t>
            </a:r>
          </a:p>
          <a:p>
            <a:r>
              <a:rPr lang="en-US" sz="1000" dirty="0"/>
              <a:t>The last known hieroglyphics inscription</a:t>
            </a:r>
            <a:endParaRPr lang="en-GB" sz="1000" dirty="0"/>
          </a:p>
        </p:txBody>
      </p:sp>
      <p:cxnSp>
        <p:nvCxnSpPr>
          <p:cNvPr id="18" name="Straight Connector 17">
            <a:extLst>
              <a:ext uri="{FF2B5EF4-FFF2-40B4-BE49-F238E27FC236}">
                <a16:creationId xmlns:a16="http://schemas.microsoft.com/office/drawing/2014/main" id="{59A6246F-91E6-8828-4ED1-BBA3E79E4A26}"/>
              </a:ext>
            </a:extLst>
          </p:cNvPr>
          <p:cNvCxnSpPr>
            <a:cxnSpLocks/>
          </p:cNvCxnSpPr>
          <p:nvPr/>
        </p:nvCxnSpPr>
        <p:spPr>
          <a:xfrm>
            <a:off x="6095999" y="5611966"/>
            <a:ext cx="0" cy="232757"/>
          </a:xfrm>
          <a:prstGeom prst="line">
            <a:avLst/>
          </a:prstGeom>
          <a:ln>
            <a:solidFill>
              <a:srgbClr val="01F0D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E835E37C-0AC7-81F1-D1B8-97DD329EEDD1}"/>
              </a:ext>
            </a:extLst>
          </p:cNvPr>
          <p:cNvSpPr txBox="1"/>
          <p:nvPr/>
        </p:nvSpPr>
        <p:spPr>
          <a:xfrm>
            <a:off x="5371257" y="5242812"/>
            <a:ext cx="1731306" cy="400110"/>
          </a:xfrm>
          <a:prstGeom prst="rect">
            <a:avLst/>
          </a:prstGeom>
          <a:noFill/>
        </p:spPr>
        <p:txBody>
          <a:bodyPr wrap="square">
            <a:spAutoFit/>
          </a:bodyPr>
          <a:lstStyle/>
          <a:p>
            <a:r>
              <a:rPr lang="en-GB" sz="1000" dirty="0"/>
              <a:t>1400-1700 AD</a:t>
            </a:r>
          </a:p>
          <a:p>
            <a:r>
              <a:rPr lang="en-GB" sz="1000" dirty="0"/>
              <a:t>Interest in Egypt from Europe</a:t>
            </a:r>
          </a:p>
        </p:txBody>
      </p:sp>
      <p:cxnSp>
        <p:nvCxnSpPr>
          <p:cNvPr id="20" name="Straight Connector 19">
            <a:extLst>
              <a:ext uri="{FF2B5EF4-FFF2-40B4-BE49-F238E27FC236}">
                <a16:creationId xmlns:a16="http://schemas.microsoft.com/office/drawing/2014/main" id="{8CE5704C-815B-6651-D8C3-ACF7F4CB2A0F}"/>
              </a:ext>
            </a:extLst>
          </p:cNvPr>
          <p:cNvCxnSpPr>
            <a:cxnSpLocks/>
          </p:cNvCxnSpPr>
          <p:nvPr/>
        </p:nvCxnSpPr>
        <p:spPr>
          <a:xfrm>
            <a:off x="7072491" y="5965438"/>
            <a:ext cx="0" cy="232757"/>
          </a:xfrm>
          <a:prstGeom prst="line">
            <a:avLst/>
          </a:prstGeom>
          <a:ln>
            <a:solidFill>
              <a:srgbClr val="01F0D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610958A8-34F3-9A7A-3C41-ED462ACCEC59}"/>
              </a:ext>
            </a:extLst>
          </p:cNvPr>
          <p:cNvSpPr txBox="1"/>
          <p:nvPr/>
        </p:nvSpPr>
        <p:spPr>
          <a:xfrm>
            <a:off x="6538937" y="6184803"/>
            <a:ext cx="1638741" cy="553998"/>
          </a:xfrm>
          <a:prstGeom prst="rect">
            <a:avLst/>
          </a:prstGeom>
          <a:noFill/>
        </p:spPr>
        <p:txBody>
          <a:bodyPr wrap="square">
            <a:spAutoFit/>
          </a:bodyPr>
          <a:lstStyle/>
          <a:p>
            <a:r>
              <a:rPr lang="en-US" sz="1000" dirty="0"/>
              <a:t>1798-1799 AD</a:t>
            </a:r>
          </a:p>
          <a:p>
            <a:r>
              <a:rPr lang="en-US" sz="1000" dirty="0"/>
              <a:t>Napoleon invaded Egypt, found the Rosetta Stone</a:t>
            </a:r>
            <a:endParaRPr lang="en-GB" sz="1000" dirty="0"/>
          </a:p>
        </p:txBody>
      </p:sp>
      <p:cxnSp>
        <p:nvCxnSpPr>
          <p:cNvPr id="22" name="Straight Connector 21">
            <a:extLst>
              <a:ext uri="{FF2B5EF4-FFF2-40B4-BE49-F238E27FC236}">
                <a16:creationId xmlns:a16="http://schemas.microsoft.com/office/drawing/2014/main" id="{768F1D85-88F7-D35C-BADB-914436A4A981}"/>
              </a:ext>
            </a:extLst>
          </p:cNvPr>
          <p:cNvCxnSpPr>
            <a:cxnSpLocks/>
          </p:cNvCxnSpPr>
          <p:nvPr/>
        </p:nvCxnSpPr>
        <p:spPr>
          <a:xfrm>
            <a:off x="8473441" y="5650649"/>
            <a:ext cx="0" cy="232757"/>
          </a:xfrm>
          <a:prstGeom prst="line">
            <a:avLst/>
          </a:prstGeom>
          <a:ln>
            <a:solidFill>
              <a:srgbClr val="01F0D1"/>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26D4B0E-B61B-6F70-63E0-0A4FF7C9C0C7}"/>
              </a:ext>
            </a:extLst>
          </p:cNvPr>
          <p:cNvSpPr txBox="1"/>
          <p:nvPr/>
        </p:nvSpPr>
        <p:spPr>
          <a:xfrm>
            <a:off x="7609364" y="5212731"/>
            <a:ext cx="2165721" cy="400110"/>
          </a:xfrm>
          <a:prstGeom prst="rect">
            <a:avLst/>
          </a:prstGeom>
          <a:noFill/>
        </p:spPr>
        <p:txBody>
          <a:bodyPr wrap="square">
            <a:spAutoFit/>
          </a:bodyPr>
          <a:lstStyle/>
          <a:p>
            <a:r>
              <a:rPr lang="en-GB" sz="1000" dirty="0"/>
              <a:t>1836 AD</a:t>
            </a:r>
          </a:p>
          <a:p>
            <a:r>
              <a:rPr lang="en-GB" sz="1000" dirty="0"/>
              <a:t>Unlocking Egyptian Hieroglyphics</a:t>
            </a:r>
          </a:p>
        </p:txBody>
      </p:sp>
      <p:cxnSp>
        <p:nvCxnSpPr>
          <p:cNvPr id="24" name="Straight Connector 23">
            <a:extLst>
              <a:ext uri="{FF2B5EF4-FFF2-40B4-BE49-F238E27FC236}">
                <a16:creationId xmlns:a16="http://schemas.microsoft.com/office/drawing/2014/main" id="{846E8EC1-59B7-D41E-39AF-95C188CC6A3C}"/>
              </a:ext>
            </a:extLst>
          </p:cNvPr>
          <p:cNvCxnSpPr>
            <a:cxnSpLocks/>
          </p:cNvCxnSpPr>
          <p:nvPr/>
        </p:nvCxnSpPr>
        <p:spPr>
          <a:xfrm>
            <a:off x="10462953" y="5965438"/>
            <a:ext cx="0" cy="232757"/>
          </a:xfrm>
          <a:prstGeom prst="line">
            <a:avLst/>
          </a:prstGeom>
          <a:ln>
            <a:solidFill>
              <a:srgbClr val="01F0D1"/>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AA899D46-02A5-76D6-90B6-FB4FBDB9472E}"/>
              </a:ext>
            </a:extLst>
          </p:cNvPr>
          <p:cNvSpPr txBox="1"/>
          <p:nvPr/>
        </p:nvSpPr>
        <p:spPr>
          <a:xfrm>
            <a:off x="9365260" y="6150483"/>
            <a:ext cx="2588031" cy="400110"/>
          </a:xfrm>
          <a:prstGeom prst="rect">
            <a:avLst/>
          </a:prstGeom>
          <a:noFill/>
        </p:spPr>
        <p:txBody>
          <a:bodyPr wrap="square">
            <a:spAutoFit/>
          </a:bodyPr>
          <a:lstStyle/>
          <a:p>
            <a:r>
              <a:rPr lang="en-US" sz="1000" dirty="0"/>
              <a:t>1984 AD</a:t>
            </a:r>
          </a:p>
          <a:p>
            <a:r>
              <a:rPr lang="en-US" sz="1000" dirty="0"/>
              <a:t>Computer-encoding of Egyptian Hieroglyphics</a:t>
            </a:r>
            <a:endParaRPr lang="en-GB" sz="1000" dirty="0"/>
          </a:p>
        </p:txBody>
      </p:sp>
      <p:pic>
        <p:nvPicPr>
          <p:cNvPr id="5122" name="Picture 2">
            <a:extLst>
              <a:ext uri="{FF2B5EF4-FFF2-40B4-BE49-F238E27FC236}">
                <a16:creationId xmlns:a16="http://schemas.microsoft.com/office/drawing/2014/main" id="{2D050DA3-9E10-A9AB-1495-E936CB899F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71258" y="1164242"/>
            <a:ext cx="6042118" cy="212496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03AD84E6-8984-7048-98E5-F2E55D986C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800000">
            <a:off x="5536275" y="1083600"/>
            <a:ext cx="1536215" cy="40010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5D92F814-0747-802C-CFC9-812F14C58F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800000">
            <a:off x="8508076" y="1083325"/>
            <a:ext cx="1536215" cy="400109"/>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2A0FC6AA-576D-D4E4-10A8-43DD08DC40A5}"/>
              </a:ext>
            </a:extLst>
          </p:cNvPr>
          <p:cNvSpPr/>
          <p:nvPr/>
        </p:nvSpPr>
        <p:spPr>
          <a:xfrm>
            <a:off x="7102563" y="2917767"/>
            <a:ext cx="4526942" cy="3714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11701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3E512C1-703B-BDF2-6B9D-4870A05DE565}"/>
              </a:ext>
            </a:extLst>
          </p:cNvPr>
          <p:cNvSpPr/>
          <p:nvPr/>
        </p:nvSpPr>
        <p:spPr>
          <a:xfrm>
            <a:off x="876829" y="507998"/>
            <a:ext cx="2105769" cy="276999"/>
          </a:xfrm>
          <a:prstGeom prst="rect">
            <a:avLst/>
          </a:prstGeom>
        </p:spPr>
        <p:txBody>
          <a:bodyPr wrap="none">
            <a:spAutoFit/>
          </a:bodyPr>
          <a:lstStyle/>
          <a:p>
            <a:r>
              <a:rPr lang="en-US" sz="1200" b="1" dirty="0">
                <a:solidFill>
                  <a:srgbClr val="333333"/>
                </a:solidFill>
                <a:latin typeface="Times New Roman" panose="02020603050405020304" pitchFamily="18" charset="0"/>
                <a:cs typeface="Times New Roman" panose="02020603050405020304" pitchFamily="18" charset="0"/>
              </a:rPr>
              <a:t>Training Data Preprocessing </a:t>
            </a:r>
          </a:p>
        </p:txBody>
      </p:sp>
      <p:pic>
        <p:nvPicPr>
          <p:cNvPr id="1026" name="Picture 2">
            <a:extLst>
              <a:ext uri="{FF2B5EF4-FFF2-40B4-BE49-F238E27FC236}">
                <a16:creationId xmlns:a16="http://schemas.microsoft.com/office/drawing/2014/main" id="{3DDC7525-9AC0-E2B9-E96D-F1D2C2B00B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1679" y="4710262"/>
            <a:ext cx="7648642" cy="119876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D3690EB-FF26-F093-10DB-36C7D7DD4948}"/>
              </a:ext>
            </a:extLst>
          </p:cNvPr>
          <p:cNvSpPr txBox="1"/>
          <p:nvPr/>
        </p:nvSpPr>
        <p:spPr>
          <a:xfrm>
            <a:off x="876829" y="882952"/>
            <a:ext cx="10603048" cy="3729354"/>
          </a:xfrm>
          <a:prstGeom prst="rect">
            <a:avLst/>
          </a:prstGeom>
          <a:noFill/>
        </p:spPr>
        <p:txBody>
          <a:bodyPr wrap="square" rtlCol="0">
            <a:spAutoFit/>
          </a:bodyPr>
          <a:lstStyle/>
          <a:p>
            <a:pPr marL="285750" indent="-285750">
              <a:lnSpc>
                <a:spcPct val="200000"/>
              </a:lnSpc>
              <a:buFontTx/>
              <a:buChar char="-"/>
            </a:pPr>
            <a:r>
              <a:rPr lang="en-US" sz="1200" dirty="0">
                <a:solidFill>
                  <a:srgbClr val="333333"/>
                </a:solidFill>
                <a:latin typeface="Times New Roman" panose="02020603050405020304" pitchFamily="18" charset="0"/>
                <a:cs typeface="Times New Roman" panose="02020603050405020304" pitchFamily="18" charset="0"/>
              </a:rPr>
              <a:t>The transformer model is trained on the "</a:t>
            </a:r>
            <a:r>
              <a:rPr lang="en-US" sz="1200" dirty="0" err="1">
                <a:solidFill>
                  <a:srgbClr val="333333"/>
                </a:solidFill>
                <a:latin typeface="Times New Roman" panose="02020603050405020304" pitchFamily="18" charset="0"/>
                <a:cs typeface="Times New Roman" panose="02020603050405020304" pitchFamily="18" charset="0"/>
              </a:rPr>
              <a:t>bbaw_egyptian</a:t>
            </a:r>
            <a:r>
              <a:rPr lang="en-US" sz="1200" dirty="0">
                <a:solidFill>
                  <a:srgbClr val="333333"/>
                </a:solidFill>
                <a:latin typeface="Times New Roman" panose="02020603050405020304" pitchFamily="18" charset="0"/>
                <a:cs typeface="Times New Roman" panose="02020603050405020304" pitchFamily="18" charset="0"/>
              </a:rPr>
              <a:t>" dataset which contains 100,708 translation triples</a:t>
            </a:r>
          </a:p>
          <a:p>
            <a:pPr marL="285750" indent="-285750">
              <a:lnSpc>
                <a:spcPct val="200000"/>
              </a:lnSpc>
              <a:buFontTx/>
              <a:buChar char="-"/>
            </a:pPr>
            <a:r>
              <a:rPr lang="en-US" sz="1200" dirty="0">
                <a:solidFill>
                  <a:srgbClr val="333333"/>
                </a:solidFill>
                <a:latin typeface="Times New Roman" panose="02020603050405020304" pitchFamily="18" charset="0"/>
                <a:cs typeface="Times New Roman" panose="02020603050405020304" pitchFamily="18" charset="0"/>
              </a:rPr>
              <a:t>This digital corpus consists hieroglyphic texts of the Middle Kingdom of Egypt that start from 2040 BC till 1782 BC</a:t>
            </a:r>
          </a:p>
          <a:p>
            <a:pPr marL="285750" indent="-285750">
              <a:lnSpc>
                <a:spcPct val="200000"/>
              </a:lnSpc>
              <a:buFontTx/>
              <a:buChar char="-"/>
            </a:pPr>
            <a:r>
              <a:rPr lang="en-US" sz="1200" dirty="0">
                <a:solidFill>
                  <a:srgbClr val="333333"/>
                </a:solidFill>
                <a:latin typeface="Times New Roman" panose="02020603050405020304" pitchFamily="18" charset="0"/>
                <a:cs typeface="Times New Roman" panose="02020603050405020304" pitchFamily="18" charset="0"/>
              </a:rPr>
              <a:t>Sources including block status, historical and biographical texts of persons, letters, literary texts, magical texts, medical texts, private stelae, and religious texts</a:t>
            </a:r>
          </a:p>
          <a:p>
            <a:pPr marL="285750" indent="-285750">
              <a:lnSpc>
                <a:spcPct val="200000"/>
              </a:lnSpc>
              <a:buFontTx/>
              <a:buChar char="-"/>
            </a:pPr>
            <a:r>
              <a:rPr lang="en-US" sz="1200" dirty="0">
                <a:solidFill>
                  <a:srgbClr val="333333"/>
                </a:solidFill>
                <a:latin typeface="Times New Roman" panose="02020603050405020304" pitchFamily="18" charset="0"/>
                <a:cs typeface="Times New Roman" panose="02020603050405020304" pitchFamily="18" charset="0"/>
              </a:rPr>
              <a:t>The dataset is split into training, validation, and testing datasets, with a split ratio of 70%, 15%, and 15% respectively, the </a:t>
            </a:r>
            <a:r>
              <a:rPr lang="en-US" sz="1200" dirty="0" err="1">
                <a:solidFill>
                  <a:srgbClr val="333333"/>
                </a:solidFill>
                <a:latin typeface="Times New Roman" panose="02020603050405020304" pitchFamily="18" charset="0"/>
                <a:cs typeface="Times New Roman" panose="02020603050405020304" pitchFamily="18" charset="0"/>
              </a:rPr>
              <a:t>random_state</a:t>
            </a:r>
            <a:r>
              <a:rPr lang="en-US" sz="1200" dirty="0">
                <a:solidFill>
                  <a:srgbClr val="333333"/>
                </a:solidFill>
                <a:latin typeface="Times New Roman" panose="02020603050405020304" pitchFamily="18" charset="0"/>
                <a:cs typeface="Times New Roman" panose="02020603050405020304" pitchFamily="18" charset="0"/>
              </a:rPr>
              <a:t> parameter is set to 42</a:t>
            </a:r>
          </a:p>
          <a:p>
            <a:pPr marL="285750" indent="-285750">
              <a:lnSpc>
                <a:spcPct val="200000"/>
              </a:lnSpc>
              <a:buFontTx/>
              <a:buChar char="-"/>
            </a:pPr>
            <a:r>
              <a:rPr lang="en-US" sz="1200" dirty="0">
                <a:solidFill>
                  <a:srgbClr val="333333"/>
                </a:solidFill>
                <a:latin typeface="Times New Roman" panose="02020603050405020304" pitchFamily="18" charset="0"/>
                <a:cs typeface="Times New Roman" panose="02020603050405020304" pitchFamily="18" charset="0"/>
              </a:rPr>
              <a:t>Vocabularies for source (Egyptian hieroglyphics) and target (German) texts are built using a custom function </a:t>
            </a:r>
            <a:r>
              <a:rPr lang="en-US" sz="1200" dirty="0" err="1">
                <a:solidFill>
                  <a:srgbClr val="333333"/>
                </a:solidFill>
                <a:latin typeface="Times New Roman" panose="02020603050405020304" pitchFamily="18" charset="0"/>
                <a:cs typeface="Times New Roman" panose="02020603050405020304" pitchFamily="18" charset="0"/>
              </a:rPr>
              <a:t>build_vocab</a:t>
            </a:r>
            <a:r>
              <a:rPr lang="en-US" sz="1200" dirty="0">
                <a:solidFill>
                  <a:srgbClr val="333333"/>
                </a:solidFill>
                <a:latin typeface="Times New Roman" panose="02020603050405020304" pitchFamily="18" charset="0"/>
                <a:cs typeface="Times New Roman" panose="02020603050405020304" pitchFamily="18" charset="0"/>
              </a:rPr>
              <a:t>. The vocabularies provide mapping indices for every unique token in the texts</a:t>
            </a:r>
          </a:p>
          <a:p>
            <a:pPr marL="285750" indent="-285750">
              <a:lnSpc>
                <a:spcPct val="200000"/>
              </a:lnSpc>
              <a:buFontTx/>
              <a:buChar char="-"/>
            </a:pPr>
            <a:r>
              <a:rPr lang="en-US" sz="1200" dirty="0">
                <a:solidFill>
                  <a:srgbClr val="333333"/>
                </a:solidFill>
                <a:latin typeface="Times New Roman" panose="02020603050405020304" pitchFamily="18" charset="0"/>
                <a:cs typeface="Times New Roman" panose="02020603050405020304" pitchFamily="18" charset="0"/>
              </a:rPr>
              <a:t>The processed data is batched using the </a:t>
            </a:r>
            <a:r>
              <a:rPr lang="en-US" sz="1200" dirty="0" err="1">
                <a:solidFill>
                  <a:srgbClr val="333333"/>
                </a:solidFill>
                <a:latin typeface="Times New Roman" panose="02020603050405020304" pitchFamily="18" charset="0"/>
                <a:cs typeface="Times New Roman" panose="02020603050405020304" pitchFamily="18" charset="0"/>
              </a:rPr>
              <a:t>PyTorch's</a:t>
            </a:r>
            <a:r>
              <a:rPr lang="en-US" sz="1200" dirty="0">
                <a:solidFill>
                  <a:srgbClr val="333333"/>
                </a:solidFill>
                <a:latin typeface="Times New Roman" panose="02020603050405020304" pitchFamily="18" charset="0"/>
                <a:cs typeface="Times New Roman" panose="02020603050405020304" pitchFamily="18" charset="0"/>
              </a:rPr>
              <a:t> </a:t>
            </a:r>
            <a:r>
              <a:rPr lang="en-US" sz="1200" dirty="0" err="1">
                <a:solidFill>
                  <a:srgbClr val="333333"/>
                </a:solidFill>
                <a:latin typeface="Times New Roman" panose="02020603050405020304" pitchFamily="18" charset="0"/>
                <a:cs typeface="Times New Roman" panose="02020603050405020304" pitchFamily="18" charset="0"/>
              </a:rPr>
              <a:t>DataLoader</a:t>
            </a:r>
            <a:endParaRPr lang="en-US" sz="1200" dirty="0">
              <a:solidFill>
                <a:srgbClr val="333333"/>
              </a:solidFill>
              <a:latin typeface="Times New Roman" panose="02020603050405020304" pitchFamily="18" charset="0"/>
              <a:cs typeface="Times New Roman" panose="02020603050405020304" pitchFamily="18" charset="0"/>
            </a:endParaRPr>
          </a:p>
          <a:p>
            <a:pPr marL="285750" indent="-285750">
              <a:lnSpc>
                <a:spcPct val="200000"/>
              </a:lnSpc>
              <a:buFontTx/>
              <a:buChar char="-"/>
            </a:pPr>
            <a:r>
              <a:rPr lang="en-US" sz="1200" dirty="0">
                <a:solidFill>
                  <a:srgbClr val="333333"/>
                </a:solidFill>
                <a:latin typeface="Times New Roman" panose="02020603050405020304" pitchFamily="18" charset="0"/>
                <a:cs typeface="Times New Roman" panose="02020603050405020304" pitchFamily="18" charset="0"/>
              </a:rPr>
              <a:t>Sequences in each batch are padded to ensure they all have the same length, and the </a:t>
            </a:r>
            <a:r>
              <a:rPr lang="en-US" sz="1200" dirty="0" err="1">
                <a:solidFill>
                  <a:srgbClr val="333333"/>
                </a:solidFill>
                <a:latin typeface="Times New Roman" panose="02020603050405020304" pitchFamily="18" charset="0"/>
                <a:cs typeface="Times New Roman" panose="02020603050405020304" pitchFamily="18" charset="0"/>
              </a:rPr>
              <a:t>DataLoader</a:t>
            </a:r>
            <a:r>
              <a:rPr lang="en-US" sz="1200" dirty="0">
                <a:solidFill>
                  <a:srgbClr val="333333"/>
                </a:solidFill>
                <a:latin typeface="Times New Roman" panose="02020603050405020304" pitchFamily="18" charset="0"/>
                <a:cs typeface="Times New Roman" panose="02020603050405020304" pitchFamily="18" charset="0"/>
              </a:rPr>
              <a:t> shuffles the data to ensure that the model receives data in a different order for each epoch.</a:t>
            </a:r>
          </a:p>
          <a:p>
            <a:pPr marL="285750" indent="-285750">
              <a:lnSpc>
                <a:spcPct val="200000"/>
              </a:lnSpc>
              <a:buFontTx/>
              <a:buChar char="-"/>
            </a:pPr>
            <a:r>
              <a:rPr lang="en-US" sz="1200" dirty="0">
                <a:solidFill>
                  <a:srgbClr val="333333"/>
                </a:solidFill>
                <a:latin typeface="Times New Roman" panose="02020603050405020304" pitchFamily="18" charset="0"/>
                <a:cs typeface="Times New Roman" panose="02020603050405020304" pitchFamily="18" charset="0"/>
              </a:rPr>
              <a:t>Two custom tokenizers are built</a:t>
            </a:r>
          </a:p>
        </p:txBody>
      </p:sp>
      <p:sp>
        <p:nvSpPr>
          <p:cNvPr id="8" name="TextBox 7">
            <a:extLst>
              <a:ext uri="{FF2B5EF4-FFF2-40B4-BE49-F238E27FC236}">
                <a16:creationId xmlns:a16="http://schemas.microsoft.com/office/drawing/2014/main" id="{01F398BE-FC67-BC16-C45A-9AFD48C19849}"/>
              </a:ext>
            </a:extLst>
          </p:cNvPr>
          <p:cNvSpPr txBox="1"/>
          <p:nvPr/>
        </p:nvSpPr>
        <p:spPr>
          <a:xfrm>
            <a:off x="115708" y="6494371"/>
            <a:ext cx="3376312" cy="246221"/>
          </a:xfrm>
          <a:prstGeom prst="rect">
            <a:avLst/>
          </a:prstGeom>
          <a:noFill/>
        </p:spPr>
        <p:txBody>
          <a:bodyPr wrap="square" rtlCol="0">
            <a:spAutoFit/>
          </a:bodyPr>
          <a:lstStyle/>
          <a:p>
            <a:r>
              <a:rPr lang="nl-NL" sz="1000" dirty="0">
                <a:solidFill>
                  <a:srgbClr val="666666"/>
                </a:solidFill>
                <a:latin typeface="Times New Roman" panose="02020603050405020304" pitchFamily="18" charset="0"/>
                <a:cs typeface="Times New Roman" panose="02020603050405020304" pitchFamily="18" charset="0"/>
              </a:rPr>
              <a:t>Source: </a:t>
            </a:r>
            <a:r>
              <a:rPr lang="en-US" sz="1000" dirty="0">
                <a:solidFill>
                  <a:srgbClr val="666666"/>
                </a:solidFill>
                <a:latin typeface="Times New Roman" panose="02020603050405020304" pitchFamily="18" charset="0"/>
                <a:cs typeface="Times New Roman" panose="02020603050405020304" pitchFamily="18" charset="0"/>
              </a:rPr>
              <a:t>Thesaurus Linguae </a:t>
            </a:r>
            <a:r>
              <a:rPr lang="en-US" sz="1000" dirty="0" err="1">
                <a:solidFill>
                  <a:srgbClr val="666666"/>
                </a:solidFill>
                <a:latin typeface="Times New Roman" panose="02020603050405020304" pitchFamily="18" charset="0"/>
                <a:cs typeface="Times New Roman" panose="02020603050405020304" pitchFamily="18" charset="0"/>
              </a:rPr>
              <a:t>Aegyptiae</a:t>
            </a:r>
            <a:r>
              <a:rPr lang="en-US" sz="1000" dirty="0">
                <a:solidFill>
                  <a:srgbClr val="666666"/>
                </a:solidFill>
                <a:latin typeface="Times New Roman" panose="02020603050405020304" pitchFamily="18" charset="0"/>
                <a:cs typeface="Times New Roman" panose="02020603050405020304" pitchFamily="18" charset="0"/>
              </a:rPr>
              <a:t> </a:t>
            </a:r>
            <a:r>
              <a:rPr lang="nl-NL" sz="1000" dirty="0">
                <a:solidFill>
                  <a:srgbClr val="666666"/>
                </a:solidFill>
                <a:latin typeface="Times New Roman" panose="02020603050405020304" pitchFamily="18" charset="0"/>
                <a:cs typeface="Times New Roman" panose="02020603050405020304" pitchFamily="18" charset="0"/>
              </a:rPr>
              <a:t>(2023) </a:t>
            </a:r>
          </a:p>
        </p:txBody>
      </p:sp>
    </p:spTree>
    <p:extLst>
      <p:ext uri="{BB962C8B-B14F-4D97-AF65-F5344CB8AC3E}">
        <p14:creationId xmlns:p14="http://schemas.microsoft.com/office/powerpoint/2010/main" val="3992066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0E9C2DD-332C-92AA-C98D-D78A5E6A969E}"/>
              </a:ext>
            </a:extLst>
          </p:cNvPr>
          <p:cNvSpPr/>
          <p:nvPr/>
        </p:nvSpPr>
        <p:spPr>
          <a:xfrm>
            <a:off x="876829" y="507998"/>
            <a:ext cx="2838341" cy="276999"/>
          </a:xfrm>
          <a:prstGeom prst="rect">
            <a:avLst/>
          </a:prstGeom>
        </p:spPr>
        <p:txBody>
          <a:bodyPr wrap="none">
            <a:spAutoFit/>
          </a:bodyPr>
          <a:lstStyle/>
          <a:p>
            <a:r>
              <a:rPr lang="en-US" sz="1200" b="1" dirty="0">
                <a:solidFill>
                  <a:srgbClr val="333333"/>
                </a:solidFill>
                <a:latin typeface="Times New Roman" panose="02020603050405020304" pitchFamily="18" charset="0"/>
                <a:cs typeface="Times New Roman" panose="02020603050405020304" pitchFamily="18" charset="0"/>
              </a:rPr>
              <a:t>Overall Architecture of the Transformer</a:t>
            </a:r>
          </a:p>
        </p:txBody>
      </p:sp>
      <p:sp>
        <p:nvSpPr>
          <p:cNvPr id="5" name="Rectangle 4">
            <a:extLst>
              <a:ext uri="{FF2B5EF4-FFF2-40B4-BE49-F238E27FC236}">
                <a16:creationId xmlns:a16="http://schemas.microsoft.com/office/drawing/2014/main" id="{491993B3-4CA9-B0B0-1EA9-1F1C529772FD}"/>
              </a:ext>
            </a:extLst>
          </p:cNvPr>
          <p:cNvSpPr/>
          <p:nvPr/>
        </p:nvSpPr>
        <p:spPr>
          <a:xfrm>
            <a:off x="4414056" y="914399"/>
            <a:ext cx="7190509" cy="4846320"/>
          </a:xfrm>
          <a:prstGeom prst="rect">
            <a:avLst/>
          </a:prstGeom>
          <a:noFill/>
          <a:ln w="19050">
            <a:solidFill>
              <a:srgbClr val="07EB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2">
            <a:extLst>
              <a:ext uri="{FF2B5EF4-FFF2-40B4-BE49-F238E27FC236}">
                <a16:creationId xmlns:a16="http://schemas.microsoft.com/office/drawing/2014/main" id="{15329BC5-14A3-8BFB-EF2E-5BEAFE454C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1884631" y="3127354"/>
            <a:ext cx="5058850" cy="37413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0111DB22-212B-089C-3C98-BBABA48EE0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9492" y="709205"/>
            <a:ext cx="7464828" cy="37413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a:extLst>
              <a:ext uri="{FF2B5EF4-FFF2-40B4-BE49-F238E27FC236}">
                <a16:creationId xmlns:a16="http://schemas.microsoft.com/office/drawing/2014/main" id="{B23D15C1-241A-B397-779F-D873ADEB9E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9004390" y="3150491"/>
            <a:ext cx="5058850" cy="37413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a:extLst>
              <a:ext uri="{FF2B5EF4-FFF2-40B4-BE49-F238E27FC236}">
                <a16:creationId xmlns:a16="http://schemas.microsoft.com/office/drawing/2014/main" id="{0010CF72-D5D6-EA09-8FE6-C02CDEB023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9492" y="5534412"/>
            <a:ext cx="7464828" cy="37413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A837A196-D1EC-3E0A-0645-41BEACA123DF}"/>
              </a:ext>
            </a:extLst>
          </p:cNvPr>
          <p:cNvSpPr txBox="1"/>
          <p:nvPr/>
        </p:nvSpPr>
        <p:spPr>
          <a:xfrm>
            <a:off x="115708" y="6494371"/>
            <a:ext cx="3376312" cy="246221"/>
          </a:xfrm>
          <a:prstGeom prst="rect">
            <a:avLst/>
          </a:prstGeom>
          <a:noFill/>
        </p:spPr>
        <p:txBody>
          <a:bodyPr wrap="square" rtlCol="0">
            <a:spAutoFit/>
          </a:bodyPr>
          <a:lstStyle/>
          <a:p>
            <a:r>
              <a:rPr lang="nl-NL" sz="1000" dirty="0">
                <a:solidFill>
                  <a:srgbClr val="666666"/>
                </a:solidFill>
                <a:latin typeface="Times New Roman" panose="02020603050405020304" pitchFamily="18" charset="0"/>
                <a:cs typeface="Times New Roman" panose="02020603050405020304" pitchFamily="18" charset="0"/>
              </a:rPr>
              <a:t>Source: </a:t>
            </a:r>
            <a:r>
              <a:rPr lang="en-US" sz="1000" dirty="0">
                <a:solidFill>
                  <a:srgbClr val="666666"/>
                </a:solidFill>
                <a:latin typeface="Times New Roman" panose="02020603050405020304" pitchFamily="18" charset="0"/>
                <a:cs typeface="Times New Roman" panose="02020603050405020304" pitchFamily="18" charset="0"/>
              </a:rPr>
              <a:t>Vaswani et al </a:t>
            </a:r>
            <a:r>
              <a:rPr lang="nl-NL" sz="1000" dirty="0">
                <a:solidFill>
                  <a:srgbClr val="666666"/>
                </a:solidFill>
                <a:latin typeface="Times New Roman" panose="02020603050405020304" pitchFamily="18" charset="0"/>
                <a:cs typeface="Times New Roman" panose="02020603050405020304" pitchFamily="18" charset="0"/>
              </a:rPr>
              <a:t>(2017) </a:t>
            </a:r>
          </a:p>
        </p:txBody>
      </p:sp>
      <p:sp>
        <p:nvSpPr>
          <p:cNvPr id="11" name="TextBox 10">
            <a:extLst>
              <a:ext uri="{FF2B5EF4-FFF2-40B4-BE49-F238E27FC236}">
                <a16:creationId xmlns:a16="http://schemas.microsoft.com/office/drawing/2014/main" id="{A92912FF-AB3B-3A41-363C-F3F82C6CDE3E}"/>
              </a:ext>
            </a:extLst>
          </p:cNvPr>
          <p:cNvSpPr txBox="1"/>
          <p:nvPr/>
        </p:nvSpPr>
        <p:spPr>
          <a:xfrm>
            <a:off x="1436573" y="4251023"/>
            <a:ext cx="4110893" cy="1513363"/>
          </a:xfrm>
          <a:prstGeom prst="rect">
            <a:avLst/>
          </a:prstGeom>
          <a:noFill/>
        </p:spPr>
        <p:txBody>
          <a:bodyPr wrap="square" rtlCol="0">
            <a:spAutoFit/>
          </a:bodyPr>
          <a:lstStyle/>
          <a:p>
            <a:pPr marL="285750" indent="-285750">
              <a:lnSpc>
                <a:spcPct val="200000"/>
              </a:lnSpc>
              <a:buFontTx/>
              <a:buChar char="-"/>
            </a:pPr>
            <a:r>
              <a:rPr lang="en-US" sz="1200" dirty="0">
                <a:solidFill>
                  <a:srgbClr val="333333"/>
                </a:solidFill>
                <a:latin typeface="Times New Roman" panose="02020603050405020304" pitchFamily="18" charset="0"/>
                <a:cs typeface="Times New Roman" panose="02020603050405020304" pitchFamily="18" charset="0"/>
              </a:rPr>
              <a:t>Feed-Forward blocks</a:t>
            </a:r>
          </a:p>
          <a:p>
            <a:pPr marL="285750" indent="-285750">
              <a:lnSpc>
                <a:spcPct val="200000"/>
              </a:lnSpc>
              <a:buFontTx/>
              <a:buChar char="-"/>
            </a:pPr>
            <a:r>
              <a:rPr lang="en-US" sz="1200" dirty="0">
                <a:solidFill>
                  <a:srgbClr val="333333"/>
                </a:solidFill>
                <a:latin typeface="Times New Roman" panose="02020603050405020304" pitchFamily="18" charset="0"/>
                <a:cs typeface="Times New Roman" panose="02020603050405020304" pitchFamily="18" charset="0"/>
              </a:rPr>
              <a:t>Residual connections</a:t>
            </a:r>
          </a:p>
          <a:p>
            <a:pPr marL="285750" indent="-285750">
              <a:lnSpc>
                <a:spcPct val="200000"/>
              </a:lnSpc>
              <a:buFontTx/>
              <a:buChar char="-"/>
            </a:pPr>
            <a:r>
              <a:rPr lang="en-US" sz="1200" dirty="0">
                <a:solidFill>
                  <a:srgbClr val="333333"/>
                </a:solidFill>
                <a:latin typeface="Times New Roman" panose="02020603050405020304" pitchFamily="18" charset="0"/>
                <a:cs typeface="Times New Roman" panose="02020603050405020304" pitchFamily="18" charset="0"/>
              </a:rPr>
              <a:t>Layer Normalizations</a:t>
            </a:r>
          </a:p>
          <a:p>
            <a:pPr marL="285750" indent="-285750">
              <a:lnSpc>
                <a:spcPct val="200000"/>
              </a:lnSpc>
              <a:buFontTx/>
              <a:buChar char="-"/>
            </a:pPr>
            <a:r>
              <a:rPr lang="en-US" sz="1200" dirty="0">
                <a:solidFill>
                  <a:srgbClr val="333333"/>
                </a:solidFill>
                <a:latin typeface="Times New Roman" panose="02020603050405020304" pitchFamily="18" charset="0"/>
                <a:cs typeface="Times New Roman" panose="02020603050405020304" pitchFamily="18" charset="0"/>
              </a:rPr>
              <a:t>Positional Encodings</a:t>
            </a:r>
          </a:p>
        </p:txBody>
      </p:sp>
      <p:pic>
        <p:nvPicPr>
          <p:cNvPr id="2056" name="Picture 8">
            <a:extLst>
              <a:ext uri="{FF2B5EF4-FFF2-40B4-BE49-F238E27FC236}">
                <a16:creationId xmlns:a16="http://schemas.microsoft.com/office/drawing/2014/main" id="{A80D7C81-3C96-8887-C48C-6F3812B4C3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23736" y="1083341"/>
            <a:ext cx="6723011" cy="44323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3888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BCE57E9-E5B4-D179-2F18-902916DC3028}"/>
              </a:ext>
            </a:extLst>
          </p:cNvPr>
          <p:cNvSpPr txBox="1"/>
          <p:nvPr/>
        </p:nvSpPr>
        <p:spPr>
          <a:xfrm>
            <a:off x="867492" y="1083341"/>
            <a:ext cx="1291112" cy="2621359"/>
          </a:xfrm>
          <a:prstGeom prst="rect">
            <a:avLst/>
          </a:prstGeom>
          <a:noFill/>
        </p:spPr>
        <p:txBody>
          <a:bodyPr wrap="square">
            <a:spAutoFit/>
          </a:bodyPr>
          <a:lstStyle/>
          <a:p>
            <a:pPr>
              <a:lnSpc>
                <a:spcPct val="200000"/>
              </a:lnSpc>
            </a:pPr>
            <a:r>
              <a:rPr lang="en-US" sz="1200" dirty="0">
                <a:solidFill>
                  <a:srgbClr val="333333"/>
                </a:solidFill>
                <a:latin typeface="Times New Roman" panose="02020603050405020304" pitchFamily="18" charset="0"/>
                <a:cs typeface="Times New Roman" panose="02020603050405020304" pitchFamily="18" charset="0"/>
              </a:rPr>
              <a:t>Attention output</a:t>
            </a:r>
          </a:p>
          <a:p>
            <a:pPr>
              <a:lnSpc>
                <a:spcPct val="200000"/>
              </a:lnSpc>
            </a:pPr>
            <a:endParaRPr lang="en-US" sz="1200" dirty="0">
              <a:solidFill>
                <a:srgbClr val="333333"/>
              </a:solidFill>
              <a:latin typeface="Times New Roman" panose="02020603050405020304" pitchFamily="18" charset="0"/>
              <a:cs typeface="Times New Roman" panose="02020603050405020304" pitchFamily="18" charset="0"/>
            </a:endParaRPr>
          </a:p>
          <a:p>
            <a:pPr>
              <a:lnSpc>
                <a:spcPct val="200000"/>
              </a:lnSpc>
            </a:pPr>
            <a:r>
              <a:rPr lang="en-US" sz="1200" dirty="0">
                <a:solidFill>
                  <a:srgbClr val="333333"/>
                </a:solidFill>
                <a:latin typeface="Times New Roman" panose="02020603050405020304" pitchFamily="18" charset="0"/>
                <a:cs typeface="Times New Roman" panose="02020603050405020304" pitchFamily="18" charset="0"/>
              </a:rPr>
              <a:t>Attention weight</a:t>
            </a:r>
          </a:p>
          <a:p>
            <a:pPr>
              <a:lnSpc>
                <a:spcPct val="200000"/>
              </a:lnSpc>
            </a:pPr>
            <a:endParaRPr lang="en-US" sz="1200" dirty="0">
              <a:solidFill>
                <a:srgbClr val="333333"/>
              </a:solidFill>
              <a:latin typeface="Times New Roman" panose="02020603050405020304" pitchFamily="18" charset="0"/>
              <a:cs typeface="Times New Roman" panose="02020603050405020304" pitchFamily="18" charset="0"/>
            </a:endParaRPr>
          </a:p>
          <a:p>
            <a:pPr>
              <a:lnSpc>
                <a:spcPct val="200000"/>
              </a:lnSpc>
            </a:pPr>
            <a:r>
              <a:rPr lang="en-US" sz="1200" dirty="0">
                <a:solidFill>
                  <a:srgbClr val="333333"/>
                </a:solidFill>
                <a:latin typeface="Times New Roman" panose="02020603050405020304" pitchFamily="18" charset="0"/>
                <a:cs typeface="Times New Roman" panose="02020603050405020304" pitchFamily="18" charset="0"/>
              </a:rPr>
              <a:t>Attention scores</a:t>
            </a:r>
          </a:p>
          <a:p>
            <a:pPr>
              <a:lnSpc>
                <a:spcPct val="200000"/>
              </a:lnSpc>
            </a:pPr>
            <a:endParaRPr lang="en-US" sz="1200" dirty="0">
              <a:solidFill>
                <a:srgbClr val="333333"/>
              </a:solidFill>
              <a:latin typeface="Times New Roman" panose="02020603050405020304" pitchFamily="18" charset="0"/>
              <a:cs typeface="Times New Roman" panose="02020603050405020304" pitchFamily="18" charset="0"/>
            </a:endParaRPr>
          </a:p>
          <a:p>
            <a:pPr>
              <a:lnSpc>
                <a:spcPct val="200000"/>
              </a:lnSpc>
            </a:pPr>
            <a:r>
              <a:rPr lang="en-US" sz="1200" dirty="0">
                <a:solidFill>
                  <a:srgbClr val="333333"/>
                </a:solidFill>
                <a:latin typeface="Times New Roman" panose="02020603050405020304" pitchFamily="18" charset="0"/>
                <a:cs typeface="Times New Roman" panose="02020603050405020304" pitchFamily="18" charset="0"/>
              </a:rPr>
              <a:t>Attention input</a:t>
            </a:r>
          </a:p>
        </p:txBody>
      </p:sp>
      <p:cxnSp>
        <p:nvCxnSpPr>
          <p:cNvPr id="4" name="Straight Arrow Connector 3">
            <a:extLst>
              <a:ext uri="{FF2B5EF4-FFF2-40B4-BE49-F238E27FC236}">
                <a16:creationId xmlns:a16="http://schemas.microsoft.com/office/drawing/2014/main" id="{045DC2DF-1076-C97B-095F-33D7EE051D4D}"/>
              </a:ext>
            </a:extLst>
          </p:cNvPr>
          <p:cNvCxnSpPr>
            <a:cxnSpLocks/>
          </p:cNvCxnSpPr>
          <p:nvPr/>
        </p:nvCxnSpPr>
        <p:spPr>
          <a:xfrm flipV="1">
            <a:off x="1513048" y="1454727"/>
            <a:ext cx="0" cy="515390"/>
          </a:xfrm>
          <a:prstGeom prst="straightConnector1">
            <a:avLst/>
          </a:prstGeom>
          <a:ln>
            <a:solidFill>
              <a:srgbClr val="01F0D1"/>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960F158C-FDAE-5699-4FDE-EF346BD115F5}"/>
              </a:ext>
            </a:extLst>
          </p:cNvPr>
          <p:cNvCxnSpPr>
            <a:cxnSpLocks/>
          </p:cNvCxnSpPr>
          <p:nvPr/>
        </p:nvCxnSpPr>
        <p:spPr>
          <a:xfrm flipV="1">
            <a:off x="1513048" y="2213911"/>
            <a:ext cx="0" cy="515390"/>
          </a:xfrm>
          <a:prstGeom prst="straightConnector1">
            <a:avLst/>
          </a:prstGeom>
          <a:ln>
            <a:solidFill>
              <a:srgbClr val="01F0D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7D3C9B6C-64CC-DE80-6A0F-61E7E5E967B8}"/>
              </a:ext>
            </a:extLst>
          </p:cNvPr>
          <p:cNvCxnSpPr>
            <a:cxnSpLocks/>
          </p:cNvCxnSpPr>
          <p:nvPr/>
        </p:nvCxnSpPr>
        <p:spPr>
          <a:xfrm flipV="1">
            <a:off x="1513048" y="2913610"/>
            <a:ext cx="0" cy="515390"/>
          </a:xfrm>
          <a:prstGeom prst="straightConnector1">
            <a:avLst/>
          </a:prstGeom>
          <a:ln>
            <a:solidFill>
              <a:srgbClr val="01F0D1"/>
            </a:solidFill>
            <a:tailEnd type="triangle"/>
          </a:ln>
        </p:spPr>
        <p:style>
          <a:lnRef idx="1">
            <a:schemeClr val="accent1"/>
          </a:lnRef>
          <a:fillRef idx="0">
            <a:schemeClr val="accent1"/>
          </a:fillRef>
          <a:effectRef idx="0">
            <a:schemeClr val="accent1"/>
          </a:effectRef>
          <a:fontRef idx="minor">
            <a:schemeClr val="tx1"/>
          </a:fontRef>
        </p:style>
      </p:cxnSp>
      <p:pic>
        <p:nvPicPr>
          <p:cNvPr id="4098" name="Picture 2">
            <a:extLst>
              <a:ext uri="{FF2B5EF4-FFF2-40B4-BE49-F238E27FC236}">
                <a16:creationId xmlns:a16="http://schemas.microsoft.com/office/drawing/2014/main" id="{64459DC9-20C2-A5B4-EB57-DCE280828A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7851" y="320266"/>
            <a:ext cx="3881493" cy="621746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CFA05C1B-5CE2-D7AB-2431-D84DF5CB59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3608211" y="3222044"/>
            <a:ext cx="6970226" cy="45132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BD819328-C7C5-5429-1DAB-BB8ECD9DEB8E}"/>
              </a:ext>
            </a:extLst>
          </p:cNvPr>
          <p:cNvSpPr txBox="1"/>
          <p:nvPr/>
        </p:nvSpPr>
        <p:spPr>
          <a:xfrm>
            <a:off x="1664524" y="1454727"/>
            <a:ext cx="1291112" cy="405367"/>
          </a:xfrm>
          <a:prstGeom prst="rect">
            <a:avLst/>
          </a:prstGeom>
          <a:noFill/>
        </p:spPr>
        <p:txBody>
          <a:bodyPr wrap="square">
            <a:spAutoFit/>
          </a:bodyPr>
          <a:lstStyle/>
          <a:p>
            <a:pPr>
              <a:lnSpc>
                <a:spcPct val="200000"/>
              </a:lnSpc>
            </a:pPr>
            <a:r>
              <a:rPr lang="en-US" sz="1200" dirty="0">
                <a:solidFill>
                  <a:srgbClr val="333333"/>
                </a:solidFill>
                <a:latin typeface="Times New Roman" panose="02020603050405020304" pitchFamily="18" charset="0"/>
                <a:cs typeface="Times New Roman" panose="02020603050405020304" pitchFamily="18" charset="0"/>
              </a:rPr>
              <a:t>(weighted sum)</a:t>
            </a:r>
          </a:p>
        </p:txBody>
      </p:sp>
      <p:sp>
        <p:nvSpPr>
          <p:cNvPr id="10" name="TextBox 9">
            <a:extLst>
              <a:ext uri="{FF2B5EF4-FFF2-40B4-BE49-F238E27FC236}">
                <a16:creationId xmlns:a16="http://schemas.microsoft.com/office/drawing/2014/main" id="{C668A14A-38A6-3D17-CE4C-D5514FA5CB6A}"/>
              </a:ext>
            </a:extLst>
          </p:cNvPr>
          <p:cNvSpPr txBox="1"/>
          <p:nvPr/>
        </p:nvSpPr>
        <p:spPr>
          <a:xfrm>
            <a:off x="1664524" y="2174346"/>
            <a:ext cx="1291112" cy="405367"/>
          </a:xfrm>
          <a:prstGeom prst="rect">
            <a:avLst/>
          </a:prstGeom>
          <a:noFill/>
        </p:spPr>
        <p:txBody>
          <a:bodyPr wrap="square">
            <a:spAutoFit/>
          </a:bodyPr>
          <a:lstStyle/>
          <a:p>
            <a:pPr>
              <a:lnSpc>
                <a:spcPct val="200000"/>
              </a:lnSpc>
            </a:pPr>
            <a:r>
              <a:rPr lang="en-US" sz="1200" dirty="0">
                <a:solidFill>
                  <a:srgbClr val="333333"/>
                </a:solidFill>
                <a:latin typeface="Times New Roman" panose="02020603050405020304" pitchFamily="18" charset="0"/>
                <a:cs typeface="Times New Roman" panose="02020603050405020304" pitchFamily="18" charset="0"/>
              </a:rPr>
              <a:t>(</a:t>
            </a:r>
            <a:r>
              <a:rPr lang="en-US" sz="1200" dirty="0" err="1">
                <a:solidFill>
                  <a:srgbClr val="333333"/>
                </a:solidFill>
                <a:latin typeface="Times New Roman" panose="02020603050405020304" pitchFamily="18" charset="0"/>
                <a:cs typeface="Times New Roman" panose="02020603050405020304" pitchFamily="18" charset="0"/>
              </a:rPr>
              <a:t>softmax</a:t>
            </a:r>
            <a:r>
              <a:rPr lang="en-US" sz="1200" dirty="0">
                <a:solidFill>
                  <a:srgbClr val="333333"/>
                </a:solidFill>
                <a:latin typeface="Times New Roman" panose="02020603050405020304" pitchFamily="18" charset="0"/>
                <a:cs typeface="Times New Roman" panose="02020603050405020304" pitchFamily="18" charset="0"/>
              </a:rPr>
              <a:t>)</a:t>
            </a:r>
          </a:p>
        </p:txBody>
      </p:sp>
      <p:sp>
        <p:nvSpPr>
          <p:cNvPr id="12" name="TextBox 11">
            <a:extLst>
              <a:ext uri="{FF2B5EF4-FFF2-40B4-BE49-F238E27FC236}">
                <a16:creationId xmlns:a16="http://schemas.microsoft.com/office/drawing/2014/main" id="{0F5BD4E3-F462-09F3-0868-973038A1FADE}"/>
              </a:ext>
            </a:extLst>
          </p:cNvPr>
          <p:cNvSpPr txBox="1"/>
          <p:nvPr/>
        </p:nvSpPr>
        <p:spPr>
          <a:xfrm>
            <a:off x="4040553" y="4591378"/>
            <a:ext cx="4110893" cy="1513363"/>
          </a:xfrm>
          <a:prstGeom prst="rect">
            <a:avLst/>
          </a:prstGeom>
          <a:noFill/>
        </p:spPr>
        <p:txBody>
          <a:bodyPr wrap="square" rtlCol="0">
            <a:spAutoFit/>
          </a:bodyPr>
          <a:lstStyle/>
          <a:p>
            <a:pPr marL="285750" indent="-285750">
              <a:lnSpc>
                <a:spcPct val="200000"/>
              </a:lnSpc>
              <a:buFontTx/>
              <a:buChar char="-"/>
            </a:pPr>
            <a:r>
              <a:rPr lang="en-US" sz="1200" dirty="0">
                <a:solidFill>
                  <a:srgbClr val="333333"/>
                </a:solidFill>
                <a:latin typeface="Times New Roman" panose="02020603050405020304" pitchFamily="18" charset="0"/>
                <a:cs typeface="Times New Roman" panose="02020603050405020304" pitchFamily="18" charset="0"/>
              </a:rPr>
              <a:t>The base attention layer</a:t>
            </a:r>
          </a:p>
          <a:p>
            <a:pPr marL="285750" indent="-285750">
              <a:lnSpc>
                <a:spcPct val="200000"/>
              </a:lnSpc>
              <a:buFontTx/>
              <a:buChar char="-"/>
            </a:pPr>
            <a:r>
              <a:rPr lang="en-US" sz="1200" dirty="0">
                <a:solidFill>
                  <a:srgbClr val="333333"/>
                </a:solidFill>
                <a:latin typeface="Times New Roman" panose="02020603050405020304" pitchFamily="18" charset="0"/>
                <a:cs typeface="Times New Roman" panose="02020603050405020304" pitchFamily="18" charset="0"/>
              </a:rPr>
              <a:t>The cross attention layer</a:t>
            </a:r>
          </a:p>
          <a:p>
            <a:pPr marL="285750" indent="-285750">
              <a:lnSpc>
                <a:spcPct val="200000"/>
              </a:lnSpc>
              <a:buFontTx/>
              <a:buChar char="-"/>
            </a:pPr>
            <a:r>
              <a:rPr lang="en-US" sz="1200" dirty="0">
                <a:solidFill>
                  <a:srgbClr val="333333"/>
                </a:solidFill>
                <a:latin typeface="Times New Roman" panose="02020603050405020304" pitchFamily="18" charset="0"/>
                <a:cs typeface="Times New Roman" panose="02020603050405020304" pitchFamily="18" charset="0"/>
              </a:rPr>
              <a:t>The global self attention layer</a:t>
            </a:r>
          </a:p>
          <a:p>
            <a:pPr marL="285750" indent="-285750">
              <a:lnSpc>
                <a:spcPct val="200000"/>
              </a:lnSpc>
              <a:buFontTx/>
              <a:buChar char="-"/>
            </a:pPr>
            <a:r>
              <a:rPr lang="en-US" sz="1200" dirty="0">
                <a:solidFill>
                  <a:srgbClr val="333333"/>
                </a:solidFill>
                <a:latin typeface="Times New Roman" panose="02020603050405020304" pitchFamily="18" charset="0"/>
                <a:cs typeface="Times New Roman" panose="02020603050405020304" pitchFamily="18" charset="0"/>
              </a:rPr>
              <a:t>The causal self attention layer</a:t>
            </a:r>
          </a:p>
        </p:txBody>
      </p:sp>
      <p:sp>
        <p:nvSpPr>
          <p:cNvPr id="13" name="Rectangle 12">
            <a:extLst>
              <a:ext uri="{FF2B5EF4-FFF2-40B4-BE49-F238E27FC236}">
                <a16:creationId xmlns:a16="http://schemas.microsoft.com/office/drawing/2014/main" id="{7231B66C-E3F0-3979-0F03-576D801FA576}"/>
              </a:ext>
            </a:extLst>
          </p:cNvPr>
          <p:cNvSpPr/>
          <p:nvPr/>
        </p:nvSpPr>
        <p:spPr>
          <a:xfrm>
            <a:off x="876829" y="507998"/>
            <a:ext cx="1608133" cy="276999"/>
          </a:xfrm>
          <a:prstGeom prst="rect">
            <a:avLst/>
          </a:prstGeom>
        </p:spPr>
        <p:txBody>
          <a:bodyPr wrap="none">
            <a:spAutoFit/>
          </a:bodyPr>
          <a:lstStyle/>
          <a:p>
            <a:r>
              <a:rPr lang="en-US" sz="1200" b="1" dirty="0">
                <a:solidFill>
                  <a:srgbClr val="333333"/>
                </a:solidFill>
                <a:latin typeface="Times New Roman" panose="02020603050405020304" pitchFamily="18" charset="0"/>
                <a:cs typeface="Times New Roman" panose="02020603050405020304" pitchFamily="18" charset="0"/>
              </a:rPr>
              <a:t>Attention Mechanism</a:t>
            </a:r>
          </a:p>
        </p:txBody>
      </p:sp>
      <p:sp>
        <p:nvSpPr>
          <p:cNvPr id="2" name="TextBox 1">
            <a:extLst>
              <a:ext uri="{FF2B5EF4-FFF2-40B4-BE49-F238E27FC236}">
                <a16:creationId xmlns:a16="http://schemas.microsoft.com/office/drawing/2014/main" id="{87B08428-9964-27C1-7846-B2280068B5EC}"/>
              </a:ext>
            </a:extLst>
          </p:cNvPr>
          <p:cNvSpPr txBox="1"/>
          <p:nvPr/>
        </p:nvSpPr>
        <p:spPr>
          <a:xfrm>
            <a:off x="115708" y="6494371"/>
            <a:ext cx="3376312" cy="246221"/>
          </a:xfrm>
          <a:prstGeom prst="rect">
            <a:avLst/>
          </a:prstGeom>
          <a:noFill/>
        </p:spPr>
        <p:txBody>
          <a:bodyPr wrap="square" rtlCol="0">
            <a:spAutoFit/>
          </a:bodyPr>
          <a:lstStyle/>
          <a:p>
            <a:r>
              <a:rPr lang="nl-NL" sz="1000" dirty="0">
                <a:solidFill>
                  <a:srgbClr val="666666"/>
                </a:solidFill>
                <a:latin typeface="Times New Roman" panose="02020603050405020304" pitchFamily="18" charset="0"/>
                <a:cs typeface="Times New Roman" panose="02020603050405020304" pitchFamily="18" charset="0"/>
              </a:rPr>
              <a:t>Source: </a:t>
            </a:r>
            <a:r>
              <a:rPr lang="en-US" sz="1000" dirty="0">
                <a:solidFill>
                  <a:srgbClr val="666666"/>
                </a:solidFill>
                <a:latin typeface="Times New Roman" panose="02020603050405020304" pitchFamily="18" charset="0"/>
                <a:cs typeface="Times New Roman" panose="02020603050405020304" pitchFamily="18" charset="0"/>
              </a:rPr>
              <a:t>Vaswani et al </a:t>
            </a:r>
            <a:r>
              <a:rPr lang="nl-NL" sz="1000" dirty="0">
                <a:solidFill>
                  <a:srgbClr val="666666"/>
                </a:solidFill>
                <a:latin typeface="Times New Roman" panose="02020603050405020304" pitchFamily="18" charset="0"/>
                <a:cs typeface="Times New Roman" panose="02020603050405020304" pitchFamily="18" charset="0"/>
              </a:rPr>
              <a:t>(2017) </a:t>
            </a:r>
          </a:p>
        </p:txBody>
      </p:sp>
      <p:pic>
        <p:nvPicPr>
          <p:cNvPr id="1026" name="Picture 2">
            <a:extLst>
              <a:ext uri="{FF2B5EF4-FFF2-40B4-BE49-F238E27FC236}">
                <a16:creationId xmlns:a16="http://schemas.microsoft.com/office/drawing/2014/main" id="{D81D0E92-0647-E02E-DEAC-83DA2A6AFF6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7492" y="879093"/>
            <a:ext cx="3536556" cy="3127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7817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DA7184D-3A31-93D8-63AB-A424F1EB1988}"/>
              </a:ext>
            </a:extLst>
          </p:cNvPr>
          <p:cNvSpPr/>
          <p:nvPr/>
        </p:nvSpPr>
        <p:spPr>
          <a:xfrm>
            <a:off x="876829" y="507998"/>
            <a:ext cx="662361" cy="276999"/>
          </a:xfrm>
          <a:prstGeom prst="rect">
            <a:avLst/>
          </a:prstGeom>
        </p:spPr>
        <p:txBody>
          <a:bodyPr wrap="none">
            <a:spAutoFit/>
          </a:bodyPr>
          <a:lstStyle/>
          <a:p>
            <a:r>
              <a:rPr lang="en-US" sz="1200" b="1" dirty="0">
                <a:solidFill>
                  <a:srgbClr val="333333"/>
                </a:solidFill>
                <a:latin typeface="Times New Roman" panose="02020603050405020304" pitchFamily="18" charset="0"/>
                <a:cs typeface="Times New Roman" panose="02020603050405020304" pitchFamily="18" charset="0"/>
              </a:rPr>
              <a:t>Results</a:t>
            </a:r>
          </a:p>
        </p:txBody>
      </p:sp>
      <p:pic>
        <p:nvPicPr>
          <p:cNvPr id="6170" name="Picture 26">
            <a:extLst>
              <a:ext uri="{FF2B5EF4-FFF2-40B4-BE49-F238E27FC236}">
                <a16:creationId xmlns:a16="http://schemas.microsoft.com/office/drawing/2014/main" id="{5D74633D-448A-CF5E-27B9-82C2DAA8FC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6829" y="988950"/>
            <a:ext cx="9203253" cy="150513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AB7A1079-C32E-4626-7DB8-E35980A89533}"/>
              </a:ext>
            </a:extLst>
          </p:cNvPr>
          <p:cNvPicPr>
            <a:picLocks noChangeAspect="1"/>
          </p:cNvPicPr>
          <p:nvPr/>
        </p:nvPicPr>
        <p:blipFill>
          <a:blip r:embed="rId4"/>
          <a:stretch>
            <a:fillRect/>
          </a:stretch>
        </p:blipFill>
        <p:spPr>
          <a:xfrm>
            <a:off x="876828" y="2693973"/>
            <a:ext cx="9203253" cy="1520774"/>
          </a:xfrm>
          <a:prstGeom prst="rect">
            <a:avLst/>
          </a:prstGeom>
        </p:spPr>
      </p:pic>
      <p:pic>
        <p:nvPicPr>
          <p:cNvPr id="6" name="Picture 5">
            <a:extLst>
              <a:ext uri="{FF2B5EF4-FFF2-40B4-BE49-F238E27FC236}">
                <a16:creationId xmlns:a16="http://schemas.microsoft.com/office/drawing/2014/main" id="{6991B3EB-0344-B13D-78BC-C86CC5FF6FD2}"/>
              </a:ext>
            </a:extLst>
          </p:cNvPr>
          <p:cNvPicPr>
            <a:picLocks noChangeAspect="1"/>
          </p:cNvPicPr>
          <p:nvPr/>
        </p:nvPicPr>
        <p:blipFill>
          <a:blip r:embed="rId5"/>
          <a:stretch>
            <a:fillRect/>
          </a:stretch>
        </p:blipFill>
        <p:spPr>
          <a:xfrm>
            <a:off x="876828" y="4538856"/>
            <a:ext cx="9203252" cy="1604794"/>
          </a:xfrm>
          <a:prstGeom prst="rect">
            <a:avLst/>
          </a:prstGeom>
        </p:spPr>
      </p:pic>
    </p:spTree>
    <p:extLst>
      <p:ext uri="{BB962C8B-B14F-4D97-AF65-F5344CB8AC3E}">
        <p14:creationId xmlns:p14="http://schemas.microsoft.com/office/powerpoint/2010/main" val="4262287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DA7184D-3A31-93D8-63AB-A424F1EB1988}"/>
              </a:ext>
            </a:extLst>
          </p:cNvPr>
          <p:cNvSpPr/>
          <p:nvPr/>
        </p:nvSpPr>
        <p:spPr>
          <a:xfrm>
            <a:off x="844082" y="507998"/>
            <a:ext cx="662361" cy="276999"/>
          </a:xfrm>
          <a:prstGeom prst="rect">
            <a:avLst/>
          </a:prstGeom>
        </p:spPr>
        <p:txBody>
          <a:bodyPr wrap="none">
            <a:spAutoFit/>
          </a:bodyPr>
          <a:lstStyle/>
          <a:p>
            <a:r>
              <a:rPr lang="en-US" sz="1200" b="1" dirty="0">
                <a:solidFill>
                  <a:srgbClr val="333333"/>
                </a:solidFill>
                <a:latin typeface="Times New Roman" panose="02020603050405020304" pitchFamily="18" charset="0"/>
                <a:cs typeface="Times New Roman" panose="02020603050405020304" pitchFamily="18" charset="0"/>
              </a:rPr>
              <a:t>Results</a:t>
            </a:r>
          </a:p>
        </p:txBody>
      </p:sp>
      <p:pic>
        <p:nvPicPr>
          <p:cNvPr id="6148" name="Picture 4">
            <a:extLst>
              <a:ext uri="{FF2B5EF4-FFF2-40B4-BE49-F238E27FC236}">
                <a16:creationId xmlns:a16="http://schemas.microsoft.com/office/drawing/2014/main" id="{53F8F31E-B9FD-4AD6-B4A8-9B0C189EAD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9230" y="0"/>
            <a:ext cx="2657475" cy="3314700"/>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48335BE1-37E9-6B51-0F92-D606BC176F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6705" y="0"/>
            <a:ext cx="2657475" cy="3314700"/>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a:extLst>
              <a:ext uri="{FF2B5EF4-FFF2-40B4-BE49-F238E27FC236}">
                <a16:creationId xmlns:a16="http://schemas.microsoft.com/office/drawing/2014/main" id="{0B04947C-27B5-134B-6F9B-E0E162C85A3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04180" y="0"/>
            <a:ext cx="2657475" cy="3314700"/>
          </a:xfrm>
          <a:prstGeom prst="rect">
            <a:avLst/>
          </a:prstGeom>
          <a:noFill/>
          <a:extLst>
            <a:ext uri="{909E8E84-426E-40DD-AFC4-6F175D3DCCD1}">
              <a14:hiddenFill xmlns:a14="http://schemas.microsoft.com/office/drawing/2010/main">
                <a:solidFill>
                  <a:srgbClr val="FFFFFF"/>
                </a:solidFill>
              </a14:hiddenFill>
            </a:ext>
          </a:extLst>
        </p:spPr>
      </p:pic>
      <p:pic>
        <p:nvPicPr>
          <p:cNvPr id="6158" name="Picture 14">
            <a:extLst>
              <a:ext uri="{FF2B5EF4-FFF2-40B4-BE49-F238E27FC236}">
                <a16:creationId xmlns:a16="http://schemas.microsoft.com/office/drawing/2014/main" id="{C8509A4F-EDF4-860B-49A3-2B44F24F8C2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61655" y="0"/>
            <a:ext cx="2657475" cy="3314700"/>
          </a:xfrm>
          <a:prstGeom prst="rect">
            <a:avLst/>
          </a:prstGeom>
          <a:noFill/>
          <a:extLst>
            <a:ext uri="{909E8E84-426E-40DD-AFC4-6F175D3DCCD1}">
              <a14:hiddenFill xmlns:a14="http://schemas.microsoft.com/office/drawing/2010/main">
                <a:solidFill>
                  <a:srgbClr val="FFFFFF"/>
                </a:solidFill>
              </a14:hiddenFill>
            </a:ext>
          </a:extLst>
        </p:spPr>
      </p:pic>
      <p:pic>
        <p:nvPicPr>
          <p:cNvPr id="6160" name="Picture 16">
            <a:extLst>
              <a:ext uri="{FF2B5EF4-FFF2-40B4-BE49-F238E27FC236}">
                <a16:creationId xmlns:a16="http://schemas.microsoft.com/office/drawing/2014/main" id="{1EF71303-3181-8547-C912-F60A1D64A30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06443" y="3429000"/>
            <a:ext cx="2657475" cy="3314700"/>
          </a:xfrm>
          <a:prstGeom prst="rect">
            <a:avLst/>
          </a:prstGeom>
          <a:noFill/>
          <a:extLst>
            <a:ext uri="{909E8E84-426E-40DD-AFC4-6F175D3DCCD1}">
              <a14:hiddenFill xmlns:a14="http://schemas.microsoft.com/office/drawing/2010/main">
                <a:solidFill>
                  <a:srgbClr val="FFFFFF"/>
                </a:solidFill>
              </a14:hiddenFill>
            </a:ext>
          </a:extLst>
        </p:spPr>
      </p:pic>
      <p:pic>
        <p:nvPicPr>
          <p:cNvPr id="6162" name="Picture 18">
            <a:extLst>
              <a:ext uri="{FF2B5EF4-FFF2-40B4-BE49-F238E27FC236}">
                <a16:creationId xmlns:a16="http://schemas.microsoft.com/office/drawing/2014/main" id="{A1FE0815-C5C0-EDF6-1C69-9BFF1FDA346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81130" y="3429000"/>
            <a:ext cx="2657475" cy="3314700"/>
          </a:xfrm>
          <a:prstGeom prst="rect">
            <a:avLst/>
          </a:prstGeom>
          <a:noFill/>
          <a:extLst>
            <a:ext uri="{909E8E84-426E-40DD-AFC4-6F175D3DCCD1}">
              <a14:hiddenFill xmlns:a14="http://schemas.microsoft.com/office/drawing/2010/main">
                <a:solidFill>
                  <a:srgbClr val="FFFFFF"/>
                </a:solidFill>
              </a14:hiddenFill>
            </a:ext>
          </a:extLst>
        </p:spPr>
      </p:pic>
      <p:pic>
        <p:nvPicPr>
          <p:cNvPr id="6164" name="Picture 20">
            <a:extLst>
              <a:ext uri="{FF2B5EF4-FFF2-40B4-BE49-F238E27FC236}">
                <a16:creationId xmlns:a16="http://schemas.microsoft.com/office/drawing/2014/main" id="{2D49A6C2-50F5-E0E4-7C12-49DE0E0B3A9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04180" y="3429000"/>
            <a:ext cx="2657475" cy="3314700"/>
          </a:xfrm>
          <a:prstGeom prst="rect">
            <a:avLst/>
          </a:prstGeom>
          <a:noFill/>
          <a:extLst>
            <a:ext uri="{909E8E84-426E-40DD-AFC4-6F175D3DCCD1}">
              <a14:hiddenFill xmlns:a14="http://schemas.microsoft.com/office/drawing/2010/main">
                <a:solidFill>
                  <a:srgbClr val="FFFFFF"/>
                </a:solidFill>
              </a14:hiddenFill>
            </a:ext>
          </a:extLst>
        </p:spPr>
      </p:pic>
      <p:pic>
        <p:nvPicPr>
          <p:cNvPr id="6168" name="Picture 24">
            <a:extLst>
              <a:ext uri="{FF2B5EF4-FFF2-40B4-BE49-F238E27FC236}">
                <a16:creationId xmlns:a16="http://schemas.microsoft.com/office/drawing/2014/main" id="{F9580AB2-8276-F4B0-551F-61940631153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461654" y="3429000"/>
            <a:ext cx="2657475" cy="331470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Arrow Connector 3">
            <a:extLst>
              <a:ext uri="{FF2B5EF4-FFF2-40B4-BE49-F238E27FC236}">
                <a16:creationId xmlns:a16="http://schemas.microsoft.com/office/drawing/2014/main" id="{0F86ADE5-AEBD-EAF7-4F87-5073AA5133A2}"/>
              </a:ext>
            </a:extLst>
          </p:cNvPr>
          <p:cNvCxnSpPr/>
          <p:nvPr/>
        </p:nvCxnSpPr>
        <p:spPr>
          <a:xfrm>
            <a:off x="4638502" y="1072342"/>
            <a:ext cx="673331" cy="0"/>
          </a:xfrm>
          <a:prstGeom prst="straightConnector1">
            <a:avLst/>
          </a:prstGeom>
          <a:ln w="381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A1B3A749-7DB0-D05C-A0D7-A4AF995B8930}"/>
              </a:ext>
            </a:extLst>
          </p:cNvPr>
          <p:cNvCxnSpPr>
            <a:cxnSpLocks/>
          </p:cNvCxnSpPr>
          <p:nvPr/>
        </p:nvCxnSpPr>
        <p:spPr>
          <a:xfrm>
            <a:off x="5311833" y="1072342"/>
            <a:ext cx="0" cy="1995054"/>
          </a:xfrm>
          <a:prstGeom prst="straightConnector1">
            <a:avLst/>
          </a:prstGeom>
          <a:ln w="381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71487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2722</Words>
  <Application>Microsoft Office PowerPoint</Application>
  <PresentationFormat>Widescreen</PresentationFormat>
  <Paragraphs>248</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 Qi-fan</dc:creator>
  <cp:lastModifiedBy>W. Qi-fan</cp:lastModifiedBy>
  <cp:revision>19</cp:revision>
  <dcterms:created xsi:type="dcterms:W3CDTF">2023-05-29T18:48:54Z</dcterms:created>
  <dcterms:modified xsi:type="dcterms:W3CDTF">2023-05-31T07:43:03Z</dcterms:modified>
</cp:coreProperties>
</file>