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7" r:id="rId22"/>
    <p:sldId id="276" r:id="rId23"/>
    <p:sldId id="278" r:id="rId24"/>
    <p:sldId id="279" r:id="rId25"/>
    <p:sldId id="281" r:id="rId26"/>
    <p:sldId id="282" r:id="rId27"/>
    <p:sldId id="283" r:id="rId28"/>
    <p:sldId id="284" r:id="rId29"/>
    <p:sldId id="285" r:id="rId30"/>
    <p:sldId id="286" r:id="rId31"/>
    <p:sldId id="287" r:id="rId32"/>
    <p:sldId id="289" r:id="rId33"/>
    <p:sldId id="288" r:id="rId34"/>
    <p:sldId id="290" r:id="rId35"/>
    <p:sldId id="291" r:id="rId36"/>
    <p:sldId id="292" r:id="rId37"/>
    <p:sldId id="294" r:id="rId38"/>
    <p:sldId id="295" r:id="rId39"/>
    <p:sldId id="296" r:id="rId40"/>
    <p:sldId id="297" r:id="rId41"/>
    <p:sldId id="298" r:id="rId42"/>
    <p:sldId id="29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6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52726-3F74-44B4-BF7F-09C113EDC5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448DF4-BACD-4CD4-AC40-54FB819FA9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D19C75-1630-4125-9137-8C0949C6DE35}"/>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46A1E232-A1FF-4B6A-BEFF-27EF007032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C3C9EC-5453-498E-9ABF-319E148437E3}"/>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195801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F3D6D-54DD-420D-B7A2-8C12D0C9AF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0D9078-EE72-4B5D-8942-6FA37F8705D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E255B4-E314-49B6-B50B-2C351DDE233C}"/>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31FDEA71-B814-47B8-9890-8117C1D8D6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6BCB7-398A-4320-A69B-D8E9B412FFDE}"/>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227887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C4F1CC-8F34-42A5-B562-0D6EAD6410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B39C5F-D7A6-4C3D-8669-B987EF988AF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C5376C-ACF9-4B01-B98A-2812B6D81FA3}"/>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0F53CE22-86F3-4D66-B840-C92C41995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C4ED57-29F8-40B2-AEDF-63E0E5AFAC31}"/>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204971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5630A-6A32-4E1E-8D93-34620862B4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0822C5-B9F6-436A-9CE2-39CD8918090E}"/>
              </a:ext>
            </a:extLst>
          </p:cNvPr>
          <p:cNvSpPr>
            <a:spLocks noGrp="1"/>
          </p:cNvSpPr>
          <p:nvPr>
            <p:ph idx="1"/>
          </p:nvPr>
        </p:nvSpPr>
        <p:spPr/>
        <p:txBody>
          <a:bodyPr/>
          <a:lstStyle>
            <a:lvl1pPr>
              <a:lnSpc>
                <a:spcPct val="125000"/>
              </a:lnSpc>
              <a:defRPr>
                <a:latin typeface="微软雅黑" panose="020B0503020204020204" pitchFamily="34" charset="-122"/>
                <a:ea typeface="微软雅黑" panose="020B0503020204020204" pitchFamily="34" charset="-122"/>
              </a:defRPr>
            </a:lvl1pPr>
            <a:lvl2pPr>
              <a:lnSpc>
                <a:spcPct val="125000"/>
              </a:lnSpc>
              <a:defRPr>
                <a:latin typeface="微软雅黑" panose="020B0503020204020204" pitchFamily="34" charset="-122"/>
                <a:ea typeface="微软雅黑" panose="020B0503020204020204" pitchFamily="34" charset="-122"/>
              </a:defRPr>
            </a:lvl2pPr>
            <a:lvl3pPr>
              <a:lnSpc>
                <a:spcPct val="125000"/>
              </a:lnSpc>
              <a:defRPr>
                <a:latin typeface="微软雅黑" panose="020B0503020204020204" pitchFamily="34" charset="-122"/>
                <a:ea typeface="微软雅黑" panose="020B0503020204020204" pitchFamily="34" charset="-122"/>
              </a:defRPr>
            </a:lvl3pPr>
            <a:lvl4pPr>
              <a:lnSpc>
                <a:spcPct val="125000"/>
              </a:lnSpc>
              <a:defRPr>
                <a:latin typeface="微软雅黑" panose="020B0503020204020204" pitchFamily="34" charset="-122"/>
                <a:ea typeface="微软雅黑" panose="020B0503020204020204" pitchFamily="34" charset="-122"/>
              </a:defRPr>
            </a:lvl4pPr>
            <a:lvl5pPr>
              <a:lnSpc>
                <a:spcPct val="125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148CE10-DE93-47CC-88E4-6756E4FB8175}"/>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7421003B-23D8-4F3F-B6C8-28BC318250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B1F7A0-5870-4F76-82A0-1F2B54572D71}"/>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213395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83FA4-D8A2-4CD3-AC15-33ACD04D5A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34BC1D-C095-44C6-BE5E-2045DAD3D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E2CD9B-1DA6-4F45-9FF1-3F964F142DF3}"/>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4B2AD0F6-BAEF-4C5E-AA02-366171ADE9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203488-D73A-45D1-A58A-B6D819450358}"/>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73753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E763C-EABA-4572-99CD-B052CCC117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139C56-1B97-42E3-B4F0-AFBCAB6519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5F09E5A-76C3-4CD5-9FBC-149F3AF14DF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90AE578-3815-4DD5-92C1-64DDAF6D3B79}"/>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6EE07DB6-DBEC-4C0E-B843-C621EBC8CC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3D5C8A-89FF-4DF9-A380-DEEE97A95904}"/>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91028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674F6-8A73-4C4A-B004-50913F24D6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5F9621-8441-48A6-AE4B-767A4EA26B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928B543-5280-41B7-B39C-C06E5E649A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8A4D15-5A78-4D05-9A54-5B7C50154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9E9877-6E50-4D25-B8ED-F8EBAF70A9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AA99910-C31F-446A-9A60-1AEC0AD47900}"/>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8" name="页脚占位符 7">
            <a:extLst>
              <a:ext uri="{FF2B5EF4-FFF2-40B4-BE49-F238E27FC236}">
                <a16:creationId xmlns:a16="http://schemas.microsoft.com/office/drawing/2014/main" id="{2C807773-5F3D-4C9B-A260-D0662AAAAD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7F9BCF-4714-44B0-8AB9-2FF7377EAAE4}"/>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129407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A4B7E-26FF-4B3F-AE3A-E99B3A67A3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8D69391-5115-4A2E-BE54-8CAD3D178D3A}"/>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4" name="页脚占位符 3">
            <a:extLst>
              <a:ext uri="{FF2B5EF4-FFF2-40B4-BE49-F238E27FC236}">
                <a16:creationId xmlns:a16="http://schemas.microsoft.com/office/drawing/2014/main" id="{8836E445-D7C3-45A4-8D6D-7C3E5D1F55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4FBEAD-0E75-40F6-9AC0-6E6350849EF0}"/>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305767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A0BAE5-045D-4585-BFDB-5D5F362044CC}"/>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3" name="页脚占位符 2">
            <a:extLst>
              <a:ext uri="{FF2B5EF4-FFF2-40B4-BE49-F238E27FC236}">
                <a16:creationId xmlns:a16="http://schemas.microsoft.com/office/drawing/2014/main" id="{60E5B958-94C3-4E23-9132-9EFF345820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AEDFC2-E34F-40FA-BBE2-9D09B3E8484F}"/>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427974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DA493-DD79-4271-ACD3-CDF2866D09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B5C1B8-B3F8-45D5-9CE6-471ECB41D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A7C531-680F-463A-A803-DD2B95E30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8DDE9B-0ECD-4E67-A394-01EF3C55FA26}"/>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79558C1D-443B-4375-A023-13C9659E63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3B089A-C56D-4F50-AD23-072D35FD4509}"/>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27398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D3379-BE23-4D69-B8A5-F7CA2B52B3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9E4D84-D92C-48F9-85CF-B5AE32619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CAE6FF-AB02-489D-8C4F-DD7948FF6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FD3778-B7E8-46F9-9A01-8E2CA71C485C}"/>
              </a:ext>
            </a:extLst>
          </p:cNvPr>
          <p:cNvSpPr>
            <a:spLocks noGrp="1"/>
          </p:cNvSpPr>
          <p:nvPr>
            <p:ph type="dt" sz="half" idx="10"/>
          </p:nvPr>
        </p:nvSpPr>
        <p:spPr/>
        <p:txBody>
          <a:bodyPr/>
          <a:lstStyle/>
          <a:p>
            <a:fld id="{BF139E1A-E8C5-4091-9249-7B156DFD085F}"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62F4CFE0-1E07-4A86-A659-BFAF7B7169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6E7507-96EC-4805-9394-0ABF217E6623}"/>
              </a:ext>
            </a:extLst>
          </p:cNvPr>
          <p:cNvSpPr>
            <a:spLocks noGrp="1"/>
          </p:cNvSpPr>
          <p:nvPr>
            <p:ph type="sldNum" sz="quarter" idx="12"/>
          </p:nvPr>
        </p:nvSpPr>
        <p:spPr/>
        <p:txBody>
          <a:body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334223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E7009B-3816-4C7B-BE45-C28788690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8E9C21-E465-4429-BFE3-8B17432E4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412D74-A807-4B5B-BA74-A0C2E2F6D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39E1A-E8C5-4091-9249-7B156DFD085F}"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2BDB8068-2AB7-492F-A223-F538C10B5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F1A6BF-D9A1-4241-8DBF-FC0A594CA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5067B-5090-4679-A376-74ABE84966D1}" type="slidenum">
              <a:rPr lang="zh-CN" altLang="en-US" smtClean="0"/>
              <a:t>‹#›</a:t>
            </a:fld>
            <a:endParaRPr lang="zh-CN" altLang="en-US"/>
          </a:p>
        </p:txBody>
      </p:sp>
    </p:spTree>
    <p:extLst>
      <p:ext uri="{BB962C8B-B14F-4D97-AF65-F5344CB8AC3E}">
        <p14:creationId xmlns:p14="http://schemas.microsoft.com/office/powerpoint/2010/main" val="315801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print.iacr.org/2020/934.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uanyifeng.com/blog/2014/05/oauth_2_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l.acm.org/doi/pdf/10.1145/3372297.341723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l.acm.org/doi/pdf/10.1145/2976749.297832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ink.springer.com/chapter/10.1007/978-3-662-53887-6_7"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807.06346.pdf" TargetMode="External"/><Relationship Id="rId2" Type="http://schemas.openxmlformats.org/officeDocument/2006/relationships/hyperlink" Target="https://papers.ssrn.com/sol3/papers.cfm?abstract_id=378545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EA29E-89C7-4BDC-9577-EEFD7EDC04D3}"/>
              </a:ext>
            </a:extLst>
          </p:cNvPr>
          <p:cNvSpPr>
            <a:spLocks noGrp="1"/>
          </p:cNvSpPr>
          <p:nvPr>
            <p:ph type="ctrTitle"/>
          </p:nvPr>
        </p:nvSpPr>
        <p:spPr/>
        <p:txBody>
          <a:bodyPr>
            <a:noAutofit/>
          </a:bodyPr>
          <a:lstStyle/>
          <a:p>
            <a:r>
              <a:rPr lang="en-US" altLang="zh-CN" sz="4400" dirty="0" err="1">
                <a:ea typeface="华文中宋" panose="02010600040101010101" pitchFamily="2" charset="-122"/>
                <a:cs typeface="Times New Roman" panose="02020603050405020304" pitchFamily="18" charset="0"/>
              </a:rPr>
              <a:t>CanDID</a:t>
            </a:r>
            <a:r>
              <a:rPr lang="en-US" altLang="zh-CN" sz="4400" dirty="0">
                <a:ea typeface="华文中宋" panose="02010600040101010101" pitchFamily="2" charset="-122"/>
                <a:cs typeface="Times New Roman" panose="02020603050405020304" pitchFamily="18" charset="0"/>
              </a:rPr>
              <a:t>: Can-Do Decentralized Identity with Legacy Compatibility, Sybil-Resistance, </a:t>
            </a:r>
            <a:r>
              <a:rPr lang="en-US" altLang="zh-CN" sz="4400" strike="sngStrike" dirty="0">
                <a:ea typeface="华文中宋" panose="02010600040101010101" pitchFamily="2" charset="-122"/>
                <a:cs typeface="Times New Roman" panose="02020603050405020304" pitchFamily="18" charset="0"/>
              </a:rPr>
              <a:t>and Accountability</a:t>
            </a:r>
            <a:endParaRPr lang="zh-CN" altLang="en-US" sz="4400" strike="sngStrike" dirty="0">
              <a:ea typeface="华文中宋" panose="0201060004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8F57CABF-BF98-4EC4-88DE-A20B6C58377C}"/>
              </a:ext>
            </a:extLst>
          </p:cNvPr>
          <p:cNvSpPr>
            <a:spLocks noGrp="1"/>
          </p:cNvSpPr>
          <p:nvPr>
            <p:ph type="subTitle" idx="1"/>
          </p:nvPr>
        </p:nvSpPr>
        <p:spPr>
          <a:xfrm>
            <a:off x="1524000" y="3851564"/>
            <a:ext cx="9144000" cy="1406236"/>
          </a:xfrm>
        </p:spPr>
        <p:txBody>
          <a:bodyPr/>
          <a:lstStyle/>
          <a:p>
            <a:r>
              <a:rPr lang="zh-CN" altLang="en-US" dirty="0">
                <a:hlinkClick r:id="rId2"/>
              </a:rPr>
              <a:t>论文链接</a:t>
            </a:r>
            <a:endParaRPr lang="zh-CN" altLang="en-US" dirty="0"/>
          </a:p>
        </p:txBody>
      </p:sp>
    </p:spTree>
    <p:extLst>
      <p:ext uri="{BB962C8B-B14F-4D97-AF65-F5344CB8AC3E}">
        <p14:creationId xmlns:p14="http://schemas.microsoft.com/office/powerpoint/2010/main" val="428789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F951-A199-4768-A599-81ADF2D87D93}"/>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r>
              <a:rPr lang="en-US" altLang="zh-CN" sz="2800" dirty="0"/>
              <a:t>-</a:t>
            </a:r>
            <a:r>
              <a:rPr lang="zh-CN" altLang="en-US" sz="2800" dirty="0"/>
              <a:t>联邦身份</a:t>
            </a:r>
            <a:endParaRPr lang="zh-CN" altLang="en-US" dirty="0"/>
          </a:p>
        </p:txBody>
      </p:sp>
      <p:sp>
        <p:nvSpPr>
          <p:cNvPr id="3" name="内容占位符 2">
            <a:extLst>
              <a:ext uri="{FF2B5EF4-FFF2-40B4-BE49-F238E27FC236}">
                <a16:creationId xmlns:a16="http://schemas.microsoft.com/office/drawing/2014/main" id="{B949F423-C84A-41D9-B789-E5DF87E86A59}"/>
              </a:ext>
            </a:extLst>
          </p:cNvPr>
          <p:cNvSpPr>
            <a:spLocks noGrp="1"/>
          </p:cNvSpPr>
          <p:nvPr>
            <p:ph idx="1"/>
          </p:nvPr>
        </p:nvSpPr>
        <p:spPr>
          <a:xfrm>
            <a:off x="6096000" y="1825625"/>
            <a:ext cx="5922818" cy="3930939"/>
          </a:xfrm>
        </p:spPr>
        <p:txBody>
          <a:bodyPr/>
          <a:lstStyle/>
          <a:p>
            <a:pPr marL="0" indent="0">
              <a:buNone/>
            </a:pPr>
            <a:r>
              <a:rPr lang="zh-CN" altLang="en-US" dirty="0"/>
              <a:t>比如使用第三方的服务时：使用微信登录、使用 </a:t>
            </a:r>
            <a:r>
              <a:rPr lang="en-US" altLang="zh-CN" dirty="0"/>
              <a:t>Google </a:t>
            </a:r>
            <a:r>
              <a:rPr lang="zh-CN" altLang="en-US" dirty="0"/>
              <a:t>账号登录。</a:t>
            </a:r>
            <a:endParaRPr lang="en-US" altLang="zh-CN" dirty="0"/>
          </a:p>
          <a:p>
            <a:pPr marL="0" indent="0">
              <a:buNone/>
            </a:pPr>
            <a:endParaRPr lang="en-US" altLang="zh-CN" dirty="0"/>
          </a:p>
          <a:p>
            <a:pPr marL="0" indent="0">
              <a:buNone/>
            </a:pPr>
            <a:r>
              <a:rPr lang="zh-CN" altLang="en-US" dirty="0"/>
              <a:t>把身份提供者 和 服务提供者分开了</a:t>
            </a:r>
            <a:endParaRPr lang="en-US" altLang="zh-CN" dirty="0"/>
          </a:p>
          <a:p>
            <a:pPr marL="0" indent="0">
              <a:buNone/>
            </a:pPr>
            <a:r>
              <a:rPr lang="zh-CN" altLang="en-US" dirty="0"/>
              <a:t>对用户来说很方便</a:t>
            </a:r>
          </a:p>
          <a:p>
            <a:pPr marL="0" indent="0">
              <a:buNone/>
            </a:pPr>
            <a:endParaRPr lang="zh-CN" altLang="en-US" dirty="0"/>
          </a:p>
        </p:txBody>
      </p:sp>
      <p:pic>
        <p:nvPicPr>
          <p:cNvPr id="4" name="图片 3">
            <a:extLst>
              <a:ext uri="{FF2B5EF4-FFF2-40B4-BE49-F238E27FC236}">
                <a16:creationId xmlns:a16="http://schemas.microsoft.com/office/drawing/2014/main" id="{D96EF6ED-B583-44F3-866D-595B2FA201F2}"/>
              </a:ext>
            </a:extLst>
          </p:cNvPr>
          <p:cNvPicPr>
            <a:picLocks noChangeAspect="1"/>
          </p:cNvPicPr>
          <p:nvPr/>
        </p:nvPicPr>
        <p:blipFill>
          <a:blip r:embed="rId2"/>
          <a:stretch>
            <a:fillRect/>
          </a:stretch>
        </p:blipFill>
        <p:spPr>
          <a:xfrm>
            <a:off x="838200" y="1832553"/>
            <a:ext cx="4799417" cy="3856328"/>
          </a:xfrm>
          <a:prstGeom prst="rect">
            <a:avLst/>
          </a:prstGeom>
        </p:spPr>
      </p:pic>
      <p:pic>
        <p:nvPicPr>
          <p:cNvPr id="7" name="图片 6">
            <a:extLst>
              <a:ext uri="{FF2B5EF4-FFF2-40B4-BE49-F238E27FC236}">
                <a16:creationId xmlns:a16="http://schemas.microsoft.com/office/drawing/2014/main" id="{AAD5291E-A01D-424D-9325-46FA7F026B61}"/>
              </a:ext>
            </a:extLst>
          </p:cNvPr>
          <p:cNvPicPr>
            <a:picLocks noChangeAspect="1"/>
          </p:cNvPicPr>
          <p:nvPr/>
        </p:nvPicPr>
        <p:blipFill rotWithShape="1">
          <a:blip r:embed="rId3">
            <a:extLst>
              <a:ext uri="{28A0092B-C50C-407E-A947-70E740481C1C}">
                <a14:useLocalDpi xmlns:a14="http://schemas.microsoft.com/office/drawing/2010/main" val="0"/>
              </a:ext>
            </a:extLst>
          </a:blip>
          <a:srcRect t="79691"/>
          <a:stretch/>
        </p:blipFill>
        <p:spPr>
          <a:xfrm>
            <a:off x="6144492" y="4296066"/>
            <a:ext cx="3165231" cy="1392815"/>
          </a:xfrm>
          <a:prstGeom prst="rect">
            <a:avLst/>
          </a:prstGeom>
        </p:spPr>
      </p:pic>
    </p:spTree>
    <p:extLst>
      <p:ext uri="{BB962C8B-B14F-4D97-AF65-F5344CB8AC3E}">
        <p14:creationId xmlns:p14="http://schemas.microsoft.com/office/powerpoint/2010/main" val="99137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F951-A199-4768-A599-81ADF2D87D93}"/>
              </a:ext>
            </a:extLst>
          </p:cNvPr>
          <p:cNvSpPr>
            <a:spLocks noGrp="1"/>
          </p:cNvSpPr>
          <p:nvPr>
            <p:ph type="title"/>
          </p:nvPr>
        </p:nvSpPr>
        <p:spPr>
          <a:xfrm>
            <a:off x="838200" y="358197"/>
            <a:ext cx="10515600" cy="1325563"/>
          </a:xfrm>
        </p:spPr>
        <p:txBody>
          <a:bodyPr/>
          <a:lstStyle/>
          <a:p>
            <a:r>
              <a:rPr lang="zh-CN" altLang="en-US" dirty="0"/>
              <a:t>背景</a:t>
            </a:r>
            <a:r>
              <a:rPr lang="en-US" altLang="zh-CN" sz="3600" dirty="0"/>
              <a:t>-</a:t>
            </a:r>
            <a:r>
              <a:rPr lang="zh-CN" altLang="en-US" sz="3600" dirty="0"/>
              <a:t>经典身份认证</a:t>
            </a:r>
            <a:r>
              <a:rPr lang="en-US" altLang="zh-CN" sz="2800" dirty="0"/>
              <a:t>-</a:t>
            </a:r>
            <a:r>
              <a:rPr lang="zh-CN" altLang="en-US" sz="2800" dirty="0"/>
              <a:t>联邦身份</a:t>
            </a:r>
            <a:endParaRPr lang="zh-CN" altLang="en-US" dirty="0"/>
          </a:p>
        </p:txBody>
      </p:sp>
      <p:sp>
        <p:nvSpPr>
          <p:cNvPr id="6" name="内容占位符 5">
            <a:extLst>
              <a:ext uri="{FF2B5EF4-FFF2-40B4-BE49-F238E27FC236}">
                <a16:creationId xmlns:a16="http://schemas.microsoft.com/office/drawing/2014/main" id="{56AE9670-B1B7-4130-9379-37E8DEF64649}"/>
              </a:ext>
            </a:extLst>
          </p:cNvPr>
          <p:cNvSpPr>
            <a:spLocks noGrp="1"/>
          </p:cNvSpPr>
          <p:nvPr>
            <p:ph idx="1"/>
          </p:nvPr>
        </p:nvSpPr>
        <p:spPr>
          <a:xfrm>
            <a:off x="838200" y="1825625"/>
            <a:ext cx="10668000" cy="4674178"/>
          </a:xfrm>
        </p:spPr>
        <p:txBody>
          <a:bodyPr>
            <a:normAutofit fontScale="85000" lnSpcReduction="20000"/>
          </a:bodyPr>
          <a:lstStyle/>
          <a:p>
            <a:pPr marL="0" indent="0">
              <a:buNone/>
            </a:pPr>
            <a:r>
              <a:rPr lang="en-US" altLang="zh-CN" dirty="0"/>
              <a:t>OAuth 2.0 </a:t>
            </a:r>
            <a:r>
              <a:rPr lang="zh-CN" altLang="en-US" dirty="0"/>
              <a:t>协议，</a:t>
            </a:r>
            <a:r>
              <a:rPr lang="zh-CN" altLang="en-US" dirty="0">
                <a:hlinkClick r:id="rId2"/>
              </a:rPr>
              <a:t>链接</a:t>
            </a:r>
            <a:endParaRPr lang="en-US" altLang="zh-CN" dirty="0"/>
          </a:p>
          <a:p>
            <a:pPr marL="0" indent="0">
              <a:buNone/>
            </a:pPr>
            <a:r>
              <a:rPr lang="zh-CN" altLang="en-US" dirty="0"/>
              <a:t>右图是它的授权码模式</a:t>
            </a:r>
            <a:endParaRPr lang="en-US" altLang="zh-CN" dirty="0"/>
          </a:p>
          <a:p>
            <a:pPr marL="0" indent="0">
              <a:buNone/>
            </a:pPr>
            <a:endParaRPr lang="en-US" altLang="zh-CN" dirty="0"/>
          </a:p>
          <a:p>
            <a:pPr marL="0" indent="0">
              <a:buNone/>
            </a:pPr>
            <a:r>
              <a:rPr lang="en-US" altLang="zh-CN" dirty="0"/>
              <a:t>User-Agent</a:t>
            </a:r>
            <a:r>
              <a:rPr lang="zh-CN" altLang="en-US" dirty="0"/>
              <a:t>：浏览器</a:t>
            </a:r>
            <a:endParaRPr lang="en-US" altLang="zh-CN" dirty="0"/>
          </a:p>
          <a:p>
            <a:pPr marL="0" indent="0">
              <a:buNone/>
            </a:pPr>
            <a:r>
              <a:rPr lang="en-US" altLang="zh-CN" dirty="0"/>
              <a:t>Client</a:t>
            </a:r>
            <a:r>
              <a:rPr lang="zh-CN" altLang="en-US" dirty="0"/>
              <a:t>：第三方服务</a:t>
            </a:r>
            <a:endParaRPr lang="en-US" altLang="zh-CN" dirty="0"/>
          </a:p>
          <a:p>
            <a:pPr marL="0" indent="0">
              <a:buNone/>
            </a:pPr>
            <a:r>
              <a:rPr lang="en-US" altLang="zh-CN" dirty="0"/>
              <a:t>Auth Server</a:t>
            </a:r>
            <a:r>
              <a:rPr lang="zh-CN" altLang="en-US" dirty="0"/>
              <a:t>：腾讯</a:t>
            </a:r>
            <a:r>
              <a:rPr lang="en-US" altLang="zh-CN" dirty="0"/>
              <a:t>QQ</a:t>
            </a:r>
          </a:p>
          <a:p>
            <a:pPr marL="0" indent="0">
              <a:buNone/>
            </a:pPr>
            <a:endParaRPr lang="en-US" altLang="zh-CN" dirty="0"/>
          </a:p>
          <a:p>
            <a:pPr marL="0" indent="0">
              <a:buNone/>
            </a:pPr>
            <a:r>
              <a:rPr lang="zh-CN" altLang="en-US" dirty="0"/>
              <a:t>步骤（</a:t>
            </a:r>
            <a:r>
              <a:rPr lang="en-US" altLang="zh-CN" dirty="0"/>
              <a:t>C</a:t>
            </a:r>
            <a:r>
              <a:rPr lang="zh-CN" altLang="en-US" dirty="0"/>
              <a:t>）中的 </a:t>
            </a:r>
            <a:r>
              <a:rPr lang="en-US" altLang="zh-CN" dirty="0"/>
              <a:t>Authorization </a:t>
            </a:r>
          </a:p>
          <a:p>
            <a:pPr marL="0" indent="0">
              <a:buNone/>
            </a:pPr>
            <a:r>
              <a:rPr lang="en-US" altLang="zh-CN" dirty="0"/>
              <a:t>Code </a:t>
            </a:r>
            <a:r>
              <a:rPr lang="zh-CN" altLang="en-US" dirty="0"/>
              <a:t>可以理解为专门为 </a:t>
            </a:r>
            <a:r>
              <a:rPr lang="en-US" altLang="zh-CN" dirty="0"/>
              <a:t>Client </a:t>
            </a:r>
            <a:r>
              <a:rPr lang="zh-CN" altLang="en-US" dirty="0"/>
              <a:t>生成的一次性密码。</a:t>
            </a:r>
            <a:endParaRPr lang="en-US" altLang="zh-CN" dirty="0"/>
          </a:p>
          <a:p>
            <a:pPr marL="0" indent="0">
              <a:buNone/>
            </a:pPr>
            <a:endParaRPr lang="zh-CN" altLang="en-US" dirty="0"/>
          </a:p>
        </p:txBody>
      </p:sp>
      <p:pic>
        <p:nvPicPr>
          <p:cNvPr id="8" name="图片 7">
            <a:extLst>
              <a:ext uri="{FF2B5EF4-FFF2-40B4-BE49-F238E27FC236}">
                <a16:creationId xmlns:a16="http://schemas.microsoft.com/office/drawing/2014/main" id="{BCB646D9-7A05-449A-A1CF-CC712AE41220}"/>
              </a:ext>
            </a:extLst>
          </p:cNvPr>
          <p:cNvPicPr>
            <a:picLocks noChangeAspect="1"/>
          </p:cNvPicPr>
          <p:nvPr/>
        </p:nvPicPr>
        <p:blipFill>
          <a:blip r:embed="rId3"/>
          <a:stretch>
            <a:fillRect/>
          </a:stretch>
        </p:blipFill>
        <p:spPr>
          <a:xfrm>
            <a:off x="5604164" y="1825625"/>
            <a:ext cx="5749636" cy="3981096"/>
          </a:xfrm>
          <a:prstGeom prst="rect">
            <a:avLst/>
          </a:prstGeom>
        </p:spPr>
      </p:pic>
    </p:spTree>
    <p:extLst>
      <p:ext uri="{BB962C8B-B14F-4D97-AF65-F5344CB8AC3E}">
        <p14:creationId xmlns:p14="http://schemas.microsoft.com/office/powerpoint/2010/main" val="377791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F951-A199-4768-A599-81ADF2D87D93}"/>
              </a:ext>
            </a:extLst>
          </p:cNvPr>
          <p:cNvSpPr>
            <a:spLocks noGrp="1"/>
          </p:cNvSpPr>
          <p:nvPr>
            <p:ph type="title"/>
          </p:nvPr>
        </p:nvSpPr>
        <p:spPr>
          <a:xfrm>
            <a:off x="838200" y="358197"/>
            <a:ext cx="10515600" cy="1325563"/>
          </a:xfrm>
        </p:spPr>
        <p:txBody>
          <a:bodyPr/>
          <a:lstStyle/>
          <a:p>
            <a:r>
              <a:rPr lang="zh-CN" altLang="en-US" dirty="0"/>
              <a:t>背景</a:t>
            </a:r>
            <a:r>
              <a:rPr lang="en-US" altLang="zh-CN" sz="3600" dirty="0"/>
              <a:t>-</a:t>
            </a:r>
            <a:r>
              <a:rPr lang="zh-CN" altLang="en-US" sz="3600" dirty="0"/>
              <a:t>经典身份认证</a:t>
            </a:r>
            <a:r>
              <a:rPr lang="en-US" altLang="zh-CN" sz="2800" dirty="0"/>
              <a:t>-</a:t>
            </a:r>
            <a:r>
              <a:rPr lang="zh-CN" altLang="en-US" sz="2800" dirty="0"/>
              <a:t>联邦身份</a:t>
            </a:r>
            <a:endParaRPr lang="zh-CN" altLang="en-US" dirty="0"/>
          </a:p>
        </p:txBody>
      </p:sp>
      <p:sp>
        <p:nvSpPr>
          <p:cNvPr id="6" name="内容占位符 5">
            <a:extLst>
              <a:ext uri="{FF2B5EF4-FFF2-40B4-BE49-F238E27FC236}">
                <a16:creationId xmlns:a16="http://schemas.microsoft.com/office/drawing/2014/main" id="{56AE9670-B1B7-4130-9379-37E8DEF64649}"/>
              </a:ext>
            </a:extLst>
          </p:cNvPr>
          <p:cNvSpPr>
            <a:spLocks noGrp="1"/>
          </p:cNvSpPr>
          <p:nvPr>
            <p:ph idx="1"/>
          </p:nvPr>
        </p:nvSpPr>
        <p:spPr>
          <a:xfrm>
            <a:off x="838200" y="1825625"/>
            <a:ext cx="10668000" cy="4674178"/>
          </a:xfrm>
        </p:spPr>
        <p:txBody>
          <a:bodyPr>
            <a:normAutofit fontScale="92500" lnSpcReduction="10000"/>
          </a:bodyPr>
          <a:lstStyle/>
          <a:p>
            <a:pPr marL="0" indent="0">
              <a:buNone/>
            </a:pPr>
            <a:r>
              <a:rPr lang="zh-CN" altLang="en-US" dirty="0"/>
              <a:t>这种模式除了用户使用方便之外，还有一个意义就是支持了一定程度的开放互操作性（</a:t>
            </a:r>
            <a:r>
              <a:rPr lang="en-US" altLang="zh-CN" dirty="0"/>
              <a:t>Interoperability</a:t>
            </a:r>
            <a:r>
              <a:rPr lang="zh-CN" altLang="en-US" dirty="0"/>
              <a:t>）</a:t>
            </a:r>
            <a:endParaRPr lang="en-US" altLang="zh-CN" dirty="0"/>
          </a:p>
          <a:p>
            <a:pPr marL="0" indent="0">
              <a:buNone/>
            </a:pPr>
            <a:r>
              <a:rPr lang="zh-CN" altLang="en-US" dirty="0"/>
              <a:t>比如博彩网站只对心悦会员</a:t>
            </a:r>
            <a:r>
              <a:rPr lang="en-US" altLang="zh-CN" dirty="0"/>
              <a:t>10</a:t>
            </a:r>
            <a:r>
              <a:rPr lang="zh-CN" altLang="en-US" dirty="0"/>
              <a:t>的用户开放，知道用户在其它平台上的信息。</a:t>
            </a:r>
            <a:endParaRPr lang="en-US" altLang="zh-CN" dirty="0"/>
          </a:p>
          <a:p>
            <a:pPr marL="0" indent="0">
              <a:buNone/>
            </a:pPr>
            <a:endParaRPr lang="zh-CN" altLang="en-US" dirty="0"/>
          </a:p>
          <a:p>
            <a:pPr marL="0" indent="0">
              <a:buNone/>
            </a:pPr>
            <a:r>
              <a:rPr lang="zh-CN" altLang="en-US" dirty="0"/>
              <a:t>随着使用的第三方业务的增加，会发现越来越离不开 </a:t>
            </a:r>
            <a:r>
              <a:rPr lang="en-US" altLang="zh-CN" dirty="0"/>
              <a:t>Identity Provider</a:t>
            </a:r>
            <a:r>
              <a:rPr lang="zh-CN" altLang="en-US" dirty="0"/>
              <a:t>，你的数字身份被它控制。</a:t>
            </a:r>
            <a:endParaRPr lang="en-US" altLang="zh-CN" dirty="0"/>
          </a:p>
          <a:p>
            <a:pPr marL="0" indent="0">
              <a:buNone/>
            </a:pPr>
            <a:r>
              <a:rPr lang="zh-CN" altLang="en-US" dirty="0"/>
              <a:t>从技术上讲它完全有能力追踪你什么时候访问了什么网站，甚至做一些更过分的事情</a:t>
            </a:r>
          </a:p>
        </p:txBody>
      </p:sp>
    </p:spTree>
    <p:extLst>
      <p:ext uri="{BB962C8B-B14F-4D97-AF65-F5344CB8AC3E}">
        <p14:creationId xmlns:p14="http://schemas.microsoft.com/office/powerpoint/2010/main" val="420516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zh-CN" altLang="en-US" dirty="0"/>
              <a:t>背景</a:t>
            </a:r>
            <a:r>
              <a:rPr lang="en-US" altLang="zh-CN" sz="3600" dirty="0"/>
              <a:t>-</a:t>
            </a:r>
            <a:r>
              <a:rPr lang="zh-CN" altLang="en-US" sz="3600" dirty="0"/>
              <a:t>去中心化身份认证</a:t>
            </a:r>
            <a:endParaRPr lang="zh-CN" altLang="en-US" dirty="0"/>
          </a:p>
        </p:txBody>
      </p:sp>
      <p:pic>
        <p:nvPicPr>
          <p:cNvPr id="4" name="图片 3">
            <a:extLst>
              <a:ext uri="{FF2B5EF4-FFF2-40B4-BE49-F238E27FC236}">
                <a16:creationId xmlns:a16="http://schemas.microsoft.com/office/drawing/2014/main" id="{2C693DD1-2A5E-4D18-86B6-0647AE3360D3}"/>
              </a:ext>
            </a:extLst>
          </p:cNvPr>
          <p:cNvPicPr>
            <a:picLocks noChangeAspect="1"/>
          </p:cNvPicPr>
          <p:nvPr/>
        </p:nvPicPr>
        <p:blipFill>
          <a:blip r:embed="rId2"/>
          <a:stretch>
            <a:fillRect/>
          </a:stretch>
        </p:blipFill>
        <p:spPr>
          <a:xfrm>
            <a:off x="919162" y="2715057"/>
            <a:ext cx="10201275" cy="3990975"/>
          </a:xfrm>
          <a:prstGeom prst="rect">
            <a:avLst/>
          </a:prstGeom>
        </p:spPr>
      </p:pic>
      <p:sp>
        <p:nvSpPr>
          <p:cNvPr id="5" name="文本框 4">
            <a:extLst>
              <a:ext uri="{FF2B5EF4-FFF2-40B4-BE49-F238E27FC236}">
                <a16:creationId xmlns:a16="http://schemas.microsoft.com/office/drawing/2014/main" id="{85DE8175-A9F1-4145-B396-C805978D172F}"/>
              </a:ext>
            </a:extLst>
          </p:cNvPr>
          <p:cNvSpPr txBox="1"/>
          <p:nvPr/>
        </p:nvSpPr>
        <p:spPr>
          <a:xfrm>
            <a:off x="1205345" y="3816928"/>
            <a:ext cx="1489364" cy="830997"/>
          </a:xfrm>
          <a:prstGeom prst="rect">
            <a:avLst/>
          </a:prstGeom>
          <a:noFill/>
        </p:spPr>
        <p:txBody>
          <a:bodyPr wrap="square" rtlCol="0">
            <a:spAutoFit/>
          </a:bodyPr>
          <a:lstStyle/>
          <a:p>
            <a:pPr algn="ctr"/>
            <a:r>
              <a:rPr lang="zh-CN" altLang="en-US" sz="2400" dirty="0"/>
              <a:t>腾讯</a:t>
            </a:r>
            <a:endParaRPr lang="en-US" altLang="zh-CN" sz="2400" dirty="0"/>
          </a:p>
          <a:p>
            <a:pPr algn="ctr"/>
            <a:r>
              <a:rPr lang="zh-CN" altLang="en-US" sz="2400" dirty="0"/>
              <a:t>↓</a:t>
            </a:r>
          </a:p>
        </p:txBody>
      </p:sp>
      <p:sp>
        <p:nvSpPr>
          <p:cNvPr id="6" name="文本框 5">
            <a:extLst>
              <a:ext uri="{FF2B5EF4-FFF2-40B4-BE49-F238E27FC236}">
                <a16:creationId xmlns:a16="http://schemas.microsoft.com/office/drawing/2014/main" id="{36094491-82F7-42D0-86AA-0C75F157E5FE}"/>
              </a:ext>
            </a:extLst>
          </p:cNvPr>
          <p:cNvSpPr txBox="1"/>
          <p:nvPr/>
        </p:nvSpPr>
        <p:spPr>
          <a:xfrm>
            <a:off x="9074727" y="3816927"/>
            <a:ext cx="1489364" cy="830997"/>
          </a:xfrm>
          <a:prstGeom prst="rect">
            <a:avLst/>
          </a:prstGeom>
          <a:noFill/>
        </p:spPr>
        <p:txBody>
          <a:bodyPr wrap="square" rtlCol="0">
            <a:spAutoFit/>
          </a:bodyPr>
          <a:lstStyle/>
          <a:p>
            <a:pPr algn="ctr"/>
            <a:r>
              <a:rPr lang="zh-CN" altLang="en-US" sz="2400" dirty="0"/>
              <a:t>博彩网站</a:t>
            </a:r>
            <a:endParaRPr lang="en-US" altLang="zh-CN" sz="2400" dirty="0"/>
          </a:p>
          <a:p>
            <a:pPr algn="ctr"/>
            <a:r>
              <a:rPr lang="zh-CN" altLang="en-US" sz="2400" dirty="0"/>
              <a:t>↓</a:t>
            </a:r>
          </a:p>
        </p:txBody>
      </p:sp>
      <p:sp>
        <p:nvSpPr>
          <p:cNvPr id="7" name="文本框 6">
            <a:extLst>
              <a:ext uri="{FF2B5EF4-FFF2-40B4-BE49-F238E27FC236}">
                <a16:creationId xmlns:a16="http://schemas.microsoft.com/office/drawing/2014/main" id="{5E18473A-7CF1-4D21-A842-D030A51EA6E2}"/>
              </a:ext>
            </a:extLst>
          </p:cNvPr>
          <p:cNvSpPr txBox="1"/>
          <p:nvPr/>
        </p:nvSpPr>
        <p:spPr>
          <a:xfrm>
            <a:off x="2542309" y="3816927"/>
            <a:ext cx="2611581" cy="923330"/>
          </a:xfrm>
          <a:prstGeom prst="rect">
            <a:avLst/>
          </a:prstGeom>
          <a:noFill/>
        </p:spPr>
        <p:txBody>
          <a:bodyPr wrap="square" rtlCol="0">
            <a:spAutoFit/>
          </a:bodyPr>
          <a:lstStyle/>
          <a:p>
            <a:pPr algn="ctr"/>
            <a:r>
              <a:rPr lang="zh-CN" altLang="en-US" dirty="0"/>
              <a:t>这位绅士确实充了很多钱，达到了</a:t>
            </a:r>
            <a:r>
              <a:rPr lang="en-US" altLang="zh-CN" dirty="0"/>
              <a:t>V10</a:t>
            </a:r>
            <a:r>
              <a:rPr lang="zh-CN" altLang="en-US" dirty="0"/>
              <a:t>的标准</a:t>
            </a:r>
            <a:endParaRPr lang="en-US" altLang="zh-CN" dirty="0"/>
          </a:p>
          <a:p>
            <a:pPr algn="r"/>
            <a:r>
              <a:rPr lang="en-US" altLang="zh-CN" dirty="0"/>
              <a:t>—— Sig</a:t>
            </a:r>
            <a:r>
              <a:rPr lang="zh-CN" altLang="en-US" dirty="0"/>
              <a:t>（腾讯）</a:t>
            </a:r>
          </a:p>
        </p:txBody>
      </p:sp>
      <p:sp>
        <p:nvSpPr>
          <p:cNvPr id="3" name="内容占位符 2">
            <a:extLst>
              <a:ext uri="{FF2B5EF4-FFF2-40B4-BE49-F238E27FC236}">
                <a16:creationId xmlns:a16="http://schemas.microsoft.com/office/drawing/2014/main" id="{2A650A42-B790-4C21-B5E1-5FA9C60E2F0B}"/>
              </a:ext>
            </a:extLst>
          </p:cNvPr>
          <p:cNvSpPr>
            <a:spLocks noGrp="1"/>
          </p:cNvSpPr>
          <p:nvPr>
            <p:ph idx="1"/>
          </p:nvPr>
        </p:nvSpPr>
        <p:spPr/>
        <p:txBody>
          <a:bodyPr/>
          <a:lstStyle/>
          <a:p>
            <a:pPr marL="0" indent="0">
              <a:buNone/>
            </a:pPr>
            <a:r>
              <a:rPr lang="zh-CN" altLang="en-US" dirty="0"/>
              <a:t>又叫自主身份（</a:t>
            </a:r>
            <a:r>
              <a:rPr lang="en-US" altLang="zh-CN" dirty="0"/>
              <a:t>Self Sovereign Identity</a:t>
            </a:r>
            <a:r>
              <a:rPr lang="zh-CN" altLang="en-US" dirty="0"/>
              <a:t>），用户的数字身份由用户自己控制。</a:t>
            </a:r>
          </a:p>
          <a:p>
            <a:pPr marL="0" indent="0">
              <a:buNone/>
            </a:pPr>
            <a:endParaRPr lang="zh-CN" altLang="en-US" dirty="0"/>
          </a:p>
        </p:txBody>
      </p:sp>
    </p:spTree>
    <p:extLst>
      <p:ext uri="{BB962C8B-B14F-4D97-AF65-F5344CB8AC3E}">
        <p14:creationId xmlns:p14="http://schemas.microsoft.com/office/powerpoint/2010/main" val="367972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zh-CN" altLang="en-US" dirty="0"/>
              <a:t>背景</a:t>
            </a:r>
            <a:r>
              <a:rPr lang="en-US" altLang="zh-CN" sz="3600" dirty="0"/>
              <a:t>-</a:t>
            </a:r>
            <a:r>
              <a:rPr lang="zh-CN" altLang="en-US" sz="3600" dirty="0"/>
              <a:t>去中心化身份认证</a:t>
            </a:r>
            <a:endParaRPr lang="zh-CN" altLang="en-US" dirty="0"/>
          </a:p>
        </p:txBody>
      </p:sp>
      <p:sp>
        <p:nvSpPr>
          <p:cNvPr id="3" name="内容占位符 2">
            <a:extLst>
              <a:ext uri="{FF2B5EF4-FFF2-40B4-BE49-F238E27FC236}">
                <a16:creationId xmlns:a16="http://schemas.microsoft.com/office/drawing/2014/main" id="{2A650A42-B790-4C21-B5E1-5FA9C60E2F0B}"/>
              </a:ext>
            </a:extLst>
          </p:cNvPr>
          <p:cNvSpPr>
            <a:spLocks noGrp="1"/>
          </p:cNvSpPr>
          <p:nvPr>
            <p:ph idx="1"/>
          </p:nvPr>
        </p:nvSpPr>
        <p:spPr/>
        <p:txBody>
          <a:bodyPr>
            <a:normAutofit fontScale="92500" lnSpcReduction="20000"/>
          </a:bodyPr>
          <a:lstStyle/>
          <a:p>
            <a:pPr marL="0" indent="0">
              <a:buNone/>
            </a:pPr>
            <a:r>
              <a:rPr lang="zh-CN" altLang="en-US" dirty="0"/>
              <a:t>腾讯：这位绅士确实充了很多钱，达到了</a:t>
            </a:r>
            <a:r>
              <a:rPr lang="en-US" altLang="zh-CN" dirty="0"/>
              <a:t>V10</a:t>
            </a:r>
            <a:r>
              <a:rPr lang="zh-CN" altLang="en-US" dirty="0"/>
              <a:t>的标准，</a:t>
            </a:r>
            <a:r>
              <a:rPr lang="en-US" altLang="zh-CN" dirty="0"/>
              <a:t>Sig</a:t>
            </a:r>
            <a:r>
              <a:rPr lang="zh-CN" altLang="en-US" dirty="0"/>
              <a:t>（腾讯）</a:t>
            </a:r>
            <a:endParaRPr lang="en-US" altLang="zh-CN" dirty="0"/>
          </a:p>
          <a:p>
            <a:pPr marL="0" indent="0">
              <a:buNone/>
            </a:pPr>
            <a:endParaRPr lang="en-US" altLang="zh-CN" dirty="0"/>
          </a:p>
          <a:p>
            <a:pPr marL="0" indent="0">
              <a:buNone/>
            </a:pPr>
            <a:r>
              <a:rPr lang="zh-CN" altLang="en-US" dirty="0"/>
              <a:t>“这位绅士”是指哪位：</a:t>
            </a:r>
            <a:r>
              <a:rPr lang="en-US" altLang="zh-CN" dirty="0"/>
              <a:t>Identification</a:t>
            </a:r>
            <a:r>
              <a:rPr lang="zh-CN" altLang="en-US" dirty="0"/>
              <a:t>，公钥</a:t>
            </a:r>
            <a:endParaRPr lang="en-US" altLang="zh-CN" dirty="0"/>
          </a:p>
          <a:p>
            <a:pPr marL="0" indent="0">
              <a:buNone/>
            </a:pPr>
            <a:r>
              <a:rPr lang="zh-CN" altLang="en-US" dirty="0"/>
              <a:t>用户想要腾讯说出这句话：</a:t>
            </a:r>
            <a:r>
              <a:rPr lang="en-US" altLang="zh-CN" dirty="0"/>
              <a:t>Authentication</a:t>
            </a:r>
            <a:r>
              <a:rPr lang="zh-CN" altLang="en-US" dirty="0"/>
              <a:t>，私钥</a:t>
            </a:r>
            <a:endParaRPr lang="en-US" altLang="zh-CN" dirty="0"/>
          </a:p>
          <a:p>
            <a:pPr marL="0" indent="0">
              <a:buNone/>
            </a:pPr>
            <a:r>
              <a:rPr lang="zh-CN" altLang="en-US" dirty="0"/>
              <a:t>这句话本身的真假是能够验证的：可验证声明（</a:t>
            </a:r>
            <a:r>
              <a:rPr lang="en-US" altLang="zh-CN" dirty="0"/>
              <a:t>Verifiable Claim</a:t>
            </a:r>
            <a:r>
              <a:rPr lang="zh-CN" altLang="en-US" dirty="0"/>
              <a:t>）</a:t>
            </a:r>
            <a:endParaRPr lang="en-US" altLang="zh-CN" dirty="0"/>
          </a:p>
          <a:p>
            <a:pPr marL="0" indent="0">
              <a:buNone/>
            </a:pPr>
            <a:r>
              <a:rPr lang="zh-CN" altLang="en-US" dirty="0"/>
              <a:t>根据数字签名</a:t>
            </a:r>
            <a:endParaRPr lang="en-US" altLang="zh-CN" dirty="0"/>
          </a:p>
          <a:p>
            <a:pPr marL="0" indent="0">
              <a:buNone/>
            </a:pPr>
            <a:r>
              <a:rPr lang="zh-CN" altLang="en-US" dirty="0"/>
              <a:t>这句话在不透露他到底充了多少钱的情况下，证明了他是</a:t>
            </a:r>
            <a:r>
              <a:rPr lang="en-US" altLang="zh-CN" dirty="0"/>
              <a:t>V10</a:t>
            </a:r>
            <a:r>
              <a:rPr lang="zh-CN" altLang="en-US" dirty="0"/>
              <a:t>：零知识的</a:t>
            </a:r>
            <a:endParaRPr lang="en-US" altLang="zh-CN" dirty="0"/>
          </a:p>
        </p:txBody>
      </p:sp>
    </p:spTree>
    <p:extLst>
      <p:ext uri="{BB962C8B-B14F-4D97-AF65-F5344CB8AC3E}">
        <p14:creationId xmlns:p14="http://schemas.microsoft.com/office/powerpoint/2010/main" val="198678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zh-CN" altLang="en-US" dirty="0"/>
              <a:t>背景</a:t>
            </a:r>
            <a:r>
              <a:rPr lang="en-US" altLang="zh-CN" sz="3600" dirty="0"/>
              <a:t>-</a:t>
            </a:r>
            <a:r>
              <a:rPr lang="zh-CN" altLang="en-US" sz="3600" dirty="0"/>
              <a:t>去中心化身份认证</a:t>
            </a:r>
            <a:endParaRPr lang="zh-CN" altLang="en-US" dirty="0"/>
          </a:p>
        </p:txBody>
      </p:sp>
      <p:sp>
        <p:nvSpPr>
          <p:cNvPr id="3" name="内容占位符 2">
            <a:extLst>
              <a:ext uri="{FF2B5EF4-FFF2-40B4-BE49-F238E27FC236}">
                <a16:creationId xmlns:a16="http://schemas.microsoft.com/office/drawing/2014/main" id="{2A650A42-B790-4C21-B5E1-5FA9C60E2F0B}"/>
              </a:ext>
            </a:extLst>
          </p:cNvPr>
          <p:cNvSpPr>
            <a:spLocks noGrp="1"/>
          </p:cNvSpPr>
          <p:nvPr>
            <p:ph idx="1"/>
          </p:nvPr>
        </p:nvSpPr>
        <p:spPr/>
        <p:txBody>
          <a:bodyPr/>
          <a:lstStyle/>
          <a:p>
            <a:pPr marL="0" indent="0">
              <a:buNone/>
            </a:pPr>
            <a:r>
              <a:rPr lang="zh-CN" altLang="en-US" dirty="0"/>
              <a:t>核心是以下两个部分</a:t>
            </a:r>
          </a:p>
          <a:p>
            <a:r>
              <a:rPr lang="en-US" altLang="zh-CN" dirty="0"/>
              <a:t>Identification &amp; Authentication</a:t>
            </a:r>
            <a:r>
              <a:rPr lang="zh-CN" altLang="en-US" dirty="0"/>
              <a:t>：比如公私钥</a:t>
            </a:r>
          </a:p>
          <a:p>
            <a:r>
              <a:rPr lang="en-US" altLang="zh-CN" dirty="0"/>
              <a:t>Verifiable Claim</a:t>
            </a:r>
            <a:r>
              <a:rPr lang="zh-CN" altLang="en-US" dirty="0"/>
              <a:t>：可验证声明，数字签名</a:t>
            </a:r>
            <a:endParaRPr lang="en-US" altLang="zh-CN" dirty="0"/>
          </a:p>
        </p:txBody>
      </p:sp>
    </p:spTree>
    <p:extLst>
      <p:ext uri="{BB962C8B-B14F-4D97-AF65-F5344CB8AC3E}">
        <p14:creationId xmlns:p14="http://schemas.microsoft.com/office/powerpoint/2010/main" val="282648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zh-CN" altLang="en-US" dirty="0"/>
              <a:t>背景</a:t>
            </a:r>
            <a:r>
              <a:rPr lang="en-US" altLang="zh-CN" sz="3600" dirty="0"/>
              <a:t>-</a:t>
            </a:r>
            <a:r>
              <a:rPr lang="zh-CN" altLang="en-US" sz="3600" dirty="0"/>
              <a:t>去中心化身份认证</a:t>
            </a:r>
            <a:endParaRPr lang="zh-CN" altLang="en-US" dirty="0"/>
          </a:p>
        </p:txBody>
      </p:sp>
      <p:pic>
        <p:nvPicPr>
          <p:cNvPr id="6" name="图片 5">
            <a:extLst>
              <a:ext uri="{FF2B5EF4-FFF2-40B4-BE49-F238E27FC236}">
                <a16:creationId xmlns:a16="http://schemas.microsoft.com/office/drawing/2014/main" id="{980C021A-D367-469D-8D17-00D4BC79E8D0}"/>
              </a:ext>
            </a:extLst>
          </p:cNvPr>
          <p:cNvPicPr>
            <a:picLocks noChangeAspect="1"/>
          </p:cNvPicPr>
          <p:nvPr/>
        </p:nvPicPr>
        <p:blipFill>
          <a:blip r:embed="rId2"/>
          <a:stretch>
            <a:fillRect/>
          </a:stretch>
        </p:blipFill>
        <p:spPr>
          <a:xfrm>
            <a:off x="782782" y="1696152"/>
            <a:ext cx="8499763" cy="4645287"/>
          </a:xfrm>
          <a:prstGeom prst="rect">
            <a:avLst/>
          </a:prstGeom>
        </p:spPr>
      </p:pic>
      <p:sp>
        <p:nvSpPr>
          <p:cNvPr id="7" name="文本框 6">
            <a:extLst>
              <a:ext uri="{FF2B5EF4-FFF2-40B4-BE49-F238E27FC236}">
                <a16:creationId xmlns:a16="http://schemas.microsoft.com/office/drawing/2014/main" id="{49898473-CFCF-496D-AFED-93CDE615769E}"/>
              </a:ext>
            </a:extLst>
          </p:cNvPr>
          <p:cNvSpPr txBox="1"/>
          <p:nvPr/>
        </p:nvSpPr>
        <p:spPr>
          <a:xfrm>
            <a:off x="7349836" y="5223163"/>
            <a:ext cx="4461164" cy="707886"/>
          </a:xfrm>
          <a:prstGeom prst="rect">
            <a:avLst/>
          </a:prstGeom>
          <a:noFill/>
        </p:spPr>
        <p:txBody>
          <a:bodyPr wrap="square" rtlCol="0">
            <a:spAutoFit/>
          </a:bodyPr>
          <a:lstStyle/>
          <a:p>
            <a:r>
              <a:rPr lang="zh-CN" altLang="en-US" sz="2000" dirty="0"/>
              <a:t>区块链：</a:t>
            </a:r>
            <a:endParaRPr lang="en-US" altLang="zh-CN" sz="2000" dirty="0"/>
          </a:p>
          <a:p>
            <a:r>
              <a:rPr lang="zh-CN" altLang="en-US" sz="2000" dirty="0"/>
              <a:t>替代了联邦身份中的 </a:t>
            </a:r>
            <a:r>
              <a:rPr lang="en-US" altLang="zh-CN" sz="2000" dirty="0"/>
              <a:t>Identity Provider</a:t>
            </a:r>
            <a:endParaRPr lang="zh-CN" altLang="en-US" sz="2000" dirty="0"/>
          </a:p>
        </p:txBody>
      </p:sp>
      <p:sp>
        <p:nvSpPr>
          <p:cNvPr id="8" name="文本框 7">
            <a:extLst>
              <a:ext uri="{FF2B5EF4-FFF2-40B4-BE49-F238E27FC236}">
                <a16:creationId xmlns:a16="http://schemas.microsoft.com/office/drawing/2014/main" id="{279FDC24-ABE4-4912-A78E-18E09A0E1DB6}"/>
              </a:ext>
            </a:extLst>
          </p:cNvPr>
          <p:cNvSpPr txBox="1"/>
          <p:nvPr/>
        </p:nvSpPr>
        <p:spPr>
          <a:xfrm>
            <a:off x="6359236" y="1690688"/>
            <a:ext cx="3546764" cy="707886"/>
          </a:xfrm>
          <a:prstGeom prst="rect">
            <a:avLst/>
          </a:prstGeom>
          <a:noFill/>
        </p:spPr>
        <p:txBody>
          <a:bodyPr wrap="square" rtlCol="0">
            <a:spAutoFit/>
          </a:bodyPr>
          <a:lstStyle/>
          <a:p>
            <a:r>
              <a:rPr lang="zh-CN" altLang="en-US" sz="2000" dirty="0"/>
              <a:t>用户自己存储自己的身份信息</a:t>
            </a:r>
            <a:endParaRPr lang="en-US" altLang="zh-CN" sz="2000" dirty="0"/>
          </a:p>
          <a:p>
            <a:r>
              <a:rPr lang="zh-CN" altLang="en-US" sz="2000" dirty="0"/>
              <a:t>各种凭证等</a:t>
            </a:r>
            <a:endParaRPr lang="en-US" altLang="zh-CN" sz="2000" dirty="0"/>
          </a:p>
        </p:txBody>
      </p:sp>
      <p:sp>
        <p:nvSpPr>
          <p:cNvPr id="9" name="文本框 8">
            <a:extLst>
              <a:ext uri="{FF2B5EF4-FFF2-40B4-BE49-F238E27FC236}">
                <a16:creationId xmlns:a16="http://schemas.microsoft.com/office/drawing/2014/main" id="{4A9B4543-D568-4B9D-A7C4-0DAAE23F78EF}"/>
              </a:ext>
            </a:extLst>
          </p:cNvPr>
          <p:cNvSpPr txBox="1"/>
          <p:nvPr/>
        </p:nvSpPr>
        <p:spPr>
          <a:xfrm>
            <a:off x="9407237" y="3216305"/>
            <a:ext cx="2403763" cy="1015663"/>
          </a:xfrm>
          <a:prstGeom prst="rect">
            <a:avLst/>
          </a:prstGeom>
          <a:noFill/>
        </p:spPr>
        <p:txBody>
          <a:bodyPr wrap="square" rtlCol="0">
            <a:spAutoFit/>
          </a:bodyPr>
          <a:lstStyle/>
          <a:p>
            <a:r>
              <a:rPr lang="zh-CN" altLang="en-US" sz="2000" dirty="0"/>
              <a:t>在刚才的例子中</a:t>
            </a:r>
            <a:endParaRPr lang="en-US" altLang="zh-CN" sz="2000" dirty="0"/>
          </a:p>
          <a:p>
            <a:r>
              <a:rPr lang="zh-CN" altLang="en-US" sz="2000" dirty="0"/>
              <a:t>腾讯是</a:t>
            </a:r>
            <a:r>
              <a:rPr lang="en-US" altLang="zh-CN" sz="2000" dirty="0"/>
              <a:t> Issuer</a:t>
            </a:r>
          </a:p>
          <a:p>
            <a:r>
              <a:rPr lang="zh-CN" altLang="en-US" sz="2000" dirty="0"/>
              <a:t>博彩网站是 </a:t>
            </a:r>
            <a:r>
              <a:rPr lang="en-US" altLang="zh-CN" sz="2000" dirty="0"/>
              <a:t>Verifier</a:t>
            </a:r>
          </a:p>
        </p:txBody>
      </p:sp>
      <p:sp>
        <p:nvSpPr>
          <p:cNvPr id="11" name="内容占位符 2">
            <a:extLst>
              <a:ext uri="{FF2B5EF4-FFF2-40B4-BE49-F238E27FC236}">
                <a16:creationId xmlns:a16="http://schemas.microsoft.com/office/drawing/2014/main" id="{D44F5AB7-53B2-4A07-8328-C489986B3FDB}"/>
              </a:ext>
            </a:extLst>
          </p:cNvPr>
          <p:cNvSpPr>
            <a:spLocks noGrp="1"/>
          </p:cNvSpPr>
          <p:nvPr>
            <p:ph idx="1"/>
          </p:nvPr>
        </p:nvSpPr>
        <p:spPr>
          <a:xfrm>
            <a:off x="838200" y="1825625"/>
            <a:ext cx="10515600" cy="4351338"/>
          </a:xfrm>
        </p:spPr>
        <p:txBody>
          <a:bodyPr/>
          <a:lstStyle/>
          <a:p>
            <a:pPr marL="0" indent="0">
              <a:buNone/>
            </a:pPr>
            <a:r>
              <a:rPr lang="zh-CN" altLang="en-US" dirty="0"/>
              <a:t>基本架构</a:t>
            </a:r>
          </a:p>
        </p:txBody>
      </p:sp>
    </p:spTree>
    <p:extLst>
      <p:ext uri="{BB962C8B-B14F-4D97-AF65-F5344CB8AC3E}">
        <p14:creationId xmlns:p14="http://schemas.microsoft.com/office/powerpoint/2010/main" val="144879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zh-CN" altLang="en-US" dirty="0"/>
              <a:t>背景</a:t>
            </a:r>
            <a:r>
              <a:rPr lang="en-US" altLang="zh-CN" sz="3600" dirty="0"/>
              <a:t>-</a:t>
            </a:r>
            <a:r>
              <a:rPr lang="zh-CN" altLang="en-US" sz="3600" dirty="0"/>
              <a:t>去中心化身份认证</a:t>
            </a:r>
            <a:endParaRPr lang="zh-CN" altLang="en-US" dirty="0"/>
          </a:p>
        </p:txBody>
      </p:sp>
      <p:sp>
        <p:nvSpPr>
          <p:cNvPr id="11" name="内容占位符 2">
            <a:extLst>
              <a:ext uri="{FF2B5EF4-FFF2-40B4-BE49-F238E27FC236}">
                <a16:creationId xmlns:a16="http://schemas.microsoft.com/office/drawing/2014/main" id="{D44F5AB7-53B2-4A07-8328-C489986B3FDB}"/>
              </a:ext>
            </a:extLst>
          </p:cNvPr>
          <p:cNvSpPr>
            <a:spLocks noGrp="1"/>
          </p:cNvSpPr>
          <p:nvPr>
            <p:ph idx="1"/>
          </p:nvPr>
        </p:nvSpPr>
        <p:spPr>
          <a:xfrm>
            <a:off x="838200" y="1825625"/>
            <a:ext cx="10515600" cy="4351338"/>
          </a:xfrm>
        </p:spPr>
        <p:txBody>
          <a:bodyPr/>
          <a:lstStyle/>
          <a:p>
            <a:pPr marL="0" indent="0">
              <a:buNone/>
            </a:pPr>
            <a:r>
              <a:rPr lang="zh-CN" altLang="en-US" dirty="0"/>
              <a:t>基本架构的问题</a:t>
            </a:r>
            <a:endParaRPr lang="en-US" altLang="zh-CN" dirty="0"/>
          </a:p>
          <a:p>
            <a:pPr marL="514350" indent="-514350">
              <a:buAutoNum type="arabicPeriod"/>
            </a:pPr>
            <a:r>
              <a:rPr lang="zh-CN" altLang="en-US" dirty="0"/>
              <a:t>用户自己保存身份信息，万一信息误删，或者设备丢失了该怎么办</a:t>
            </a:r>
            <a:endParaRPr lang="en-US" altLang="zh-CN" dirty="0"/>
          </a:p>
          <a:p>
            <a:pPr marL="514350" indent="-514350">
              <a:buAutoNum type="arabicPeriod"/>
            </a:pPr>
            <a:r>
              <a:rPr lang="zh-CN" altLang="en-US" dirty="0"/>
              <a:t>腾讯凭什么愿意放弃他现有的在用户信息上近乎垄断的地位来支持这么一个去中心化的身份认证，在里面当一个 </a:t>
            </a:r>
            <a:r>
              <a:rPr lang="en-US" altLang="zh-CN" dirty="0"/>
              <a:t>Issuer</a:t>
            </a:r>
            <a:r>
              <a:rPr lang="zh-CN" altLang="en-US" dirty="0"/>
              <a:t>。即在现有的互联网基础设施当中，要支持一个去中心化的身份认证付出的成本（修改的代价）比较大</a:t>
            </a:r>
            <a:endParaRPr lang="en-US" altLang="zh-CN" dirty="0"/>
          </a:p>
        </p:txBody>
      </p:sp>
    </p:spTree>
    <p:extLst>
      <p:ext uri="{BB962C8B-B14F-4D97-AF65-F5344CB8AC3E}">
        <p14:creationId xmlns:p14="http://schemas.microsoft.com/office/powerpoint/2010/main" val="400695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en-US" altLang="zh-CN" dirty="0" err="1"/>
              <a:t>CanDID</a:t>
            </a:r>
            <a:endParaRPr lang="zh-CN" altLang="en-US" dirty="0"/>
          </a:p>
        </p:txBody>
      </p:sp>
      <p:sp>
        <p:nvSpPr>
          <p:cNvPr id="3" name="内容占位符 2">
            <a:extLst>
              <a:ext uri="{FF2B5EF4-FFF2-40B4-BE49-F238E27FC236}">
                <a16:creationId xmlns:a16="http://schemas.microsoft.com/office/drawing/2014/main" id="{2A650A42-B790-4C21-B5E1-5FA9C60E2F0B}"/>
              </a:ext>
            </a:extLst>
          </p:cNvPr>
          <p:cNvSpPr>
            <a:spLocks noGrp="1"/>
          </p:cNvSpPr>
          <p:nvPr>
            <p:ph idx="1"/>
          </p:nvPr>
        </p:nvSpPr>
        <p:spPr>
          <a:xfrm>
            <a:off x="838200" y="1825625"/>
            <a:ext cx="10515600" cy="4351338"/>
          </a:xfrm>
        </p:spPr>
        <p:txBody>
          <a:bodyPr>
            <a:normAutofit lnSpcReduction="10000"/>
          </a:bodyPr>
          <a:lstStyle/>
          <a:p>
            <a:pPr marL="0" indent="0">
              <a:buNone/>
            </a:pPr>
            <a:r>
              <a:rPr lang="zh-CN" altLang="en-US" dirty="0"/>
              <a:t>解决的问题</a:t>
            </a:r>
            <a:endParaRPr lang="en-US" altLang="zh-CN" dirty="0"/>
          </a:p>
          <a:p>
            <a:r>
              <a:rPr lang="en-US" altLang="zh-CN" dirty="0"/>
              <a:t>risk of key loss</a:t>
            </a:r>
          </a:p>
          <a:p>
            <a:r>
              <a:rPr lang="en-US" altLang="zh-CN" dirty="0"/>
              <a:t>credential-issuance ecosystem</a:t>
            </a:r>
          </a:p>
          <a:p>
            <a:endParaRPr lang="en-US" altLang="zh-CN" dirty="0"/>
          </a:p>
          <a:p>
            <a:pPr marL="0" indent="0">
              <a:buNone/>
            </a:pPr>
            <a:r>
              <a:rPr lang="zh-CN" altLang="en-US" dirty="0"/>
              <a:t>包含两个部分（子系统）</a:t>
            </a:r>
            <a:endParaRPr lang="en-US" altLang="zh-CN" dirty="0"/>
          </a:p>
          <a:p>
            <a:pPr marL="514350" indent="-514350">
              <a:buFont typeface="+mj-lt"/>
              <a:buAutoNum type="arabicPeriod"/>
            </a:pPr>
            <a:r>
              <a:rPr lang="en-US" altLang="zh-CN" dirty="0"/>
              <a:t>An identity system</a:t>
            </a:r>
            <a:r>
              <a:rPr lang="zh-CN" altLang="en-US" dirty="0"/>
              <a:t>（身份系统）</a:t>
            </a:r>
            <a:endParaRPr lang="en-US" altLang="zh-CN" dirty="0"/>
          </a:p>
          <a:p>
            <a:pPr marL="514350" indent="-514350">
              <a:buFont typeface="+mj-lt"/>
              <a:buAutoNum type="arabicPeriod"/>
            </a:pPr>
            <a:r>
              <a:rPr lang="en-US" altLang="zh-CN" dirty="0"/>
              <a:t>Key recovery system</a:t>
            </a:r>
            <a:r>
              <a:rPr lang="zh-CN" altLang="en-US" dirty="0"/>
              <a:t>（密钥恢复系统）</a:t>
            </a:r>
            <a:endParaRPr lang="en-US" altLang="zh-CN" dirty="0"/>
          </a:p>
        </p:txBody>
      </p:sp>
    </p:spTree>
    <p:extLst>
      <p:ext uri="{BB962C8B-B14F-4D97-AF65-F5344CB8AC3E}">
        <p14:creationId xmlns:p14="http://schemas.microsoft.com/office/powerpoint/2010/main" val="207477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D9439-CF37-4E59-97F3-F44724336C06}"/>
              </a:ext>
            </a:extLst>
          </p:cNvPr>
          <p:cNvSpPr>
            <a:spLocks noGrp="1"/>
          </p:cNvSpPr>
          <p:nvPr>
            <p:ph type="title"/>
          </p:nvPr>
        </p:nvSpPr>
        <p:spPr/>
        <p:txBody>
          <a:bodyPr/>
          <a:lstStyle/>
          <a:p>
            <a:r>
              <a:rPr lang="en-US" altLang="zh-CN" dirty="0" err="1"/>
              <a:t>CanDID</a:t>
            </a:r>
            <a:endParaRPr lang="zh-CN" altLang="en-US" dirty="0"/>
          </a:p>
        </p:txBody>
      </p:sp>
      <p:sp>
        <p:nvSpPr>
          <p:cNvPr id="3" name="内容占位符 2">
            <a:extLst>
              <a:ext uri="{FF2B5EF4-FFF2-40B4-BE49-F238E27FC236}">
                <a16:creationId xmlns:a16="http://schemas.microsoft.com/office/drawing/2014/main" id="{2A650A42-B790-4C21-B5E1-5FA9C60E2F0B}"/>
              </a:ext>
            </a:extLst>
          </p:cNvPr>
          <p:cNvSpPr>
            <a:spLocks noGrp="1"/>
          </p:cNvSpPr>
          <p:nvPr>
            <p:ph idx="1"/>
          </p:nvPr>
        </p:nvSpPr>
        <p:spPr>
          <a:xfrm>
            <a:off x="838200" y="1825625"/>
            <a:ext cx="10515600" cy="751320"/>
          </a:xfrm>
        </p:spPr>
        <p:txBody>
          <a:bodyPr/>
          <a:lstStyle/>
          <a:p>
            <a:pPr marL="0" indent="0">
              <a:buNone/>
            </a:pPr>
            <a:r>
              <a:rPr lang="zh-CN" altLang="en-US" dirty="0"/>
              <a:t>希望达到的效果</a:t>
            </a:r>
            <a:endParaRPr lang="en-US" altLang="zh-CN" dirty="0"/>
          </a:p>
        </p:txBody>
      </p:sp>
      <p:pic>
        <p:nvPicPr>
          <p:cNvPr id="5" name="图形 4" descr="用户">
            <a:extLst>
              <a:ext uri="{FF2B5EF4-FFF2-40B4-BE49-F238E27FC236}">
                <a16:creationId xmlns:a16="http://schemas.microsoft.com/office/drawing/2014/main" id="{3A9AAA14-B445-4A0D-9460-ABD9039DD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694712"/>
            <a:ext cx="914400" cy="914400"/>
          </a:xfrm>
          <a:prstGeom prst="rect">
            <a:avLst/>
          </a:prstGeom>
        </p:spPr>
      </p:pic>
      <p:pic>
        <p:nvPicPr>
          <p:cNvPr id="9" name="图形 8" descr="文凭卷筒">
            <a:extLst>
              <a:ext uri="{FF2B5EF4-FFF2-40B4-BE49-F238E27FC236}">
                <a16:creationId xmlns:a16="http://schemas.microsoft.com/office/drawing/2014/main" id="{DC1EF0B7-EF7E-41A0-AE84-6927433B88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38573" y="2694712"/>
            <a:ext cx="914400" cy="914400"/>
          </a:xfrm>
          <a:prstGeom prst="rect">
            <a:avLst/>
          </a:prstGeom>
        </p:spPr>
      </p:pic>
      <p:sp>
        <p:nvSpPr>
          <p:cNvPr id="11" name="文本框 10">
            <a:extLst>
              <a:ext uri="{FF2B5EF4-FFF2-40B4-BE49-F238E27FC236}">
                <a16:creationId xmlns:a16="http://schemas.microsoft.com/office/drawing/2014/main" id="{2B27BA51-09EF-43F7-B0FC-142A99490107}"/>
              </a:ext>
            </a:extLst>
          </p:cNvPr>
          <p:cNvSpPr txBox="1"/>
          <p:nvPr/>
        </p:nvSpPr>
        <p:spPr>
          <a:xfrm flipH="1">
            <a:off x="899159" y="3830784"/>
            <a:ext cx="792481" cy="646331"/>
          </a:xfrm>
          <a:prstGeom prst="rect">
            <a:avLst/>
          </a:prstGeom>
          <a:noFill/>
        </p:spPr>
        <p:txBody>
          <a:bodyPr wrap="square" rtlCol="0">
            <a:spAutoFit/>
          </a:bodyPr>
          <a:lstStyle/>
          <a:p>
            <a:pPr algn="ctr"/>
            <a:r>
              <a:rPr lang="zh-CN" altLang="en-US" dirty="0"/>
              <a:t>用户</a:t>
            </a:r>
            <a:endParaRPr lang="en-US" altLang="zh-CN" dirty="0"/>
          </a:p>
          <a:p>
            <a:pPr algn="ctr"/>
            <a:r>
              <a:rPr lang="en-US" altLang="zh-CN" dirty="0"/>
              <a:t>User</a:t>
            </a:r>
            <a:endParaRPr lang="zh-CN" altLang="en-US" dirty="0"/>
          </a:p>
        </p:txBody>
      </p:sp>
      <p:sp>
        <p:nvSpPr>
          <p:cNvPr id="12" name="文本框 11">
            <a:extLst>
              <a:ext uri="{FF2B5EF4-FFF2-40B4-BE49-F238E27FC236}">
                <a16:creationId xmlns:a16="http://schemas.microsoft.com/office/drawing/2014/main" id="{D35B7AD3-52EF-4923-A414-98725EEAE105}"/>
              </a:ext>
            </a:extLst>
          </p:cNvPr>
          <p:cNvSpPr txBox="1"/>
          <p:nvPr/>
        </p:nvSpPr>
        <p:spPr>
          <a:xfrm flipH="1">
            <a:off x="2384020" y="3830784"/>
            <a:ext cx="2423507" cy="646331"/>
          </a:xfrm>
          <a:prstGeom prst="rect">
            <a:avLst/>
          </a:prstGeom>
          <a:noFill/>
        </p:spPr>
        <p:txBody>
          <a:bodyPr wrap="square" rtlCol="0">
            <a:spAutoFit/>
          </a:bodyPr>
          <a:lstStyle/>
          <a:p>
            <a:pPr algn="ctr"/>
            <a:r>
              <a:rPr lang="zh-CN" altLang="en-US" dirty="0"/>
              <a:t>主身份</a:t>
            </a:r>
            <a:endParaRPr lang="en-US" altLang="zh-CN" dirty="0"/>
          </a:p>
          <a:p>
            <a:pPr algn="ctr"/>
            <a:r>
              <a:rPr lang="en-US" altLang="zh-CN" dirty="0"/>
              <a:t>Master Credential</a:t>
            </a:r>
            <a:endParaRPr lang="zh-CN" altLang="en-US" dirty="0"/>
          </a:p>
        </p:txBody>
      </p:sp>
      <p:sp>
        <p:nvSpPr>
          <p:cNvPr id="14" name="文本框 13">
            <a:extLst>
              <a:ext uri="{FF2B5EF4-FFF2-40B4-BE49-F238E27FC236}">
                <a16:creationId xmlns:a16="http://schemas.microsoft.com/office/drawing/2014/main" id="{E7C5485C-6A80-484F-8FB5-66DD1F817156}"/>
              </a:ext>
            </a:extLst>
          </p:cNvPr>
          <p:cNvSpPr txBox="1"/>
          <p:nvPr/>
        </p:nvSpPr>
        <p:spPr>
          <a:xfrm flipH="1">
            <a:off x="6556924" y="3830783"/>
            <a:ext cx="3082116" cy="646331"/>
          </a:xfrm>
          <a:prstGeom prst="rect">
            <a:avLst/>
          </a:prstGeom>
          <a:noFill/>
        </p:spPr>
        <p:txBody>
          <a:bodyPr wrap="square" rtlCol="0">
            <a:spAutoFit/>
          </a:bodyPr>
          <a:lstStyle/>
          <a:p>
            <a:pPr algn="ctr"/>
            <a:r>
              <a:rPr lang="zh-CN" altLang="en-US" dirty="0"/>
              <a:t>基于上下文的证明</a:t>
            </a:r>
            <a:endParaRPr lang="en-US" altLang="zh-CN" dirty="0"/>
          </a:p>
          <a:p>
            <a:pPr algn="ctr"/>
            <a:r>
              <a:rPr lang="en-US" altLang="zh-CN" dirty="0"/>
              <a:t>Context-Based Credential</a:t>
            </a:r>
            <a:endParaRPr lang="zh-CN" altLang="en-US" dirty="0"/>
          </a:p>
        </p:txBody>
      </p:sp>
      <p:grpSp>
        <p:nvGrpSpPr>
          <p:cNvPr id="19" name="组合 18">
            <a:extLst>
              <a:ext uri="{FF2B5EF4-FFF2-40B4-BE49-F238E27FC236}">
                <a16:creationId xmlns:a16="http://schemas.microsoft.com/office/drawing/2014/main" id="{01635227-2672-4F4A-8061-BF9962EFA59B}"/>
              </a:ext>
            </a:extLst>
          </p:cNvPr>
          <p:cNvGrpSpPr/>
          <p:nvPr/>
        </p:nvGrpSpPr>
        <p:grpSpPr>
          <a:xfrm>
            <a:off x="5631872" y="2694712"/>
            <a:ext cx="4932220" cy="914400"/>
            <a:chOff x="5631872" y="2971800"/>
            <a:chExt cx="4932220" cy="914400"/>
          </a:xfrm>
        </p:grpSpPr>
        <p:pic>
          <p:nvPicPr>
            <p:cNvPr id="7" name="图形 6" descr="文凭">
              <a:extLst>
                <a:ext uri="{FF2B5EF4-FFF2-40B4-BE49-F238E27FC236}">
                  <a16:creationId xmlns:a16="http://schemas.microsoft.com/office/drawing/2014/main" id="{0EBC8554-A8E0-4D0B-B6DA-DC4FA2115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1872" y="2971800"/>
              <a:ext cx="914400" cy="914400"/>
            </a:xfrm>
            <a:prstGeom prst="rect">
              <a:avLst/>
            </a:prstGeom>
          </p:spPr>
        </p:pic>
        <p:pic>
          <p:nvPicPr>
            <p:cNvPr id="10" name="图形 9" descr="文凭">
              <a:extLst>
                <a:ext uri="{FF2B5EF4-FFF2-40B4-BE49-F238E27FC236}">
                  <a16:creationId xmlns:a16="http://schemas.microsoft.com/office/drawing/2014/main" id="{1FDFF02C-BB51-47C2-9916-C717584850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7220" y="2971800"/>
              <a:ext cx="914400" cy="914400"/>
            </a:xfrm>
            <a:prstGeom prst="rect">
              <a:avLst/>
            </a:prstGeom>
          </p:spPr>
        </p:pic>
        <p:pic>
          <p:nvPicPr>
            <p:cNvPr id="13" name="图形 12" descr="文凭">
              <a:extLst>
                <a:ext uri="{FF2B5EF4-FFF2-40B4-BE49-F238E27FC236}">
                  <a16:creationId xmlns:a16="http://schemas.microsoft.com/office/drawing/2014/main" id="{2A0DF835-5295-469F-9873-42DA07FCD7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4074" y="2971800"/>
              <a:ext cx="914400" cy="914400"/>
            </a:xfrm>
            <a:prstGeom prst="rect">
              <a:avLst/>
            </a:prstGeom>
          </p:spPr>
        </p:pic>
        <p:pic>
          <p:nvPicPr>
            <p:cNvPr id="15" name="图形 14" descr="文凭">
              <a:extLst>
                <a:ext uri="{FF2B5EF4-FFF2-40B4-BE49-F238E27FC236}">
                  <a16:creationId xmlns:a16="http://schemas.microsoft.com/office/drawing/2014/main" id="{477D090E-6D11-44A3-9EFA-4DBAC3F65D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49692" y="2971800"/>
              <a:ext cx="914400" cy="914400"/>
            </a:xfrm>
            <a:prstGeom prst="rect">
              <a:avLst/>
            </a:prstGeom>
          </p:spPr>
        </p:pic>
        <p:sp>
          <p:nvSpPr>
            <p:cNvPr id="16" name="流程图: 接点 15">
              <a:extLst>
                <a:ext uri="{FF2B5EF4-FFF2-40B4-BE49-F238E27FC236}">
                  <a16:creationId xmlns:a16="http://schemas.microsoft.com/office/drawing/2014/main" id="{5E248EB1-E212-4697-A7B9-A1D93A6260EB}"/>
                </a:ext>
              </a:extLst>
            </p:cNvPr>
            <p:cNvSpPr/>
            <p:nvPr/>
          </p:nvSpPr>
          <p:spPr>
            <a:xfrm>
              <a:off x="9047017" y="3563454"/>
              <a:ext cx="108000" cy="108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A4B16A9-4C3A-4280-9F91-5E71CCFD685C}"/>
                </a:ext>
              </a:extLst>
            </p:cNvPr>
            <p:cNvSpPr/>
            <p:nvPr/>
          </p:nvSpPr>
          <p:spPr>
            <a:xfrm>
              <a:off x="9199417" y="3563454"/>
              <a:ext cx="108000" cy="108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7C54E3C4-D899-408F-857F-948AE3F11F06}"/>
                </a:ext>
              </a:extLst>
            </p:cNvPr>
            <p:cNvSpPr/>
            <p:nvPr/>
          </p:nvSpPr>
          <p:spPr>
            <a:xfrm>
              <a:off x="9351817" y="3563454"/>
              <a:ext cx="108000" cy="1080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cxnSp>
        <p:nvCxnSpPr>
          <p:cNvPr id="24" name="直接连接符 23">
            <a:extLst>
              <a:ext uri="{FF2B5EF4-FFF2-40B4-BE49-F238E27FC236}">
                <a16:creationId xmlns:a16="http://schemas.microsoft.com/office/drawing/2014/main" id="{AF416435-C44B-4ADA-9291-AD43442C860F}"/>
              </a:ext>
            </a:extLst>
          </p:cNvPr>
          <p:cNvCxnSpPr>
            <a:stCxn id="5" idx="3"/>
            <a:endCxn id="9" idx="1"/>
          </p:cNvCxnSpPr>
          <p:nvPr/>
        </p:nvCxnSpPr>
        <p:spPr>
          <a:xfrm>
            <a:off x="1752600" y="3151912"/>
            <a:ext cx="138597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F6281554-E107-4C38-87CE-9759A7BA46C7}"/>
              </a:ext>
            </a:extLst>
          </p:cNvPr>
          <p:cNvCxnSpPr>
            <a:stCxn id="9" idx="3"/>
            <a:endCxn id="7" idx="1"/>
          </p:cNvCxnSpPr>
          <p:nvPr/>
        </p:nvCxnSpPr>
        <p:spPr>
          <a:xfrm>
            <a:off x="4052973" y="3151912"/>
            <a:ext cx="1578899" cy="0"/>
          </a:xfrm>
          <a:prstGeom prst="line">
            <a:avLst/>
          </a:prstGeom>
          <a:ln w="12700"/>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B8FBC494-57CA-42CD-84C9-B81DB17EDFC2}"/>
              </a:ext>
            </a:extLst>
          </p:cNvPr>
          <p:cNvSpPr txBox="1"/>
          <p:nvPr/>
        </p:nvSpPr>
        <p:spPr>
          <a:xfrm>
            <a:off x="1545300" y="2794062"/>
            <a:ext cx="1800572" cy="369332"/>
          </a:xfrm>
          <a:prstGeom prst="rect">
            <a:avLst/>
          </a:prstGeom>
          <a:noFill/>
        </p:spPr>
        <p:txBody>
          <a:bodyPr wrap="square" rtlCol="0">
            <a:spAutoFit/>
          </a:bodyPr>
          <a:lstStyle/>
          <a:p>
            <a:pPr algn="ctr"/>
            <a:r>
              <a:rPr lang="en-US" altLang="zh-CN" dirty="0"/>
              <a:t>1                   1</a:t>
            </a:r>
            <a:endParaRPr lang="zh-CN" altLang="en-US" dirty="0"/>
          </a:p>
        </p:txBody>
      </p:sp>
      <p:sp>
        <p:nvSpPr>
          <p:cNvPr id="28" name="文本框 27">
            <a:extLst>
              <a:ext uri="{FF2B5EF4-FFF2-40B4-BE49-F238E27FC236}">
                <a16:creationId xmlns:a16="http://schemas.microsoft.com/office/drawing/2014/main" id="{5B22C004-7FA3-4680-8461-EC4A6D12B88D}"/>
              </a:ext>
            </a:extLst>
          </p:cNvPr>
          <p:cNvSpPr txBox="1"/>
          <p:nvPr/>
        </p:nvSpPr>
        <p:spPr>
          <a:xfrm>
            <a:off x="3966641" y="2796430"/>
            <a:ext cx="1751564" cy="369332"/>
          </a:xfrm>
          <a:prstGeom prst="rect">
            <a:avLst/>
          </a:prstGeom>
          <a:noFill/>
        </p:spPr>
        <p:txBody>
          <a:bodyPr wrap="square" rtlCol="0">
            <a:spAutoFit/>
          </a:bodyPr>
          <a:lstStyle/>
          <a:p>
            <a:pPr algn="ctr"/>
            <a:r>
              <a:rPr lang="en-US" altLang="zh-CN" dirty="0"/>
              <a:t>1                    N</a:t>
            </a:r>
            <a:endParaRPr lang="zh-CN" altLang="en-US" dirty="0"/>
          </a:p>
        </p:txBody>
      </p:sp>
      <p:sp>
        <p:nvSpPr>
          <p:cNvPr id="29" name="文本框 28">
            <a:extLst>
              <a:ext uri="{FF2B5EF4-FFF2-40B4-BE49-F238E27FC236}">
                <a16:creationId xmlns:a16="http://schemas.microsoft.com/office/drawing/2014/main" id="{7AAAB1D6-B556-47C9-BF76-782262FAAF37}"/>
              </a:ext>
            </a:extLst>
          </p:cNvPr>
          <p:cNvSpPr txBox="1"/>
          <p:nvPr/>
        </p:nvSpPr>
        <p:spPr>
          <a:xfrm flipH="1">
            <a:off x="899158" y="4818971"/>
            <a:ext cx="9664934" cy="1477328"/>
          </a:xfrm>
          <a:prstGeom prst="rect">
            <a:avLst/>
          </a:prstGeom>
          <a:noFill/>
        </p:spPr>
        <p:txBody>
          <a:bodyPr wrap="square" rtlCol="0">
            <a:spAutoFit/>
          </a:bodyPr>
          <a:lstStyle/>
          <a:p>
            <a:r>
              <a:rPr lang="zh-CN" altLang="en-US" dirty="0"/>
              <a:t>主身份：根据用户的某个独一无二的属性构建的（比如 </a:t>
            </a:r>
            <a:r>
              <a:rPr lang="en-US" altLang="zh-CN" dirty="0"/>
              <a:t>SSN</a:t>
            </a:r>
            <a:r>
              <a:rPr lang="zh-CN" altLang="en-US" dirty="0"/>
              <a:t>，美国人的身份证号），用户在身份证</a:t>
            </a:r>
            <a:r>
              <a:rPr lang="en-US" altLang="zh-CN" dirty="0" err="1"/>
              <a:t>CanDID</a:t>
            </a:r>
            <a:r>
              <a:rPr lang="zh-CN" altLang="en-US" dirty="0"/>
              <a:t>系统中的身份证，</a:t>
            </a:r>
            <a:endParaRPr lang="en-US" altLang="zh-CN" dirty="0"/>
          </a:p>
          <a:p>
            <a:endParaRPr lang="en-US" altLang="zh-CN" dirty="0"/>
          </a:p>
          <a:p>
            <a:r>
              <a:rPr lang="zh-CN" altLang="en-US" dirty="0"/>
              <a:t>基于上下文的证明：上下文指的是某个场景，比如 “</a:t>
            </a:r>
            <a:r>
              <a:rPr lang="en-US" altLang="zh-CN" dirty="0"/>
              <a:t>vote for the president</a:t>
            </a:r>
            <a:r>
              <a:rPr lang="zh-CN" altLang="en-US" dirty="0"/>
              <a:t>”，你需要证明你的年龄符合要求</a:t>
            </a:r>
            <a:endParaRPr lang="en-US" altLang="zh-CN" dirty="0"/>
          </a:p>
        </p:txBody>
      </p:sp>
    </p:spTree>
    <p:extLst>
      <p:ext uri="{BB962C8B-B14F-4D97-AF65-F5344CB8AC3E}">
        <p14:creationId xmlns:p14="http://schemas.microsoft.com/office/powerpoint/2010/main" val="313320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EA29E-89C7-4BDC-9577-EEFD7EDC04D3}"/>
              </a:ext>
            </a:extLst>
          </p:cNvPr>
          <p:cNvSpPr>
            <a:spLocks noGrp="1"/>
          </p:cNvSpPr>
          <p:nvPr>
            <p:ph type="ctrTitle"/>
          </p:nvPr>
        </p:nvSpPr>
        <p:spPr/>
        <p:txBody>
          <a:bodyPr/>
          <a:lstStyle/>
          <a:p>
            <a:r>
              <a:rPr lang="zh-CN" altLang="en-US" dirty="0"/>
              <a:t>六一快乐</a:t>
            </a:r>
          </a:p>
        </p:txBody>
      </p:sp>
    </p:spTree>
    <p:extLst>
      <p:ext uri="{BB962C8B-B14F-4D97-AF65-F5344CB8AC3E}">
        <p14:creationId xmlns:p14="http://schemas.microsoft.com/office/powerpoint/2010/main" val="14491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5625"/>
            <a:ext cx="5320145" cy="4351338"/>
          </a:xfrm>
        </p:spPr>
        <p:txBody>
          <a:bodyPr/>
          <a:lstStyle/>
          <a:p>
            <a:pPr marL="0" indent="0">
              <a:buNone/>
            </a:pPr>
            <a:r>
              <a:rPr lang="zh-CN" altLang="en-US" dirty="0"/>
              <a:t>系统参与者</a:t>
            </a:r>
            <a:endParaRPr lang="en-US" altLang="zh-CN" dirty="0"/>
          </a:p>
          <a:p>
            <a:r>
              <a:rPr lang="en-US" altLang="zh-CN" sz="2000" dirty="0"/>
              <a:t>Legacy identity providers</a:t>
            </a:r>
            <a:r>
              <a:rPr lang="zh-CN" altLang="en-US" sz="2000" dirty="0"/>
              <a:t>：现有互联网基础设施：腾讯、</a:t>
            </a:r>
            <a:r>
              <a:rPr lang="en-US" altLang="zh-CN" sz="2000" dirty="0"/>
              <a:t>Facebook</a:t>
            </a:r>
            <a:r>
              <a:rPr lang="zh-CN" altLang="en-US" sz="2000" dirty="0"/>
              <a:t>等，文中是 </a:t>
            </a:r>
            <a:r>
              <a:rPr lang="en-US" altLang="zh-CN" sz="2000" dirty="0"/>
              <a:t>SSA</a:t>
            </a:r>
            <a:r>
              <a:rPr lang="zh-CN" altLang="en-US" sz="2000" dirty="0"/>
              <a:t>（用来查询 </a:t>
            </a:r>
            <a:r>
              <a:rPr lang="en-US" altLang="zh-CN" sz="2000" dirty="0"/>
              <a:t>SSN </a:t>
            </a:r>
            <a:r>
              <a:rPr lang="zh-CN" altLang="en-US" sz="2000" dirty="0"/>
              <a:t>的）</a:t>
            </a:r>
            <a:endParaRPr lang="en-US" altLang="zh-CN" sz="2000" dirty="0"/>
          </a:p>
          <a:p>
            <a:r>
              <a:rPr lang="zh-CN" altLang="en-US" sz="2000" dirty="0"/>
              <a:t>委员会：一组分布式节点，整体记为 </a:t>
            </a:r>
            <a:r>
              <a:rPr lang="en-US" altLang="zh-CN" sz="2000" dirty="0"/>
              <a:t>C</a:t>
            </a:r>
            <a:r>
              <a:rPr lang="zh-CN" altLang="en-US" sz="2000" dirty="0"/>
              <a:t>，一个节点记为</a:t>
            </a:r>
            <a:r>
              <a:rPr lang="en-US" altLang="zh-CN" sz="2000" dirty="0"/>
              <a:t>C</a:t>
            </a:r>
            <a:r>
              <a:rPr lang="en-US" altLang="zh-CN" sz="1800" dirty="0"/>
              <a:t>i</a:t>
            </a:r>
            <a:endParaRPr lang="en-US" altLang="zh-CN" sz="2000" dirty="0"/>
          </a:p>
          <a:p>
            <a:r>
              <a:rPr lang="zh-CN" altLang="en-US" sz="2000" dirty="0"/>
              <a:t>用户</a:t>
            </a:r>
            <a:endParaRPr lang="en-US" altLang="zh-CN" sz="2000" dirty="0"/>
          </a:p>
          <a:p>
            <a:pPr marL="0" indent="0">
              <a:buNone/>
            </a:pPr>
            <a:endParaRPr lang="zh-CN" altLang="en-US" sz="2000" dirty="0"/>
          </a:p>
        </p:txBody>
      </p:sp>
      <p:pic>
        <p:nvPicPr>
          <p:cNvPr id="6" name="图片 5">
            <a:extLst>
              <a:ext uri="{FF2B5EF4-FFF2-40B4-BE49-F238E27FC236}">
                <a16:creationId xmlns:a16="http://schemas.microsoft.com/office/drawing/2014/main" id="{C8930FA5-A63B-4303-AF0A-A7DBD9A863A6}"/>
              </a:ext>
            </a:extLst>
          </p:cNvPr>
          <p:cNvPicPr>
            <a:picLocks noChangeAspect="1"/>
          </p:cNvPicPr>
          <p:nvPr/>
        </p:nvPicPr>
        <p:blipFill>
          <a:blip r:embed="rId2"/>
          <a:stretch>
            <a:fillRect/>
          </a:stretch>
        </p:blipFill>
        <p:spPr>
          <a:xfrm>
            <a:off x="6096000" y="1690688"/>
            <a:ext cx="5257800" cy="4223717"/>
          </a:xfrm>
          <a:prstGeom prst="rect">
            <a:avLst/>
          </a:prstGeom>
        </p:spPr>
      </p:pic>
    </p:spTree>
    <p:extLst>
      <p:ext uri="{BB962C8B-B14F-4D97-AF65-F5344CB8AC3E}">
        <p14:creationId xmlns:p14="http://schemas.microsoft.com/office/powerpoint/2010/main" val="360904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78E94-C37C-4CF1-8543-59B5D2DA4037}"/>
              </a:ext>
            </a:extLst>
          </p:cNvPr>
          <p:cNvSpPr>
            <a:spLocks noGrp="1"/>
          </p:cNvSpPr>
          <p:nvPr>
            <p:ph type="title"/>
          </p:nvPr>
        </p:nvSpPr>
        <p:spPr/>
        <p:txBody>
          <a:bodyPr/>
          <a:lstStyle/>
          <a:p>
            <a:r>
              <a:rPr lang="en-US" altLang="zh-CN" dirty="0" err="1"/>
              <a:t>CanDID</a:t>
            </a:r>
            <a:endParaRPr lang="zh-CN" altLang="en-US" dirty="0"/>
          </a:p>
        </p:txBody>
      </p:sp>
      <p:sp>
        <p:nvSpPr>
          <p:cNvPr id="3" name="内容占位符 2">
            <a:extLst>
              <a:ext uri="{FF2B5EF4-FFF2-40B4-BE49-F238E27FC236}">
                <a16:creationId xmlns:a16="http://schemas.microsoft.com/office/drawing/2014/main" id="{F93D2255-3D8F-40E0-8797-D6A6A2C11687}"/>
              </a:ext>
            </a:extLst>
          </p:cNvPr>
          <p:cNvSpPr>
            <a:spLocks noGrp="1"/>
          </p:cNvSpPr>
          <p:nvPr>
            <p:ph idx="1"/>
          </p:nvPr>
        </p:nvSpPr>
        <p:spPr/>
        <p:txBody>
          <a:bodyPr/>
          <a:lstStyle/>
          <a:p>
            <a:pPr marL="0" indent="0">
              <a:buNone/>
            </a:pPr>
            <a:r>
              <a:rPr lang="zh-CN" altLang="en-US" dirty="0"/>
              <a:t>整体流程</a:t>
            </a:r>
          </a:p>
        </p:txBody>
      </p:sp>
      <p:pic>
        <p:nvPicPr>
          <p:cNvPr id="4" name="图片 3">
            <a:extLst>
              <a:ext uri="{FF2B5EF4-FFF2-40B4-BE49-F238E27FC236}">
                <a16:creationId xmlns:a16="http://schemas.microsoft.com/office/drawing/2014/main" id="{3BB143C5-A198-4CA2-89BF-6EE40B8FADE6}"/>
              </a:ext>
            </a:extLst>
          </p:cNvPr>
          <p:cNvPicPr>
            <a:picLocks noChangeAspect="1"/>
          </p:cNvPicPr>
          <p:nvPr/>
        </p:nvPicPr>
        <p:blipFill>
          <a:blip r:embed="rId2"/>
          <a:stretch>
            <a:fillRect/>
          </a:stretch>
        </p:blipFill>
        <p:spPr>
          <a:xfrm>
            <a:off x="838200" y="2429005"/>
            <a:ext cx="9954491" cy="3144578"/>
          </a:xfrm>
          <a:prstGeom prst="rect">
            <a:avLst/>
          </a:prstGeom>
        </p:spPr>
      </p:pic>
    </p:spTree>
    <p:extLst>
      <p:ext uri="{BB962C8B-B14F-4D97-AF65-F5344CB8AC3E}">
        <p14:creationId xmlns:p14="http://schemas.microsoft.com/office/powerpoint/2010/main" val="2256937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p:txBody>
          <a:bodyPr/>
          <a:lstStyle/>
          <a:p>
            <a:pPr marL="0" indent="0">
              <a:buNone/>
            </a:pPr>
            <a:r>
              <a:rPr lang="zh-CN" altLang="en-US" dirty="0"/>
              <a:t>目的：把互联网上已有的数据变成在去中心化场景下可用的凭证</a:t>
            </a:r>
            <a:endParaRPr lang="en-US" altLang="zh-CN" dirty="0"/>
          </a:p>
          <a:p>
            <a:pPr marL="0" indent="0">
              <a:buNone/>
            </a:pPr>
            <a:r>
              <a:rPr lang="zh-CN" altLang="en-US" dirty="0"/>
              <a:t>流程</a:t>
            </a:r>
            <a:endParaRPr lang="en-US" altLang="zh-CN" dirty="0"/>
          </a:p>
          <a:p>
            <a:pPr marL="514350" indent="-514350">
              <a:buFont typeface="+mj-lt"/>
              <a:buAutoNum type="arabicPeriod"/>
            </a:pPr>
            <a:r>
              <a:rPr lang="en-US" altLang="zh-CN" dirty="0"/>
              <a:t>Port</a:t>
            </a:r>
            <a:r>
              <a:rPr lang="zh-CN" altLang="en-US" dirty="0"/>
              <a:t>：</a:t>
            </a:r>
            <a:r>
              <a:rPr lang="en-US" altLang="zh-CN" dirty="0"/>
              <a:t>Legacy Data </a:t>
            </a:r>
            <a:r>
              <a:rPr lang="zh-CN" altLang="en-US" dirty="0"/>
              <a:t>→ </a:t>
            </a:r>
            <a:r>
              <a:rPr lang="en-US" altLang="zh-CN" dirty="0"/>
              <a:t>pre-credential</a:t>
            </a:r>
          </a:p>
          <a:p>
            <a:pPr marL="514350" indent="-514350">
              <a:buFont typeface="+mj-lt"/>
              <a:buAutoNum type="arabicPeriod"/>
            </a:pPr>
            <a:r>
              <a:rPr lang="en-US" altLang="zh-CN" dirty="0"/>
              <a:t>Deduplicate and Issue</a:t>
            </a:r>
            <a:r>
              <a:rPr lang="zh-CN" altLang="en-US" dirty="0"/>
              <a:t>：</a:t>
            </a:r>
            <a:r>
              <a:rPr lang="en-US" altLang="zh-CN" dirty="0"/>
              <a:t>pre-credential </a:t>
            </a:r>
            <a:r>
              <a:rPr lang="zh-CN" altLang="en-US" dirty="0"/>
              <a:t>→</a:t>
            </a:r>
            <a:r>
              <a:rPr lang="en-US" altLang="zh-CN" dirty="0"/>
              <a:t> master-credential</a:t>
            </a:r>
          </a:p>
          <a:p>
            <a:pPr marL="514350" indent="-514350">
              <a:buFont typeface="+mj-lt"/>
              <a:buAutoNum type="arabicPeriod"/>
            </a:pPr>
            <a:r>
              <a:rPr lang="en-US" altLang="zh-CN" dirty="0"/>
              <a:t>Link and Issue</a:t>
            </a:r>
            <a:r>
              <a:rPr lang="zh-CN" altLang="en-US" dirty="0"/>
              <a:t>：</a:t>
            </a:r>
            <a:r>
              <a:rPr lang="en-US" altLang="zh-CN" sz="2000" dirty="0"/>
              <a:t>pre-credential + master-credential = context-based credential</a:t>
            </a:r>
          </a:p>
          <a:p>
            <a:pPr marL="0" indent="0">
              <a:buNone/>
            </a:pPr>
            <a:endParaRPr lang="zh-CN" altLang="en-US" sz="2000" dirty="0"/>
          </a:p>
        </p:txBody>
      </p:sp>
    </p:spTree>
    <p:extLst>
      <p:ext uri="{BB962C8B-B14F-4D97-AF65-F5344CB8AC3E}">
        <p14:creationId xmlns:p14="http://schemas.microsoft.com/office/powerpoint/2010/main" val="38347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-Port</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p:txBody>
          <a:bodyPr>
            <a:normAutofit fontScale="92500"/>
          </a:bodyPr>
          <a:lstStyle/>
          <a:p>
            <a:pPr marL="0" indent="0">
              <a:buNone/>
            </a:pPr>
            <a:r>
              <a:rPr lang="zh-CN" altLang="en-US" dirty="0"/>
              <a:t>从现有的网站上信息构造 </a:t>
            </a:r>
            <a:r>
              <a:rPr lang="en-US" altLang="zh-CN" dirty="0"/>
              <a:t>Pre-credential</a:t>
            </a:r>
            <a:endParaRPr lang="en-US" altLang="zh-CN" sz="2000" dirty="0"/>
          </a:p>
          <a:p>
            <a:pPr marL="0" indent="0">
              <a:buNone/>
            </a:pPr>
            <a:endParaRPr lang="en-US" altLang="zh-CN" dirty="0"/>
          </a:p>
          <a:p>
            <a:pPr marL="0" indent="0">
              <a:buNone/>
            </a:pPr>
            <a:r>
              <a:rPr lang="en-US" altLang="zh-CN" dirty="0"/>
              <a:t>Alice </a:t>
            </a:r>
            <a:r>
              <a:rPr lang="zh-CN" altLang="en-US" dirty="0"/>
              <a:t>在 </a:t>
            </a:r>
            <a:r>
              <a:rPr lang="en-US" altLang="zh-CN" dirty="0"/>
              <a:t>SSA </a:t>
            </a:r>
            <a:r>
              <a:rPr lang="zh-CN" altLang="en-US" dirty="0"/>
              <a:t>网站的个人主页上包含字符串 </a:t>
            </a:r>
            <a:r>
              <a:rPr lang="en-US" altLang="zh-CN" dirty="0"/>
              <a:t>SSN</a:t>
            </a:r>
            <a:r>
              <a:rPr lang="zh-CN" altLang="en-US" dirty="0"/>
              <a:t>：</a:t>
            </a:r>
            <a:r>
              <a:rPr lang="en-US" altLang="zh-CN" dirty="0"/>
              <a:t>123-45-6789</a:t>
            </a:r>
          </a:p>
          <a:p>
            <a:pPr marL="0" indent="0">
              <a:buNone/>
            </a:pPr>
            <a:r>
              <a:rPr lang="zh-CN" altLang="en-US" dirty="0"/>
              <a:t>这个时候就有一个声明：</a:t>
            </a:r>
            <a:r>
              <a:rPr lang="en-US" altLang="zh-CN" dirty="0"/>
              <a:t>claim = {a, v, P} </a:t>
            </a:r>
            <a:r>
              <a:rPr lang="zh-CN" altLang="en-US" dirty="0"/>
              <a:t>，其中</a:t>
            </a:r>
            <a:endParaRPr lang="en-US" altLang="zh-CN" dirty="0"/>
          </a:p>
          <a:p>
            <a:pPr marL="0" indent="0">
              <a:buNone/>
            </a:pPr>
            <a:r>
              <a:rPr lang="en-US" altLang="zh-CN" dirty="0"/>
              <a:t>a is an attribute, v the value, and P the source provider</a:t>
            </a:r>
            <a:r>
              <a:rPr lang="zh-CN" altLang="en-US" dirty="0"/>
              <a:t>（</a:t>
            </a:r>
            <a:r>
              <a:rPr lang="en-US" altLang="zh-CN" dirty="0"/>
              <a:t>ssa.gov</a:t>
            </a:r>
            <a:r>
              <a:rPr lang="zh-CN" altLang="en-US" dirty="0"/>
              <a:t>）</a:t>
            </a:r>
            <a:endParaRPr lang="en-US" altLang="zh-CN" dirty="0"/>
          </a:p>
          <a:p>
            <a:pPr marL="0" indent="0">
              <a:buNone/>
            </a:pPr>
            <a:endParaRPr lang="en-US" altLang="zh-CN" dirty="0"/>
          </a:p>
          <a:p>
            <a:pPr marL="0" indent="0">
              <a:buNone/>
            </a:pPr>
            <a:r>
              <a:rPr lang="zh-CN" altLang="en-US" dirty="0"/>
              <a:t>需要证明这个 </a:t>
            </a:r>
            <a:r>
              <a:rPr lang="en-US" altLang="zh-CN" dirty="0"/>
              <a:t>claim </a:t>
            </a:r>
            <a:r>
              <a:rPr lang="zh-CN" altLang="en-US" dirty="0"/>
              <a:t>是对的</a:t>
            </a:r>
            <a:endParaRPr lang="en-US" altLang="zh-CN" dirty="0"/>
          </a:p>
        </p:txBody>
      </p:sp>
    </p:spTree>
    <p:extLst>
      <p:ext uri="{BB962C8B-B14F-4D97-AF65-F5344CB8AC3E}">
        <p14:creationId xmlns:p14="http://schemas.microsoft.com/office/powerpoint/2010/main" val="3890203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-Port</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fontScale="92500" lnSpcReduction="20000"/>
          </a:bodyPr>
          <a:lstStyle/>
          <a:p>
            <a:pPr marL="0" indent="0">
              <a:buNone/>
            </a:pPr>
            <a:r>
              <a:rPr lang="zh-CN" altLang="en-US" dirty="0"/>
              <a:t>需要证明这个 </a:t>
            </a:r>
            <a:r>
              <a:rPr lang="en-US" altLang="zh-CN" dirty="0"/>
              <a:t>claim </a:t>
            </a:r>
            <a:r>
              <a:rPr lang="zh-CN" altLang="en-US" dirty="0"/>
              <a:t>是对的</a:t>
            </a:r>
            <a:endParaRPr lang="en-US" altLang="zh-CN" dirty="0"/>
          </a:p>
          <a:p>
            <a:pPr marL="0" indent="0">
              <a:buNone/>
            </a:pPr>
            <a:endParaRPr lang="en-US" altLang="zh-CN" dirty="0"/>
          </a:p>
          <a:p>
            <a:pPr marL="0" indent="0">
              <a:buNone/>
            </a:pPr>
            <a:r>
              <a:rPr lang="zh-CN" altLang="en-US" dirty="0"/>
              <a:t>解决方案：预言机</a:t>
            </a:r>
            <a:endParaRPr lang="en-US" altLang="zh-CN" dirty="0"/>
          </a:p>
          <a:p>
            <a:pPr marL="0" indent="0">
              <a:buNone/>
            </a:pPr>
            <a:r>
              <a:rPr lang="zh-CN" altLang="en-US" dirty="0"/>
              <a:t>截止到这篇文章写作的时候，既能为用户</a:t>
            </a:r>
            <a:endParaRPr lang="en-US" altLang="zh-CN" dirty="0"/>
          </a:p>
          <a:p>
            <a:pPr marL="0" indent="0">
              <a:buNone/>
            </a:pPr>
            <a:r>
              <a:rPr lang="zh-CN" altLang="en-US" dirty="0"/>
              <a:t>数据提供隐私保护，又与现有互联网基础设施兼容（不需要现有的服务商做任何改动）的预言机协议有以下两种</a:t>
            </a:r>
            <a:endParaRPr lang="en-US" altLang="zh-CN" dirty="0"/>
          </a:p>
          <a:p>
            <a:r>
              <a:rPr lang="en-US" altLang="zh-CN" dirty="0"/>
              <a:t>DECO</a:t>
            </a:r>
          </a:p>
          <a:p>
            <a:r>
              <a:rPr lang="en-US" altLang="zh-CN" dirty="0"/>
              <a:t>Town Crier</a:t>
            </a:r>
          </a:p>
          <a:p>
            <a:pPr marL="0" indent="0">
              <a:buNone/>
            </a:pPr>
            <a:endParaRPr lang="en-US" altLang="zh-CN" dirty="0"/>
          </a:p>
        </p:txBody>
      </p:sp>
      <p:sp>
        <p:nvSpPr>
          <p:cNvPr id="4" name="矩形 3">
            <a:extLst>
              <a:ext uri="{FF2B5EF4-FFF2-40B4-BE49-F238E27FC236}">
                <a16:creationId xmlns:a16="http://schemas.microsoft.com/office/drawing/2014/main" id="{DA8F03F1-1086-45D4-8EAB-B0803DB56650}"/>
              </a:ext>
            </a:extLst>
          </p:cNvPr>
          <p:cNvSpPr/>
          <p:nvPr/>
        </p:nvSpPr>
        <p:spPr>
          <a:xfrm>
            <a:off x="7647709" y="1829377"/>
            <a:ext cx="2854036" cy="1938992"/>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a:t>
            </a:r>
          </a:p>
        </p:txBody>
      </p:sp>
    </p:spTree>
    <p:extLst>
      <p:ext uri="{BB962C8B-B14F-4D97-AF65-F5344CB8AC3E}">
        <p14:creationId xmlns:p14="http://schemas.microsoft.com/office/powerpoint/2010/main" val="2446547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-Port</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en-US" altLang="zh-CN" dirty="0"/>
              <a:t>DECO</a:t>
            </a:r>
            <a:r>
              <a:rPr lang="zh-CN" altLang="en-US" dirty="0"/>
              <a:t>：</a:t>
            </a:r>
            <a:r>
              <a:rPr lang="zh-CN" altLang="en-US" dirty="0">
                <a:hlinkClick r:id="rId2"/>
              </a:rPr>
              <a:t>论文链接</a:t>
            </a:r>
            <a:endParaRPr lang="en-US" altLang="zh-CN" dirty="0"/>
          </a:p>
          <a:p>
            <a:pPr marL="0" indent="0">
              <a:buNone/>
            </a:pPr>
            <a:r>
              <a:rPr lang="zh-CN" altLang="en-US" dirty="0"/>
              <a:t>这是证明者 </a:t>
            </a:r>
            <a:r>
              <a:rPr lang="en-US" altLang="zh-CN" dirty="0"/>
              <a:t>P</a:t>
            </a:r>
            <a:r>
              <a:rPr lang="zh-CN" altLang="en-US" dirty="0"/>
              <a:t>、验证者 </a:t>
            </a:r>
            <a:r>
              <a:rPr lang="en-US" altLang="zh-CN" dirty="0"/>
              <a:t>V </a:t>
            </a:r>
            <a:r>
              <a:rPr lang="zh-CN" altLang="en-US" dirty="0"/>
              <a:t>和 </a:t>
            </a:r>
            <a:r>
              <a:rPr lang="en-US" altLang="zh-CN" dirty="0"/>
              <a:t>TLS </a:t>
            </a:r>
            <a:r>
              <a:rPr lang="zh-CN" altLang="en-US" dirty="0"/>
              <a:t>服务器 </a:t>
            </a:r>
            <a:r>
              <a:rPr lang="en-US" altLang="zh-CN" dirty="0"/>
              <a:t>S </a:t>
            </a:r>
            <a:r>
              <a:rPr lang="zh-CN" altLang="en-US" dirty="0"/>
              <a:t>之间的三方协议。它允许 </a:t>
            </a:r>
            <a:r>
              <a:rPr lang="en-US" altLang="zh-CN" dirty="0"/>
              <a:t>P </a:t>
            </a:r>
            <a:r>
              <a:rPr lang="zh-CN" altLang="en-US" dirty="0"/>
              <a:t>让 </a:t>
            </a:r>
            <a:r>
              <a:rPr lang="en-US" altLang="zh-CN" dirty="0"/>
              <a:t>V </a:t>
            </a:r>
            <a:r>
              <a:rPr lang="zh-CN" altLang="en-US" dirty="0"/>
              <a:t>相信从 </a:t>
            </a:r>
            <a:r>
              <a:rPr lang="en-US" altLang="zh-CN" dirty="0"/>
              <a:t>S </a:t>
            </a:r>
            <a:r>
              <a:rPr lang="zh-CN" altLang="en-US" dirty="0"/>
              <a:t>检索到的一段数据满足谓词 </a:t>
            </a:r>
            <a:r>
              <a:rPr lang="en-US" altLang="zh-CN" dirty="0" err="1"/>
              <a:t>Pred</a:t>
            </a:r>
            <a:r>
              <a:rPr lang="zh-CN" altLang="en-US" dirty="0"/>
              <a:t>。 </a:t>
            </a:r>
          </a:p>
          <a:p>
            <a:pPr marL="0" indent="0">
              <a:buNone/>
            </a:pPr>
            <a:r>
              <a:rPr lang="en-US" altLang="zh-CN" dirty="0"/>
              <a:t>DECO </a:t>
            </a:r>
            <a:r>
              <a:rPr lang="zh-CN" altLang="en-US" dirty="0"/>
              <a:t>依靠安全多方计算 </a:t>
            </a:r>
            <a:r>
              <a:rPr lang="en-US" altLang="zh-CN" dirty="0"/>
              <a:t>(MPC) </a:t>
            </a:r>
            <a:r>
              <a:rPr lang="zh-CN" altLang="en-US" dirty="0"/>
              <a:t>来保护数据隐私和真实性，以及零知识证明 </a:t>
            </a:r>
            <a:r>
              <a:rPr lang="en-US" altLang="zh-CN" dirty="0"/>
              <a:t>(ZKP) </a:t>
            </a:r>
            <a:r>
              <a:rPr lang="zh-CN" altLang="en-US" dirty="0"/>
              <a:t>来证明谓词得到满足。</a:t>
            </a:r>
          </a:p>
          <a:p>
            <a:pPr marL="0" indent="0">
              <a:buNone/>
            </a:pPr>
            <a:endParaRPr lang="zh-CN" altLang="en-US" dirty="0"/>
          </a:p>
        </p:txBody>
      </p:sp>
    </p:spTree>
    <p:extLst>
      <p:ext uri="{BB962C8B-B14F-4D97-AF65-F5344CB8AC3E}">
        <p14:creationId xmlns:p14="http://schemas.microsoft.com/office/powerpoint/2010/main" val="3241263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-Port</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fontScale="92500" lnSpcReduction="10000"/>
          </a:bodyPr>
          <a:lstStyle/>
          <a:p>
            <a:pPr marL="0" indent="0">
              <a:buNone/>
            </a:pPr>
            <a:r>
              <a:rPr lang="en-US" altLang="zh-CN" dirty="0"/>
              <a:t>Town Crier </a:t>
            </a:r>
            <a:r>
              <a:rPr lang="zh-CN" altLang="en-US" dirty="0"/>
              <a:t>：</a:t>
            </a:r>
            <a:r>
              <a:rPr lang="zh-CN" altLang="en-US" dirty="0">
                <a:hlinkClick r:id="rId2"/>
              </a:rPr>
              <a:t>论文链接</a:t>
            </a:r>
            <a:endParaRPr lang="en-US" altLang="zh-CN" dirty="0"/>
          </a:p>
          <a:p>
            <a:pPr marL="0" indent="0">
              <a:buNone/>
            </a:pPr>
            <a:r>
              <a:rPr lang="zh-CN" altLang="en-US" dirty="0"/>
              <a:t>通过使用英特尔 </a:t>
            </a:r>
            <a:r>
              <a:rPr lang="en-US" altLang="zh-CN" dirty="0"/>
              <a:t>SGX </a:t>
            </a:r>
            <a:r>
              <a:rPr lang="zh-CN" altLang="en-US" dirty="0"/>
              <a:t>等可信执行环境 </a:t>
            </a:r>
            <a:r>
              <a:rPr lang="en-US" altLang="zh-CN" dirty="0"/>
              <a:t>(TEE) </a:t>
            </a:r>
            <a:r>
              <a:rPr lang="zh-CN" altLang="en-US" dirty="0"/>
              <a:t>来证明 </a:t>
            </a:r>
            <a:r>
              <a:rPr lang="en-US" altLang="zh-CN" dirty="0"/>
              <a:t>TLS </a:t>
            </a:r>
            <a:r>
              <a:rPr lang="zh-CN" altLang="en-US" dirty="0"/>
              <a:t>会话的真实性并证明有关 </a:t>
            </a:r>
            <a:r>
              <a:rPr lang="en-US" altLang="zh-CN" dirty="0"/>
              <a:t>TLS </a:t>
            </a:r>
            <a:r>
              <a:rPr lang="zh-CN" altLang="en-US" dirty="0"/>
              <a:t>明文的陈述。</a:t>
            </a:r>
            <a:r>
              <a:rPr lang="en-US" altLang="zh-CN" dirty="0"/>
              <a:t>【</a:t>
            </a:r>
            <a:r>
              <a:rPr lang="zh-CN" altLang="en-US" dirty="0"/>
              <a:t>更快更直接</a:t>
            </a:r>
            <a:r>
              <a:rPr lang="en-US" altLang="zh-CN" dirty="0"/>
              <a:t>】</a:t>
            </a:r>
          </a:p>
          <a:p>
            <a:pPr marL="0" indent="0">
              <a:buNone/>
            </a:pPr>
            <a:endParaRPr lang="en-US" altLang="zh-CN" dirty="0"/>
          </a:p>
          <a:p>
            <a:pPr marL="0" indent="0">
              <a:buNone/>
            </a:pPr>
            <a:r>
              <a:rPr lang="zh-CN" altLang="en-US" dirty="0"/>
              <a:t>文章的实现是直接在 </a:t>
            </a:r>
            <a:r>
              <a:rPr lang="en-US" altLang="zh-CN" dirty="0"/>
              <a:t>Town Crier</a:t>
            </a:r>
            <a:r>
              <a:rPr lang="zh-CN" altLang="en-US" dirty="0"/>
              <a:t> 使用爬虫的方式爬取数据。</a:t>
            </a:r>
            <a:endParaRPr lang="en-US" altLang="zh-CN" dirty="0"/>
          </a:p>
          <a:p>
            <a:pPr marL="0" indent="0">
              <a:buNone/>
            </a:pPr>
            <a:r>
              <a:rPr lang="zh-CN" altLang="en-US" dirty="0"/>
              <a:t>当用户在浏览器里登录包含数据的网站时，一个浏览器插件会把登录会话的 </a:t>
            </a:r>
            <a:r>
              <a:rPr lang="en-US" altLang="zh-CN" dirty="0"/>
              <a:t>cookies </a:t>
            </a:r>
            <a:r>
              <a:rPr lang="zh-CN" altLang="en-US" dirty="0"/>
              <a:t>拦截下来发送给 </a:t>
            </a:r>
            <a:r>
              <a:rPr lang="en-US" altLang="zh-CN" dirty="0"/>
              <a:t>Town Crier</a:t>
            </a:r>
            <a:r>
              <a:rPr lang="zh-CN" altLang="en-US" dirty="0"/>
              <a:t>，然后 </a:t>
            </a:r>
            <a:r>
              <a:rPr lang="en-US" altLang="zh-CN" dirty="0"/>
              <a:t>Town Crier </a:t>
            </a:r>
            <a:r>
              <a:rPr lang="zh-CN" altLang="en-US" dirty="0"/>
              <a:t>直接去访问数据源，根据获取的数据验证声明并输出一个结果，记为 </a:t>
            </a:r>
            <a:r>
              <a:rPr lang="el-GR" altLang="zh-CN" dirty="0"/>
              <a:t>π</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645517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-Port</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dirty="0"/>
              <a:t>有了声明 </a:t>
            </a:r>
            <a:r>
              <a:rPr lang="en-US" altLang="zh-CN" dirty="0"/>
              <a:t>claim(a, v, P)</a:t>
            </a:r>
          </a:p>
          <a:p>
            <a:pPr marL="0" indent="0">
              <a:buNone/>
            </a:pPr>
            <a:r>
              <a:rPr lang="zh-CN" altLang="en-US" dirty="0"/>
              <a:t>有了预言机的证明签名 </a:t>
            </a:r>
            <a:r>
              <a:rPr lang="el-GR" altLang="zh-CN" dirty="0"/>
              <a:t>π</a:t>
            </a:r>
            <a:endParaRPr lang="zh-CN" altLang="en-US" dirty="0"/>
          </a:p>
          <a:p>
            <a:pPr marL="0" indent="0">
              <a:buNone/>
            </a:pPr>
            <a:r>
              <a:rPr lang="zh-CN" altLang="en-US" dirty="0"/>
              <a:t>为了防止重放攻击，还会加上以个用户公钥 </a:t>
            </a:r>
            <a:r>
              <a:rPr lang="en-US" altLang="zh-CN" dirty="0"/>
              <a:t>PK</a:t>
            </a:r>
          </a:p>
          <a:p>
            <a:pPr marL="0" indent="0">
              <a:buNone/>
            </a:pPr>
            <a:endParaRPr lang="en-US" altLang="zh-CN" dirty="0"/>
          </a:p>
          <a:p>
            <a:pPr marL="0" indent="0">
              <a:buNone/>
            </a:pPr>
            <a:r>
              <a:rPr lang="en-US" altLang="zh-CN" dirty="0"/>
              <a:t>Port </a:t>
            </a:r>
            <a:r>
              <a:rPr lang="zh-CN" altLang="en-US" dirty="0"/>
              <a:t>过程得到了一个 </a:t>
            </a:r>
            <a:r>
              <a:rPr lang="en-US" altLang="zh-CN" dirty="0"/>
              <a:t>Pre-Credential</a:t>
            </a:r>
          </a:p>
          <a:p>
            <a:pPr marL="0" indent="0">
              <a:buNone/>
            </a:pPr>
            <a:endParaRPr lang="zh-CN" altLang="en-US" dirty="0"/>
          </a:p>
        </p:txBody>
      </p:sp>
      <p:pic>
        <p:nvPicPr>
          <p:cNvPr id="4" name="图片 3">
            <a:extLst>
              <a:ext uri="{FF2B5EF4-FFF2-40B4-BE49-F238E27FC236}">
                <a16:creationId xmlns:a16="http://schemas.microsoft.com/office/drawing/2014/main" id="{BB777E3A-AF00-49EB-958E-00C6F5717FF9}"/>
              </a:ext>
            </a:extLst>
          </p:cNvPr>
          <p:cNvPicPr>
            <a:picLocks noChangeAspect="1"/>
          </p:cNvPicPr>
          <p:nvPr/>
        </p:nvPicPr>
        <p:blipFill>
          <a:blip r:embed="rId2"/>
          <a:stretch>
            <a:fillRect/>
          </a:stretch>
        </p:blipFill>
        <p:spPr>
          <a:xfrm>
            <a:off x="6961044" y="4496666"/>
            <a:ext cx="3990975" cy="552450"/>
          </a:xfrm>
          <a:prstGeom prst="rect">
            <a:avLst/>
          </a:prstGeom>
        </p:spPr>
      </p:pic>
      <p:sp>
        <p:nvSpPr>
          <p:cNvPr id="5" name="矩形 4">
            <a:extLst>
              <a:ext uri="{FF2B5EF4-FFF2-40B4-BE49-F238E27FC236}">
                <a16:creationId xmlns:a16="http://schemas.microsoft.com/office/drawing/2014/main" id="{2452F218-4BE8-4FDD-8417-070F65A0315C}"/>
              </a:ext>
            </a:extLst>
          </p:cNvPr>
          <p:cNvSpPr/>
          <p:nvPr/>
        </p:nvSpPr>
        <p:spPr>
          <a:xfrm>
            <a:off x="8395854" y="1829377"/>
            <a:ext cx="2854036" cy="2246769"/>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a:t>
            </a:r>
          </a:p>
          <a:p>
            <a:r>
              <a:rPr lang="en-US" altLang="zh-CN" sz="2000" dirty="0"/>
              <a:t>sig:</a:t>
            </a:r>
            <a:r>
              <a:rPr lang="zh-CN" altLang="en-US" sz="2000" dirty="0"/>
              <a:t> </a:t>
            </a:r>
            <a:r>
              <a:rPr lang="el-GR" altLang="zh-CN" sz="2000" dirty="0"/>
              <a:t>π</a:t>
            </a:r>
            <a:endParaRPr lang="en-US" altLang="zh-CN" sz="2000" dirty="0"/>
          </a:p>
        </p:txBody>
      </p:sp>
    </p:spTree>
    <p:extLst>
      <p:ext uri="{BB962C8B-B14F-4D97-AF65-F5344CB8AC3E}">
        <p14:creationId xmlns:p14="http://schemas.microsoft.com/office/powerpoint/2010/main" val="180679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-Deduplicate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endParaRPr lang="en-US" altLang="zh-CN" dirty="0"/>
          </a:p>
          <a:p>
            <a:pPr marL="0" indent="0">
              <a:buNone/>
            </a:pPr>
            <a:r>
              <a:rPr lang="zh-CN" altLang="en-US" dirty="0"/>
              <a:t>这个过程是在保护隐私的前提下去重</a:t>
            </a:r>
            <a:endParaRPr lang="en-US" altLang="zh-CN" dirty="0"/>
          </a:p>
          <a:p>
            <a:pPr marL="0" indent="0">
              <a:buNone/>
            </a:pPr>
            <a:r>
              <a:rPr lang="zh-CN" altLang="en-US" dirty="0"/>
              <a:t>在这里去重的依据是 </a:t>
            </a:r>
            <a:r>
              <a:rPr lang="en-US" altLang="zh-CN" dirty="0" err="1"/>
              <a:t>ssn</a:t>
            </a:r>
            <a:r>
              <a:rPr lang="en-US" altLang="zh-CN" dirty="0"/>
              <a:t> </a:t>
            </a:r>
            <a:r>
              <a:rPr lang="zh-CN" altLang="en-US" dirty="0"/>
              <a:t>字段的值</a:t>
            </a:r>
            <a:endParaRPr lang="en-US" altLang="zh-CN" dirty="0"/>
          </a:p>
          <a:p>
            <a:pPr marL="0" indent="0">
              <a:buNone/>
            </a:pPr>
            <a:r>
              <a:rPr lang="zh-CN" altLang="en-US" dirty="0"/>
              <a:t>在不告诉委员会节点 </a:t>
            </a:r>
            <a:r>
              <a:rPr lang="en-US" altLang="zh-CN" dirty="0" err="1"/>
              <a:t>ssn</a:t>
            </a:r>
            <a:r>
              <a:rPr lang="en-US" altLang="zh-CN" dirty="0"/>
              <a:t> </a:t>
            </a:r>
            <a:r>
              <a:rPr lang="zh-CN" altLang="en-US" dirty="0"/>
              <a:t>的值是 </a:t>
            </a:r>
            <a:r>
              <a:rPr lang="en-US" altLang="zh-CN" dirty="0"/>
              <a:t>123-45-6789</a:t>
            </a:r>
          </a:p>
          <a:p>
            <a:pPr marL="0" indent="0">
              <a:buNone/>
            </a:pPr>
            <a:r>
              <a:rPr lang="zh-CN" altLang="en-US" dirty="0"/>
              <a:t>的前提下，委员会节点要判断出这个 </a:t>
            </a:r>
            <a:r>
              <a:rPr lang="en-US" altLang="zh-CN" dirty="0" err="1"/>
              <a:t>ssn</a:t>
            </a:r>
            <a:r>
              <a:rPr lang="en-US" altLang="zh-CN" dirty="0"/>
              <a:t> </a:t>
            </a:r>
            <a:r>
              <a:rPr lang="zh-CN" altLang="en-US" dirty="0"/>
              <a:t>是否已经被注册过</a:t>
            </a:r>
          </a:p>
        </p:txBody>
      </p:sp>
      <p:pic>
        <p:nvPicPr>
          <p:cNvPr id="6" name="图片 5">
            <a:extLst>
              <a:ext uri="{FF2B5EF4-FFF2-40B4-BE49-F238E27FC236}">
                <a16:creationId xmlns:a16="http://schemas.microsoft.com/office/drawing/2014/main" id="{5534C50D-8BBC-4C7C-B1E4-0A9B22018D7D}"/>
              </a:ext>
            </a:extLst>
          </p:cNvPr>
          <p:cNvPicPr>
            <a:picLocks noChangeAspect="1"/>
          </p:cNvPicPr>
          <p:nvPr/>
        </p:nvPicPr>
        <p:blipFill>
          <a:blip r:embed="rId2"/>
          <a:stretch>
            <a:fillRect/>
          </a:stretch>
        </p:blipFill>
        <p:spPr>
          <a:xfrm>
            <a:off x="838200" y="1829377"/>
            <a:ext cx="3990975" cy="552450"/>
          </a:xfrm>
          <a:prstGeom prst="rect">
            <a:avLst/>
          </a:prstGeom>
        </p:spPr>
      </p:pic>
      <p:sp>
        <p:nvSpPr>
          <p:cNvPr id="7" name="矩形 6">
            <a:extLst>
              <a:ext uri="{FF2B5EF4-FFF2-40B4-BE49-F238E27FC236}">
                <a16:creationId xmlns:a16="http://schemas.microsoft.com/office/drawing/2014/main" id="{0C397B16-9E58-484E-9FD8-81A9613EE12B}"/>
              </a:ext>
            </a:extLst>
          </p:cNvPr>
          <p:cNvSpPr/>
          <p:nvPr/>
        </p:nvSpPr>
        <p:spPr>
          <a:xfrm>
            <a:off x="8395854" y="1829377"/>
            <a:ext cx="2854036" cy="2246769"/>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a:t>
            </a:r>
          </a:p>
          <a:p>
            <a:r>
              <a:rPr lang="en-US" altLang="zh-CN" sz="2000" dirty="0"/>
              <a:t>sig:</a:t>
            </a:r>
            <a:r>
              <a:rPr lang="zh-CN" altLang="en-US" sz="2000" dirty="0"/>
              <a:t> </a:t>
            </a:r>
            <a:r>
              <a:rPr lang="el-GR" altLang="zh-CN" sz="2000" dirty="0"/>
              <a:t>π</a:t>
            </a:r>
            <a:endParaRPr lang="en-US" altLang="zh-CN" sz="2000" dirty="0"/>
          </a:p>
        </p:txBody>
      </p:sp>
    </p:spTree>
    <p:extLst>
      <p:ext uri="{BB962C8B-B14F-4D97-AF65-F5344CB8AC3E}">
        <p14:creationId xmlns:p14="http://schemas.microsoft.com/office/powerpoint/2010/main" val="87106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-Deduplicate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dirty="0"/>
              <a:t>解决方案：</a:t>
            </a:r>
            <a:r>
              <a:rPr lang="en-US" altLang="zh-CN" dirty="0"/>
              <a:t>MPC + secret share</a:t>
            </a:r>
          </a:p>
          <a:p>
            <a:pPr marL="0" indent="0">
              <a:buNone/>
            </a:pPr>
            <a:r>
              <a:rPr lang="zh-CN" altLang="en-US" dirty="0"/>
              <a:t>记 </a:t>
            </a:r>
            <a:r>
              <a:rPr lang="en-US" altLang="zh-CN" dirty="0" err="1"/>
              <a:t>ssn</a:t>
            </a:r>
            <a:r>
              <a:rPr lang="en-US" altLang="zh-CN" dirty="0"/>
              <a:t> </a:t>
            </a:r>
            <a:r>
              <a:rPr lang="zh-CN" altLang="en-US" dirty="0"/>
              <a:t>的值为 </a:t>
            </a:r>
            <a:r>
              <a:rPr lang="en-US" altLang="zh-CN" dirty="0"/>
              <a:t>v</a:t>
            </a:r>
            <a:r>
              <a:rPr lang="zh-CN" altLang="en-US" dirty="0"/>
              <a:t>，每个节点分到的值是 </a:t>
            </a:r>
            <a:r>
              <a:rPr lang="en-US" altLang="zh-CN" dirty="0"/>
              <a:t>vi</a:t>
            </a:r>
          </a:p>
          <a:p>
            <a:pPr marL="0" indent="0">
              <a:buNone/>
            </a:pPr>
            <a:endParaRPr lang="en-US" altLang="zh-CN" dirty="0"/>
          </a:p>
          <a:p>
            <a:pPr marL="0" indent="0">
              <a:buNone/>
            </a:pPr>
            <a:r>
              <a:rPr lang="zh-CN" altLang="en-US" dirty="0"/>
              <a:t>委员会计算 </a:t>
            </a:r>
            <a:endParaRPr lang="en-US" altLang="zh-CN" dirty="0"/>
          </a:p>
          <a:p>
            <a:pPr marL="0" indent="0">
              <a:buNone/>
            </a:pPr>
            <a:r>
              <a:rPr lang="en-US" altLang="zh-CN" dirty="0"/>
              <a:t>PRF </a:t>
            </a:r>
            <a:r>
              <a:rPr lang="zh-CN" altLang="en-US" dirty="0"/>
              <a:t>过程是一个安全多方计算协议来完成，文章最终是采用了叫 </a:t>
            </a:r>
            <a:r>
              <a:rPr lang="en-US" altLang="zh-CN" dirty="0" err="1"/>
              <a:t>MiMC</a:t>
            </a:r>
            <a:r>
              <a:rPr lang="en-US" altLang="zh-CN" dirty="0"/>
              <a:t> </a:t>
            </a:r>
            <a:r>
              <a:rPr lang="zh-CN" altLang="en-US" dirty="0"/>
              <a:t>算术电路去实现 </a:t>
            </a:r>
            <a:r>
              <a:rPr lang="en-US" altLang="zh-CN" dirty="0"/>
              <a:t>PRF</a:t>
            </a:r>
            <a:r>
              <a:rPr lang="zh-CN" altLang="en-US" dirty="0"/>
              <a:t>。</a:t>
            </a:r>
            <a:r>
              <a:rPr lang="en-US" altLang="zh-CN" dirty="0" err="1">
                <a:hlinkClick r:id="rId2"/>
              </a:rPr>
              <a:t>MiMC</a:t>
            </a:r>
            <a:r>
              <a:rPr lang="en-US" altLang="zh-CN" dirty="0">
                <a:hlinkClick r:id="rId2"/>
              </a:rPr>
              <a:t> </a:t>
            </a:r>
            <a:r>
              <a:rPr lang="zh-CN" altLang="en-US" dirty="0">
                <a:hlinkClick r:id="rId2"/>
              </a:rPr>
              <a:t>文章链接</a:t>
            </a:r>
            <a:endParaRPr lang="en-US" altLang="zh-CN" dirty="0"/>
          </a:p>
          <a:p>
            <a:pPr marL="0" indent="0">
              <a:buNone/>
            </a:pPr>
            <a:endParaRPr lang="en-US" altLang="zh-CN" dirty="0"/>
          </a:p>
        </p:txBody>
      </p:sp>
      <p:sp>
        <p:nvSpPr>
          <p:cNvPr id="7" name="矩形 6">
            <a:extLst>
              <a:ext uri="{FF2B5EF4-FFF2-40B4-BE49-F238E27FC236}">
                <a16:creationId xmlns:a16="http://schemas.microsoft.com/office/drawing/2014/main" id="{0C397B16-9E58-484E-9FD8-81A9613EE12B}"/>
              </a:ext>
            </a:extLst>
          </p:cNvPr>
          <p:cNvSpPr/>
          <p:nvPr/>
        </p:nvSpPr>
        <p:spPr>
          <a:xfrm>
            <a:off x="8395854" y="1829377"/>
            <a:ext cx="2854036" cy="2246769"/>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a:t>
            </a:r>
          </a:p>
          <a:p>
            <a:r>
              <a:rPr lang="en-US" altLang="zh-CN" sz="2000" dirty="0"/>
              <a:t>sig:</a:t>
            </a:r>
            <a:r>
              <a:rPr lang="zh-CN" altLang="en-US" sz="2000" dirty="0"/>
              <a:t> </a:t>
            </a:r>
            <a:r>
              <a:rPr lang="el-GR" altLang="zh-CN" sz="2000" dirty="0"/>
              <a:t>π</a:t>
            </a:r>
            <a:endParaRPr lang="en-US" altLang="zh-CN" sz="2000" dirty="0"/>
          </a:p>
        </p:txBody>
      </p:sp>
      <p:pic>
        <p:nvPicPr>
          <p:cNvPr id="4" name="图片 3">
            <a:extLst>
              <a:ext uri="{FF2B5EF4-FFF2-40B4-BE49-F238E27FC236}">
                <a16:creationId xmlns:a16="http://schemas.microsoft.com/office/drawing/2014/main" id="{1B14BA77-0E42-4F95-BFB4-343D48052014}"/>
              </a:ext>
            </a:extLst>
          </p:cNvPr>
          <p:cNvPicPr>
            <a:picLocks noChangeAspect="1"/>
          </p:cNvPicPr>
          <p:nvPr/>
        </p:nvPicPr>
        <p:blipFill rotWithShape="1">
          <a:blip r:embed="rId3"/>
          <a:srcRect t="12254"/>
          <a:stretch/>
        </p:blipFill>
        <p:spPr>
          <a:xfrm>
            <a:off x="893618" y="3148445"/>
            <a:ext cx="2272174" cy="561109"/>
          </a:xfrm>
          <a:prstGeom prst="rect">
            <a:avLst/>
          </a:prstGeom>
        </p:spPr>
      </p:pic>
      <p:pic>
        <p:nvPicPr>
          <p:cNvPr id="5" name="图片 4">
            <a:extLst>
              <a:ext uri="{FF2B5EF4-FFF2-40B4-BE49-F238E27FC236}">
                <a16:creationId xmlns:a16="http://schemas.microsoft.com/office/drawing/2014/main" id="{525810E0-1206-4015-9AD0-567322A0016A}"/>
              </a:ext>
            </a:extLst>
          </p:cNvPr>
          <p:cNvPicPr>
            <a:picLocks noChangeAspect="1"/>
          </p:cNvPicPr>
          <p:nvPr/>
        </p:nvPicPr>
        <p:blipFill>
          <a:blip r:embed="rId4"/>
          <a:stretch>
            <a:fillRect/>
          </a:stretch>
        </p:blipFill>
        <p:spPr>
          <a:xfrm>
            <a:off x="2820266" y="3848243"/>
            <a:ext cx="2381250" cy="571500"/>
          </a:xfrm>
          <a:prstGeom prst="rect">
            <a:avLst/>
          </a:prstGeom>
        </p:spPr>
      </p:pic>
    </p:spTree>
    <p:extLst>
      <p:ext uri="{BB962C8B-B14F-4D97-AF65-F5344CB8AC3E}">
        <p14:creationId xmlns:p14="http://schemas.microsoft.com/office/powerpoint/2010/main" val="13270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5213D-2047-49B8-9112-262D5A69371C}"/>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5048B769-0AB0-4C0D-8347-E4E48BE58272}"/>
              </a:ext>
            </a:extLst>
          </p:cNvPr>
          <p:cNvSpPr>
            <a:spLocks noGrp="1"/>
          </p:cNvSpPr>
          <p:nvPr>
            <p:ph idx="1"/>
          </p:nvPr>
        </p:nvSpPr>
        <p:spPr/>
        <p:txBody>
          <a:bodyPr/>
          <a:lstStyle/>
          <a:p>
            <a:r>
              <a:rPr lang="en-US" altLang="zh-CN" dirty="0"/>
              <a:t>Decentralized Identity Systems: Architecture, Challenges, Solutions and Future Directions</a:t>
            </a:r>
            <a:r>
              <a:rPr lang="zh-CN" altLang="en-US" dirty="0"/>
              <a:t>，</a:t>
            </a:r>
            <a:r>
              <a:rPr lang="zh-CN" altLang="en-US" dirty="0">
                <a:hlinkClick r:id="rId2"/>
              </a:rPr>
              <a:t>链接</a:t>
            </a:r>
            <a:endParaRPr lang="en-US" altLang="zh-CN" dirty="0"/>
          </a:p>
          <a:p>
            <a:r>
              <a:rPr lang="en-US" altLang="zh-CN" dirty="0"/>
              <a:t>A Survey on Essential Components of a Self-Sovereign Identity</a:t>
            </a:r>
            <a:r>
              <a:rPr lang="zh-CN" altLang="en-US" dirty="0"/>
              <a:t>，</a:t>
            </a:r>
            <a:r>
              <a:rPr lang="zh-CN" altLang="en-US" dirty="0">
                <a:hlinkClick r:id="rId3"/>
              </a:rPr>
              <a:t>链接</a:t>
            </a:r>
            <a:endParaRPr lang="zh-CN" altLang="en-US" dirty="0"/>
          </a:p>
        </p:txBody>
      </p:sp>
    </p:spTree>
    <p:extLst>
      <p:ext uri="{BB962C8B-B14F-4D97-AF65-F5344CB8AC3E}">
        <p14:creationId xmlns:p14="http://schemas.microsoft.com/office/powerpoint/2010/main" val="31155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-Deduplicate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lnSpcReduction="10000"/>
          </a:bodyPr>
          <a:lstStyle/>
          <a:p>
            <a:pPr marL="0" indent="0">
              <a:buNone/>
            </a:pPr>
            <a:r>
              <a:rPr lang="zh-CN" altLang="en-US" dirty="0"/>
              <a:t>最终得到</a:t>
            </a:r>
            <a:endParaRPr lang="en-US" altLang="zh-CN" dirty="0"/>
          </a:p>
          <a:p>
            <a:pPr marL="0" indent="0">
              <a:buNone/>
            </a:pPr>
            <a:r>
              <a:rPr lang="zh-CN" altLang="en-US" dirty="0"/>
              <a:t>通过查表 </a:t>
            </a:r>
            <a:r>
              <a:rPr lang="en-US" altLang="zh-CN" dirty="0" err="1"/>
              <a:t>IDTable</a:t>
            </a:r>
            <a:r>
              <a:rPr lang="en-US" altLang="zh-CN" dirty="0"/>
              <a:t> </a:t>
            </a:r>
            <a:r>
              <a:rPr lang="zh-CN" altLang="en-US" dirty="0"/>
              <a:t>来检查 </a:t>
            </a:r>
            <a:r>
              <a:rPr lang="en-US" altLang="zh-CN" dirty="0"/>
              <a:t>w </a:t>
            </a:r>
            <a:r>
              <a:rPr lang="zh-CN" altLang="en-US" dirty="0"/>
              <a:t>是否之前出现过</a:t>
            </a:r>
            <a:endParaRPr lang="en-US" altLang="zh-CN" dirty="0"/>
          </a:p>
          <a:p>
            <a:pPr marL="0" indent="0">
              <a:buNone/>
            </a:pPr>
            <a:r>
              <a:rPr lang="zh-CN" altLang="en-US" dirty="0"/>
              <a:t>如果没出现过，就把 </a:t>
            </a:r>
            <a:r>
              <a:rPr lang="en-US" altLang="zh-CN" dirty="0"/>
              <a:t>w </a:t>
            </a:r>
            <a:r>
              <a:rPr lang="zh-CN" altLang="en-US" dirty="0"/>
              <a:t>加入 </a:t>
            </a:r>
            <a:r>
              <a:rPr lang="en-US" altLang="zh-CN" dirty="0" err="1"/>
              <a:t>IDTable</a:t>
            </a:r>
            <a:endParaRPr lang="en-US" altLang="zh-CN" dirty="0"/>
          </a:p>
          <a:p>
            <a:pPr marL="0" indent="0">
              <a:buNone/>
            </a:pPr>
            <a:r>
              <a:rPr lang="zh-CN" altLang="en-US" dirty="0"/>
              <a:t>准备签发 </a:t>
            </a:r>
            <a:r>
              <a:rPr lang="en-US" altLang="zh-CN" dirty="0"/>
              <a:t>master-credential</a:t>
            </a:r>
          </a:p>
          <a:p>
            <a:pPr marL="0" indent="0">
              <a:buNone/>
            </a:pPr>
            <a:endParaRPr lang="en-US" altLang="zh-CN" dirty="0"/>
          </a:p>
          <a:p>
            <a:pPr marL="0" indent="0">
              <a:buNone/>
            </a:pPr>
            <a:r>
              <a:rPr lang="zh-CN" altLang="en-US" dirty="0"/>
              <a:t>签发的时候会在 </a:t>
            </a:r>
            <a:r>
              <a:rPr lang="en-US" altLang="zh-CN" dirty="0"/>
              <a:t>PC </a:t>
            </a:r>
            <a:r>
              <a:rPr lang="zh-CN" altLang="en-US" dirty="0"/>
              <a:t>中加入 </a:t>
            </a:r>
            <a:r>
              <a:rPr lang="en-US" altLang="zh-CN" dirty="0" err="1"/>
              <a:t>dedupOver</a:t>
            </a:r>
            <a:r>
              <a:rPr lang="en-US" altLang="zh-CN" dirty="0"/>
              <a:t> </a:t>
            </a:r>
            <a:r>
              <a:rPr lang="zh-CN" altLang="en-US" dirty="0"/>
              <a:t>字段，用于表示该凭证依据 </a:t>
            </a:r>
            <a:r>
              <a:rPr lang="en-US" altLang="zh-CN" dirty="0" err="1"/>
              <a:t>ssn</a:t>
            </a:r>
            <a:r>
              <a:rPr lang="en-US" altLang="zh-CN" dirty="0"/>
              <a:t> </a:t>
            </a:r>
            <a:r>
              <a:rPr lang="zh-CN" altLang="en-US" dirty="0"/>
              <a:t>去重。</a:t>
            </a:r>
            <a:endParaRPr lang="en-US" altLang="zh-CN" dirty="0"/>
          </a:p>
          <a:p>
            <a:pPr marL="0" indent="0">
              <a:buNone/>
            </a:pPr>
            <a:endParaRPr lang="en-US" altLang="zh-CN" dirty="0"/>
          </a:p>
        </p:txBody>
      </p:sp>
      <p:sp>
        <p:nvSpPr>
          <p:cNvPr id="7" name="矩形 6">
            <a:extLst>
              <a:ext uri="{FF2B5EF4-FFF2-40B4-BE49-F238E27FC236}">
                <a16:creationId xmlns:a16="http://schemas.microsoft.com/office/drawing/2014/main" id="{0C397B16-9E58-484E-9FD8-81A9613EE12B}"/>
              </a:ext>
            </a:extLst>
          </p:cNvPr>
          <p:cNvSpPr/>
          <p:nvPr/>
        </p:nvSpPr>
        <p:spPr>
          <a:xfrm>
            <a:off x="8395854" y="1829377"/>
            <a:ext cx="2854036" cy="2554545"/>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    </a:t>
            </a:r>
            <a:r>
              <a:rPr lang="en-US" altLang="zh-CN" sz="2000" dirty="0" err="1"/>
              <a:t>dedupOver</a:t>
            </a:r>
            <a:r>
              <a:rPr lang="en-US" altLang="zh-CN" sz="2000" dirty="0"/>
              <a:t> : </a:t>
            </a:r>
            <a:r>
              <a:rPr lang="en-US" altLang="zh-CN" sz="2000" dirty="0" err="1"/>
              <a:t>ssn</a:t>
            </a:r>
            <a:endParaRPr lang="en-US" altLang="zh-CN" sz="2000" dirty="0"/>
          </a:p>
          <a:p>
            <a:r>
              <a:rPr lang="en-US" altLang="zh-CN" sz="2000" dirty="0"/>
              <a:t>}</a:t>
            </a:r>
          </a:p>
          <a:p>
            <a:r>
              <a:rPr lang="en-US" altLang="zh-CN" sz="2000" dirty="0"/>
              <a:t>sig:</a:t>
            </a:r>
            <a:r>
              <a:rPr lang="zh-CN" altLang="en-US" sz="2000" dirty="0"/>
              <a:t> </a:t>
            </a:r>
            <a:r>
              <a:rPr lang="el-GR" altLang="zh-CN" sz="2000" dirty="0"/>
              <a:t>π</a:t>
            </a:r>
            <a:endParaRPr lang="en-US" altLang="zh-CN" sz="2000" dirty="0"/>
          </a:p>
        </p:txBody>
      </p:sp>
      <p:pic>
        <p:nvPicPr>
          <p:cNvPr id="5" name="图片 4">
            <a:extLst>
              <a:ext uri="{FF2B5EF4-FFF2-40B4-BE49-F238E27FC236}">
                <a16:creationId xmlns:a16="http://schemas.microsoft.com/office/drawing/2014/main" id="{525810E0-1206-4015-9AD0-567322A0016A}"/>
              </a:ext>
            </a:extLst>
          </p:cNvPr>
          <p:cNvPicPr>
            <a:picLocks noChangeAspect="1"/>
          </p:cNvPicPr>
          <p:nvPr/>
        </p:nvPicPr>
        <p:blipFill>
          <a:blip r:embed="rId2"/>
          <a:stretch>
            <a:fillRect/>
          </a:stretch>
        </p:blipFill>
        <p:spPr>
          <a:xfrm>
            <a:off x="2439266" y="1882774"/>
            <a:ext cx="2381250" cy="571500"/>
          </a:xfrm>
          <a:prstGeom prst="rect">
            <a:avLst/>
          </a:prstGeom>
        </p:spPr>
      </p:pic>
      <p:sp>
        <p:nvSpPr>
          <p:cNvPr id="6" name="箭头: 右 5">
            <a:extLst>
              <a:ext uri="{FF2B5EF4-FFF2-40B4-BE49-F238E27FC236}">
                <a16:creationId xmlns:a16="http://schemas.microsoft.com/office/drawing/2014/main" id="{4BB491DE-E19D-4641-955C-05F699EA6CEB}"/>
              </a:ext>
            </a:extLst>
          </p:cNvPr>
          <p:cNvSpPr/>
          <p:nvPr/>
        </p:nvSpPr>
        <p:spPr>
          <a:xfrm>
            <a:off x="7973292" y="3429000"/>
            <a:ext cx="720436" cy="2632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2866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-Deduplicate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dirty="0"/>
              <a:t>签名的过程也是每个节点用自己的私钥 </a:t>
            </a:r>
            <a:r>
              <a:rPr lang="en-US" altLang="zh-CN" dirty="0"/>
              <a:t>ski</a:t>
            </a:r>
          </a:p>
          <a:p>
            <a:pPr marL="0" indent="0">
              <a:buNone/>
            </a:pPr>
            <a:r>
              <a:rPr lang="zh-CN" altLang="en-US" dirty="0"/>
              <a:t>对</a:t>
            </a:r>
            <a:endParaRPr lang="en-US" altLang="zh-CN" sz="2000" dirty="0"/>
          </a:p>
          <a:p>
            <a:pPr marL="0" indent="0">
              <a:buNone/>
            </a:pPr>
            <a:r>
              <a:rPr lang="zh-CN" altLang="en-US" dirty="0"/>
              <a:t>进行签名得到</a:t>
            </a:r>
            <a:endParaRPr lang="en-US" altLang="zh-CN" dirty="0"/>
          </a:p>
          <a:p>
            <a:pPr marL="0" indent="0">
              <a:buNone/>
            </a:pPr>
            <a:r>
              <a:rPr lang="zh-CN" altLang="en-US" dirty="0"/>
              <a:t>用户把所有的      聚合在一起得到</a:t>
            </a:r>
            <a:endParaRPr lang="en-US" altLang="zh-CN" dirty="0"/>
          </a:p>
          <a:p>
            <a:pPr marL="0" indent="0">
              <a:buNone/>
            </a:pPr>
            <a:endParaRPr lang="en-US" altLang="zh-CN" dirty="0"/>
          </a:p>
          <a:p>
            <a:pPr marL="0" indent="0">
              <a:buNone/>
            </a:pPr>
            <a:r>
              <a:rPr lang="zh-CN" altLang="en-US" dirty="0"/>
              <a:t>得到的主凭证是 </a:t>
            </a:r>
            <a:endParaRPr lang="en-US" altLang="zh-CN" sz="2000" dirty="0"/>
          </a:p>
          <a:p>
            <a:pPr marL="0" indent="0">
              <a:buNone/>
            </a:pPr>
            <a:endParaRPr lang="en-US" altLang="zh-CN" dirty="0"/>
          </a:p>
        </p:txBody>
      </p:sp>
      <p:sp>
        <p:nvSpPr>
          <p:cNvPr id="7" name="矩形 6">
            <a:extLst>
              <a:ext uri="{FF2B5EF4-FFF2-40B4-BE49-F238E27FC236}">
                <a16:creationId xmlns:a16="http://schemas.microsoft.com/office/drawing/2014/main" id="{0C397B16-9E58-484E-9FD8-81A9613EE12B}"/>
              </a:ext>
            </a:extLst>
          </p:cNvPr>
          <p:cNvSpPr/>
          <p:nvPr/>
        </p:nvSpPr>
        <p:spPr>
          <a:xfrm>
            <a:off x="8395854" y="1829377"/>
            <a:ext cx="2854036" cy="2554545"/>
          </a:xfrm>
          <a:prstGeom prst="rect">
            <a:avLst/>
          </a:prstGeom>
          <a:ln>
            <a:solidFill>
              <a:schemeClr val="tx1"/>
            </a:solidFill>
          </a:ln>
        </p:spPr>
        <p:txBody>
          <a:bodyPr wrap="square">
            <a:spAutoFit/>
          </a:bodyPr>
          <a:lstStyle/>
          <a:p>
            <a:r>
              <a:rPr lang="en-US" altLang="zh-CN" sz="2000" dirty="0"/>
              <a:t>Claim: {</a:t>
            </a:r>
          </a:p>
          <a:p>
            <a:r>
              <a:rPr lang="en-US" altLang="zh-CN" sz="2000" dirty="0"/>
              <a:t>    </a:t>
            </a:r>
            <a:r>
              <a:rPr lang="en-US" altLang="zh-CN" sz="2000" dirty="0" err="1"/>
              <a:t>ssn</a:t>
            </a:r>
            <a:r>
              <a:rPr lang="en-US" altLang="zh-CN" sz="2000" dirty="0"/>
              <a:t>: {</a:t>
            </a:r>
          </a:p>
          <a:p>
            <a:r>
              <a:rPr lang="en-US" altLang="zh-CN" sz="2000" dirty="0"/>
              <a:t>       value: 123-45-6789,</a:t>
            </a:r>
          </a:p>
          <a:p>
            <a:r>
              <a:rPr lang="en-US" altLang="zh-CN" sz="2000" dirty="0"/>
              <a:t>       P: https://ssa.gov</a:t>
            </a:r>
          </a:p>
          <a:p>
            <a:r>
              <a:rPr lang="en-US" altLang="zh-CN" sz="2000" dirty="0"/>
              <a:t>    },</a:t>
            </a:r>
          </a:p>
          <a:p>
            <a:r>
              <a:rPr lang="en-US" altLang="zh-CN" sz="2000" dirty="0"/>
              <a:t>    </a:t>
            </a:r>
            <a:r>
              <a:rPr lang="en-US" altLang="zh-CN" sz="2000" dirty="0" err="1"/>
              <a:t>dedupOver</a:t>
            </a:r>
            <a:r>
              <a:rPr lang="en-US" altLang="zh-CN" sz="2000" dirty="0"/>
              <a:t> : </a:t>
            </a:r>
            <a:r>
              <a:rPr lang="en-US" altLang="zh-CN" sz="2000" dirty="0" err="1"/>
              <a:t>ssn</a:t>
            </a:r>
            <a:endParaRPr lang="en-US" altLang="zh-CN" sz="2000" dirty="0"/>
          </a:p>
          <a:p>
            <a:r>
              <a:rPr lang="en-US" altLang="zh-CN" sz="2000" dirty="0"/>
              <a:t>}</a:t>
            </a:r>
          </a:p>
          <a:p>
            <a:r>
              <a:rPr lang="en-US" altLang="zh-CN" sz="2000" dirty="0"/>
              <a:t>sig:</a:t>
            </a:r>
            <a:r>
              <a:rPr lang="zh-CN" altLang="en-US" sz="2000" dirty="0"/>
              <a:t> </a:t>
            </a:r>
            <a:r>
              <a:rPr lang="el-GR" altLang="zh-CN" sz="2000" dirty="0"/>
              <a:t>π</a:t>
            </a:r>
            <a:endParaRPr lang="en-US" altLang="zh-CN" sz="2000" dirty="0"/>
          </a:p>
        </p:txBody>
      </p:sp>
      <p:sp>
        <p:nvSpPr>
          <p:cNvPr id="6" name="箭头: 右 5">
            <a:extLst>
              <a:ext uri="{FF2B5EF4-FFF2-40B4-BE49-F238E27FC236}">
                <a16:creationId xmlns:a16="http://schemas.microsoft.com/office/drawing/2014/main" id="{4BB491DE-E19D-4641-955C-05F699EA6CEB}"/>
              </a:ext>
            </a:extLst>
          </p:cNvPr>
          <p:cNvSpPr/>
          <p:nvPr/>
        </p:nvSpPr>
        <p:spPr>
          <a:xfrm>
            <a:off x="7973292" y="3429000"/>
            <a:ext cx="720436" cy="2632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04444F4-2F02-4CED-AE60-4E7657F382C8}"/>
              </a:ext>
            </a:extLst>
          </p:cNvPr>
          <p:cNvPicPr>
            <a:picLocks noChangeAspect="1"/>
          </p:cNvPicPr>
          <p:nvPr/>
        </p:nvPicPr>
        <p:blipFill>
          <a:blip r:embed="rId2"/>
          <a:stretch>
            <a:fillRect/>
          </a:stretch>
        </p:blipFill>
        <p:spPr>
          <a:xfrm>
            <a:off x="3075711" y="3099690"/>
            <a:ext cx="584058" cy="658619"/>
          </a:xfrm>
          <a:prstGeom prst="rect">
            <a:avLst/>
          </a:prstGeom>
        </p:spPr>
      </p:pic>
      <p:pic>
        <p:nvPicPr>
          <p:cNvPr id="8" name="图片 7">
            <a:extLst>
              <a:ext uri="{FF2B5EF4-FFF2-40B4-BE49-F238E27FC236}">
                <a16:creationId xmlns:a16="http://schemas.microsoft.com/office/drawing/2014/main" id="{9DEED5D4-3235-480D-A518-933B870F5642}"/>
              </a:ext>
            </a:extLst>
          </p:cNvPr>
          <p:cNvPicPr>
            <a:picLocks noChangeAspect="1"/>
          </p:cNvPicPr>
          <p:nvPr/>
        </p:nvPicPr>
        <p:blipFill>
          <a:blip r:embed="rId2"/>
          <a:stretch>
            <a:fillRect/>
          </a:stretch>
        </p:blipFill>
        <p:spPr>
          <a:xfrm>
            <a:off x="3075711" y="3758309"/>
            <a:ext cx="584058" cy="658619"/>
          </a:xfrm>
          <a:prstGeom prst="rect">
            <a:avLst/>
          </a:prstGeom>
        </p:spPr>
      </p:pic>
      <p:pic>
        <p:nvPicPr>
          <p:cNvPr id="9" name="图片 8">
            <a:extLst>
              <a:ext uri="{FF2B5EF4-FFF2-40B4-BE49-F238E27FC236}">
                <a16:creationId xmlns:a16="http://schemas.microsoft.com/office/drawing/2014/main" id="{A671CDE7-14D7-457E-898E-1A98D96B0DCF}"/>
              </a:ext>
            </a:extLst>
          </p:cNvPr>
          <p:cNvPicPr>
            <a:picLocks noChangeAspect="1"/>
          </p:cNvPicPr>
          <p:nvPr/>
        </p:nvPicPr>
        <p:blipFill>
          <a:blip r:embed="rId3"/>
          <a:stretch>
            <a:fillRect/>
          </a:stretch>
        </p:blipFill>
        <p:spPr>
          <a:xfrm>
            <a:off x="6210300" y="3806309"/>
            <a:ext cx="654628" cy="577613"/>
          </a:xfrm>
          <a:prstGeom prst="rect">
            <a:avLst/>
          </a:prstGeom>
        </p:spPr>
      </p:pic>
      <p:pic>
        <p:nvPicPr>
          <p:cNvPr id="10" name="图片 9">
            <a:extLst>
              <a:ext uri="{FF2B5EF4-FFF2-40B4-BE49-F238E27FC236}">
                <a16:creationId xmlns:a16="http://schemas.microsoft.com/office/drawing/2014/main" id="{C5F787AE-CEA5-49BD-8DF9-1C9230439236}"/>
              </a:ext>
            </a:extLst>
          </p:cNvPr>
          <p:cNvPicPr>
            <a:picLocks noChangeAspect="1"/>
          </p:cNvPicPr>
          <p:nvPr/>
        </p:nvPicPr>
        <p:blipFill>
          <a:blip r:embed="rId4"/>
          <a:stretch>
            <a:fillRect/>
          </a:stretch>
        </p:blipFill>
        <p:spPr>
          <a:xfrm>
            <a:off x="3543300" y="5135166"/>
            <a:ext cx="5334000" cy="600075"/>
          </a:xfrm>
          <a:prstGeom prst="rect">
            <a:avLst/>
          </a:prstGeom>
        </p:spPr>
      </p:pic>
      <p:pic>
        <p:nvPicPr>
          <p:cNvPr id="11" name="图片 10">
            <a:extLst>
              <a:ext uri="{FF2B5EF4-FFF2-40B4-BE49-F238E27FC236}">
                <a16:creationId xmlns:a16="http://schemas.microsoft.com/office/drawing/2014/main" id="{51021050-AC75-4C9F-824E-ED7632897E96}"/>
              </a:ext>
            </a:extLst>
          </p:cNvPr>
          <p:cNvPicPr>
            <a:picLocks noChangeAspect="1"/>
          </p:cNvPicPr>
          <p:nvPr/>
        </p:nvPicPr>
        <p:blipFill>
          <a:blip r:embed="rId5"/>
          <a:stretch>
            <a:fillRect/>
          </a:stretch>
        </p:blipFill>
        <p:spPr>
          <a:xfrm>
            <a:off x="1408186" y="2570512"/>
            <a:ext cx="4619625" cy="476250"/>
          </a:xfrm>
          <a:prstGeom prst="rect">
            <a:avLst/>
          </a:prstGeom>
        </p:spPr>
      </p:pic>
    </p:spTree>
    <p:extLst>
      <p:ext uri="{BB962C8B-B14F-4D97-AF65-F5344CB8AC3E}">
        <p14:creationId xmlns:p14="http://schemas.microsoft.com/office/powerpoint/2010/main" val="226225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-Link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得到的主凭证并不参与跟其它应用的交互，在其它应用中使用的是基于上下文的凭证：</a:t>
            </a:r>
            <a:r>
              <a:rPr lang="en-US" altLang="zh-CN" sz="2000" dirty="0"/>
              <a:t>context-based credential</a:t>
            </a:r>
          </a:p>
          <a:p>
            <a:pPr marL="0" indent="0">
              <a:buNone/>
            </a:pPr>
            <a:endParaRPr lang="en-US" altLang="zh-CN" sz="2000" dirty="0"/>
          </a:p>
          <a:p>
            <a:pPr marL="0" indent="0">
              <a:buNone/>
            </a:pPr>
            <a:r>
              <a:rPr lang="zh-CN" altLang="en-US" sz="2000" dirty="0"/>
              <a:t>假设每一个（</a:t>
            </a:r>
            <a:r>
              <a:rPr lang="en-US" altLang="zh-CN" sz="2000" dirty="0"/>
              <a:t>application</a:t>
            </a:r>
            <a:r>
              <a:rPr lang="zh-CN" altLang="en-US" sz="2000" dirty="0"/>
              <a:t>）应用都有一个独一无二的描述性的上下文（</a:t>
            </a:r>
            <a:r>
              <a:rPr lang="en-US" altLang="zh-CN" sz="2000" dirty="0"/>
              <a:t>Context</a:t>
            </a:r>
            <a:r>
              <a:rPr lang="zh-CN" altLang="en-US" sz="2000" dirty="0"/>
              <a:t>）</a:t>
            </a:r>
            <a:endParaRPr lang="en-US" altLang="zh-CN" sz="2000" dirty="0"/>
          </a:p>
          <a:p>
            <a:pPr marL="0" indent="0">
              <a:buNone/>
            </a:pPr>
            <a:r>
              <a:rPr lang="zh-CN" altLang="en-US" sz="2000" dirty="0"/>
              <a:t>比如：</a:t>
            </a:r>
            <a:r>
              <a:rPr lang="en-US" altLang="zh-CN" sz="2000" dirty="0"/>
              <a:t>A </a:t>
            </a:r>
            <a:r>
              <a:rPr lang="zh-CN" altLang="en-US" sz="2000" dirty="0"/>
              <a:t>公司的投票场景下，上下文是字符串：</a:t>
            </a:r>
            <a:r>
              <a:rPr lang="en-US" altLang="zh-CN" sz="2000" dirty="0"/>
              <a:t>"Voting at company A”</a:t>
            </a:r>
          </a:p>
          <a:p>
            <a:pPr marL="0" indent="0">
              <a:buNone/>
            </a:pPr>
            <a:endParaRPr lang="en-US" altLang="zh-CN" sz="2000" dirty="0"/>
          </a:p>
          <a:p>
            <a:pPr marL="0" indent="0">
              <a:buNone/>
            </a:pPr>
            <a:r>
              <a:rPr lang="zh-CN" altLang="en-US" sz="2000" dirty="0"/>
              <a:t>用户在该场景下的声明 </a:t>
            </a:r>
            <a:r>
              <a:rPr lang="en-US" altLang="zh-CN" sz="2000" dirty="0"/>
              <a:t>claim </a:t>
            </a:r>
            <a:r>
              <a:rPr lang="zh-CN" altLang="en-US" sz="2000" dirty="0"/>
              <a:t>构造一个 </a:t>
            </a:r>
            <a:r>
              <a:rPr lang="en-US" altLang="zh-CN" sz="2000" dirty="0"/>
              <a:t>pre-credential</a:t>
            </a:r>
            <a:r>
              <a:rPr lang="zh-CN" altLang="en-US" sz="2000" dirty="0"/>
              <a:t>（构造方式和之前一样）</a:t>
            </a:r>
          </a:p>
          <a:p>
            <a:pPr marL="0" indent="0">
              <a:buNone/>
            </a:pPr>
            <a:r>
              <a:rPr lang="zh-CN" altLang="en-US" sz="2000" dirty="0"/>
              <a:t>比如：</a:t>
            </a:r>
            <a:r>
              <a:rPr lang="en-US" altLang="zh-CN" sz="2000" dirty="0"/>
              <a:t>claim</a:t>
            </a:r>
            <a:r>
              <a:rPr lang="zh-CN" altLang="en-US" sz="2000" dirty="0"/>
              <a:t>：</a:t>
            </a:r>
            <a:r>
              <a:rPr lang="en-US" altLang="zh-CN" sz="2000" dirty="0"/>
              <a:t>age over 18 </a:t>
            </a:r>
            <a:r>
              <a:rPr lang="zh-CN" altLang="en-US" sz="2000" dirty="0"/>
              <a:t>构造一个 </a:t>
            </a:r>
            <a:r>
              <a:rPr lang="en-US" altLang="zh-CN" sz="2000" dirty="0"/>
              <a:t>PC</a:t>
            </a:r>
          </a:p>
        </p:txBody>
      </p:sp>
    </p:spTree>
    <p:extLst>
      <p:ext uri="{BB962C8B-B14F-4D97-AF65-F5344CB8AC3E}">
        <p14:creationId xmlns:p14="http://schemas.microsoft.com/office/powerpoint/2010/main" val="53392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-Link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现在有针对该上下文的 </a:t>
            </a:r>
            <a:r>
              <a:rPr lang="en-US" altLang="zh-CN" sz="2000" dirty="0"/>
              <a:t>Pre-credential </a:t>
            </a:r>
            <a:r>
              <a:rPr lang="zh-CN" altLang="en-US" sz="2000" dirty="0"/>
              <a:t>和之前签发的 </a:t>
            </a:r>
            <a:r>
              <a:rPr lang="en-US" altLang="zh-CN" sz="2000" dirty="0"/>
              <a:t>master-credential</a:t>
            </a:r>
          </a:p>
          <a:p>
            <a:pPr marL="0" indent="0">
              <a:buNone/>
            </a:pPr>
            <a:endParaRPr lang="en-US" altLang="zh-CN" sz="2000" dirty="0"/>
          </a:p>
          <a:p>
            <a:pPr marL="0" indent="0">
              <a:buNone/>
            </a:pPr>
            <a:r>
              <a:rPr lang="zh-CN" altLang="en-US" sz="2000" dirty="0"/>
              <a:t>核心要证明 </a:t>
            </a:r>
            <a:r>
              <a:rPr lang="en-US" altLang="zh-CN" sz="2000" dirty="0"/>
              <a:t>master credential </a:t>
            </a:r>
            <a:r>
              <a:rPr lang="zh-CN" altLang="en-US" sz="2000" dirty="0"/>
              <a:t>和 </a:t>
            </a:r>
            <a:r>
              <a:rPr lang="en-US" altLang="zh-CN" sz="2000" dirty="0"/>
              <a:t>pre-credential </a:t>
            </a:r>
            <a:r>
              <a:rPr lang="zh-CN" altLang="en-US" sz="2000" dirty="0"/>
              <a:t>是同一个主人</a:t>
            </a:r>
            <a:endParaRPr lang="en-US" altLang="zh-CN" sz="2000" dirty="0"/>
          </a:p>
          <a:p>
            <a:pPr marL="0" indent="0">
              <a:buNone/>
            </a:pPr>
            <a:r>
              <a:rPr lang="zh-CN" altLang="en-US" sz="2000" dirty="0"/>
              <a:t>而且这里的证明要是零知识的</a:t>
            </a:r>
            <a:endParaRPr lang="en-US" altLang="zh-CN" sz="2000" dirty="0"/>
          </a:p>
          <a:p>
            <a:pPr marL="0" indent="0">
              <a:buNone/>
            </a:pPr>
            <a:endParaRPr lang="en-US" altLang="zh-CN" sz="2000" dirty="0"/>
          </a:p>
          <a:p>
            <a:pPr marL="0" indent="0">
              <a:buNone/>
            </a:pPr>
            <a:r>
              <a:rPr lang="zh-CN" altLang="en-US" sz="2000" dirty="0"/>
              <a:t>最直接的想法是检查两个 </a:t>
            </a:r>
            <a:r>
              <a:rPr lang="en-US" altLang="zh-CN" sz="2000" dirty="0"/>
              <a:t>credential </a:t>
            </a:r>
            <a:r>
              <a:rPr lang="zh-CN" altLang="en-US" sz="2000" dirty="0"/>
              <a:t>中的 </a:t>
            </a:r>
            <a:r>
              <a:rPr lang="en-US" altLang="zh-CN" sz="2000" dirty="0"/>
              <a:t>SSN </a:t>
            </a:r>
            <a:r>
              <a:rPr lang="zh-CN" altLang="en-US" sz="2000" dirty="0"/>
              <a:t>属性是否相同，</a:t>
            </a:r>
            <a:endParaRPr lang="en-US" altLang="zh-CN" sz="2000" dirty="0"/>
          </a:p>
          <a:p>
            <a:pPr marL="0" indent="0">
              <a:buNone/>
            </a:pPr>
            <a:r>
              <a:rPr lang="zh-CN" altLang="en-US" sz="2000" dirty="0"/>
              <a:t>实际上并不是所有的场合（上下文）都需要用到 </a:t>
            </a:r>
            <a:r>
              <a:rPr lang="en-US" altLang="zh-CN" sz="2000" dirty="0"/>
              <a:t>SSN</a:t>
            </a:r>
            <a:r>
              <a:rPr lang="zh-CN" altLang="en-US" sz="2000" dirty="0"/>
              <a:t>，即 </a:t>
            </a:r>
            <a:r>
              <a:rPr lang="en-US" altLang="zh-CN" sz="2000" dirty="0"/>
              <a:t>pre-credential </a:t>
            </a:r>
            <a:r>
              <a:rPr lang="zh-CN" altLang="en-US" sz="2000" dirty="0"/>
              <a:t>可能不会包含 </a:t>
            </a:r>
            <a:r>
              <a:rPr lang="en-US" altLang="zh-CN" sz="2000" dirty="0"/>
              <a:t>SSN </a:t>
            </a:r>
            <a:r>
              <a:rPr lang="zh-CN" altLang="en-US" sz="2000" dirty="0"/>
              <a:t>属性，因此，文中会为每个 </a:t>
            </a:r>
            <a:r>
              <a:rPr lang="en-US" altLang="zh-CN" sz="2000" dirty="0"/>
              <a:t>master credential </a:t>
            </a:r>
            <a:r>
              <a:rPr lang="zh-CN" altLang="en-US" sz="2000" dirty="0"/>
              <a:t>添加几个专门用于创建（链接） </a:t>
            </a:r>
            <a:r>
              <a:rPr lang="en-US" altLang="zh-CN" sz="2000" dirty="0"/>
              <a:t>context-based credential </a:t>
            </a:r>
            <a:r>
              <a:rPr lang="zh-CN" altLang="en-US" sz="2000" dirty="0"/>
              <a:t>的字段</a:t>
            </a:r>
            <a:endParaRPr lang="en-US" altLang="zh-CN" sz="2000" dirty="0"/>
          </a:p>
        </p:txBody>
      </p:sp>
    </p:spTree>
    <p:extLst>
      <p:ext uri="{BB962C8B-B14F-4D97-AF65-F5344CB8AC3E}">
        <p14:creationId xmlns:p14="http://schemas.microsoft.com/office/powerpoint/2010/main" val="2637721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-Link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提供的 </a:t>
            </a:r>
            <a:r>
              <a:rPr lang="en-US" altLang="zh-CN" sz="2000" dirty="0"/>
              <a:t>master credential = </a:t>
            </a:r>
            <a:r>
              <a:rPr lang="zh-CN" altLang="en-US" sz="2000" dirty="0"/>
              <a:t>（</a:t>
            </a:r>
            <a:r>
              <a:rPr lang="en-US" altLang="zh-CN" sz="2000" dirty="0"/>
              <a:t>SSN</a:t>
            </a:r>
            <a:r>
              <a:rPr lang="zh-CN" altLang="en-US" sz="2000" dirty="0"/>
              <a:t>，</a:t>
            </a:r>
            <a:r>
              <a:rPr lang="en-US" altLang="zh-CN" sz="2000" dirty="0"/>
              <a:t>Name</a:t>
            </a:r>
            <a:r>
              <a:rPr lang="zh-CN" altLang="en-US" sz="2000" dirty="0"/>
              <a:t>），指定 </a:t>
            </a:r>
            <a:r>
              <a:rPr lang="en-US" altLang="zh-CN" sz="2000" dirty="0"/>
              <a:t>Name </a:t>
            </a:r>
            <a:r>
              <a:rPr lang="zh-CN" altLang="en-US" sz="2000" dirty="0"/>
              <a:t>为 </a:t>
            </a:r>
            <a:r>
              <a:rPr lang="en-US" altLang="zh-CN" sz="2000" dirty="0"/>
              <a:t>linking attribute</a:t>
            </a:r>
          </a:p>
          <a:p>
            <a:pPr marL="0" indent="0">
              <a:buNone/>
            </a:pPr>
            <a:r>
              <a:rPr lang="zh-CN" altLang="en-US" sz="2000" dirty="0"/>
              <a:t>在投票场合下构造的 </a:t>
            </a:r>
            <a:r>
              <a:rPr lang="en-US" altLang="zh-CN" sz="2000" dirty="0"/>
              <a:t>pre-credential = </a:t>
            </a:r>
            <a:r>
              <a:rPr lang="zh-CN" altLang="en-US" sz="2000" dirty="0"/>
              <a:t>（</a:t>
            </a:r>
            <a:r>
              <a:rPr lang="en-US" altLang="zh-CN" sz="2000" dirty="0"/>
              <a:t>Name</a:t>
            </a:r>
            <a:r>
              <a:rPr lang="zh-CN" altLang="en-US" sz="2000" dirty="0"/>
              <a:t>，</a:t>
            </a:r>
            <a:r>
              <a:rPr lang="en-US" altLang="zh-CN" sz="2000" dirty="0"/>
              <a:t>age over 18</a:t>
            </a:r>
            <a:r>
              <a:rPr lang="zh-CN" altLang="en-US" sz="2000" dirty="0"/>
              <a:t>）</a:t>
            </a:r>
            <a:endParaRPr lang="en-US" altLang="zh-CN" sz="2000" dirty="0"/>
          </a:p>
          <a:p>
            <a:pPr marL="0" indent="0">
              <a:buNone/>
            </a:pPr>
            <a:endParaRPr lang="en-US" altLang="zh-CN" sz="2000" dirty="0"/>
          </a:p>
          <a:p>
            <a:pPr marL="0" indent="0">
              <a:buNone/>
            </a:pPr>
            <a:r>
              <a:rPr lang="zh-CN" altLang="en-US" sz="2000" dirty="0"/>
              <a:t>当用户提供证明：两者的 </a:t>
            </a:r>
            <a:r>
              <a:rPr lang="en-US" altLang="zh-CN" sz="2000" dirty="0"/>
              <a:t>Name </a:t>
            </a:r>
            <a:r>
              <a:rPr lang="zh-CN" altLang="en-US" sz="2000" dirty="0"/>
              <a:t>是一样的</a:t>
            </a:r>
          </a:p>
          <a:p>
            <a:pPr marL="0" indent="0">
              <a:buNone/>
            </a:pPr>
            <a:r>
              <a:rPr lang="zh-CN" altLang="en-US" sz="2000" dirty="0"/>
              <a:t>原文：</a:t>
            </a:r>
            <a:r>
              <a:rPr lang="en-US" altLang="zh-CN" sz="2000" dirty="0"/>
              <a:t>the user </a:t>
            </a:r>
            <a:r>
              <a:rPr lang="en-US" altLang="zh-CN" sz="2000" b="1" dirty="0"/>
              <a:t>constructs a ZK proof</a:t>
            </a:r>
            <a:r>
              <a:rPr lang="en-US" altLang="zh-CN" sz="2000" dirty="0"/>
              <a:t> that shows that the name commitments in the two credentials are within a </a:t>
            </a:r>
            <a:r>
              <a:rPr lang="en-US" altLang="zh-CN" sz="2000" b="1" dirty="0" err="1"/>
              <a:t>Levenshtein</a:t>
            </a:r>
            <a:r>
              <a:rPr lang="en-US" altLang="zh-CN" sz="2000" b="1" dirty="0"/>
              <a:t> distance</a:t>
            </a:r>
            <a:r>
              <a:rPr lang="en-US" altLang="zh-CN" sz="2000" dirty="0"/>
              <a:t> threshold</a:t>
            </a:r>
          </a:p>
          <a:p>
            <a:pPr marL="0" indent="0">
              <a:buNone/>
            </a:pPr>
            <a:r>
              <a:rPr lang="zh-CN" altLang="en-US" sz="2000" dirty="0"/>
              <a:t>莱温斯坦距离，是一种编辑距离，指两个字符串之间，由一个转成另一个所需的最少编辑操作次数。</a:t>
            </a:r>
            <a:endParaRPr lang="en-US" altLang="zh-CN" sz="2000" dirty="0"/>
          </a:p>
        </p:txBody>
      </p:sp>
    </p:spTree>
    <p:extLst>
      <p:ext uri="{BB962C8B-B14F-4D97-AF65-F5344CB8AC3E}">
        <p14:creationId xmlns:p14="http://schemas.microsoft.com/office/powerpoint/2010/main" val="1968795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-Link and Issue</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最后就生成了 </a:t>
            </a:r>
            <a:r>
              <a:rPr lang="en-US" altLang="zh-CN" sz="2000" dirty="0"/>
              <a:t>context-based credential</a:t>
            </a:r>
          </a:p>
          <a:p>
            <a:pPr marL="0" indent="0">
              <a:buNone/>
            </a:pPr>
            <a:r>
              <a:rPr lang="zh-CN" altLang="en-US" sz="2000" dirty="0"/>
              <a:t>同时跟 </a:t>
            </a:r>
            <a:r>
              <a:rPr lang="en-US" altLang="zh-CN" sz="2000" dirty="0"/>
              <a:t>master credential </a:t>
            </a:r>
            <a:r>
              <a:rPr lang="zh-CN" altLang="en-US" sz="2000" dirty="0"/>
              <a:t>链接起来了</a:t>
            </a:r>
            <a:endParaRPr lang="en-US" altLang="zh-CN" sz="2000" dirty="0"/>
          </a:p>
          <a:p>
            <a:pPr marL="0" indent="0">
              <a:buNone/>
            </a:pPr>
            <a:endParaRPr lang="en-US" altLang="zh-CN" sz="2000" dirty="0"/>
          </a:p>
          <a:p>
            <a:pPr marL="0" indent="0">
              <a:buNone/>
            </a:pPr>
            <a:r>
              <a:rPr lang="zh-CN" altLang="en-US" sz="2000" dirty="0"/>
              <a:t>所以叫 </a:t>
            </a:r>
            <a:r>
              <a:rPr lang="en-US" altLang="zh-CN" sz="2000" dirty="0"/>
              <a:t>Link and Issue</a:t>
            </a:r>
          </a:p>
        </p:txBody>
      </p:sp>
    </p:spTree>
    <p:extLst>
      <p:ext uri="{BB962C8B-B14F-4D97-AF65-F5344CB8AC3E}">
        <p14:creationId xmlns:p14="http://schemas.microsoft.com/office/powerpoint/2010/main" val="3671880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-Identity System</a:t>
            </a:r>
            <a:r>
              <a:rPr lang="en-US" altLang="zh-CN" sz="2800" dirty="0"/>
              <a:t>-Verify</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一个简单粗暴的验签过程</a:t>
            </a:r>
            <a:endParaRPr lang="en-US" altLang="zh-CN" sz="2000" dirty="0"/>
          </a:p>
        </p:txBody>
      </p:sp>
      <p:pic>
        <p:nvPicPr>
          <p:cNvPr id="4" name="图片 3">
            <a:extLst>
              <a:ext uri="{FF2B5EF4-FFF2-40B4-BE49-F238E27FC236}">
                <a16:creationId xmlns:a16="http://schemas.microsoft.com/office/drawing/2014/main" id="{67830199-D1CC-4190-BB64-3146ACDA820D}"/>
              </a:ext>
            </a:extLst>
          </p:cNvPr>
          <p:cNvPicPr>
            <a:picLocks noChangeAspect="1"/>
          </p:cNvPicPr>
          <p:nvPr/>
        </p:nvPicPr>
        <p:blipFill>
          <a:blip r:embed="rId2"/>
          <a:stretch>
            <a:fillRect/>
          </a:stretch>
        </p:blipFill>
        <p:spPr>
          <a:xfrm>
            <a:off x="838200" y="2410088"/>
            <a:ext cx="8559511" cy="3909316"/>
          </a:xfrm>
          <a:prstGeom prst="rect">
            <a:avLst/>
          </a:prstGeom>
        </p:spPr>
      </p:pic>
    </p:spTree>
    <p:extLst>
      <p:ext uri="{BB962C8B-B14F-4D97-AF65-F5344CB8AC3E}">
        <p14:creationId xmlns:p14="http://schemas.microsoft.com/office/powerpoint/2010/main" val="1241516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-Key recovery</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r>
              <a:rPr lang="zh-CN" altLang="en-US" sz="2000" dirty="0"/>
              <a:t>目的：</a:t>
            </a:r>
            <a:r>
              <a:rPr lang="en-US" altLang="zh-CN" sz="2000" b="1" dirty="0"/>
              <a:t>prevent identity loss</a:t>
            </a:r>
            <a:endParaRPr lang="en-US" altLang="zh-CN" sz="2000" dirty="0"/>
          </a:p>
          <a:p>
            <a:pPr marL="0" indent="0">
              <a:buNone/>
            </a:pPr>
            <a:r>
              <a:rPr lang="zh-CN" altLang="en-US" sz="2000" dirty="0"/>
              <a:t>方式：用户私下通过秘密共享的方式在 </a:t>
            </a:r>
            <a:r>
              <a:rPr lang="en-US" altLang="zh-CN" sz="2000" dirty="0" err="1"/>
              <a:t>CanDID</a:t>
            </a:r>
            <a:r>
              <a:rPr lang="en-US" altLang="zh-CN" sz="2000" dirty="0"/>
              <a:t> </a:t>
            </a:r>
            <a:r>
              <a:rPr lang="zh-CN" altLang="en-US" sz="2000" dirty="0"/>
              <a:t>委员会节点上备份自己的密钥，并预先选择几个 </a:t>
            </a:r>
            <a:r>
              <a:rPr lang="en-US" altLang="zh-CN" sz="2000" dirty="0"/>
              <a:t>Web </a:t>
            </a:r>
            <a:r>
              <a:rPr lang="zh-CN" altLang="en-US" sz="2000" dirty="0"/>
              <a:t>服务上的帐户，以及密钥恢复策略。</a:t>
            </a:r>
          </a:p>
          <a:p>
            <a:pPr marL="0" indent="0">
              <a:buNone/>
            </a:pPr>
            <a:endParaRPr lang="zh-CN" altLang="en-US" sz="2000" dirty="0"/>
          </a:p>
          <a:p>
            <a:pPr marL="0" indent="0">
              <a:buNone/>
            </a:pPr>
            <a:r>
              <a:rPr lang="zh-CN" altLang="en-US" sz="2000" dirty="0"/>
              <a:t>要想恢复密钥的话，用户证明在自己选择的策略下成功登录即可。</a:t>
            </a:r>
          </a:p>
          <a:p>
            <a:pPr marL="0" indent="0">
              <a:buNone/>
            </a:pPr>
            <a:r>
              <a:rPr lang="en-US" altLang="zh-CN" sz="2000" dirty="0"/>
              <a:t>login to any 2-out-of-3 predetermined accounts on Facebook, Google and Amazon</a:t>
            </a:r>
          </a:p>
          <a:p>
            <a:pPr marL="0" indent="0">
              <a:buNone/>
            </a:pPr>
            <a:r>
              <a:rPr lang="zh-CN" altLang="en-US" sz="2000" dirty="0"/>
              <a:t>理论上这一过程可以由 </a:t>
            </a:r>
            <a:r>
              <a:rPr lang="en-US" altLang="zh-CN" sz="2000" dirty="0"/>
              <a:t>OAuth </a:t>
            </a:r>
            <a:r>
              <a:rPr lang="zh-CN" altLang="en-US" sz="2000" dirty="0"/>
              <a:t>来做，但是有一个缺点：将用户的真实身份泄露给 </a:t>
            </a:r>
            <a:r>
              <a:rPr lang="en-US" altLang="zh-CN" sz="2000" dirty="0" err="1"/>
              <a:t>CanDID</a:t>
            </a:r>
            <a:r>
              <a:rPr lang="en-US" altLang="zh-CN" sz="2000" dirty="0"/>
              <a:t> </a:t>
            </a:r>
            <a:r>
              <a:rPr lang="zh-CN" altLang="en-US" sz="2000" dirty="0"/>
              <a:t>委员会，并将 </a:t>
            </a:r>
            <a:r>
              <a:rPr lang="en-US" altLang="zh-CN" sz="2000" dirty="0" err="1"/>
              <a:t>CanDID</a:t>
            </a:r>
            <a:r>
              <a:rPr lang="en-US" altLang="zh-CN" sz="2000" dirty="0"/>
              <a:t> </a:t>
            </a:r>
            <a:r>
              <a:rPr lang="zh-CN" altLang="en-US" sz="2000" dirty="0"/>
              <a:t>的使用泄露给身份提供者。</a:t>
            </a:r>
          </a:p>
        </p:txBody>
      </p:sp>
    </p:spTree>
    <p:extLst>
      <p:ext uri="{BB962C8B-B14F-4D97-AF65-F5344CB8AC3E}">
        <p14:creationId xmlns:p14="http://schemas.microsoft.com/office/powerpoint/2010/main" val="2446364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-Key recovery</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fontScale="92500" lnSpcReduction="20000"/>
          </a:bodyPr>
          <a:lstStyle/>
          <a:p>
            <a:pPr marL="0" indent="0">
              <a:buNone/>
            </a:pPr>
            <a:r>
              <a:rPr lang="zh-CN" altLang="en-US" sz="2000" dirty="0"/>
              <a:t>这里的关键点：</a:t>
            </a:r>
            <a:r>
              <a:rPr lang="en-US" altLang="zh-CN" sz="2000" dirty="0"/>
              <a:t>privacy-preserving proofs of account ownership without revealing account information to committee nodes or </a:t>
            </a:r>
            <a:r>
              <a:rPr lang="en-US" altLang="zh-CN" sz="2000" dirty="0" err="1"/>
              <a:t>CanDID</a:t>
            </a:r>
            <a:r>
              <a:rPr lang="en-US" altLang="zh-CN" sz="2000" dirty="0"/>
              <a:t> use to web service providers.</a:t>
            </a:r>
          </a:p>
          <a:p>
            <a:pPr marL="0" indent="0">
              <a:buNone/>
            </a:pPr>
            <a:endParaRPr lang="en-US" altLang="zh-CN" sz="2000" dirty="0"/>
          </a:p>
          <a:p>
            <a:pPr marL="0" indent="0">
              <a:buNone/>
            </a:pPr>
            <a:r>
              <a:rPr lang="zh-CN" altLang="en-US" sz="2000" dirty="0"/>
              <a:t>我不能让节点知道我用于恢复密钥时使用的是哪个 </a:t>
            </a:r>
            <a:r>
              <a:rPr lang="en-US" altLang="zh-CN" sz="2000" dirty="0"/>
              <a:t>QQ </a:t>
            </a:r>
            <a:r>
              <a:rPr lang="zh-CN" altLang="en-US" sz="2000" dirty="0"/>
              <a:t>号</a:t>
            </a:r>
            <a:endParaRPr lang="en-US" altLang="zh-CN" sz="2000" dirty="0"/>
          </a:p>
          <a:p>
            <a:pPr marL="0" indent="0">
              <a:buNone/>
            </a:pPr>
            <a:r>
              <a:rPr lang="zh-CN" altLang="en-US" sz="2000" dirty="0"/>
              <a:t>也不能让腾讯知道，这个 </a:t>
            </a:r>
            <a:r>
              <a:rPr lang="en-US" altLang="zh-CN" sz="2000" dirty="0"/>
              <a:t>QQ </a:t>
            </a:r>
            <a:r>
              <a:rPr lang="zh-CN" altLang="en-US" sz="2000" dirty="0"/>
              <a:t>号主人使用了 </a:t>
            </a:r>
            <a:r>
              <a:rPr lang="en-US" altLang="zh-CN" sz="2000" dirty="0" err="1"/>
              <a:t>CanDID</a:t>
            </a:r>
            <a:endParaRPr lang="en-US" altLang="zh-CN" sz="2000" dirty="0"/>
          </a:p>
          <a:p>
            <a:pPr marL="0" indent="0">
              <a:buNone/>
            </a:pPr>
            <a:endParaRPr lang="en-US" altLang="zh-CN" sz="2000" dirty="0"/>
          </a:p>
          <a:p>
            <a:pPr marL="0" indent="0">
              <a:buNone/>
            </a:pPr>
            <a:r>
              <a:rPr lang="zh-CN" altLang="en-US" sz="2000" dirty="0"/>
              <a:t>构造一个 </a:t>
            </a:r>
            <a:r>
              <a:rPr lang="en-US" altLang="zh-CN" sz="2000" dirty="0"/>
              <a:t>pre-credential</a:t>
            </a:r>
            <a:r>
              <a:rPr lang="zh-CN" altLang="en-US" sz="2000" dirty="0"/>
              <a:t>：</a:t>
            </a:r>
            <a:endParaRPr lang="en-US" altLang="zh-CN" sz="2000" dirty="0"/>
          </a:p>
          <a:p>
            <a:pPr marL="0" indent="0">
              <a:buNone/>
            </a:pPr>
            <a:r>
              <a:rPr lang="zh-CN" altLang="en-US" sz="2000" dirty="0"/>
              <a:t>其中 </a:t>
            </a:r>
            <a:r>
              <a:rPr lang="en-US" altLang="zh-CN" sz="2000" dirty="0"/>
              <a:t>        </a:t>
            </a:r>
            <a:r>
              <a:rPr lang="zh-CN" altLang="en-US" sz="2000" dirty="0"/>
              <a:t>是一个承诺，即用户 </a:t>
            </a:r>
            <a:r>
              <a:rPr lang="en-US" altLang="zh-CN" sz="2000" dirty="0"/>
              <a:t>U </a:t>
            </a:r>
            <a:r>
              <a:rPr lang="zh-CN" altLang="en-US" sz="2000" dirty="0"/>
              <a:t>在服务商 </a:t>
            </a:r>
            <a:r>
              <a:rPr lang="en-US" altLang="zh-CN" sz="2000" dirty="0"/>
              <a:t>P </a:t>
            </a:r>
            <a:r>
              <a:rPr lang="zh-CN" altLang="en-US" sz="2000" dirty="0"/>
              <a:t>这里拥有账户</a:t>
            </a:r>
            <a:endParaRPr lang="en-US" altLang="zh-CN" sz="2000" dirty="0"/>
          </a:p>
          <a:p>
            <a:pPr marL="0" indent="0">
              <a:buNone/>
            </a:pPr>
            <a:endParaRPr lang="en-US" altLang="zh-CN" sz="2000" dirty="0"/>
          </a:p>
          <a:p>
            <a:pPr marL="0" indent="0">
              <a:buNone/>
            </a:pPr>
            <a:r>
              <a:rPr lang="zh-CN" altLang="en-US" sz="2000" dirty="0"/>
              <a:t>为了对委员会节点保密这个       ，依然使用了之前的 </a:t>
            </a:r>
            <a:r>
              <a:rPr lang="en-US" altLang="zh-CN" sz="2000" dirty="0"/>
              <a:t>PRF </a:t>
            </a:r>
            <a:r>
              <a:rPr lang="zh-CN" altLang="en-US" sz="2000" dirty="0"/>
              <a:t>过程  </a:t>
            </a:r>
            <a:endParaRPr lang="en-US" altLang="zh-CN" sz="2000" dirty="0"/>
          </a:p>
          <a:p>
            <a:pPr marL="0" indent="0">
              <a:buNone/>
            </a:pPr>
            <a:endParaRPr lang="en-US" altLang="zh-CN" sz="2000" dirty="0"/>
          </a:p>
        </p:txBody>
      </p:sp>
      <p:pic>
        <p:nvPicPr>
          <p:cNvPr id="6" name="图片 5">
            <a:extLst>
              <a:ext uri="{FF2B5EF4-FFF2-40B4-BE49-F238E27FC236}">
                <a16:creationId xmlns:a16="http://schemas.microsoft.com/office/drawing/2014/main" id="{70F41388-665C-46E7-970E-23E1FA452B2A}"/>
              </a:ext>
            </a:extLst>
          </p:cNvPr>
          <p:cNvPicPr>
            <a:picLocks noChangeAspect="1"/>
          </p:cNvPicPr>
          <p:nvPr/>
        </p:nvPicPr>
        <p:blipFill>
          <a:blip r:embed="rId2"/>
          <a:stretch>
            <a:fillRect/>
          </a:stretch>
        </p:blipFill>
        <p:spPr>
          <a:xfrm>
            <a:off x="3736830" y="4272396"/>
            <a:ext cx="3914775" cy="419100"/>
          </a:xfrm>
          <a:prstGeom prst="rect">
            <a:avLst/>
          </a:prstGeom>
        </p:spPr>
      </p:pic>
      <p:pic>
        <p:nvPicPr>
          <p:cNvPr id="7" name="图片 6">
            <a:extLst>
              <a:ext uri="{FF2B5EF4-FFF2-40B4-BE49-F238E27FC236}">
                <a16:creationId xmlns:a16="http://schemas.microsoft.com/office/drawing/2014/main" id="{FB831D26-B90D-4D7A-91BC-A1E41C492B21}"/>
              </a:ext>
            </a:extLst>
          </p:cNvPr>
          <p:cNvPicPr>
            <a:picLocks noChangeAspect="1"/>
          </p:cNvPicPr>
          <p:nvPr/>
        </p:nvPicPr>
        <p:blipFill>
          <a:blip r:embed="rId3"/>
          <a:stretch>
            <a:fillRect/>
          </a:stretch>
        </p:blipFill>
        <p:spPr>
          <a:xfrm>
            <a:off x="1430265" y="4691496"/>
            <a:ext cx="571500" cy="457200"/>
          </a:xfrm>
          <a:prstGeom prst="rect">
            <a:avLst/>
          </a:prstGeom>
        </p:spPr>
      </p:pic>
      <p:pic>
        <p:nvPicPr>
          <p:cNvPr id="8" name="图片 7">
            <a:extLst>
              <a:ext uri="{FF2B5EF4-FFF2-40B4-BE49-F238E27FC236}">
                <a16:creationId xmlns:a16="http://schemas.microsoft.com/office/drawing/2014/main" id="{E71B8E08-E8AC-481F-980D-A8E7E40A947F}"/>
              </a:ext>
            </a:extLst>
          </p:cNvPr>
          <p:cNvPicPr>
            <a:picLocks noChangeAspect="1"/>
          </p:cNvPicPr>
          <p:nvPr/>
        </p:nvPicPr>
        <p:blipFill>
          <a:blip r:embed="rId4"/>
          <a:stretch>
            <a:fillRect/>
          </a:stretch>
        </p:blipFill>
        <p:spPr>
          <a:xfrm>
            <a:off x="7361092" y="4653396"/>
            <a:ext cx="581025" cy="495300"/>
          </a:xfrm>
          <a:prstGeom prst="rect">
            <a:avLst/>
          </a:prstGeom>
        </p:spPr>
      </p:pic>
      <p:pic>
        <p:nvPicPr>
          <p:cNvPr id="9" name="图片 8">
            <a:extLst>
              <a:ext uri="{FF2B5EF4-FFF2-40B4-BE49-F238E27FC236}">
                <a16:creationId xmlns:a16="http://schemas.microsoft.com/office/drawing/2014/main" id="{5066D8ED-41FA-4443-8F7E-430D81B010F6}"/>
              </a:ext>
            </a:extLst>
          </p:cNvPr>
          <p:cNvPicPr>
            <a:picLocks noChangeAspect="1"/>
          </p:cNvPicPr>
          <p:nvPr/>
        </p:nvPicPr>
        <p:blipFill>
          <a:blip r:embed="rId4"/>
          <a:stretch>
            <a:fillRect/>
          </a:stretch>
        </p:blipFill>
        <p:spPr>
          <a:xfrm>
            <a:off x="3778394" y="5529695"/>
            <a:ext cx="581025" cy="495300"/>
          </a:xfrm>
          <a:prstGeom prst="rect">
            <a:avLst/>
          </a:prstGeom>
        </p:spPr>
      </p:pic>
      <p:pic>
        <p:nvPicPr>
          <p:cNvPr id="10" name="图片 9">
            <a:extLst>
              <a:ext uri="{FF2B5EF4-FFF2-40B4-BE49-F238E27FC236}">
                <a16:creationId xmlns:a16="http://schemas.microsoft.com/office/drawing/2014/main" id="{BEA9E20B-4618-4491-9162-125FAAE47BB1}"/>
              </a:ext>
            </a:extLst>
          </p:cNvPr>
          <p:cNvPicPr>
            <a:picLocks noChangeAspect="1"/>
          </p:cNvPicPr>
          <p:nvPr/>
        </p:nvPicPr>
        <p:blipFill>
          <a:blip r:embed="rId5"/>
          <a:stretch>
            <a:fillRect/>
          </a:stretch>
        </p:blipFill>
        <p:spPr>
          <a:xfrm>
            <a:off x="7832583" y="5529695"/>
            <a:ext cx="3305175" cy="476250"/>
          </a:xfrm>
          <a:prstGeom prst="rect">
            <a:avLst/>
          </a:prstGeom>
        </p:spPr>
      </p:pic>
    </p:spTree>
    <p:extLst>
      <p:ext uri="{BB962C8B-B14F-4D97-AF65-F5344CB8AC3E}">
        <p14:creationId xmlns:p14="http://schemas.microsoft.com/office/powerpoint/2010/main" val="1611051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-Key recovery</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351338"/>
          </a:xfrm>
        </p:spPr>
        <p:txBody>
          <a:bodyPr>
            <a:normAutofit/>
          </a:bodyPr>
          <a:lstStyle/>
          <a:p>
            <a:pPr marL="0" indent="0">
              <a:buNone/>
            </a:pPr>
            <a:endParaRPr lang="en-US" altLang="zh-CN" sz="2000" dirty="0"/>
          </a:p>
          <a:p>
            <a:pPr marL="0" indent="0">
              <a:buNone/>
            </a:pPr>
            <a:r>
              <a:rPr lang="zh-CN" altLang="en-US" sz="2000" dirty="0"/>
              <a:t>        用来标识用户 </a:t>
            </a:r>
            <a:r>
              <a:rPr lang="en-US" altLang="zh-CN" sz="2000" dirty="0"/>
              <a:t>U </a:t>
            </a:r>
            <a:r>
              <a:rPr lang="zh-CN" altLang="en-US" sz="2000" dirty="0"/>
              <a:t>在服务商 </a:t>
            </a:r>
            <a:r>
              <a:rPr lang="en-US" altLang="zh-CN" sz="2000" dirty="0"/>
              <a:t>P </a:t>
            </a:r>
            <a:r>
              <a:rPr lang="zh-CN" altLang="en-US" sz="2000" dirty="0"/>
              <a:t>处的账号</a:t>
            </a:r>
            <a:endParaRPr lang="en-US" altLang="zh-CN" sz="2000" dirty="0"/>
          </a:p>
          <a:p>
            <a:pPr marL="0" indent="0">
              <a:buNone/>
            </a:pPr>
            <a:endParaRPr lang="en-US" altLang="zh-CN" sz="2000" dirty="0"/>
          </a:p>
          <a:p>
            <a:pPr marL="0" indent="0">
              <a:buNone/>
            </a:pPr>
            <a:r>
              <a:rPr lang="zh-CN" altLang="en-US" sz="2000" dirty="0"/>
              <a:t>用户把自己需要备份的私钥通过秘密共享的方式分发给委员会，每个节点 </a:t>
            </a:r>
            <a:r>
              <a:rPr lang="en-US" altLang="zh-CN" sz="2000" dirty="0"/>
              <a:t>Ci </a:t>
            </a:r>
            <a:r>
              <a:rPr lang="zh-CN" altLang="en-US" sz="2000" dirty="0"/>
              <a:t>接收到了部分私钥 </a:t>
            </a:r>
            <a:r>
              <a:rPr lang="en-US" altLang="zh-CN" sz="2000" dirty="0"/>
              <a:t>ski</a:t>
            </a:r>
          </a:p>
          <a:p>
            <a:pPr marL="0" indent="0">
              <a:buNone/>
            </a:pPr>
            <a:endParaRPr lang="en-US" altLang="zh-CN" sz="2000" dirty="0"/>
          </a:p>
          <a:p>
            <a:pPr marL="0" indent="0">
              <a:buNone/>
            </a:pPr>
            <a:r>
              <a:rPr lang="zh-CN" altLang="en-US" sz="2000" dirty="0"/>
              <a:t>最后每个节点保存键值自己的键值对</a:t>
            </a:r>
            <a:endParaRPr lang="en-US" altLang="zh-CN" sz="2000" dirty="0"/>
          </a:p>
        </p:txBody>
      </p:sp>
      <p:pic>
        <p:nvPicPr>
          <p:cNvPr id="10" name="图片 9">
            <a:extLst>
              <a:ext uri="{FF2B5EF4-FFF2-40B4-BE49-F238E27FC236}">
                <a16:creationId xmlns:a16="http://schemas.microsoft.com/office/drawing/2014/main" id="{BEA9E20B-4618-4491-9162-125FAAE47BB1}"/>
              </a:ext>
            </a:extLst>
          </p:cNvPr>
          <p:cNvPicPr>
            <a:picLocks noChangeAspect="1"/>
          </p:cNvPicPr>
          <p:nvPr/>
        </p:nvPicPr>
        <p:blipFill>
          <a:blip r:embed="rId2"/>
          <a:stretch>
            <a:fillRect/>
          </a:stretch>
        </p:blipFill>
        <p:spPr>
          <a:xfrm>
            <a:off x="838200" y="1829377"/>
            <a:ext cx="3305175" cy="476250"/>
          </a:xfrm>
          <a:prstGeom prst="rect">
            <a:avLst/>
          </a:prstGeom>
        </p:spPr>
      </p:pic>
      <p:pic>
        <p:nvPicPr>
          <p:cNvPr id="4" name="图片 3">
            <a:extLst>
              <a:ext uri="{FF2B5EF4-FFF2-40B4-BE49-F238E27FC236}">
                <a16:creationId xmlns:a16="http://schemas.microsoft.com/office/drawing/2014/main" id="{D3BE1C8B-A33C-4DF3-ACC9-0841066F3268}"/>
              </a:ext>
            </a:extLst>
          </p:cNvPr>
          <p:cNvPicPr>
            <a:picLocks noChangeAspect="1"/>
          </p:cNvPicPr>
          <p:nvPr/>
        </p:nvPicPr>
        <p:blipFill>
          <a:blip r:embed="rId3"/>
          <a:stretch>
            <a:fillRect/>
          </a:stretch>
        </p:blipFill>
        <p:spPr>
          <a:xfrm>
            <a:off x="838200" y="2333336"/>
            <a:ext cx="619125" cy="495300"/>
          </a:xfrm>
          <a:prstGeom prst="rect">
            <a:avLst/>
          </a:prstGeom>
        </p:spPr>
      </p:pic>
      <p:pic>
        <p:nvPicPr>
          <p:cNvPr id="5" name="图片 4">
            <a:extLst>
              <a:ext uri="{FF2B5EF4-FFF2-40B4-BE49-F238E27FC236}">
                <a16:creationId xmlns:a16="http://schemas.microsoft.com/office/drawing/2014/main" id="{154C9AE6-632D-49A4-9D4D-4BE1C732A966}"/>
              </a:ext>
            </a:extLst>
          </p:cNvPr>
          <p:cNvPicPr>
            <a:picLocks noChangeAspect="1"/>
          </p:cNvPicPr>
          <p:nvPr/>
        </p:nvPicPr>
        <p:blipFill>
          <a:blip r:embed="rId4"/>
          <a:stretch>
            <a:fillRect/>
          </a:stretch>
        </p:blipFill>
        <p:spPr>
          <a:xfrm>
            <a:off x="5056909" y="4752109"/>
            <a:ext cx="1524000" cy="457200"/>
          </a:xfrm>
          <a:prstGeom prst="rect">
            <a:avLst/>
          </a:prstGeom>
        </p:spPr>
      </p:pic>
    </p:spTree>
    <p:extLst>
      <p:ext uri="{BB962C8B-B14F-4D97-AF65-F5344CB8AC3E}">
        <p14:creationId xmlns:p14="http://schemas.microsoft.com/office/powerpoint/2010/main" val="84531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E56FF-C911-41F1-92FA-11B04247D3ED}"/>
              </a:ext>
            </a:extLst>
          </p:cNvPr>
          <p:cNvSpPr>
            <a:spLocks noGrp="1"/>
          </p:cNvSpPr>
          <p:nvPr>
            <p:ph type="title"/>
          </p:nvPr>
        </p:nvSpPr>
        <p:spPr/>
        <p:txBody>
          <a:bodyPr/>
          <a:lstStyle/>
          <a:p>
            <a:r>
              <a:rPr lang="zh-CN" altLang="en-US" dirty="0"/>
              <a:t>背景</a:t>
            </a:r>
            <a:r>
              <a:rPr lang="en-US" altLang="zh-CN" sz="3600" dirty="0"/>
              <a:t>-</a:t>
            </a:r>
            <a:r>
              <a:rPr lang="zh-CN" altLang="en-US" sz="3600" dirty="0"/>
              <a:t>数字身份</a:t>
            </a:r>
            <a:endParaRPr lang="zh-CN" altLang="en-US" dirty="0"/>
          </a:p>
        </p:txBody>
      </p:sp>
      <p:sp>
        <p:nvSpPr>
          <p:cNvPr id="3" name="内容占位符 2">
            <a:extLst>
              <a:ext uri="{FF2B5EF4-FFF2-40B4-BE49-F238E27FC236}">
                <a16:creationId xmlns:a16="http://schemas.microsoft.com/office/drawing/2014/main" id="{58A47403-7891-45CA-A21C-82702AF598D5}"/>
              </a:ext>
            </a:extLst>
          </p:cNvPr>
          <p:cNvSpPr>
            <a:spLocks noGrp="1"/>
          </p:cNvSpPr>
          <p:nvPr>
            <p:ph idx="1"/>
          </p:nvPr>
        </p:nvSpPr>
        <p:spPr>
          <a:xfrm>
            <a:off x="838200" y="1825625"/>
            <a:ext cx="10515600" cy="2566266"/>
          </a:xfrm>
        </p:spPr>
        <p:txBody>
          <a:bodyPr/>
          <a:lstStyle/>
          <a:p>
            <a:pPr marL="0" indent="0">
              <a:buNone/>
            </a:pPr>
            <a:r>
              <a:rPr lang="en-US" altLang="zh-CN" dirty="0"/>
              <a:t>Digital Identity</a:t>
            </a:r>
            <a:r>
              <a:rPr lang="zh-CN" altLang="en-US" dirty="0"/>
              <a:t>：</a:t>
            </a:r>
            <a:r>
              <a:rPr lang="en-US" altLang="zh-CN" b="1" dirty="0"/>
              <a:t>a set of information </a:t>
            </a:r>
            <a:r>
              <a:rPr lang="en-US" altLang="zh-CN" dirty="0"/>
              <a:t>that is used to represent an </a:t>
            </a:r>
            <a:r>
              <a:rPr lang="en-US" altLang="zh-CN" b="1" dirty="0"/>
              <a:t>entity</a:t>
            </a:r>
            <a:r>
              <a:rPr lang="en-US" altLang="zh-CN" dirty="0"/>
              <a:t> in the digital world</a:t>
            </a:r>
          </a:p>
          <a:p>
            <a:pPr marL="0" indent="0">
              <a:buNone/>
            </a:pPr>
            <a:r>
              <a:rPr lang="en-US" altLang="zh-CN" dirty="0"/>
              <a:t>entity </a:t>
            </a:r>
            <a:r>
              <a:rPr lang="zh-CN" altLang="en-US" dirty="0"/>
              <a:t>可以是一个人，一个组织，一个设备或是一个应用程序</a:t>
            </a:r>
            <a:endParaRPr lang="en-US" altLang="zh-CN" dirty="0"/>
          </a:p>
          <a:p>
            <a:pPr marL="0" indent="0">
              <a:buNone/>
            </a:pPr>
            <a:r>
              <a:rPr lang="en-US" altLang="zh-CN" dirty="0"/>
              <a:t>Information</a:t>
            </a:r>
            <a:r>
              <a:rPr lang="zh-CN" altLang="en-US" dirty="0"/>
              <a:t> </a:t>
            </a:r>
            <a:r>
              <a:rPr lang="en-US" altLang="zh-CN" dirty="0"/>
              <a:t>= attributes</a:t>
            </a:r>
          </a:p>
        </p:txBody>
      </p:sp>
      <p:sp>
        <p:nvSpPr>
          <p:cNvPr id="5" name="文本框 4">
            <a:extLst>
              <a:ext uri="{FF2B5EF4-FFF2-40B4-BE49-F238E27FC236}">
                <a16:creationId xmlns:a16="http://schemas.microsoft.com/office/drawing/2014/main" id="{ED1B68A2-EAF2-41F1-A5B8-7ED89E812E93}"/>
              </a:ext>
            </a:extLst>
          </p:cNvPr>
          <p:cNvSpPr txBox="1"/>
          <p:nvPr/>
        </p:nvSpPr>
        <p:spPr>
          <a:xfrm>
            <a:off x="838200" y="4391891"/>
            <a:ext cx="7155872" cy="923330"/>
          </a:xfrm>
          <a:prstGeom prst="rect">
            <a:avLst/>
          </a:prstGeom>
          <a:noFill/>
        </p:spPr>
        <p:txBody>
          <a:bodyPr wrap="square" rtlCol="0">
            <a:spAutoFit/>
          </a:bodyPr>
          <a:lstStyle/>
          <a:p>
            <a:r>
              <a:rPr lang="en-US" altLang="zh-CN" dirty="0"/>
              <a:t>name: Kris</a:t>
            </a:r>
          </a:p>
          <a:p>
            <a:r>
              <a:rPr lang="en-US" altLang="zh-CN" dirty="0" err="1"/>
              <a:t>qq</a:t>
            </a:r>
            <a:r>
              <a:rPr lang="en-US" altLang="zh-CN" dirty="0"/>
              <a:t>: 406143883  =&gt; Identifiers</a:t>
            </a:r>
            <a:r>
              <a:rPr lang="zh-CN" altLang="en-US" dirty="0"/>
              <a:t>：实体的标识符，独一无二的</a:t>
            </a:r>
            <a:endParaRPr lang="en-US" altLang="zh-CN" dirty="0"/>
          </a:p>
          <a:p>
            <a:endParaRPr lang="zh-CN" altLang="en-US" dirty="0"/>
          </a:p>
        </p:txBody>
      </p:sp>
    </p:spTree>
    <p:extLst>
      <p:ext uri="{BB962C8B-B14F-4D97-AF65-F5344CB8AC3E}">
        <p14:creationId xmlns:p14="http://schemas.microsoft.com/office/powerpoint/2010/main" val="396732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r>
              <a:rPr lang="en-US" altLang="zh-CN" sz="3600" dirty="0"/>
              <a:t>-Key recovery</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730750"/>
          </a:xfrm>
        </p:spPr>
        <p:txBody>
          <a:bodyPr>
            <a:normAutofit/>
          </a:bodyPr>
          <a:lstStyle/>
          <a:p>
            <a:pPr marL="0" indent="0">
              <a:buNone/>
            </a:pPr>
            <a:endParaRPr lang="en-US" altLang="zh-CN" sz="2000" dirty="0"/>
          </a:p>
          <a:p>
            <a:pPr marL="0" indent="0">
              <a:buNone/>
            </a:pPr>
            <a:r>
              <a:rPr lang="zh-CN" altLang="en-US" sz="2000" dirty="0"/>
              <a:t>        用来标识用户 </a:t>
            </a:r>
            <a:r>
              <a:rPr lang="en-US" altLang="zh-CN" sz="2000" dirty="0"/>
              <a:t>U </a:t>
            </a:r>
            <a:r>
              <a:rPr lang="zh-CN" altLang="en-US" sz="2000" dirty="0"/>
              <a:t>在服务商 </a:t>
            </a:r>
            <a:r>
              <a:rPr lang="en-US" altLang="zh-CN" sz="2000" dirty="0"/>
              <a:t>P </a:t>
            </a:r>
            <a:r>
              <a:rPr lang="zh-CN" altLang="en-US" sz="2000" dirty="0"/>
              <a:t>处的账号</a:t>
            </a:r>
            <a:endParaRPr lang="en-US" altLang="zh-CN" sz="2000" dirty="0"/>
          </a:p>
          <a:p>
            <a:pPr marL="0" indent="0">
              <a:buNone/>
            </a:pPr>
            <a:endParaRPr lang="en-US" altLang="zh-CN" sz="2000" dirty="0"/>
          </a:p>
          <a:p>
            <a:pPr marL="0" indent="0">
              <a:buNone/>
            </a:pPr>
            <a:r>
              <a:rPr lang="zh-CN" altLang="en-US" sz="2000" dirty="0"/>
              <a:t>用户把自己需要备份的私钥通过秘密共享的方式分发给委员会，每个节点 </a:t>
            </a:r>
            <a:r>
              <a:rPr lang="en-US" altLang="zh-CN" sz="2000" dirty="0"/>
              <a:t>Ci </a:t>
            </a:r>
            <a:r>
              <a:rPr lang="zh-CN" altLang="en-US" sz="2000" dirty="0"/>
              <a:t>接收到了部分私钥 </a:t>
            </a:r>
            <a:r>
              <a:rPr lang="en-US" altLang="zh-CN" sz="2000" dirty="0"/>
              <a:t>ski</a:t>
            </a:r>
          </a:p>
          <a:p>
            <a:pPr marL="0" indent="0">
              <a:buNone/>
            </a:pPr>
            <a:r>
              <a:rPr lang="zh-CN" altLang="en-US" sz="2000" dirty="0"/>
              <a:t>最后每个节点保存键值自己的键值对</a:t>
            </a:r>
            <a:endParaRPr lang="en-US" altLang="zh-CN" sz="2000" dirty="0"/>
          </a:p>
          <a:p>
            <a:pPr marL="0" indent="0">
              <a:buNone/>
            </a:pPr>
            <a:endParaRPr lang="en-US" altLang="zh-CN" sz="2000" dirty="0"/>
          </a:p>
          <a:p>
            <a:pPr marL="0" indent="0">
              <a:buNone/>
            </a:pPr>
            <a:r>
              <a:rPr lang="zh-CN" altLang="en-US" sz="2000" dirty="0"/>
              <a:t>密钥恢复的时候，重复上述过程计算          然后每个节点以          为索引找到 </a:t>
            </a:r>
            <a:r>
              <a:rPr lang="en-US" altLang="zh-CN" sz="2000" dirty="0"/>
              <a:t>ski</a:t>
            </a:r>
          </a:p>
          <a:p>
            <a:pPr marL="0" indent="0">
              <a:buNone/>
            </a:pPr>
            <a:r>
              <a:rPr lang="zh-CN" altLang="en-US" sz="2000" dirty="0"/>
              <a:t>用户聚合为 </a:t>
            </a:r>
            <a:r>
              <a:rPr lang="en-US" altLang="zh-CN" sz="2000" dirty="0" err="1"/>
              <a:t>sk</a:t>
            </a:r>
            <a:endParaRPr lang="en-US" altLang="zh-CN" sz="2000" dirty="0"/>
          </a:p>
        </p:txBody>
      </p:sp>
      <p:pic>
        <p:nvPicPr>
          <p:cNvPr id="10" name="图片 9">
            <a:extLst>
              <a:ext uri="{FF2B5EF4-FFF2-40B4-BE49-F238E27FC236}">
                <a16:creationId xmlns:a16="http://schemas.microsoft.com/office/drawing/2014/main" id="{BEA9E20B-4618-4491-9162-125FAAE47BB1}"/>
              </a:ext>
            </a:extLst>
          </p:cNvPr>
          <p:cNvPicPr>
            <a:picLocks noChangeAspect="1"/>
          </p:cNvPicPr>
          <p:nvPr/>
        </p:nvPicPr>
        <p:blipFill>
          <a:blip r:embed="rId2"/>
          <a:stretch>
            <a:fillRect/>
          </a:stretch>
        </p:blipFill>
        <p:spPr>
          <a:xfrm>
            <a:off x="838200" y="1829377"/>
            <a:ext cx="3305175" cy="476250"/>
          </a:xfrm>
          <a:prstGeom prst="rect">
            <a:avLst/>
          </a:prstGeom>
        </p:spPr>
      </p:pic>
      <p:pic>
        <p:nvPicPr>
          <p:cNvPr id="4" name="图片 3">
            <a:extLst>
              <a:ext uri="{FF2B5EF4-FFF2-40B4-BE49-F238E27FC236}">
                <a16:creationId xmlns:a16="http://schemas.microsoft.com/office/drawing/2014/main" id="{D3BE1C8B-A33C-4DF3-ACC9-0841066F3268}"/>
              </a:ext>
            </a:extLst>
          </p:cNvPr>
          <p:cNvPicPr>
            <a:picLocks noChangeAspect="1"/>
          </p:cNvPicPr>
          <p:nvPr/>
        </p:nvPicPr>
        <p:blipFill>
          <a:blip r:embed="rId3"/>
          <a:stretch>
            <a:fillRect/>
          </a:stretch>
        </p:blipFill>
        <p:spPr>
          <a:xfrm>
            <a:off x="838200" y="2333336"/>
            <a:ext cx="619125" cy="495300"/>
          </a:xfrm>
          <a:prstGeom prst="rect">
            <a:avLst/>
          </a:prstGeom>
        </p:spPr>
      </p:pic>
      <p:pic>
        <p:nvPicPr>
          <p:cNvPr id="5" name="图片 4">
            <a:extLst>
              <a:ext uri="{FF2B5EF4-FFF2-40B4-BE49-F238E27FC236}">
                <a16:creationId xmlns:a16="http://schemas.microsoft.com/office/drawing/2014/main" id="{154C9AE6-632D-49A4-9D4D-4BE1C732A966}"/>
              </a:ext>
            </a:extLst>
          </p:cNvPr>
          <p:cNvPicPr>
            <a:picLocks noChangeAspect="1"/>
          </p:cNvPicPr>
          <p:nvPr/>
        </p:nvPicPr>
        <p:blipFill>
          <a:blip r:embed="rId4"/>
          <a:stretch>
            <a:fillRect/>
          </a:stretch>
        </p:blipFill>
        <p:spPr>
          <a:xfrm>
            <a:off x="5029200" y="4239491"/>
            <a:ext cx="1524000" cy="457200"/>
          </a:xfrm>
          <a:prstGeom prst="rect">
            <a:avLst/>
          </a:prstGeom>
        </p:spPr>
      </p:pic>
      <p:pic>
        <p:nvPicPr>
          <p:cNvPr id="7" name="图片 6">
            <a:extLst>
              <a:ext uri="{FF2B5EF4-FFF2-40B4-BE49-F238E27FC236}">
                <a16:creationId xmlns:a16="http://schemas.microsoft.com/office/drawing/2014/main" id="{3323EBEE-4625-4E77-B130-4E920710BDA5}"/>
              </a:ext>
            </a:extLst>
          </p:cNvPr>
          <p:cNvPicPr>
            <a:picLocks noChangeAspect="1"/>
          </p:cNvPicPr>
          <p:nvPr/>
        </p:nvPicPr>
        <p:blipFill>
          <a:blip r:embed="rId3"/>
          <a:stretch>
            <a:fillRect/>
          </a:stretch>
        </p:blipFill>
        <p:spPr>
          <a:xfrm>
            <a:off x="5029200" y="5262418"/>
            <a:ext cx="619125" cy="495300"/>
          </a:xfrm>
          <a:prstGeom prst="rect">
            <a:avLst/>
          </a:prstGeom>
        </p:spPr>
      </p:pic>
      <p:pic>
        <p:nvPicPr>
          <p:cNvPr id="8" name="图片 7">
            <a:extLst>
              <a:ext uri="{FF2B5EF4-FFF2-40B4-BE49-F238E27FC236}">
                <a16:creationId xmlns:a16="http://schemas.microsoft.com/office/drawing/2014/main" id="{4EE66715-FE84-485A-A6BE-66F3B13863F8}"/>
              </a:ext>
            </a:extLst>
          </p:cNvPr>
          <p:cNvPicPr>
            <a:picLocks noChangeAspect="1"/>
          </p:cNvPicPr>
          <p:nvPr/>
        </p:nvPicPr>
        <p:blipFill>
          <a:blip r:embed="rId3"/>
          <a:stretch>
            <a:fillRect/>
          </a:stretch>
        </p:blipFill>
        <p:spPr>
          <a:xfrm>
            <a:off x="7599217" y="5262418"/>
            <a:ext cx="619125" cy="495300"/>
          </a:xfrm>
          <a:prstGeom prst="rect">
            <a:avLst/>
          </a:prstGeom>
        </p:spPr>
      </p:pic>
    </p:spTree>
    <p:extLst>
      <p:ext uri="{BB962C8B-B14F-4D97-AF65-F5344CB8AC3E}">
        <p14:creationId xmlns:p14="http://schemas.microsoft.com/office/powerpoint/2010/main" val="157507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en-US" altLang="zh-CN" dirty="0" err="1"/>
              <a:t>CanDID</a:t>
            </a:r>
            <a:endParaRPr lang="zh-CN" altLang="en-US" dirty="0"/>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730750"/>
          </a:xfrm>
        </p:spPr>
        <p:txBody>
          <a:bodyPr>
            <a:normAutofit/>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每个过程都充分使用现有互联网上的数据，不需要去修改</a:t>
            </a:r>
            <a:endParaRPr lang="en-US" altLang="zh-CN" sz="2000" dirty="0"/>
          </a:p>
          <a:p>
            <a:pPr marL="0" indent="0">
              <a:buNone/>
            </a:pPr>
            <a:r>
              <a:rPr lang="zh-CN" altLang="en-US" sz="2000" dirty="0"/>
              <a:t>每次计算和验证都是零知识的，注重隐私保护</a:t>
            </a:r>
            <a:endParaRPr lang="en-US" altLang="zh-CN" sz="2000" dirty="0"/>
          </a:p>
        </p:txBody>
      </p:sp>
      <p:pic>
        <p:nvPicPr>
          <p:cNvPr id="6" name="图片 5">
            <a:extLst>
              <a:ext uri="{FF2B5EF4-FFF2-40B4-BE49-F238E27FC236}">
                <a16:creationId xmlns:a16="http://schemas.microsoft.com/office/drawing/2014/main" id="{3DC9B907-C2B2-444A-B085-4ED9614A54CB}"/>
              </a:ext>
            </a:extLst>
          </p:cNvPr>
          <p:cNvPicPr>
            <a:picLocks noChangeAspect="1"/>
          </p:cNvPicPr>
          <p:nvPr/>
        </p:nvPicPr>
        <p:blipFill>
          <a:blip r:embed="rId2"/>
          <a:stretch>
            <a:fillRect/>
          </a:stretch>
        </p:blipFill>
        <p:spPr>
          <a:xfrm>
            <a:off x="838199" y="1887297"/>
            <a:ext cx="10716491" cy="1514287"/>
          </a:xfrm>
          <a:prstGeom prst="rect">
            <a:avLst/>
          </a:prstGeom>
        </p:spPr>
      </p:pic>
    </p:spTree>
    <p:extLst>
      <p:ext uri="{BB962C8B-B14F-4D97-AF65-F5344CB8AC3E}">
        <p14:creationId xmlns:p14="http://schemas.microsoft.com/office/powerpoint/2010/main" val="3154951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02BE6-BC66-4BEF-9FED-87ACA728DEC1}"/>
              </a:ext>
            </a:extLst>
          </p:cNvPr>
          <p:cNvSpPr>
            <a:spLocks noGrp="1"/>
          </p:cNvSpPr>
          <p:nvPr>
            <p:ph type="title"/>
          </p:nvPr>
        </p:nvSpPr>
        <p:spPr/>
        <p:txBody>
          <a:bodyPr/>
          <a:lstStyle/>
          <a:p>
            <a:r>
              <a:rPr lang="zh-CN" altLang="en-US" dirty="0"/>
              <a:t>一些思考</a:t>
            </a:r>
          </a:p>
        </p:txBody>
      </p:sp>
      <p:sp>
        <p:nvSpPr>
          <p:cNvPr id="3" name="内容占位符 2">
            <a:extLst>
              <a:ext uri="{FF2B5EF4-FFF2-40B4-BE49-F238E27FC236}">
                <a16:creationId xmlns:a16="http://schemas.microsoft.com/office/drawing/2014/main" id="{E258642E-97C8-4F53-B26A-4188DE65B93D}"/>
              </a:ext>
            </a:extLst>
          </p:cNvPr>
          <p:cNvSpPr>
            <a:spLocks noGrp="1"/>
          </p:cNvSpPr>
          <p:nvPr>
            <p:ph idx="1"/>
          </p:nvPr>
        </p:nvSpPr>
        <p:spPr>
          <a:xfrm>
            <a:off x="838200" y="1829377"/>
            <a:ext cx="10716491" cy="4730750"/>
          </a:xfrm>
        </p:spPr>
        <p:txBody>
          <a:bodyPr>
            <a:normAutofit/>
          </a:bodyPr>
          <a:lstStyle/>
          <a:p>
            <a:pPr marL="0" indent="0">
              <a:buNone/>
            </a:pPr>
            <a:r>
              <a:rPr lang="zh-CN" altLang="en-US" sz="2000" dirty="0"/>
              <a:t>从身份认证的角度上，这些环节可否换成其他的方式来实现（可否简化一些）</a:t>
            </a:r>
          </a:p>
          <a:p>
            <a:pPr marL="0" indent="0">
              <a:buNone/>
            </a:pPr>
            <a:r>
              <a:rPr lang="zh-CN" altLang="en-US" sz="2000" dirty="0"/>
              <a:t>这篇文章涉及到的环节，是否能用在身份认证之外的领域</a:t>
            </a:r>
            <a:endParaRPr lang="en-US" altLang="zh-CN" sz="2000" dirty="0"/>
          </a:p>
        </p:txBody>
      </p:sp>
    </p:spTree>
    <p:extLst>
      <p:ext uri="{BB962C8B-B14F-4D97-AF65-F5344CB8AC3E}">
        <p14:creationId xmlns:p14="http://schemas.microsoft.com/office/powerpoint/2010/main" val="32345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6732-EBCA-438E-AF17-FF03D9E28587}"/>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endParaRPr lang="zh-CN" altLang="en-US" dirty="0"/>
          </a:p>
        </p:txBody>
      </p:sp>
      <p:sp>
        <p:nvSpPr>
          <p:cNvPr id="3" name="内容占位符 2">
            <a:extLst>
              <a:ext uri="{FF2B5EF4-FFF2-40B4-BE49-F238E27FC236}">
                <a16:creationId xmlns:a16="http://schemas.microsoft.com/office/drawing/2014/main" id="{8D54201E-1843-4187-8581-0E742230EC51}"/>
              </a:ext>
            </a:extLst>
          </p:cNvPr>
          <p:cNvSpPr>
            <a:spLocks noGrp="1"/>
          </p:cNvSpPr>
          <p:nvPr>
            <p:ph idx="1"/>
          </p:nvPr>
        </p:nvSpPr>
        <p:spPr/>
        <p:txBody>
          <a:bodyPr/>
          <a:lstStyle/>
          <a:p>
            <a:pPr marL="0" indent="0">
              <a:buNone/>
            </a:pPr>
            <a:r>
              <a:rPr lang="zh-CN" altLang="en-US" dirty="0"/>
              <a:t>首先是注册，用户创建一个账号</a:t>
            </a:r>
            <a:endParaRPr lang="en-US" altLang="zh-CN" dirty="0"/>
          </a:p>
          <a:p>
            <a:pPr marL="0" indent="0">
              <a:buNone/>
            </a:pPr>
            <a:r>
              <a:rPr lang="zh-CN" altLang="en-US" dirty="0"/>
              <a:t>后台就会创建一个 </a:t>
            </a:r>
            <a:r>
              <a:rPr lang="en-US" altLang="zh-CN" dirty="0"/>
              <a:t>DI</a:t>
            </a:r>
            <a:r>
              <a:rPr lang="zh-CN" altLang="en-US" dirty="0"/>
              <a:t>，然后返回一个标识符（</a:t>
            </a:r>
            <a:r>
              <a:rPr lang="en-US" altLang="zh-CN" dirty="0"/>
              <a:t>QQ</a:t>
            </a:r>
            <a:r>
              <a:rPr lang="zh-CN" altLang="en-US" dirty="0"/>
              <a:t>号）给用户</a:t>
            </a:r>
          </a:p>
          <a:p>
            <a:pPr marL="0" indent="0">
              <a:buNone/>
            </a:pPr>
            <a:endParaRPr lang="en-US" altLang="zh-CN" dirty="0"/>
          </a:p>
          <a:p>
            <a:pPr marL="0" indent="0">
              <a:buNone/>
            </a:pPr>
            <a:r>
              <a:rPr lang="zh-CN" altLang="en-US" dirty="0"/>
              <a:t>在这个过程中需要注意一些东西，比如去重</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618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6732-EBCA-438E-AF17-FF03D9E28587}"/>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endParaRPr lang="zh-CN" altLang="en-US" dirty="0"/>
          </a:p>
        </p:txBody>
      </p:sp>
      <p:sp>
        <p:nvSpPr>
          <p:cNvPr id="3" name="内容占位符 2">
            <a:extLst>
              <a:ext uri="{FF2B5EF4-FFF2-40B4-BE49-F238E27FC236}">
                <a16:creationId xmlns:a16="http://schemas.microsoft.com/office/drawing/2014/main" id="{8D54201E-1843-4187-8581-0E742230EC51}"/>
              </a:ext>
            </a:extLst>
          </p:cNvPr>
          <p:cNvSpPr>
            <a:spLocks noGrp="1"/>
          </p:cNvSpPr>
          <p:nvPr>
            <p:ph idx="1"/>
          </p:nvPr>
        </p:nvSpPr>
        <p:spPr/>
        <p:txBody>
          <a:bodyPr>
            <a:normAutofit/>
          </a:bodyPr>
          <a:lstStyle/>
          <a:p>
            <a:pPr marL="0" indent="0">
              <a:buNone/>
            </a:pPr>
            <a:r>
              <a:rPr lang="zh-CN" altLang="en-US" sz="2400" dirty="0"/>
              <a:t>然后是登录，经典方式</a:t>
            </a:r>
            <a:endParaRPr lang="en-US" altLang="zh-CN" sz="2400" dirty="0"/>
          </a:p>
          <a:p>
            <a:pPr marL="0" indent="0">
              <a:buNone/>
            </a:pPr>
            <a:endParaRPr lang="en-US" altLang="zh-CN" sz="2400" dirty="0"/>
          </a:p>
          <a:p>
            <a:pPr marL="0" indent="0">
              <a:buNone/>
            </a:pPr>
            <a:r>
              <a:rPr lang="zh-CN" altLang="en-US" sz="2400" dirty="0"/>
              <a:t>用户：</a:t>
            </a:r>
            <a:r>
              <a:rPr lang="en-US" altLang="zh-CN" sz="2400" dirty="0"/>
              <a:t>Kris		-&gt; Identification : </a:t>
            </a:r>
            <a:r>
              <a:rPr lang="zh-CN" altLang="en-US" sz="2400" dirty="0"/>
              <a:t>小黑说他是 </a:t>
            </a:r>
            <a:r>
              <a:rPr lang="en-US" altLang="zh-CN" sz="2400" dirty="0"/>
              <a:t>Kris</a:t>
            </a:r>
            <a:r>
              <a:rPr lang="zh-CN" altLang="en-US" sz="2400" dirty="0"/>
              <a:t>（</a:t>
            </a:r>
            <a:r>
              <a:rPr lang="en-US" altLang="zh-CN" sz="2400" dirty="0"/>
              <a:t>Identifiers</a:t>
            </a:r>
            <a:r>
              <a:rPr lang="zh-CN" altLang="en-US" sz="2400" dirty="0"/>
              <a:t>）</a:t>
            </a:r>
            <a:endParaRPr lang="en-US" altLang="zh-CN" sz="2400" dirty="0"/>
          </a:p>
          <a:p>
            <a:pPr marL="0" indent="0">
              <a:buNone/>
            </a:pPr>
            <a:r>
              <a:rPr lang="zh-CN" altLang="en-US" sz="2400" dirty="0"/>
              <a:t>密码：</a:t>
            </a:r>
            <a:r>
              <a:rPr lang="en-US" altLang="zh-CN" sz="2400" dirty="0"/>
              <a:t>2333		-&gt; Authentication : </a:t>
            </a:r>
            <a:r>
              <a:rPr lang="zh-CN" altLang="en-US" sz="2400" dirty="0"/>
              <a:t>小黑证明他是 </a:t>
            </a:r>
            <a:r>
              <a:rPr lang="en-US" altLang="zh-CN" sz="2400" dirty="0"/>
              <a:t>Kris</a:t>
            </a:r>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pic>
        <p:nvPicPr>
          <p:cNvPr id="1026" name="Picture 2" descr="https://encrypted-tbn0.gstatic.com/images?q=tbn:ANd9GcRIhrU2fUZiRnsyuxtrO0guFcs1rUa2lnWUHw&amp;usqp=CAU">
            <a:extLst>
              <a:ext uri="{FF2B5EF4-FFF2-40B4-BE49-F238E27FC236}">
                <a16:creationId xmlns:a16="http://schemas.microsoft.com/office/drawing/2014/main" id="{35F99078-08F0-46C7-BB6B-858517B97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4245553"/>
            <a:ext cx="2895600" cy="15811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754E0F3-651B-423A-9738-018377BA2F2E}"/>
              </a:ext>
            </a:extLst>
          </p:cNvPr>
          <p:cNvSpPr txBox="1"/>
          <p:nvPr/>
        </p:nvSpPr>
        <p:spPr>
          <a:xfrm>
            <a:off x="4031673" y="4163291"/>
            <a:ext cx="6871853"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Something You Know</a:t>
            </a:r>
            <a:r>
              <a:rPr lang="zh-CN" altLang="en-US" dirty="0"/>
              <a:t>：口令，密码</a:t>
            </a:r>
          </a:p>
          <a:p>
            <a:pPr marL="285750" indent="-285750">
              <a:lnSpc>
                <a:spcPct val="150000"/>
              </a:lnSpc>
              <a:buFont typeface="Arial" panose="020B0604020202020204" pitchFamily="34" charset="0"/>
              <a:buChar char="•"/>
            </a:pPr>
            <a:r>
              <a:rPr lang="en-US" altLang="zh-CN" dirty="0"/>
              <a:t>Something You Have</a:t>
            </a:r>
            <a:r>
              <a:rPr lang="zh-CN" altLang="en-US" dirty="0"/>
              <a:t>：实体卡片，比如校园卡、身份证等</a:t>
            </a:r>
          </a:p>
          <a:p>
            <a:pPr marL="285750" indent="-285750">
              <a:lnSpc>
                <a:spcPct val="150000"/>
              </a:lnSpc>
              <a:buFont typeface="Arial" panose="020B0604020202020204" pitchFamily="34" charset="0"/>
              <a:buChar char="•"/>
            </a:pPr>
            <a:r>
              <a:rPr lang="en-US" altLang="zh-CN" dirty="0"/>
              <a:t>Something You Are</a:t>
            </a:r>
            <a:r>
              <a:rPr lang="zh-CN" altLang="en-US" dirty="0"/>
              <a:t>：生物识别，比如指纹、人脸、指静脉等</a:t>
            </a:r>
          </a:p>
          <a:p>
            <a:pPr marL="285750" indent="-285750">
              <a:lnSpc>
                <a:spcPct val="150000"/>
              </a:lnSpc>
              <a:buFont typeface="Arial" panose="020B0604020202020204" pitchFamily="34" charset="0"/>
              <a:buChar char="•"/>
            </a:pPr>
            <a:r>
              <a:rPr lang="en-US" altLang="zh-CN" dirty="0"/>
              <a:t>...</a:t>
            </a:r>
            <a:endParaRPr lang="zh-CN" altLang="en-US" dirty="0"/>
          </a:p>
        </p:txBody>
      </p:sp>
    </p:spTree>
    <p:extLst>
      <p:ext uri="{BB962C8B-B14F-4D97-AF65-F5344CB8AC3E}">
        <p14:creationId xmlns:p14="http://schemas.microsoft.com/office/powerpoint/2010/main" val="44095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08DBA-AA3E-42B2-AAAB-6DCF27199137}"/>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endParaRPr lang="zh-CN" altLang="en-US" dirty="0"/>
          </a:p>
        </p:txBody>
      </p:sp>
      <p:sp>
        <p:nvSpPr>
          <p:cNvPr id="3" name="内容占位符 2">
            <a:extLst>
              <a:ext uri="{FF2B5EF4-FFF2-40B4-BE49-F238E27FC236}">
                <a16:creationId xmlns:a16="http://schemas.microsoft.com/office/drawing/2014/main" id="{71EAA428-649B-414F-9083-1B82F48D266C}"/>
              </a:ext>
            </a:extLst>
          </p:cNvPr>
          <p:cNvSpPr>
            <a:spLocks noGrp="1"/>
          </p:cNvSpPr>
          <p:nvPr>
            <p:ph idx="1"/>
          </p:nvPr>
        </p:nvSpPr>
        <p:spPr/>
        <p:txBody>
          <a:bodyPr/>
          <a:lstStyle/>
          <a:p>
            <a:pPr marL="0" indent="0">
              <a:buNone/>
            </a:pPr>
            <a:r>
              <a:rPr lang="zh-CN" altLang="en-US" dirty="0"/>
              <a:t>登录的目的是为了获得授权（</a:t>
            </a:r>
            <a:r>
              <a:rPr lang="en-US" altLang="zh-CN" dirty="0"/>
              <a:t>Authorization</a:t>
            </a:r>
            <a:r>
              <a:rPr lang="zh-CN" altLang="en-US" dirty="0"/>
              <a:t>）</a:t>
            </a:r>
            <a:endParaRPr lang="en-US" altLang="zh-CN" dirty="0"/>
          </a:p>
          <a:p>
            <a:pPr marL="0" indent="0">
              <a:buNone/>
            </a:pPr>
            <a:r>
              <a:rPr lang="zh-CN" altLang="en-US" dirty="0"/>
              <a:t>服务端验证小黑确实是 </a:t>
            </a:r>
            <a:r>
              <a:rPr lang="en-US" altLang="zh-CN" dirty="0"/>
              <a:t>Kris </a:t>
            </a:r>
            <a:r>
              <a:rPr lang="zh-CN" altLang="en-US" dirty="0"/>
              <a:t>后，数字身份 </a:t>
            </a:r>
            <a:r>
              <a:rPr lang="en-US" altLang="zh-CN" dirty="0"/>
              <a:t>Kris </a:t>
            </a:r>
            <a:r>
              <a:rPr lang="zh-CN" altLang="en-US" dirty="0"/>
              <a:t>可以做的事情小黑都可以做</a:t>
            </a:r>
            <a:endParaRPr lang="en-US" altLang="zh-CN" dirty="0"/>
          </a:p>
          <a:p>
            <a:pPr marL="0" indent="0">
              <a:buNone/>
            </a:pPr>
            <a:r>
              <a:rPr lang="zh-CN" altLang="en-US" dirty="0"/>
              <a:t>比如改个密码，换个头像，往里充个钱</a:t>
            </a:r>
            <a:endParaRPr lang="en-US" altLang="zh-CN" dirty="0"/>
          </a:p>
          <a:p>
            <a:pPr marL="0" indent="0">
              <a:buNone/>
            </a:pPr>
            <a:r>
              <a:rPr lang="zh-CN" altLang="en-US" dirty="0"/>
              <a:t>这些都可以视为对 </a:t>
            </a:r>
            <a:r>
              <a:rPr lang="en-US" altLang="zh-CN" dirty="0"/>
              <a:t>DI </a:t>
            </a:r>
            <a:r>
              <a:rPr lang="zh-CN" altLang="en-US" dirty="0"/>
              <a:t>属性的修改。</a:t>
            </a:r>
          </a:p>
        </p:txBody>
      </p:sp>
    </p:spTree>
    <p:extLst>
      <p:ext uri="{BB962C8B-B14F-4D97-AF65-F5344CB8AC3E}">
        <p14:creationId xmlns:p14="http://schemas.microsoft.com/office/powerpoint/2010/main" val="369724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4C23-89F1-450A-82E5-F993EF037F8E}"/>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endParaRPr lang="zh-CN" altLang="en-US" dirty="0"/>
          </a:p>
        </p:txBody>
      </p:sp>
      <p:sp>
        <p:nvSpPr>
          <p:cNvPr id="3" name="内容占位符 2">
            <a:extLst>
              <a:ext uri="{FF2B5EF4-FFF2-40B4-BE49-F238E27FC236}">
                <a16:creationId xmlns:a16="http://schemas.microsoft.com/office/drawing/2014/main" id="{ABA9B924-1AED-4916-A9C2-1CF54B87890C}"/>
              </a:ext>
            </a:extLst>
          </p:cNvPr>
          <p:cNvSpPr>
            <a:spLocks noGrp="1"/>
          </p:cNvSpPr>
          <p:nvPr>
            <p:ph idx="1"/>
          </p:nvPr>
        </p:nvSpPr>
        <p:spPr/>
        <p:txBody>
          <a:bodyPr/>
          <a:lstStyle/>
          <a:p>
            <a:pPr marL="0" indent="0">
              <a:buNone/>
            </a:pPr>
            <a:r>
              <a:rPr lang="zh-CN" altLang="en-US" dirty="0"/>
              <a:t>整个过程分为三个点</a:t>
            </a:r>
            <a:endParaRPr lang="en-US" altLang="zh-CN" dirty="0"/>
          </a:p>
          <a:p>
            <a:pPr marL="0" indent="0">
              <a:buNone/>
            </a:pPr>
            <a:r>
              <a:rPr lang="en-US" altLang="zh-CN" dirty="0"/>
              <a:t>1. </a:t>
            </a:r>
            <a:r>
              <a:rPr lang="zh-CN" altLang="en-US" dirty="0"/>
              <a:t>创建（</a:t>
            </a:r>
            <a:r>
              <a:rPr lang="en-US" altLang="zh-CN" dirty="0"/>
              <a:t>establish</a:t>
            </a:r>
            <a:r>
              <a:rPr lang="zh-CN" altLang="en-US" dirty="0"/>
              <a:t>）</a:t>
            </a:r>
          </a:p>
          <a:p>
            <a:pPr marL="0" indent="0">
              <a:buNone/>
            </a:pPr>
            <a:r>
              <a:rPr lang="en-US" altLang="zh-CN" dirty="0"/>
              <a:t>2. </a:t>
            </a:r>
            <a:r>
              <a:rPr lang="zh-CN" altLang="en-US" dirty="0"/>
              <a:t>验证（</a:t>
            </a:r>
            <a:r>
              <a:rPr lang="en-US" altLang="zh-CN" dirty="0"/>
              <a:t>verify</a:t>
            </a:r>
            <a:r>
              <a:rPr lang="zh-CN" altLang="en-US" dirty="0"/>
              <a:t>）</a:t>
            </a:r>
          </a:p>
          <a:p>
            <a:pPr marL="0" indent="0">
              <a:buNone/>
            </a:pPr>
            <a:r>
              <a:rPr lang="en-US" altLang="zh-CN" dirty="0"/>
              <a:t>3. </a:t>
            </a:r>
            <a:r>
              <a:rPr lang="zh-CN" altLang="en-US" dirty="0"/>
              <a:t>管理（</a:t>
            </a:r>
            <a:r>
              <a:rPr lang="en-US" altLang="zh-CN" dirty="0"/>
              <a:t>manage</a:t>
            </a:r>
            <a:r>
              <a:rPr lang="zh-CN" altLang="en-US" dirty="0"/>
              <a:t>）</a:t>
            </a:r>
          </a:p>
          <a:p>
            <a:pPr marL="0" indent="0">
              <a:buNone/>
            </a:pPr>
            <a:endParaRPr lang="zh-CN" altLang="en-US" dirty="0"/>
          </a:p>
        </p:txBody>
      </p:sp>
    </p:spTree>
    <p:extLst>
      <p:ext uri="{BB962C8B-B14F-4D97-AF65-F5344CB8AC3E}">
        <p14:creationId xmlns:p14="http://schemas.microsoft.com/office/powerpoint/2010/main" val="114659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3F951-A199-4768-A599-81ADF2D87D93}"/>
              </a:ext>
            </a:extLst>
          </p:cNvPr>
          <p:cNvSpPr>
            <a:spLocks noGrp="1"/>
          </p:cNvSpPr>
          <p:nvPr>
            <p:ph type="title"/>
          </p:nvPr>
        </p:nvSpPr>
        <p:spPr/>
        <p:txBody>
          <a:bodyPr/>
          <a:lstStyle/>
          <a:p>
            <a:r>
              <a:rPr lang="zh-CN" altLang="en-US" dirty="0"/>
              <a:t>背景</a:t>
            </a:r>
            <a:r>
              <a:rPr lang="en-US" altLang="zh-CN" sz="3600" dirty="0"/>
              <a:t>-</a:t>
            </a:r>
            <a:r>
              <a:rPr lang="zh-CN" altLang="en-US" sz="3600" dirty="0"/>
              <a:t>经典身份认证</a:t>
            </a:r>
            <a:endParaRPr lang="zh-CN" altLang="en-US" dirty="0"/>
          </a:p>
        </p:txBody>
      </p:sp>
      <p:sp>
        <p:nvSpPr>
          <p:cNvPr id="3" name="内容占位符 2">
            <a:extLst>
              <a:ext uri="{FF2B5EF4-FFF2-40B4-BE49-F238E27FC236}">
                <a16:creationId xmlns:a16="http://schemas.microsoft.com/office/drawing/2014/main" id="{B949F423-C84A-41D9-B789-E5DF87E86A59}"/>
              </a:ext>
            </a:extLst>
          </p:cNvPr>
          <p:cNvSpPr>
            <a:spLocks noGrp="1"/>
          </p:cNvSpPr>
          <p:nvPr>
            <p:ph idx="1"/>
          </p:nvPr>
        </p:nvSpPr>
        <p:spPr>
          <a:xfrm>
            <a:off x="838200" y="1825625"/>
            <a:ext cx="5922818" cy="4351338"/>
          </a:xfrm>
        </p:spPr>
        <p:txBody>
          <a:bodyPr/>
          <a:lstStyle/>
          <a:p>
            <a:pPr marL="0" indent="0">
              <a:buNone/>
            </a:pPr>
            <a:r>
              <a:rPr lang="zh-CN" altLang="en-US" dirty="0"/>
              <a:t>有大量的账号需要去管理</a:t>
            </a:r>
            <a:endParaRPr lang="en-US" altLang="zh-CN" dirty="0"/>
          </a:p>
          <a:p>
            <a:pPr marL="0" indent="0">
              <a:buNone/>
            </a:pPr>
            <a:endParaRPr lang="en-US" altLang="zh-CN" dirty="0"/>
          </a:p>
          <a:p>
            <a:pPr marL="0" indent="0">
              <a:buNone/>
            </a:pPr>
            <a:r>
              <a:rPr lang="zh-CN" altLang="en-US" dirty="0"/>
              <a:t>密码记不住，或者干脆所有账号都用一个密码</a:t>
            </a:r>
          </a:p>
        </p:txBody>
      </p:sp>
      <p:pic>
        <p:nvPicPr>
          <p:cNvPr id="5" name="图片 4">
            <a:extLst>
              <a:ext uri="{FF2B5EF4-FFF2-40B4-BE49-F238E27FC236}">
                <a16:creationId xmlns:a16="http://schemas.microsoft.com/office/drawing/2014/main" id="{10F811A2-7CC3-44AB-8D82-74B5D111EC6A}"/>
              </a:ext>
            </a:extLst>
          </p:cNvPr>
          <p:cNvPicPr>
            <a:picLocks noChangeAspect="1"/>
          </p:cNvPicPr>
          <p:nvPr/>
        </p:nvPicPr>
        <p:blipFill>
          <a:blip r:embed="rId2"/>
          <a:stretch>
            <a:fillRect/>
          </a:stretch>
        </p:blipFill>
        <p:spPr>
          <a:xfrm>
            <a:off x="6841313" y="1825626"/>
            <a:ext cx="4491704" cy="4351338"/>
          </a:xfrm>
          <a:prstGeom prst="rect">
            <a:avLst/>
          </a:prstGeom>
        </p:spPr>
      </p:pic>
    </p:spTree>
    <p:extLst>
      <p:ext uri="{BB962C8B-B14F-4D97-AF65-F5344CB8AC3E}">
        <p14:creationId xmlns:p14="http://schemas.microsoft.com/office/powerpoint/2010/main" val="40289550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2460</Words>
  <Application>Microsoft Office PowerPoint</Application>
  <PresentationFormat>宽屏</PresentationFormat>
  <Paragraphs>303</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等线 Light</vt:lpstr>
      <vt:lpstr>华文中宋</vt:lpstr>
      <vt:lpstr>微软雅黑</vt:lpstr>
      <vt:lpstr>Arial</vt:lpstr>
      <vt:lpstr>Times New Roman</vt:lpstr>
      <vt:lpstr>Office 主题​​</vt:lpstr>
      <vt:lpstr>CanDID: Can-Do Decentralized Identity with Legacy Compatibility, Sybil-Resistance, and Accountability</vt:lpstr>
      <vt:lpstr>六一快乐</vt:lpstr>
      <vt:lpstr>背景</vt:lpstr>
      <vt:lpstr>背景-数字身份</vt:lpstr>
      <vt:lpstr>背景-经典身份认证</vt:lpstr>
      <vt:lpstr>背景-经典身份认证</vt:lpstr>
      <vt:lpstr>背景-经典身份认证</vt:lpstr>
      <vt:lpstr>背景-经典身份认证</vt:lpstr>
      <vt:lpstr>背景-经典身份认证</vt:lpstr>
      <vt:lpstr>背景-经典身份认证-联邦身份</vt:lpstr>
      <vt:lpstr>背景-经典身份认证-联邦身份</vt:lpstr>
      <vt:lpstr>背景-经典身份认证-联邦身份</vt:lpstr>
      <vt:lpstr>背景-去中心化身份认证</vt:lpstr>
      <vt:lpstr>背景-去中心化身份认证</vt:lpstr>
      <vt:lpstr>背景-去中心化身份认证</vt:lpstr>
      <vt:lpstr>背景-去中心化身份认证</vt:lpstr>
      <vt:lpstr>背景-去中心化身份认证</vt:lpstr>
      <vt:lpstr>CanDID</vt:lpstr>
      <vt:lpstr>CanDID</vt:lpstr>
      <vt:lpstr>CanDID-Identity System</vt:lpstr>
      <vt:lpstr>CanDID</vt:lpstr>
      <vt:lpstr>CanDID-Identity System</vt:lpstr>
      <vt:lpstr>CanDID-Identity System-Port</vt:lpstr>
      <vt:lpstr>CanDID-Identity System-Port</vt:lpstr>
      <vt:lpstr>CanDID-Identity System-Port</vt:lpstr>
      <vt:lpstr>CanDID-Identity System-Port</vt:lpstr>
      <vt:lpstr>CanDID-Identity System-Port</vt:lpstr>
      <vt:lpstr>CanDID-Identity System-Deduplicate and Issue</vt:lpstr>
      <vt:lpstr>CanDID-Identity System-Deduplicate and Issue</vt:lpstr>
      <vt:lpstr>CanDID-Identity System-Deduplicate and Issue</vt:lpstr>
      <vt:lpstr>CanDID-Identity System-Deduplicate and Issue</vt:lpstr>
      <vt:lpstr>CanDID-Identity System-Link and Issue</vt:lpstr>
      <vt:lpstr>CanDID-Identity System-Link and Issue</vt:lpstr>
      <vt:lpstr>CanDID-Identity System-Link and Issue</vt:lpstr>
      <vt:lpstr>CanDID-Identity System-Link and Issue</vt:lpstr>
      <vt:lpstr>CanDID-Identity System-Verify</vt:lpstr>
      <vt:lpstr>CanDID-Key recovery</vt:lpstr>
      <vt:lpstr>CanDID-Key recovery</vt:lpstr>
      <vt:lpstr>CanDID-Key recovery</vt:lpstr>
      <vt:lpstr>CanDID-Key recovery</vt:lpstr>
      <vt:lpstr>CanDID</vt:lpstr>
      <vt:lpstr>一些思考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CanDID: Can-Do Decentralized Identity with Legacy Compatibility, Sybil-Resistance, and Accountability</dc:title>
  <dc:creator>huang</dc:creator>
  <cp:lastModifiedBy>huang</cp:lastModifiedBy>
  <cp:revision>32</cp:revision>
  <dcterms:created xsi:type="dcterms:W3CDTF">2022-06-01T06:43:21Z</dcterms:created>
  <dcterms:modified xsi:type="dcterms:W3CDTF">2022-06-01T11:37:31Z</dcterms:modified>
</cp:coreProperties>
</file>