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43"/>
  </p:handoutMasterIdLst>
  <p:sldIdLst>
    <p:sldId id="256" r:id="rId4"/>
    <p:sldId id="257" r:id="rId5"/>
    <p:sldId id="258" r:id="rId7"/>
    <p:sldId id="259" r:id="rId8"/>
    <p:sldId id="263" r:id="rId9"/>
    <p:sldId id="264" r:id="rId10"/>
    <p:sldId id="260" r:id="rId11"/>
    <p:sldId id="268" r:id="rId12"/>
    <p:sldId id="261" r:id="rId13"/>
    <p:sldId id="262" r:id="rId14"/>
    <p:sldId id="265" r:id="rId15"/>
    <p:sldId id="266" r:id="rId16"/>
    <p:sldId id="269" r:id="rId17"/>
    <p:sldId id="270" r:id="rId18"/>
    <p:sldId id="271" r:id="rId19"/>
    <p:sldId id="300" r:id="rId20"/>
    <p:sldId id="277" r:id="rId21"/>
    <p:sldId id="276" r:id="rId22"/>
    <p:sldId id="278" r:id="rId23"/>
    <p:sldId id="279" r:id="rId24"/>
    <p:sldId id="280" r:id="rId25"/>
    <p:sldId id="282" r:id="rId26"/>
    <p:sldId id="281" r:id="rId27"/>
    <p:sldId id="283" r:id="rId28"/>
    <p:sldId id="284" r:id="rId29"/>
    <p:sldId id="285" r:id="rId30"/>
    <p:sldId id="286" r:id="rId31"/>
    <p:sldId id="287" r:id="rId32"/>
    <p:sldId id="288" r:id="rId33"/>
    <p:sldId id="290" r:id="rId34"/>
    <p:sldId id="291" r:id="rId35"/>
    <p:sldId id="293" r:id="rId36"/>
    <p:sldId id="294" r:id="rId37"/>
    <p:sldId id="295" r:id="rId38"/>
    <p:sldId id="296" r:id="rId39"/>
    <p:sldId id="297" r:id="rId40"/>
    <p:sldId id="298" r:id="rId41"/>
    <p:sldId id="299"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470" autoAdjust="0"/>
  </p:normalViewPr>
  <p:slideViewPr>
    <p:cSldViewPr snapToGrid="0">
      <p:cViewPr varScale="1">
        <p:scale>
          <a:sx n="44" d="100"/>
          <a:sy n="44" d="100"/>
        </p:scale>
        <p:origin x="15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0F78D-D563-4922-BBEA-CADAAA2D71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278C3-FAB9-432E-B592-4FB080F82FC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仿宋" panose="02010609060101010101" pitchFamily="49" charset="-122"/>
              </a:rPr>
              <a:t>非加密货币情景下：区块链系统扩展困难（吞吐量）</a:t>
            </a:r>
            <a:r>
              <a:rPr lang="en-US" altLang="zh-CN" sz="1800" dirty="0">
                <a:effectLst/>
                <a:ea typeface="Calibri" panose="020F0502020204030204" pitchFamily="34" charset="0"/>
              </a:rPr>
              <a:t> --&gt;  </a:t>
            </a:r>
            <a:r>
              <a:rPr lang="zh-CN" altLang="zh-CN" sz="1800" dirty="0">
                <a:effectLst/>
                <a:ea typeface="仿宋" panose="02010609060101010101" pitchFamily="49" charset="-122"/>
              </a:rPr>
              <a:t>分布式共识算法</a:t>
            </a:r>
            <a:endParaRPr lang="en-US" altLang="zh-CN" sz="1800" dirty="0">
              <a:effectLst/>
              <a:ea typeface="仿宋" panose="02010609060101010101" pitchFamily="49" charset="-122"/>
            </a:endParaRPr>
          </a:p>
          <a:p>
            <a:r>
              <a:rPr lang="zh-CN" altLang="en-US" sz="1800" dirty="0">
                <a:effectLst/>
                <a:ea typeface="仿宋" panose="02010609060101010101" pitchFamily="49" charset="-122"/>
              </a:rPr>
              <a:t>现有针对区块链扩展性的研究基本局限于</a:t>
            </a:r>
            <a:r>
              <a:rPr lang="zh-CN" altLang="zh-CN" sz="1800" dirty="0">
                <a:effectLst/>
                <a:ea typeface="仿宋" panose="02010609060101010101" pitchFamily="49" charset="-122"/>
              </a:rPr>
              <a:t>加密货币</a:t>
            </a:r>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Pbft</a:t>
            </a:r>
            <a:r>
              <a:rPr lang="en-US" altLang="zh-CN" dirty="0"/>
              <a:t>: </a:t>
            </a:r>
            <a:r>
              <a:rPr lang="zh-CN" altLang="en-US" dirty="0"/>
              <a:t>流水线执行</a:t>
            </a:r>
            <a:endParaRPr lang="en-US" altLang="zh-CN" dirty="0"/>
          </a:p>
          <a:p>
            <a:r>
              <a:rPr lang="zh-CN" altLang="en-US" dirty="0"/>
              <a:t>锁步机制</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我们是否可以在保证安全共识的情况下尽可能减少一个委员会内的节点个数呢？</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论文使用了</a:t>
            </a:r>
            <a:r>
              <a:rPr lang="en-US" altLang="zh-CN" b="0" i="0" dirty="0">
                <a:solidFill>
                  <a:srgbClr val="121212"/>
                </a:solidFill>
                <a:effectLst/>
                <a:latin typeface="-apple-system"/>
              </a:rPr>
              <a:t>TEE+PBFT</a:t>
            </a:r>
            <a:r>
              <a:rPr lang="zh-CN" altLang="en-US" b="0" i="0" dirty="0">
                <a:solidFill>
                  <a:srgbClr val="121212"/>
                </a:solidFill>
                <a:effectLst/>
                <a:latin typeface="-apple-system"/>
              </a:rPr>
              <a:t>来改进共识算法。</a:t>
            </a:r>
            <a:r>
              <a:rPr lang="en-US" altLang="zh-CN" b="0" i="0" dirty="0">
                <a:solidFill>
                  <a:srgbClr val="121212"/>
                </a:solidFill>
                <a:effectLst/>
                <a:latin typeface="-apple-system"/>
              </a:rPr>
              <a:t>PBFT</a:t>
            </a:r>
            <a:r>
              <a:rPr lang="zh-CN" altLang="en-US" b="0" i="0" dirty="0">
                <a:solidFill>
                  <a:srgbClr val="121212"/>
                </a:solidFill>
                <a:effectLst/>
                <a:latin typeface="-apple-system"/>
              </a:rPr>
              <a:t>算法的安全假设为恶意节点的个数不大于</a:t>
            </a:r>
            <a:r>
              <a:rPr lang="en-US" altLang="zh-CN" b="0" i="0" dirty="0">
                <a:solidFill>
                  <a:srgbClr val="121212"/>
                </a:solidFill>
                <a:effectLst/>
                <a:latin typeface="-apple-system"/>
              </a:rPr>
              <a:t>f</a:t>
            </a:r>
            <a:r>
              <a:rPr lang="zh-CN" altLang="en-US" b="0" i="0" dirty="0">
                <a:solidFill>
                  <a:srgbClr val="121212"/>
                </a:solidFill>
                <a:effectLst/>
                <a:latin typeface="-apple-system"/>
              </a:rPr>
              <a:t>，其中</a:t>
            </a:r>
            <a:r>
              <a:rPr lang="en-US" altLang="zh-CN" b="0" i="0" dirty="0">
                <a:solidFill>
                  <a:srgbClr val="121212"/>
                </a:solidFill>
                <a:effectLst/>
                <a:latin typeface="-apple-system"/>
              </a:rPr>
              <a:t>N=3f+1</a:t>
            </a:r>
            <a:r>
              <a:rPr lang="zh-CN" altLang="en-US" b="0" i="0" dirty="0">
                <a:solidFill>
                  <a:srgbClr val="121212"/>
                </a:solidFill>
                <a:effectLst/>
                <a:latin typeface="-apple-system"/>
              </a:rPr>
              <a:t>，</a:t>
            </a:r>
            <a:r>
              <a:rPr lang="en-US" altLang="zh-CN" b="0" i="0" dirty="0">
                <a:solidFill>
                  <a:srgbClr val="121212"/>
                </a:solidFill>
                <a:effectLst/>
                <a:latin typeface="-apple-system"/>
              </a:rPr>
              <a:t>N</a:t>
            </a:r>
            <a:r>
              <a:rPr lang="zh-CN" altLang="en-US" b="0" i="0" dirty="0">
                <a:solidFill>
                  <a:srgbClr val="121212"/>
                </a:solidFill>
                <a:effectLst/>
                <a:latin typeface="-apple-system"/>
              </a:rPr>
              <a:t>表示一个网络的节点个数，也即是</a:t>
            </a:r>
            <a:r>
              <a:rPr lang="en-US" altLang="zh-CN" b="0" i="0" dirty="0">
                <a:solidFill>
                  <a:srgbClr val="121212"/>
                </a:solidFill>
                <a:effectLst/>
                <a:latin typeface="-apple-system"/>
              </a:rPr>
              <a:t>f&lt;N/3</a:t>
            </a:r>
            <a:r>
              <a:rPr lang="zh-CN" altLang="en-US" b="0" i="0" dirty="0">
                <a:solidFill>
                  <a:srgbClr val="121212"/>
                </a:solidFill>
                <a:effectLst/>
                <a:latin typeface="-apple-system"/>
              </a:rPr>
              <a:t>。如果使用了</a:t>
            </a:r>
            <a:r>
              <a:rPr lang="en-US" altLang="zh-CN" b="0" i="0" dirty="0">
                <a:solidFill>
                  <a:srgbClr val="121212"/>
                </a:solidFill>
                <a:effectLst/>
                <a:latin typeface="-apple-system"/>
              </a:rPr>
              <a:t>TEE+PBFT</a:t>
            </a:r>
            <a:r>
              <a:rPr lang="zh-CN" altLang="en-US" b="0" i="0" dirty="0">
                <a:solidFill>
                  <a:srgbClr val="121212"/>
                </a:solidFill>
                <a:effectLst/>
                <a:latin typeface="-apple-system"/>
              </a:rPr>
              <a:t>，可以让</a:t>
            </a:r>
            <a:r>
              <a:rPr lang="en-US" altLang="zh-CN" b="0" i="0" dirty="0">
                <a:solidFill>
                  <a:srgbClr val="121212"/>
                </a:solidFill>
                <a:effectLst/>
                <a:latin typeface="-apple-system"/>
              </a:rPr>
              <a:t>f&lt;N/2</a:t>
            </a:r>
            <a:r>
              <a:rPr lang="zh-CN" altLang="en-US" b="0" i="0" dirty="0">
                <a:solidFill>
                  <a:srgbClr val="121212"/>
                </a:solidFill>
                <a:effectLst/>
                <a:latin typeface="-apple-system"/>
              </a:rPr>
              <a:t>的前提下实现安全的共识（具体可以查看论文引用</a:t>
            </a:r>
            <a:r>
              <a:rPr lang="en-US" altLang="zh-CN" b="0" i="0" dirty="0">
                <a:solidFill>
                  <a:srgbClr val="121212"/>
                </a:solidFill>
                <a:effectLst/>
                <a:latin typeface="-apple-system"/>
              </a:rPr>
              <a:t>17</a:t>
            </a:r>
            <a:r>
              <a:rPr lang="zh-CN" altLang="en-US" b="0" i="0" dirty="0">
                <a:solidFill>
                  <a:srgbClr val="121212"/>
                </a:solidFill>
                <a:effectLst/>
                <a:latin typeface="-apple-system"/>
              </a:rPr>
              <a:t>）。</a:t>
            </a:r>
            <a:r>
              <a:rPr lang="zh-CN" altLang="en-US" b="1" i="0" dirty="0">
                <a:solidFill>
                  <a:srgbClr val="121212"/>
                </a:solidFill>
                <a:effectLst/>
                <a:latin typeface="-apple-system"/>
              </a:rPr>
              <a:t>在一个委会会内，更少节点个数就能实现安全的拜占庭容错共识</a:t>
            </a:r>
            <a:r>
              <a:rPr lang="zh-CN" altLang="en-US" b="0" i="0" dirty="0">
                <a:solidFill>
                  <a:srgbClr val="121212"/>
                </a:solidFill>
                <a:effectLst/>
                <a:latin typeface="-apple-system"/>
              </a:rPr>
              <a:t>。</a:t>
            </a:r>
            <a:endParaRPr lang="zh-CN" altLang="en-US"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为了避免大的可信计算基（</a:t>
            </a:r>
            <a:r>
              <a:rPr lang="en-US" altLang="zh-CN" b="0" i="0" dirty="0">
                <a:solidFill>
                  <a:srgbClr val="121212"/>
                </a:solidFill>
                <a:effectLst/>
                <a:latin typeface="-apple-system"/>
              </a:rPr>
              <a:t>TCB</a:t>
            </a:r>
            <a:r>
              <a:rPr lang="zh-CN" altLang="en-US" b="0" i="0" dirty="0">
                <a:solidFill>
                  <a:srgbClr val="121212"/>
                </a:solidFill>
                <a:effectLst/>
                <a:latin typeface="-apple-system"/>
              </a:rPr>
              <a:t>，</a:t>
            </a:r>
            <a:r>
              <a:rPr lang="en-US" altLang="zh-CN" b="0" i="0" dirty="0">
                <a:solidFill>
                  <a:srgbClr val="121212"/>
                </a:solidFill>
                <a:effectLst/>
                <a:latin typeface="-apple-system"/>
              </a:rPr>
              <a:t>trusted computing base</a:t>
            </a:r>
            <a:r>
              <a:rPr lang="zh-CN" altLang="en-US" b="0" i="0" dirty="0">
                <a:solidFill>
                  <a:srgbClr val="121212"/>
                </a:solidFill>
                <a:effectLst/>
                <a:latin typeface="-apple-system"/>
              </a:rPr>
              <a:t>）导致的系统安全隐患，系统没有把整个共识协议放到</a:t>
            </a:r>
            <a:r>
              <a:rPr lang="en-US" altLang="zh-CN" b="0" i="0" dirty="0">
                <a:solidFill>
                  <a:srgbClr val="121212"/>
                </a:solidFill>
                <a:effectLst/>
                <a:latin typeface="-apple-system"/>
              </a:rPr>
              <a:t>TEE</a:t>
            </a:r>
            <a:r>
              <a:rPr lang="zh-CN" altLang="en-US" b="0" i="0" dirty="0">
                <a:solidFill>
                  <a:srgbClr val="121212"/>
                </a:solidFill>
                <a:effectLst/>
                <a:latin typeface="-apple-system"/>
              </a:rPr>
              <a:t>中执行，而是使用论文</a:t>
            </a:r>
            <a:r>
              <a:rPr lang="en-US" altLang="zh-CN" b="0" i="0" dirty="0">
                <a:solidFill>
                  <a:srgbClr val="121212"/>
                </a:solidFill>
                <a:effectLst/>
                <a:latin typeface="-apple-system"/>
              </a:rPr>
              <a:t>17</a:t>
            </a:r>
            <a:r>
              <a:rPr lang="zh-CN" altLang="en-US" b="0" i="0" dirty="0">
                <a:solidFill>
                  <a:srgbClr val="121212"/>
                </a:solidFill>
                <a:effectLst/>
                <a:latin typeface="-apple-system"/>
              </a:rPr>
              <a:t>的方式，结合</a:t>
            </a:r>
            <a:r>
              <a:rPr lang="zh-CN" altLang="en-US" b="1" i="0" dirty="0">
                <a:solidFill>
                  <a:srgbClr val="121212"/>
                </a:solidFill>
                <a:effectLst/>
                <a:latin typeface="-apple-system"/>
              </a:rPr>
              <a:t>日志、消息摘要和</a:t>
            </a:r>
            <a:r>
              <a:rPr lang="en-US" altLang="zh-CN" b="1" i="0" dirty="0">
                <a:solidFill>
                  <a:srgbClr val="121212"/>
                </a:solidFill>
                <a:effectLst/>
                <a:latin typeface="-apple-system"/>
              </a:rPr>
              <a:t>TEE</a:t>
            </a:r>
            <a:r>
              <a:rPr lang="zh-CN" altLang="en-US" b="1" i="0" dirty="0">
                <a:solidFill>
                  <a:srgbClr val="121212"/>
                </a:solidFill>
                <a:effectLst/>
                <a:latin typeface="-apple-system"/>
              </a:rPr>
              <a:t>密钥加密</a:t>
            </a:r>
            <a:r>
              <a:rPr lang="zh-CN" altLang="en-US" b="0" i="0" dirty="0">
                <a:solidFill>
                  <a:srgbClr val="121212"/>
                </a:solidFill>
                <a:effectLst/>
                <a:latin typeface="-apple-system"/>
              </a:rPr>
              <a:t>来实现安全。每个节点：日志中含有消息摘要，包含</a:t>
            </a:r>
            <a:r>
              <a:rPr lang="en-US" altLang="zh-CN" b="0" i="0" dirty="0">
                <a:solidFill>
                  <a:srgbClr val="121212"/>
                </a:solidFill>
                <a:effectLst/>
                <a:latin typeface="-apple-system"/>
              </a:rPr>
              <a:t>TEE</a:t>
            </a:r>
            <a:r>
              <a:rPr lang="zh-CN" altLang="en-US" b="0" i="0" dirty="0">
                <a:solidFill>
                  <a:srgbClr val="121212"/>
                </a:solidFill>
                <a:effectLst/>
                <a:latin typeface="-apple-system"/>
              </a:rPr>
              <a:t>生成的签名</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在后续发现</a:t>
            </a:r>
            <a:r>
              <a:rPr lang="en-US" altLang="zh-CN" b="0" i="0" dirty="0">
                <a:solidFill>
                  <a:srgbClr val="121212"/>
                </a:solidFill>
                <a:effectLst/>
                <a:latin typeface="-apple-system"/>
              </a:rPr>
              <a:t>AHL</a:t>
            </a:r>
            <a:r>
              <a:rPr lang="zh-CN" altLang="en-US" b="0" i="0" dirty="0">
                <a:solidFill>
                  <a:srgbClr val="121212"/>
                </a:solidFill>
                <a:effectLst/>
                <a:latin typeface="-apple-system"/>
              </a:rPr>
              <a:t>并未达到需要的扩展性</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在一个委员会里面的所有节点的通信方面，论文给出了一个小改进。</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超级账本</a:t>
            </a:r>
            <a:r>
              <a:rPr lang="en-US" altLang="zh-CN" b="0" i="0" dirty="0">
                <a:solidFill>
                  <a:srgbClr val="121212"/>
                </a:solidFill>
                <a:effectLst/>
                <a:latin typeface="-apple-system"/>
              </a:rPr>
              <a:t>Hyperledger</a:t>
            </a:r>
            <a:r>
              <a:rPr lang="zh-CN" altLang="en-US" b="0" i="0" dirty="0">
                <a:solidFill>
                  <a:srgbClr val="121212"/>
                </a:solidFill>
                <a:effectLst/>
                <a:latin typeface="-apple-system"/>
              </a:rPr>
              <a:t>的共识消息和请求消息共用一个消息队列，导致大量的共识消息被丢弃，特别是在委员会节点数增加的时候，使得吞吐量下降。</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所以，论文将原始消息队列划分为两种队列来分别处理共识消息和请求消息，防止共识消息被丢弃。其中消息包含标识类型的元数据。</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副本接收用户请求时，请求会被广播到所有节点。这是没必要的，因为在</a:t>
            </a:r>
            <a:r>
              <a:rPr lang="en-US" altLang="zh-CN" b="0" i="0" dirty="0">
                <a:solidFill>
                  <a:srgbClr val="121212"/>
                </a:solidFill>
                <a:effectLst/>
                <a:latin typeface="-apple-system"/>
              </a:rPr>
              <a:t>leader</a:t>
            </a:r>
            <a:r>
              <a:rPr lang="zh-CN" altLang="en-US" b="0" i="0" dirty="0">
                <a:solidFill>
                  <a:srgbClr val="121212"/>
                </a:solidFill>
                <a:effectLst/>
                <a:latin typeface="-apple-system"/>
              </a:rPr>
              <a:t>收到请求后会在</a:t>
            </a:r>
            <a:r>
              <a:rPr lang="en-US" altLang="zh-CN" b="0" i="0" dirty="0">
                <a:solidFill>
                  <a:srgbClr val="121212"/>
                </a:solidFill>
                <a:effectLst/>
                <a:latin typeface="-apple-system"/>
              </a:rPr>
              <a:t>pre-prepare</a:t>
            </a:r>
            <a:r>
              <a:rPr lang="zh-CN" altLang="en-US" b="0" i="0" dirty="0">
                <a:solidFill>
                  <a:srgbClr val="121212"/>
                </a:solidFill>
                <a:effectLst/>
                <a:latin typeface="-apple-system"/>
              </a:rPr>
              <a:t>阶段广播请求。因此移除了请求广播，副本从客户端收到请求后只传给</a:t>
            </a:r>
            <a:r>
              <a:rPr lang="en-US" altLang="zh-CN" b="0" i="0" dirty="0">
                <a:solidFill>
                  <a:srgbClr val="121212"/>
                </a:solidFill>
                <a:effectLst/>
                <a:latin typeface="-apple-system"/>
              </a:rPr>
              <a:t>leader</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en-US" altLang="zh-CN" b="0" i="0" dirty="0" err="1">
                <a:solidFill>
                  <a:srgbClr val="121212"/>
                </a:solidFill>
                <a:effectLst/>
                <a:latin typeface="-apple-system"/>
              </a:rPr>
              <a:t>AHLR:leader</a:t>
            </a:r>
            <a:r>
              <a:rPr lang="zh-CN" altLang="en-US" b="0" i="0" dirty="0">
                <a:solidFill>
                  <a:srgbClr val="121212"/>
                </a:solidFill>
                <a:effectLst/>
                <a:latin typeface="-apple-system"/>
              </a:rPr>
              <a:t>收集聚合其他节点消息，节点验证从</a:t>
            </a:r>
            <a:r>
              <a:rPr lang="en-US" altLang="zh-CN" b="0" i="0" dirty="0">
                <a:solidFill>
                  <a:srgbClr val="121212"/>
                </a:solidFill>
                <a:effectLst/>
                <a:latin typeface="-apple-system"/>
              </a:rPr>
              <a:t>leader</a:t>
            </a:r>
            <a:r>
              <a:rPr lang="zh-CN" altLang="en-US" b="0" i="0" dirty="0">
                <a:solidFill>
                  <a:srgbClr val="121212"/>
                </a:solidFill>
                <a:effectLst/>
                <a:latin typeface="-apple-system"/>
              </a:rPr>
              <a:t>返回的聚合消息</a:t>
            </a:r>
            <a:endParaRPr lang="zh-CN" altLang="en-US"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AHL</a:t>
            </a:r>
            <a:r>
              <a:rPr lang="zh-CN" altLang="en-US" dirty="0"/>
              <a:t>的日志操作是在</a:t>
            </a:r>
            <a:r>
              <a:rPr lang="en-US" altLang="zh-CN" dirty="0"/>
              <a:t>enclave</a:t>
            </a:r>
            <a:r>
              <a:rPr lang="zh-CN" altLang="en-US" dirty="0"/>
              <a:t>中通过私钥生成的</a:t>
            </a:r>
            <a:endParaRPr lang="zh-CN" altLang="en-US" dirty="0"/>
          </a:p>
          <a:p>
            <a:r>
              <a:rPr lang="zh-CN" altLang="en-US" dirty="0"/>
              <a:t>拜占庭失败：</a:t>
            </a:r>
            <a:r>
              <a:rPr lang="en-US" altLang="zh-CN" dirty="0"/>
              <a:t>safety</a:t>
            </a:r>
            <a:r>
              <a:rPr lang="zh-CN" altLang="en-US" dirty="0"/>
              <a:t>不考虑网络状况也可以实现， </a:t>
            </a:r>
            <a:r>
              <a:rPr lang="en-US" altLang="zh-CN" dirty="0"/>
              <a:t>liveness</a:t>
            </a:r>
            <a:r>
              <a:rPr lang="zh-CN" altLang="en-US" dirty="0"/>
              <a:t>在部分同步网络</a:t>
            </a:r>
            <a:endParaRPr lang="zh-CN" altLang="en-US" dirty="0"/>
          </a:p>
          <a:p>
            <a:endParaRPr lang="zh-CN" altLang="en-US" dirty="0"/>
          </a:p>
          <a:p>
            <a:r>
              <a:rPr lang="en-US" altLang="zh-CN" dirty="0"/>
              <a:t>AHL+</a:t>
            </a:r>
            <a:r>
              <a:rPr lang="zh-CN" altLang="en-US" dirty="0"/>
              <a:t>只优化了节点间通信，并未改变共识消息</a:t>
            </a:r>
            <a:endParaRPr lang="zh-CN" altLang="en-US" dirty="0"/>
          </a:p>
          <a:p>
            <a:endParaRPr lang="zh-CN" altLang="en-US" dirty="0"/>
          </a:p>
          <a:p>
            <a:r>
              <a:rPr lang="en-US" altLang="zh-CN" dirty="0"/>
              <a:t>AHLR</a:t>
            </a:r>
            <a:r>
              <a:rPr lang="zh-CN" altLang="en-US" dirty="0"/>
              <a:t>只优化了在没有视图改变情况下的常规情况通信，消息聚合在</a:t>
            </a:r>
            <a:r>
              <a:rPr lang="en-US" altLang="zh-CN" dirty="0"/>
              <a:t>enclave</a:t>
            </a:r>
            <a:r>
              <a:rPr lang="zh-CN" altLang="en-US" dirty="0"/>
              <a:t>内完成</a:t>
            </a:r>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所用时间证明共识算法：每个节点向</a:t>
            </a:r>
            <a:r>
              <a:rPr lang="en-US" altLang="zh-CN" dirty="0"/>
              <a:t>enclave</a:t>
            </a:r>
            <a:r>
              <a:rPr lang="zh-CN" altLang="en-US" dirty="0"/>
              <a:t>请求一个随机的</a:t>
            </a:r>
            <a:r>
              <a:rPr lang="en-US" altLang="zh-CN" dirty="0"/>
              <a:t>waitTime</a:t>
            </a:r>
            <a:r>
              <a:rPr lang="zh-CN" altLang="en-US" dirty="0"/>
              <a:t>，</a:t>
            </a:r>
            <a:r>
              <a:rPr lang="en-US" altLang="zh-CN" dirty="0"/>
              <a:t>waittime</a:t>
            </a:r>
            <a:r>
              <a:rPr lang="zh-CN" altLang="en-US" dirty="0"/>
              <a:t>过期后</a:t>
            </a:r>
            <a:r>
              <a:rPr lang="en-US" altLang="zh-CN" dirty="0"/>
              <a:t>enclave</a:t>
            </a:r>
            <a:r>
              <a:rPr lang="zh-CN" altLang="en-US" dirty="0"/>
              <a:t>给出等待认证或给出新</a:t>
            </a:r>
            <a:r>
              <a:rPr lang="en-US" altLang="zh-CN" dirty="0"/>
              <a:t>waittime</a:t>
            </a:r>
            <a:endParaRPr lang="en-US" altLang="zh-CN" dirty="0"/>
          </a:p>
          <a:p>
            <a:r>
              <a:rPr lang="zh-CN" altLang="en-US" dirty="0"/>
              <a:t>最短</a:t>
            </a:r>
            <a:r>
              <a:rPr lang="en-US" altLang="zh-CN" dirty="0"/>
              <a:t>waitTime</a:t>
            </a:r>
            <a:r>
              <a:rPr lang="zh-CN" altLang="en-US" dirty="0"/>
              <a:t>成为</a:t>
            </a:r>
            <a:r>
              <a:rPr lang="en-US" altLang="zh-CN" dirty="0"/>
              <a:t>leader</a:t>
            </a:r>
            <a:endParaRPr lang="en-US" altLang="zh-CN" dirty="0"/>
          </a:p>
          <a:p>
            <a:endParaRPr lang="en-US" altLang="zh-CN" dirty="0"/>
          </a:p>
          <a:p>
            <a:r>
              <a:rPr lang="zh-CN" altLang="en-US" dirty="0"/>
              <a:t>优化：限制生成下个区块节点数，降低废弃区块率</a:t>
            </a:r>
            <a:endParaRPr lang="zh-CN" altLang="en-US" dirty="0"/>
          </a:p>
          <a:p>
            <a:r>
              <a:rPr lang="zh-CN" altLang="en-US" dirty="0"/>
              <a:t>生成</a:t>
            </a:r>
            <a:r>
              <a:rPr lang="en-US" altLang="zh-CN" dirty="0"/>
              <a:t>l</a:t>
            </a:r>
            <a:r>
              <a:rPr lang="zh-CN" altLang="en-US" dirty="0"/>
              <a:t>位的值</a:t>
            </a:r>
            <a:r>
              <a:rPr lang="en-US" altLang="zh-CN" dirty="0"/>
              <a:t>q</a:t>
            </a:r>
            <a:r>
              <a:rPr lang="zh-CN" altLang="en-US" dirty="0"/>
              <a:t>，与等待许可绑定，只有在许可的</a:t>
            </a:r>
            <a:r>
              <a:rPr lang="en-US" altLang="zh-CN" dirty="0"/>
              <a:t>q=0</a:t>
            </a:r>
            <a:r>
              <a:rPr lang="zh-CN" altLang="en-US" dirty="0"/>
              <a:t>时才是有效的。有效许可</a:t>
            </a:r>
            <a:r>
              <a:rPr lang="en-US" altLang="zh-CN" dirty="0"/>
              <a:t>+</a:t>
            </a:r>
            <a:r>
              <a:rPr lang="zh-CN" altLang="en-US" dirty="0"/>
              <a:t>最短</a:t>
            </a:r>
            <a:r>
              <a:rPr lang="en-US" altLang="zh-CN" dirty="0"/>
              <a:t>waitTime</a:t>
            </a:r>
            <a:endParaRPr lang="en-US" altLang="zh-CN" dirty="0"/>
          </a:p>
          <a:p>
            <a:endParaRPr lang="en-US" altLang="zh-CN" dirty="0"/>
          </a:p>
          <a:p>
            <a:r>
              <a:rPr lang="en-US" altLang="zh-CN" dirty="0"/>
              <a:t>step1</a:t>
            </a:r>
            <a:r>
              <a:rPr lang="zh-CN" altLang="en-US" dirty="0"/>
              <a:t>：随机</a:t>
            </a:r>
            <a:r>
              <a:rPr lang="en-US" altLang="zh-CN" dirty="0"/>
              <a:t>n' = n · 2^(-l)</a:t>
            </a:r>
            <a:r>
              <a:rPr lang="zh-CN" altLang="en-US" dirty="0"/>
              <a:t>节点</a:t>
            </a:r>
            <a:endParaRPr lang="zh-CN" altLang="en-US" dirty="0"/>
          </a:p>
          <a:p>
            <a:r>
              <a:rPr lang="en-US" altLang="zh-CN" dirty="0"/>
              <a:t>step2</a:t>
            </a:r>
            <a:r>
              <a:rPr lang="zh-CN" altLang="en-US" dirty="0"/>
              <a:t>：随机选出</a:t>
            </a:r>
            <a:r>
              <a:rPr lang="en-US" altLang="zh-CN" dirty="0"/>
              <a:t>leader</a:t>
            </a:r>
            <a:endParaRPr lang="en-US" altLang="zh-CN"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poet+</a:t>
            </a:r>
            <a:r>
              <a:rPr lang="zh-CN" altLang="en-US" dirty="0">
                <a:sym typeface="+mn-ea"/>
              </a:rPr>
              <a:t>所用时间证明</a:t>
            </a:r>
            <a:r>
              <a:rPr lang="en-US" dirty="0"/>
              <a:t>:</a:t>
            </a:r>
            <a:r>
              <a:rPr lang="zh-CN" altLang="en-US" dirty="0"/>
              <a:t>拜占庭阈值</a:t>
            </a:r>
            <a:r>
              <a:rPr lang="en-US" altLang="zh-CN" dirty="0"/>
              <a:t>&amp;</a:t>
            </a:r>
            <a:r>
              <a:rPr lang="zh-CN" altLang="en-US" dirty="0"/>
              <a:t>网络延迟 </a:t>
            </a:r>
            <a:endParaRPr lang="zh-CN" altLang="en-US" dirty="0"/>
          </a:p>
          <a:p>
            <a:r>
              <a:rPr lang="zh-CN" altLang="en-US" dirty="0"/>
              <a:t>部分同步容错低于</a:t>
            </a:r>
            <a:r>
              <a:rPr lang="en-US" altLang="zh-CN" dirty="0"/>
              <a:t>33%</a:t>
            </a:r>
            <a:endParaRPr lang="en-US" altLang="zh-CN" dirty="0"/>
          </a:p>
          <a:p>
            <a:endParaRPr lang="en-US" altLang="zh-CN" dirty="0"/>
          </a:p>
          <a:p>
            <a:r>
              <a:rPr lang="en-US" altLang="zh-CN" dirty="0"/>
              <a:t>ahl+</a:t>
            </a:r>
            <a:r>
              <a:rPr lang="zh-CN" altLang="en-US" dirty="0"/>
              <a:t>：与网路延迟无关</a:t>
            </a:r>
            <a:endParaRPr lang="zh-CN" altLang="en-US" dirty="0"/>
          </a:p>
          <a:p>
            <a:endParaRPr lang="zh-CN" altLang="en-US" dirty="0"/>
          </a:p>
          <a:p>
            <a:r>
              <a:rPr lang="zh-CN" altLang="en-US" dirty="0"/>
              <a:t>且</a:t>
            </a:r>
            <a:r>
              <a:rPr lang="en-US" altLang="zh-CN" dirty="0"/>
              <a:t>ahl+</a:t>
            </a:r>
            <a:r>
              <a:rPr lang="zh-CN" altLang="en-US" dirty="0"/>
              <a:t>吞吐量高于</a:t>
            </a:r>
            <a:r>
              <a:rPr lang="en-US" altLang="zh-CN" dirty="0"/>
              <a:t>poet+</a:t>
            </a:r>
            <a:endParaRPr lang="en-US" altLang="zh-CN"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需要一个有效且安全的方式来分配节点到各个委员会，避免在一个委员会内有过多的恶意节点。</a:t>
            </a:r>
            <a:endParaRPr lang="en-US" altLang="zh-CN" b="0" i="0" dirty="0">
              <a:solidFill>
                <a:srgbClr val="121212"/>
              </a:solidFill>
              <a:effectLst/>
              <a:latin typeface="-apple-system"/>
            </a:endParaRPr>
          </a:p>
          <a:p>
            <a:r>
              <a:rPr lang="en-US" altLang="zh-CN" b="0" i="0" dirty="0">
                <a:solidFill>
                  <a:srgbClr val="121212"/>
                </a:solidFill>
                <a:effectLst/>
                <a:latin typeface="-apple-system"/>
              </a:rPr>
              <a:t>假设整个区块链网络有100个节点，分为5个委员会，每一个委员会有20个节点，且使用的是拜占庭容错共识算法。假设其中恶意节点有10个，并且它们之间相互</a:t>
            </a:r>
            <a:r>
              <a:rPr lang="zh-CN" altLang="en-US" b="0" i="0" dirty="0">
                <a:solidFill>
                  <a:srgbClr val="121212"/>
                </a:solidFill>
                <a:effectLst/>
                <a:latin typeface="-apple-system"/>
              </a:rPr>
              <a:t>串通</a:t>
            </a:r>
            <a:r>
              <a:rPr lang="en-US" altLang="zh-CN" b="0" i="0" dirty="0">
                <a:solidFill>
                  <a:srgbClr val="121212"/>
                </a:solidFill>
                <a:effectLst/>
                <a:latin typeface="-apple-system"/>
              </a:rPr>
              <a:t>。如果这些恶意节点全部被分配到一个委员会里面，就会有大问题，它们就能够控着这个委员会的共识结果。</a:t>
            </a:r>
            <a:endParaRPr lang="en-US" altLang="zh-CN" b="0" i="0" dirty="0">
              <a:solidFill>
                <a:srgbClr val="121212"/>
              </a:solidFill>
              <a:effectLst/>
              <a:latin typeface="-apple-system"/>
            </a:endParaRPr>
          </a:p>
          <a:p>
            <a:r>
              <a:rPr lang="en-US" altLang="zh-CN" b="0" i="0" dirty="0">
                <a:solidFill>
                  <a:srgbClr val="121212"/>
                </a:solidFill>
                <a:effectLst/>
                <a:latin typeface="-apple-system"/>
              </a:rPr>
              <a:t>解决这个问题的一个方法是将这些恶意节点分散到各个委员会里面，使得每一个委员会所包含恶意节点的数量尽可能少。</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委员会大小需要兼顾表现和安全性。</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在第一次分配好之后，攻击者可能会逐一攻破一个委员会内的节点，使之变成恶意节点，导致这个委员会不再安全。因此需要周期性地重新配置各个委员会的成员，让恶意节点尽可能均匀分散到各个委员会中。</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有两个函数用于在</a:t>
            </a:r>
            <a:r>
              <a:rPr lang="en-US" altLang="zh-CN" b="0" i="0" dirty="0">
                <a:solidFill>
                  <a:srgbClr val="121212"/>
                </a:solidFill>
                <a:effectLst/>
                <a:latin typeface="-apple-system"/>
              </a:rPr>
              <a:t>Enclave</a:t>
            </a:r>
            <a:r>
              <a:rPr lang="zh-CN" altLang="en-US" b="0" i="0" dirty="0">
                <a:solidFill>
                  <a:srgbClr val="121212"/>
                </a:solidFill>
                <a:effectLst/>
                <a:latin typeface="-apple-system"/>
              </a:rPr>
              <a:t>处理</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1" dirty="0">
                <a:solidFill>
                  <a:srgbClr val="121212"/>
                </a:solidFill>
                <a:effectLst/>
                <a:latin typeface="-apple-system"/>
              </a:rPr>
              <a:t>sgx_read_rand </a:t>
            </a:r>
            <a:r>
              <a:rPr lang="zh-CN" altLang="en-US" b="0" i="0" dirty="0">
                <a:solidFill>
                  <a:srgbClr val="121212"/>
                </a:solidFill>
                <a:effectLst/>
                <a:latin typeface="-apple-system"/>
              </a:rPr>
              <a:t>产生无偏见的随机数</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1" dirty="0">
                <a:solidFill>
                  <a:srgbClr val="121212"/>
                </a:solidFill>
                <a:effectLst/>
                <a:latin typeface="-apple-system"/>
              </a:rPr>
              <a:t>sgx_get_trusted_time</a:t>
            </a:r>
            <a:r>
              <a:rPr lang="zh-CN" altLang="en-US" b="0" i="0" dirty="0">
                <a:solidFill>
                  <a:srgbClr val="121212"/>
                </a:solidFill>
                <a:effectLst/>
                <a:latin typeface="-apple-system"/>
              </a:rPr>
              <a:t>产生一个时间戳</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121212"/>
                </a:solidFill>
                <a:effectLst/>
                <a:latin typeface="-apple-system"/>
              </a:rPr>
              <a:t>思路：假设每一个节点都获取到了一个相同的随机数</a:t>
            </a:r>
            <a:r>
              <a:rPr lang="en-US" altLang="zh-CN" b="0" i="0" dirty="0">
                <a:solidFill>
                  <a:srgbClr val="121212"/>
                </a:solidFill>
                <a:effectLst/>
                <a:latin typeface="-apple-system"/>
              </a:rPr>
              <a:t>rnd</a:t>
            </a:r>
            <a:r>
              <a:rPr lang="zh-CN" altLang="en-US" b="0" i="0" dirty="0">
                <a:solidFill>
                  <a:srgbClr val="121212"/>
                </a:solidFill>
                <a:effectLst/>
                <a:latin typeface="-apple-system"/>
              </a:rPr>
              <a:t>，那么每一个节点都可以使用</a:t>
            </a:r>
            <a:r>
              <a:rPr lang="en-US" altLang="zh-CN" b="0" i="0" dirty="0">
                <a:solidFill>
                  <a:srgbClr val="121212"/>
                </a:solidFill>
                <a:effectLst/>
                <a:latin typeface="-apple-system"/>
              </a:rPr>
              <a:t>rnd</a:t>
            </a:r>
            <a:r>
              <a:rPr lang="zh-CN" altLang="en-US" b="0" i="0" dirty="0">
                <a:solidFill>
                  <a:srgbClr val="121212"/>
                </a:solidFill>
                <a:effectLst/>
                <a:latin typeface="-apple-system"/>
              </a:rPr>
              <a:t>作为种子（</a:t>
            </a:r>
            <a:r>
              <a:rPr lang="en-US" altLang="zh-CN" b="0" i="0" dirty="0">
                <a:solidFill>
                  <a:srgbClr val="121212"/>
                </a:solidFill>
                <a:effectLst/>
                <a:latin typeface="-apple-system"/>
              </a:rPr>
              <a:t>seed</a:t>
            </a:r>
            <a:r>
              <a:rPr lang="zh-CN" altLang="en-US" b="0" i="0" dirty="0">
                <a:solidFill>
                  <a:srgbClr val="121212"/>
                </a:solidFill>
                <a:effectLst/>
                <a:latin typeface="-apple-system"/>
              </a:rPr>
              <a:t>）来获得元素为</a:t>
            </a:r>
            <a:r>
              <a:rPr lang="en-US" altLang="zh-CN" b="0" i="0" dirty="0">
                <a:solidFill>
                  <a:srgbClr val="121212"/>
                </a:solidFill>
                <a:effectLst/>
                <a:latin typeface="-apple-system"/>
              </a:rPr>
              <a:t>[1:N]</a:t>
            </a:r>
            <a:r>
              <a:rPr lang="zh-CN" altLang="en-US" b="0" i="0" dirty="0">
                <a:solidFill>
                  <a:srgbClr val="121212"/>
                </a:solidFill>
                <a:effectLst/>
                <a:latin typeface="-apple-system"/>
              </a:rPr>
              <a:t>的一个随机全排列。因为种子是一样的，所以每一个节点的随机全排列是一样的。再将划分为</a:t>
            </a:r>
            <a:r>
              <a:rPr lang="en-US" altLang="zh-CN" b="0" i="0" dirty="0">
                <a:solidFill>
                  <a:srgbClr val="121212"/>
                </a:solidFill>
                <a:effectLst/>
                <a:latin typeface="-apple-system"/>
              </a:rPr>
              <a:t>k</a:t>
            </a:r>
            <a:r>
              <a:rPr lang="zh-CN" altLang="en-US" b="0" i="0" dirty="0">
                <a:solidFill>
                  <a:srgbClr val="121212"/>
                </a:solidFill>
                <a:effectLst/>
                <a:latin typeface="-apple-system"/>
              </a:rPr>
              <a:t>份，每一份便是一个委员会了。</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本系统是分时期工作的（比如一个时期长</a:t>
            </a:r>
            <a:r>
              <a:rPr lang="en-US" altLang="zh-CN" b="0" i="0" dirty="0">
                <a:solidFill>
                  <a:srgbClr val="121212"/>
                </a:solidFill>
                <a:effectLst/>
                <a:latin typeface="-apple-system"/>
              </a:rPr>
              <a:t>24h</a:t>
            </a:r>
            <a:r>
              <a:rPr lang="zh-CN" altLang="en-US" b="0" i="0" dirty="0">
                <a:solidFill>
                  <a:srgbClr val="121212"/>
                </a:solidFill>
                <a:effectLst/>
                <a:latin typeface="-apple-system"/>
              </a:rPr>
              <a:t>），每一个时期开始的时候就动态洗牌各个委员会。</a:t>
            </a:r>
            <a:endParaRPr lang="en-US" altLang="zh-CN" b="0" i="0" dirty="0">
              <a:solidFill>
                <a:srgbClr val="121212"/>
              </a:solidFill>
              <a:effectLst/>
              <a:latin typeface="-apple-system"/>
            </a:endParaRPr>
          </a:p>
          <a:p>
            <a:r>
              <a:rPr lang="zh-CN" altLang="en-US" b="0" i="0" dirty="0">
                <a:solidFill>
                  <a:srgbClr val="121212"/>
                </a:solidFill>
                <a:effectLst/>
                <a:latin typeface="-apple-system"/>
              </a:rPr>
              <a:t>使用</a:t>
            </a:r>
            <a:r>
              <a:rPr lang="en-US" altLang="zh-CN" b="0" i="0" dirty="0">
                <a:solidFill>
                  <a:srgbClr val="121212"/>
                </a:solidFill>
                <a:effectLst/>
                <a:latin typeface="-apple-system"/>
              </a:rPr>
              <a:t>e</a:t>
            </a:r>
            <a:r>
              <a:rPr lang="zh-CN" altLang="en-US" b="0" i="0" dirty="0">
                <a:solidFill>
                  <a:srgbClr val="121212"/>
                </a:solidFill>
                <a:effectLst/>
                <a:latin typeface="-apple-system"/>
              </a:rPr>
              <a:t>来表示当前是第几个时期。</a:t>
            </a:r>
            <a:endParaRPr lang="en-US" altLang="zh-CN" b="0" i="0" dirty="0">
              <a:solidFill>
                <a:srgbClr val="121212"/>
              </a:solidFill>
              <a:effectLst/>
              <a:latin typeface="-apple-system"/>
            </a:endParaRPr>
          </a:p>
          <a:p>
            <a:r>
              <a:rPr lang="zh-CN" altLang="en-US" b="0" i="0" dirty="0">
                <a:solidFill>
                  <a:srgbClr val="121212"/>
                </a:solidFill>
                <a:effectLst/>
                <a:latin typeface="-apple-system"/>
              </a:rPr>
              <a:t>为了避免攻击者选择性丢弃</a:t>
            </a:r>
            <a:r>
              <a:rPr lang="en-US" altLang="zh-CN" b="0" i="0" dirty="0">
                <a:solidFill>
                  <a:srgbClr val="121212"/>
                </a:solidFill>
                <a:effectLst/>
                <a:latin typeface="-apple-system"/>
              </a:rPr>
              <a:t>TEE</a:t>
            </a:r>
            <a:r>
              <a:rPr lang="zh-CN" altLang="en-US" b="0" i="0" dirty="0">
                <a:solidFill>
                  <a:srgbClr val="121212"/>
                </a:solidFill>
                <a:effectLst/>
                <a:latin typeface="-apple-system"/>
              </a:rPr>
              <a:t>的</a:t>
            </a:r>
            <a:r>
              <a:rPr lang="en-US" altLang="zh-CN" b="0" i="0" dirty="0">
                <a:solidFill>
                  <a:srgbClr val="121212"/>
                </a:solidFill>
                <a:effectLst/>
                <a:latin typeface="-apple-system"/>
              </a:rPr>
              <a:t>enclave</a:t>
            </a:r>
            <a:r>
              <a:rPr lang="zh-CN" altLang="en-US" b="0" i="0" dirty="0">
                <a:solidFill>
                  <a:srgbClr val="121212"/>
                </a:solidFill>
                <a:effectLst/>
                <a:latin typeface="-apple-system"/>
              </a:rPr>
              <a:t>的输出结果，导致随机数生成出现偏见，因此每一个时期</a:t>
            </a:r>
            <a:r>
              <a:rPr lang="en-US" altLang="zh-CN" b="0" i="0" dirty="0">
                <a:solidFill>
                  <a:srgbClr val="121212"/>
                </a:solidFill>
                <a:effectLst/>
                <a:latin typeface="-apple-system"/>
              </a:rPr>
              <a:t>TEE</a:t>
            </a:r>
            <a:r>
              <a:rPr lang="zh-CN" altLang="en-US" b="0" i="0" dirty="0">
                <a:solidFill>
                  <a:srgbClr val="121212"/>
                </a:solidFill>
                <a:effectLst/>
                <a:latin typeface="-apple-system"/>
              </a:rPr>
              <a:t>的</a:t>
            </a:r>
            <a:r>
              <a:rPr lang="en-US" altLang="zh-CN" b="0" i="0" dirty="0">
                <a:solidFill>
                  <a:srgbClr val="121212"/>
                </a:solidFill>
                <a:effectLst/>
                <a:latin typeface="-apple-system"/>
              </a:rPr>
              <a:t>enclave</a:t>
            </a:r>
            <a:r>
              <a:rPr lang="zh-CN" altLang="en-US" b="0" i="0" dirty="0">
                <a:solidFill>
                  <a:srgbClr val="121212"/>
                </a:solidFill>
                <a:effectLst/>
                <a:latin typeface="-apple-system"/>
              </a:rPr>
              <a:t>只能被调用一次。在每一个时期</a:t>
            </a:r>
            <a:r>
              <a:rPr lang="en-US" altLang="zh-CN" b="0" i="0" dirty="0">
                <a:solidFill>
                  <a:srgbClr val="121212"/>
                </a:solidFill>
                <a:effectLst/>
                <a:latin typeface="-apple-system"/>
              </a:rPr>
              <a:t>e</a:t>
            </a:r>
            <a:r>
              <a:rPr lang="zh-CN" altLang="en-US" b="0" i="0" dirty="0">
                <a:solidFill>
                  <a:srgbClr val="121212"/>
                </a:solidFill>
                <a:effectLst/>
                <a:latin typeface="-apple-system"/>
              </a:rPr>
              <a:t>开始的时候，执行下列步骤生成一个全网统一的随机数</a:t>
            </a:r>
            <a:r>
              <a:rPr lang="en-US" altLang="zh-CN" b="0" i="0" dirty="0">
                <a:solidFill>
                  <a:srgbClr val="121212"/>
                </a:solidFill>
                <a:effectLst/>
                <a:latin typeface="-apple-system"/>
              </a:rPr>
              <a:t>rnd</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在本文中，作者引入数据库分片的思想，提高区块链的可扩展性</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解决方法：类似数据库分片sharding，提高事务吞吐量transaction throughput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更小的碎片</a:t>
            </a:r>
            <a:r>
              <a:rPr lang="en-US" altLang="zh-CN" dirty="0"/>
              <a:t>--&gt;</a:t>
            </a:r>
            <a:r>
              <a:rPr lang="zh-CN" altLang="en-US" dirty="0"/>
              <a:t>更好的整体系统性能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如果所有节点生成的</a:t>
            </a:r>
            <a:r>
              <a:rPr lang="en-US" altLang="zh-CN" b="0" i="0" dirty="0">
                <a:solidFill>
                  <a:srgbClr val="121212"/>
                </a:solidFill>
                <a:effectLst/>
                <a:latin typeface="-apple-system"/>
              </a:rPr>
              <a:t>q</a:t>
            </a:r>
            <a:r>
              <a:rPr lang="zh-CN" altLang="en-US" b="0" i="0" dirty="0">
                <a:solidFill>
                  <a:srgbClr val="121212"/>
                </a:solidFill>
                <a:effectLst/>
                <a:latin typeface="-apple-system"/>
              </a:rPr>
              <a:t>都不等于</a:t>
            </a:r>
            <a:r>
              <a:rPr lang="en-US" altLang="zh-CN" b="0" i="0" dirty="0">
                <a:solidFill>
                  <a:srgbClr val="121212"/>
                </a:solidFill>
                <a:effectLst/>
                <a:latin typeface="-apple-system"/>
              </a:rPr>
              <a:t>0</a:t>
            </a:r>
            <a:r>
              <a:rPr lang="zh-CN" altLang="en-US" b="0" i="0" dirty="0">
                <a:solidFill>
                  <a:srgbClr val="121212"/>
                </a:solidFill>
                <a:effectLst/>
                <a:latin typeface="-apple-system"/>
              </a:rPr>
              <a:t>，那所有的节点都不能生成上述步骤</a:t>
            </a:r>
            <a:r>
              <a:rPr lang="en-US" altLang="zh-CN" b="0" i="0" dirty="0">
                <a:solidFill>
                  <a:srgbClr val="121212"/>
                </a:solidFill>
                <a:effectLst/>
                <a:latin typeface="-apple-system"/>
              </a:rPr>
              <a:t>2</a:t>
            </a:r>
            <a:r>
              <a:rPr lang="zh-CN" altLang="en-US" b="0" i="0" dirty="0">
                <a:solidFill>
                  <a:srgbClr val="121212"/>
                </a:solidFill>
                <a:effectLst/>
                <a:latin typeface="-apple-system"/>
              </a:rPr>
              <a:t>的证书，也收不到被广播的证书，那当前时期就无法重新调整委员会</a:t>
            </a:r>
            <a:endParaRPr lang="zh-CN" altLang="en-US"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=&gt;</a:t>
            </a:r>
            <a:r>
              <a:rPr lang="zh-CN" altLang="en-US" b="0" i="0" dirty="0">
                <a:solidFill>
                  <a:srgbClr val="121212"/>
                </a:solidFill>
                <a:effectLst/>
                <a:latin typeface="-apple-system"/>
              </a:rPr>
              <a:t>所有节点的</a:t>
            </a:r>
            <a:r>
              <a:rPr lang="en-US" altLang="zh-CN" b="0" i="0" dirty="0">
                <a:solidFill>
                  <a:srgbClr val="121212"/>
                </a:solidFill>
                <a:effectLst/>
                <a:latin typeface="-apple-system"/>
              </a:rPr>
              <a:t>e</a:t>
            </a:r>
            <a:r>
              <a:rPr lang="zh-CN" altLang="en-US" b="0" i="0" dirty="0">
                <a:solidFill>
                  <a:srgbClr val="121212"/>
                </a:solidFill>
                <a:effectLst/>
                <a:latin typeface="-apple-system"/>
              </a:rPr>
              <a:t>增加，重新执行上面步骤。</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L:q</a:t>
            </a:r>
            <a:r>
              <a:rPr lang="zh-CN" altLang="en-US" b="0" i="0" dirty="0">
                <a:solidFill>
                  <a:srgbClr val="121212"/>
                </a:solidFill>
                <a:effectLst/>
                <a:latin typeface="-apple-system"/>
              </a:rPr>
              <a:t>的位长度</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q</a:t>
            </a:r>
            <a:r>
              <a:rPr lang="zh-CN" altLang="en-US" b="0" i="0" dirty="0">
                <a:solidFill>
                  <a:srgbClr val="121212"/>
                </a:solidFill>
                <a:effectLst/>
                <a:latin typeface="-apple-system"/>
              </a:rPr>
              <a:t>和</a:t>
            </a:r>
            <a:r>
              <a:rPr lang="en-US" altLang="zh-CN" b="0" i="0" dirty="0">
                <a:solidFill>
                  <a:srgbClr val="121212"/>
                </a:solidFill>
                <a:effectLst/>
                <a:latin typeface="-apple-system"/>
              </a:rPr>
              <a:t>rnd</a:t>
            </a:r>
            <a:r>
              <a:rPr lang="zh-CN" altLang="en-US" b="0" i="0" dirty="0">
                <a:solidFill>
                  <a:srgbClr val="121212"/>
                </a:solidFill>
                <a:effectLst/>
                <a:latin typeface="-apple-system"/>
              </a:rPr>
              <a:t>在</a:t>
            </a:r>
            <a:r>
              <a:rPr lang="en-US" altLang="zh-CN" b="0" i="0" dirty="0">
                <a:solidFill>
                  <a:srgbClr val="121212"/>
                </a:solidFill>
                <a:effectLst/>
                <a:latin typeface="-apple-system"/>
              </a:rPr>
              <a:t>TEE</a:t>
            </a:r>
            <a:r>
              <a:rPr lang="zh-CN" altLang="en-US" b="0" i="0" dirty="0">
                <a:solidFill>
                  <a:srgbClr val="121212"/>
                </a:solidFill>
                <a:effectLst/>
                <a:latin typeface="-apple-system"/>
              </a:rPr>
              <a:t>中生成，且每个时期只生成一次</a:t>
            </a:r>
            <a:endParaRPr lang="zh-CN" altLang="en-US"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超几何分布</a:t>
            </a:r>
            <a:endParaRPr lang="en-US" altLang="zh-CN" b="0" i="0" dirty="0">
              <a:solidFill>
                <a:srgbClr val="121212"/>
              </a:solidFill>
              <a:effectLst/>
              <a:latin typeface="-apple-system"/>
            </a:endParaRPr>
          </a:p>
          <a:p>
            <a:r>
              <a:rPr lang="en-US" altLang="zh-CN" b="0" i="0" dirty="0">
                <a:solidFill>
                  <a:srgbClr val="121212"/>
                </a:solidFill>
                <a:effectLst/>
                <a:latin typeface="-apple-system"/>
              </a:rPr>
              <a:t>X</a:t>
            </a:r>
            <a:r>
              <a:rPr lang="zh-CN" altLang="en-US" b="0" i="0" dirty="0">
                <a:solidFill>
                  <a:srgbClr val="121212"/>
                </a:solidFill>
                <a:effectLst/>
                <a:latin typeface="-apple-system"/>
              </a:rPr>
              <a:t>：一个大小为</a:t>
            </a:r>
            <a:r>
              <a:rPr lang="en-US" altLang="zh-CN" b="0" i="0" dirty="0">
                <a:solidFill>
                  <a:srgbClr val="121212"/>
                </a:solidFill>
                <a:effectLst/>
                <a:latin typeface="-apple-system"/>
              </a:rPr>
              <a:t>n</a:t>
            </a:r>
            <a:r>
              <a:rPr lang="zh-CN" altLang="en-US" b="0" i="0" dirty="0">
                <a:solidFill>
                  <a:srgbClr val="121212"/>
                </a:solidFill>
                <a:effectLst/>
                <a:latin typeface="-apple-system"/>
              </a:rPr>
              <a:t>的委员会中被分配的拜占庭节点个数</a:t>
            </a:r>
            <a:endParaRPr lang="en-US" altLang="zh-CN" b="0" i="0" dirty="0">
              <a:solidFill>
                <a:srgbClr val="121212"/>
              </a:solidFill>
              <a:effectLst/>
              <a:latin typeface="-apple-system"/>
            </a:endParaRPr>
          </a:p>
          <a:p>
            <a:r>
              <a:rPr lang="en-US" altLang="zh-CN" b="0" i="0" dirty="0">
                <a:solidFill>
                  <a:srgbClr val="121212"/>
                </a:solidFill>
                <a:effectLst/>
                <a:latin typeface="-apple-system"/>
              </a:rPr>
              <a:t>N:</a:t>
            </a:r>
            <a:r>
              <a:rPr lang="zh-CN" altLang="en-US" b="0" i="0" dirty="0">
                <a:solidFill>
                  <a:srgbClr val="121212"/>
                </a:solidFill>
                <a:effectLst/>
                <a:latin typeface="-apple-system"/>
              </a:rPr>
              <a:t>整个网络中节点数</a:t>
            </a:r>
            <a:endParaRPr lang="en-US" altLang="zh-CN" b="0" i="0" dirty="0">
              <a:solidFill>
                <a:srgbClr val="121212"/>
              </a:solidFill>
              <a:effectLst/>
              <a:latin typeface="-apple-system"/>
            </a:endParaRPr>
          </a:p>
          <a:p>
            <a:r>
              <a:rPr lang="en-US" altLang="zh-CN" b="0" i="0" dirty="0">
                <a:solidFill>
                  <a:srgbClr val="121212"/>
                </a:solidFill>
                <a:effectLst/>
                <a:latin typeface="-apple-system"/>
              </a:rPr>
              <a:t>F=</a:t>
            </a:r>
            <a:r>
              <a:rPr lang="en-US" altLang="zh-CN" b="0" i="0" dirty="0" err="1">
                <a:solidFill>
                  <a:srgbClr val="121212"/>
                </a:solidFill>
                <a:effectLst/>
                <a:latin typeface="-apple-system"/>
              </a:rPr>
              <a:t>sN</a:t>
            </a:r>
            <a:r>
              <a:rPr lang="en-US" altLang="zh-CN" b="0" i="0" dirty="0">
                <a:solidFill>
                  <a:srgbClr val="121212"/>
                </a:solidFill>
                <a:effectLst/>
                <a:latin typeface="-apple-system"/>
              </a:rPr>
              <a:t>:</a:t>
            </a:r>
            <a:r>
              <a:rPr lang="zh-CN" altLang="en-US" b="0" i="0" dirty="0">
                <a:solidFill>
                  <a:srgbClr val="121212"/>
                </a:solidFill>
                <a:effectLst/>
                <a:latin typeface="-apple-system"/>
              </a:rPr>
              <a:t>拜占庭节点数</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概率需要小于</a:t>
            </a:r>
            <a:r>
              <a:rPr lang="en-US" altLang="zh-CN" dirty="0">
                <a:solidFill>
                  <a:srgbClr val="121212"/>
                </a:solidFill>
                <a:effectLst/>
                <a:latin typeface="-apple-system"/>
                <a:sym typeface="+mn-ea"/>
              </a:rPr>
              <a:t>2^-20</a:t>
            </a:r>
            <a:r>
              <a:rPr lang="zh-CN" altLang="en-US" dirty="0">
                <a:solidFill>
                  <a:srgbClr val="121212"/>
                </a:solidFill>
                <a:effectLst/>
                <a:latin typeface="-apple-system"/>
                <a:sym typeface="+mn-ea"/>
              </a:rPr>
              <a:t>：可以忽略</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委员会大小的减小：更好的表现 </a:t>
            </a:r>
            <a:endParaRPr lang="en-US" altLang="zh-CN" b="0" i="0" dirty="0">
              <a:solidFill>
                <a:srgbClr val="121212"/>
              </a:solidFill>
              <a:effectLst/>
              <a:latin typeface="-apple-system"/>
            </a:endParaRPr>
          </a:p>
          <a:p>
            <a:r>
              <a:rPr lang="en-US" altLang="zh-CN" b="0" i="0" dirty="0">
                <a:solidFill>
                  <a:srgbClr val="121212"/>
                </a:solidFill>
                <a:effectLst/>
                <a:latin typeface="-apple-system"/>
              </a:rPr>
              <a:t>1.</a:t>
            </a:r>
            <a:r>
              <a:rPr lang="zh-CN" altLang="en-US" b="0" i="0" dirty="0">
                <a:solidFill>
                  <a:srgbClr val="121212"/>
                </a:solidFill>
                <a:effectLst/>
                <a:latin typeface="-apple-system"/>
              </a:rPr>
              <a:t>低通信开销带来的高吞吐量</a:t>
            </a:r>
            <a:endParaRPr lang="zh-CN" altLang="en-US" b="0" i="0" dirty="0">
              <a:solidFill>
                <a:srgbClr val="121212"/>
              </a:solidFill>
              <a:effectLst/>
              <a:latin typeface="-apple-system"/>
            </a:endParaRPr>
          </a:p>
          <a:p>
            <a:r>
              <a:rPr lang="en-US" altLang="zh-CN" b="0" i="0" dirty="0">
                <a:solidFill>
                  <a:srgbClr val="121212"/>
                </a:solidFill>
                <a:effectLst/>
                <a:latin typeface="-apple-system"/>
              </a:rPr>
              <a:t>2.</a:t>
            </a:r>
            <a:r>
              <a:rPr lang="zh-CN" altLang="en-US" b="0" i="0" dirty="0">
                <a:solidFill>
                  <a:srgbClr val="121212"/>
                </a:solidFill>
                <a:effectLst/>
                <a:latin typeface="-apple-system"/>
              </a:rPr>
              <a:t>更多委员会提高低争用下的吞吐</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攻击者可能在过程中逐一攻破一个委员会中的节点，使得该委员会的恶意节点个数超过安全共识的临界值。</a:t>
            </a:r>
            <a:endParaRPr lang="en-US" altLang="zh-CN" b="0" i="0" dirty="0">
              <a:solidFill>
                <a:srgbClr val="121212"/>
              </a:solidFill>
              <a:effectLst/>
              <a:latin typeface="-apple-system"/>
            </a:endParaRPr>
          </a:p>
          <a:p>
            <a:r>
              <a:rPr lang="zh-CN" altLang="en-US" b="0" i="0" dirty="0">
                <a:solidFill>
                  <a:srgbClr val="121212"/>
                </a:solidFill>
                <a:effectLst/>
                <a:latin typeface="-apple-system"/>
              </a:rPr>
              <a:t>因此需要每隔一段时期就要根据</a:t>
            </a:r>
            <a:r>
              <a:rPr lang="en-US" altLang="zh-CN" b="0" i="0" dirty="0">
                <a:solidFill>
                  <a:srgbClr val="121212"/>
                </a:solidFill>
                <a:effectLst/>
                <a:latin typeface="-apple-system"/>
              </a:rPr>
              <a:t>rnd</a:t>
            </a:r>
            <a:r>
              <a:rPr lang="zh-CN" altLang="en-US" b="0" i="0" dirty="0">
                <a:solidFill>
                  <a:srgbClr val="121212"/>
                </a:solidFill>
                <a:effectLst/>
                <a:latin typeface="-apple-system"/>
              </a:rPr>
              <a:t>重新调整委员会的成员。所有的节点同时调整是不可行的，因为会导致系统在这段时间不可用，因此采用分批调整的方式。</a:t>
            </a:r>
            <a:endParaRPr lang="en-US" altLang="zh-CN" b="0" i="0" dirty="0">
              <a:solidFill>
                <a:srgbClr val="121212"/>
              </a:solidFill>
              <a:effectLst/>
              <a:latin typeface="-apple-system"/>
            </a:endParaRPr>
          </a:p>
          <a:p>
            <a:r>
              <a:rPr lang="zh-CN" altLang="en-US" b="0" i="0" dirty="0">
                <a:solidFill>
                  <a:srgbClr val="121212"/>
                </a:solidFill>
                <a:effectLst/>
                <a:latin typeface="-apple-system"/>
              </a:rPr>
              <a:t>在调整的过程中，每一个委员会最多有</a:t>
            </a:r>
            <a:r>
              <a:rPr lang="en-US" altLang="zh-CN" b="0" i="0" dirty="0">
                <a:solidFill>
                  <a:srgbClr val="121212"/>
                </a:solidFill>
                <a:effectLst/>
                <a:latin typeface="-apple-system"/>
              </a:rPr>
              <a:t>B</a:t>
            </a:r>
            <a:r>
              <a:rPr lang="zh-CN" altLang="en-US" b="0" i="0" dirty="0">
                <a:solidFill>
                  <a:srgbClr val="121212"/>
                </a:solidFill>
                <a:effectLst/>
                <a:latin typeface="-apple-system"/>
              </a:rPr>
              <a:t>个节点调整到其它委员会，这</a:t>
            </a:r>
            <a:r>
              <a:rPr lang="en-US" altLang="zh-CN" b="0" i="0" dirty="0">
                <a:solidFill>
                  <a:srgbClr val="121212"/>
                </a:solidFill>
                <a:effectLst/>
                <a:latin typeface="-apple-system"/>
              </a:rPr>
              <a:t>B</a:t>
            </a:r>
            <a:r>
              <a:rPr lang="zh-CN" altLang="en-US" b="0" i="0" dirty="0">
                <a:solidFill>
                  <a:srgbClr val="121212"/>
                </a:solidFill>
                <a:effectLst/>
                <a:latin typeface="-apple-system"/>
              </a:rPr>
              <a:t>个节点在这期间不参加共识工作。</a:t>
            </a:r>
            <a:endParaRPr lang="en-US" altLang="zh-CN" b="0" i="0" dirty="0">
              <a:solidFill>
                <a:srgbClr val="121212"/>
              </a:solidFill>
              <a:effectLst/>
              <a:latin typeface="-apple-system"/>
            </a:endParaRPr>
          </a:p>
          <a:p>
            <a:r>
              <a:rPr lang="en-US" altLang="zh-CN" b="0" i="0" dirty="0">
                <a:solidFill>
                  <a:srgbClr val="121212"/>
                </a:solidFill>
                <a:effectLst/>
                <a:latin typeface="-apple-system"/>
              </a:rPr>
              <a:t>B</a:t>
            </a:r>
            <a:r>
              <a:rPr lang="zh-CN" altLang="en-US" b="0" i="0" dirty="0">
                <a:solidFill>
                  <a:srgbClr val="121212"/>
                </a:solidFill>
                <a:effectLst/>
                <a:latin typeface="-apple-system"/>
              </a:rPr>
              <a:t>的的大小设置需要权衡，更大的</a:t>
            </a:r>
            <a:r>
              <a:rPr lang="en-US" altLang="zh-CN" b="0" i="0" dirty="0">
                <a:solidFill>
                  <a:srgbClr val="121212"/>
                </a:solidFill>
                <a:effectLst/>
                <a:latin typeface="-apple-system"/>
              </a:rPr>
              <a:t>B</a:t>
            </a:r>
            <a:r>
              <a:rPr lang="zh-CN" altLang="en-US" b="0" i="0" dirty="0">
                <a:solidFill>
                  <a:srgbClr val="121212"/>
                </a:solidFill>
                <a:effectLst/>
                <a:latin typeface="-apple-system"/>
              </a:rPr>
              <a:t>值导致更低的系统安全性 </a:t>
            </a:r>
            <a:r>
              <a:rPr lang="en-US" altLang="zh-CN" b="0" i="0" dirty="0">
                <a:solidFill>
                  <a:srgbClr val="121212"/>
                </a:solidFill>
                <a:effectLst/>
                <a:latin typeface="-apple-system"/>
              </a:rPr>
              <a:t>==》B&gt;f </a:t>
            </a:r>
            <a:r>
              <a:rPr lang="zh-CN" altLang="en-US" b="0" i="0" dirty="0">
                <a:solidFill>
                  <a:srgbClr val="121212"/>
                </a:solidFill>
                <a:effectLst/>
                <a:latin typeface="-apple-system"/>
              </a:rPr>
              <a:t>无法进行，活性降低。</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时代过渡时安全性受到损害</a:t>
            </a:r>
            <a:r>
              <a:rPr lang="zh-CN" altLang="en-US" b="0" i="0" dirty="0">
                <a:solidFill>
                  <a:srgbClr val="121212"/>
                </a:solidFill>
                <a:effectLst/>
                <a:latin typeface="-apple-system"/>
              </a:rPr>
              <a:t>的可能性如上</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不同的委员会之间有时候是需要通信的，存在跨委员会的事务，作者希望委员会之间的通信可以保证安全性和活性</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安全性：处理失败和并发的原子性和隔离性 </a:t>
            </a:r>
            <a:endParaRPr lang="en-US" altLang="zh-CN" b="0" i="0" dirty="0">
              <a:solidFill>
                <a:srgbClr val="121212"/>
              </a:solidFill>
              <a:effectLst/>
              <a:latin typeface="-apple-system"/>
            </a:endParaRPr>
          </a:p>
          <a:p>
            <a:r>
              <a:rPr lang="zh-CN" altLang="en-US" b="0" i="0" dirty="0">
                <a:solidFill>
                  <a:srgbClr val="121212"/>
                </a:solidFill>
                <a:effectLst/>
                <a:latin typeface="-apple-system"/>
              </a:rPr>
              <a:t>活性：不永远阻塞</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并发性不在单个分片出现，在跨委员会事务产生</a:t>
            </a:r>
            <a:endParaRPr lang="zh-CN" altLang="en-US" b="0" i="0" dirty="0">
              <a:solidFill>
                <a:srgbClr val="121212"/>
              </a:solidFill>
              <a:effectLst/>
              <a:latin typeface="-apple-system"/>
            </a:endParaRPr>
          </a:p>
          <a:p>
            <a:r>
              <a:rPr lang="zh-CN" altLang="en-US" dirty="0">
                <a:solidFill>
                  <a:srgbClr val="121212"/>
                </a:solidFill>
                <a:effectLst/>
                <a:latin typeface="-apple-system"/>
                <a:sym typeface="+mn-ea"/>
              </a:rPr>
              <a:t>分布式事务协议满足：</a:t>
            </a:r>
            <a:r>
              <a:rPr lang="en-US" altLang="zh-CN" dirty="0" err="1">
                <a:solidFill>
                  <a:srgbClr val="121212"/>
                </a:solidFill>
                <a:effectLst/>
                <a:latin typeface="-apple-system"/>
                <a:sym typeface="+mn-ea"/>
              </a:rPr>
              <a:t>non_UTXO</a:t>
            </a:r>
            <a:r>
              <a:rPr lang="zh-CN" altLang="en-US" dirty="0">
                <a:solidFill>
                  <a:srgbClr val="121212"/>
                </a:solidFill>
                <a:effectLst/>
                <a:latin typeface="-apple-system"/>
                <a:sym typeface="+mn-ea"/>
              </a:rPr>
              <a:t>的安全性</a:t>
            </a:r>
            <a:endParaRPr lang="zh-CN" altLang="en-US" b="0" i="0" dirty="0">
              <a:solidFill>
                <a:srgbClr val="121212"/>
              </a:solidFill>
              <a:effectLst/>
              <a:latin typeface="-apple-system"/>
            </a:endParaRPr>
          </a:p>
          <a:p>
            <a:r>
              <a:rPr lang="en-US" altLang="zh-CN" dirty="0">
                <a:solidFill>
                  <a:srgbClr val="121212"/>
                </a:solidFill>
                <a:effectLst/>
                <a:latin typeface="-apple-system"/>
                <a:sym typeface="+mn-ea"/>
              </a:rPr>
              <a:t>UTXO未使用的交易输出 </a:t>
            </a:r>
            <a:r>
              <a:rPr lang="zh-CN" altLang="en-US" dirty="0">
                <a:solidFill>
                  <a:srgbClr val="121212"/>
                </a:solidFill>
                <a:effectLst/>
                <a:latin typeface="-apple-system"/>
                <a:sym typeface="+mn-ea"/>
              </a:rPr>
              <a:t>现有的无法完全满足原子性和隔离性</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分布式事务协议满足：</a:t>
            </a:r>
            <a:r>
              <a:rPr lang="en-US" altLang="zh-CN" b="0" i="0" dirty="0" err="1">
                <a:solidFill>
                  <a:srgbClr val="121212"/>
                </a:solidFill>
                <a:effectLst/>
                <a:latin typeface="-apple-system"/>
              </a:rPr>
              <a:t>non_UTXO</a:t>
            </a:r>
            <a:r>
              <a:rPr lang="zh-CN" altLang="en-US" b="0" i="0" dirty="0">
                <a:solidFill>
                  <a:srgbClr val="121212"/>
                </a:solidFill>
                <a:effectLst/>
                <a:latin typeface="-apple-system"/>
              </a:rPr>
              <a:t>的安全性</a:t>
            </a:r>
            <a:endParaRPr lang="zh-CN" altLang="en-US" b="0" i="0" dirty="0">
              <a:solidFill>
                <a:srgbClr val="121212"/>
              </a:solidFill>
              <a:effectLst/>
              <a:latin typeface="-apple-system"/>
            </a:endParaRPr>
          </a:p>
          <a:p>
            <a:r>
              <a:rPr lang="en-US" altLang="zh-CN" b="0" i="0" dirty="0">
                <a:solidFill>
                  <a:srgbClr val="121212"/>
                </a:solidFill>
                <a:effectLst/>
                <a:latin typeface="-apple-system"/>
              </a:rPr>
              <a:t>UTXO未使用的交易输出 </a:t>
            </a:r>
            <a:r>
              <a:rPr lang="zh-CN" altLang="en-US" b="0" i="0" dirty="0">
                <a:solidFill>
                  <a:srgbClr val="121212"/>
                </a:solidFill>
                <a:effectLst/>
                <a:latin typeface="-apple-system"/>
              </a:rPr>
              <a:t>现有的无法满足</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999999"/>
                </a:solidFill>
                <a:effectLst/>
                <a:latin typeface="-apple-system"/>
              </a:rPr>
              <a:t>传统的两阶段提交和本论文中的两阶段提交算法对比</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总体思路：委员会之间的通信分为三个阶段，分别是准备，准备提交，提交。</a:t>
            </a:r>
            <a:r>
              <a:rPr lang="en-US" altLang="zh-CN" b="0" i="0" dirty="0">
                <a:solidFill>
                  <a:srgbClr val="121212"/>
                </a:solidFill>
                <a:effectLst/>
                <a:latin typeface="-apple-system"/>
              </a:rPr>
              <a:t>R</a:t>
            </a:r>
            <a:r>
              <a:rPr lang="zh-CN" altLang="en-US" b="0" i="0" dirty="0">
                <a:solidFill>
                  <a:srgbClr val="121212"/>
                </a:solidFill>
                <a:effectLst/>
                <a:latin typeface="-apple-system"/>
              </a:rPr>
              <a:t>表示参考委员会（</a:t>
            </a:r>
            <a:r>
              <a:rPr lang="en-US" altLang="zh-CN" b="0" i="0" dirty="0">
                <a:solidFill>
                  <a:srgbClr val="121212"/>
                </a:solidFill>
                <a:effectLst/>
                <a:latin typeface="-apple-system"/>
              </a:rPr>
              <a:t>Reference Committee</a:t>
            </a:r>
            <a:r>
              <a:rPr lang="zh-CN" altLang="en-US" b="0" i="0" dirty="0">
                <a:solidFill>
                  <a:srgbClr val="121212"/>
                </a:solidFill>
                <a:effectLst/>
                <a:latin typeface="-apple-system"/>
              </a:rPr>
              <a:t>），</a:t>
            </a:r>
            <a:r>
              <a:rPr lang="en-US" altLang="zh-CN" b="0" i="0" dirty="0">
                <a:solidFill>
                  <a:srgbClr val="121212"/>
                </a:solidFill>
                <a:effectLst/>
                <a:latin typeface="-apple-system"/>
              </a:rPr>
              <a:t>S1</a:t>
            </a:r>
            <a:r>
              <a:rPr lang="zh-CN" altLang="en-US" b="0" i="0" dirty="0">
                <a:solidFill>
                  <a:srgbClr val="121212"/>
                </a:solidFill>
                <a:effectLst/>
                <a:latin typeface="-apple-system"/>
              </a:rPr>
              <a:t>，</a:t>
            </a:r>
            <a:r>
              <a:rPr lang="en-US" altLang="zh-CN" b="0" i="0" dirty="0">
                <a:solidFill>
                  <a:srgbClr val="121212"/>
                </a:solidFill>
                <a:effectLst/>
                <a:latin typeface="-apple-system"/>
              </a:rPr>
              <a:t>S2</a:t>
            </a:r>
            <a:r>
              <a:rPr lang="zh-CN" altLang="en-US" b="0" i="0" dirty="0">
                <a:solidFill>
                  <a:srgbClr val="121212"/>
                </a:solidFill>
                <a:effectLst/>
                <a:latin typeface="-apple-system"/>
              </a:rPr>
              <a:t>，</a:t>
            </a:r>
            <a:r>
              <a:rPr lang="en-US" altLang="zh-CN" b="0" i="0" dirty="0">
                <a:solidFill>
                  <a:srgbClr val="121212"/>
                </a:solidFill>
                <a:effectLst/>
                <a:latin typeface="-apple-system"/>
              </a:rPr>
              <a:t>S3</a:t>
            </a:r>
            <a:r>
              <a:rPr lang="zh-CN" altLang="en-US" b="0" i="0" dirty="0">
                <a:solidFill>
                  <a:srgbClr val="121212"/>
                </a:solidFill>
                <a:effectLst/>
                <a:latin typeface="-apple-system"/>
              </a:rPr>
              <a:t>为本次</a:t>
            </a:r>
            <a:r>
              <a:rPr lang="en-US" altLang="zh-CN" b="0" i="0" dirty="0">
                <a:solidFill>
                  <a:srgbClr val="121212"/>
                </a:solidFill>
                <a:effectLst/>
                <a:latin typeface="-apple-system"/>
              </a:rPr>
              <a:t>transaction</a:t>
            </a:r>
            <a:r>
              <a:rPr lang="zh-CN" altLang="en-US" b="0" i="0" dirty="0">
                <a:solidFill>
                  <a:srgbClr val="121212"/>
                </a:solidFill>
                <a:effectLst/>
                <a:latin typeface="-apple-system"/>
              </a:rPr>
              <a:t>的委员会。参考委员会在构造上面跟其它委员会没有区别，只是它是一个协调者的身份。</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121212"/>
                </a:solidFill>
                <a:effectLst/>
                <a:latin typeface="-apple-system"/>
              </a:rPr>
              <a:t>“协调者”这个角色来自两阶段提交（</a:t>
            </a:r>
            <a:r>
              <a:rPr lang="en-US" altLang="zh-CN" b="0" i="0" dirty="0">
                <a:solidFill>
                  <a:srgbClr val="121212"/>
                </a:solidFill>
                <a:effectLst/>
                <a:latin typeface="-apple-system"/>
              </a:rPr>
              <a:t>2pc</a:t>
            </a:r>
            <a:r>
              <a:rPr lang="zh-CN" altLang="en-US" b="0" i="0" dirty="0">
                <a:solidFill>
                  <a:srgbClr val="121212"/>
                </a:solidFill>
                <a:effectLst/>
                <a:latin typeface="-apple-system"/>
              </a:rPr>
              <a:t>）协议，即两阶段里面的协调者和这里的协调者的工作基本是一样的。只是这里的协调者是一个委员会，由很多个节点构成，使用拜占庭容错共识。</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121212"/>
                </a:solidFill>
                <a:effectLst/>
                <a:latin typeface="-apple-system"/>
              </a:rPr>
              <a:t>参考委员会自身有一个状态机，用户发送一个交易</a:t>
            </a:r>
            <a:r>
              <a:rPr lang="en-US" altLang="zh-CN" b="0" i="0" dirty="0">
                <a:solidFill>
                  <a:srgbClr val="121212"/>
                </a:solidFill>
                <a:effectLst/>
                <a:latin typeface="-apple-system"/>
              </a:rPr>
              <a:t>Tx</a:t>
            </a:r>
            <a:r>
              <a:rPr lang="zh-CN" altLang="en-US" b="0" i="0" dirty="0">
                <a:solidFill>
                  <a:srgbClr val="121212"/>
                </a:solidFill>
                <a:effectLst/>
                <a:latin typeface="-apple-system"/>
              </a:rPr>
              <a:t>给参考委员会，这里使用</a:t>
            </a:r>
            <a:r>
              <a:rPr lang="en-US" altLang="zh-CN" b="0" i="0" dirty="0">
                <a:solidFill>
                  <a:srgbClr val="121212"/>
                </a:solidFill>
                <a:effectLst/>
                <a:latin typeface="-apple-system"/>
              </a:rPr>
              <a:t>R</a:t>
            </a:r>
            <a:r>
              <a:rPr lang="zh-CN" altLang="en-US" b="0" i="0" dirty="0">
                <a:solidFill>
                  <a:srgbClr val="121212"/>
                </a:solidFill>
                <a:effectLst/>
                <a:latin typeface="-apple-system"/>
              </a:rPr>
              <a:t>来表示参考委员会，</a:t>
            </a:r>
            <a:r>
              <a:rPr lang="en-US" altLang="zh-CN" b="0" i="0" dirty="0">
                <a:solidFill>
                  <a:srgbClr val="121212"/>
                </a:solidFill>
                <a:effectLst/>
                <a:latin typeface="-apple-system"/>
              </a:rPr>
              <a:t>R</a:t>
            </a:r>
            <a:r>
              <a:rPr lang="zh-CN" altLang="en-US" b="0" i="0" dirty="0">
                <a:solidFill>
                  <a:srgbClr val="121212"/>
                </a:solidFill>
                <a:effectLst/>
                <a:latin typeface="-apple-system"/>
              </a:rPr>
              <a:t>就进入</a:t>
            </a:r>
            <a:r>
              <a:rPr lang="en-US" altLang="zh-CN" b="0" i="0" dirty="0">
                <a:solidFill>
                  <a:srgbClr val="121212"/>
                </a:solidFill>
                <a:effectLst/>
                <a:latin typeface="-apple-system"/>
              </a:rPr>
              <a:t>Started</a:t>
            </a:r>
            <a:r>
              <a:rPr lang="zh-CN" altLang="en-US" b="0" i="0" dirty="0">
                <a:solidFill>
                  <a:srgbClr val="121212"/>
                </a:solidFill>
                <a:effectLst/>
                <a:latin typeface="-apple-system"/>
              </a:rPr>
              <a:t>状态，它向相关的委员会发送</a:t>
            </a:r>
            <a:r>
              <a:rPr lang="en-US" altLang="zh-CN" b="0" i="0" dirty="0" err="1">
                <a:solidFill>
                  <a:srgbClr val="121212"/>
                </a:solidFill>
                <a:effectLst/>
                <a:latin typeface="-apple-system"/>
              </a:rPr>
              <a:t>PrepareTx</a:t>
            </a:r>
            <a:r>
              <a:rPr lang="zh-CN" altLang="en-US" b="0" i="0" dirty="0">
                <a:solidFill>
                  <a:srgbClr val="121212"/>
                </a:solidFill>
                <a:effectLst/>
                <a:latin typeface="-apple-system"/>
              </a:rPr>
              <a:t>，同时等待收集各个委员会的回复，如果所有的回复都为</a:t>
            </a:r>
            <a:r>
              <a:rPr lang="en-US" altLang="zh-CN" b="0" i="0" dirty="0" err="1">
                <a:solidFill>
                  <a:srgbClr val="121212"/>
                </a:solidFill>
                <a:effectLst/>
                <a:latin typeface="-apple-system"/>
              </a:rPr>
              <a:t>PrepareOk</a:t>
            </a:r>
            <a:r>
              <a:rPr lang="en-US" altLang="zh-CN" b="0" i="0" dirty="0">
                <a:solidFill>
                  <a:srgbClr val="121212"/>
                </a:solidFill>
                <a:effectLst/>
                <a:latin typeface="-apple-system"/>
              </a:rPr>
              <a:t>, </a:t>
            </a:r>
            <a:r>
              <a:rPr lang="zh-CN" altLang="en-US" b="0" i="0" dirty="0">
                <a:solidFill>
                  <a:srgbClr val="121212"/>
                </a:solidFill>
                <a:effectLst/>
                <a:latin typeface="-apple-system"/>
              </a:rPr>
              <a:t>那么就进入</a:t>
            </a:r>
            <a:r>
              <a:rPr lang="en-US" altLang="zh-CN" b="0" i="0" dirty="0">
                <a:solidFill>
                  <a:srgbClr val="121212"/>
                </a:solidFill>
                <a:effectLst/>
                <a:latin typeface="-apple-system"/>
              </a:rPr>
              <a:t>committed</a:t>
            </a:r>
            <a:r>
              <a:rPr lang="zh-CN" altLang="en-US" b="0" i="0" dirty="0">
                <a:solidFill>
                  <a:srgbClr val="121212"/>
                </a:solidFill>
                <a:effectLst/>
                <a:latin typeface="-apple-system"/>
              </a:rPr>
              <a:t>状态，</a:t>
            </a:r>
            <a:r>
              <a:rPr lang="en-US" altLang="zh-CN" b="0" i="0" dirty="0">
                <a:solidFill>
                  <a:srgbClr val="121212"/>
                </a:solidFill>
                <a:effectLst/>
                <a:latin typeface="-apple-system"/>
              </a:rPr>
              <a:t>R</a:t>
            </a:r>
            <a:r>
              <a:rPr lang="zh-CN" altLang="en-US" b="0" i="0" dirty="0">
                <a:solidFill>
                  <a:srgbClr val="121212"/>
                </a:solidFill>
                <a:effectLst/>
                <a:latin typeface="-apple-system"/>
              </a:rPr>
              <a:t>正式提交交易。如果有任何一个委员会回复</a:t>
            </a:r>
            <a:r>
              <a:rPr lang="en-US" altLang="zh-CN" b="0" i="0" dirty="0" err="1">
                <a:solidFill>
                  <a:srgbClr val="121212"/>
                </a:solidFill>
                <a:effectLst/>
                <a:latin typeface="-apple-system"/>
              </a:rPr>
              <a:t>PrepareNotOK</a:t>
            </a:r>
            <a:r>
              <a:rPr lang="zh-CN" altLang="en-US" b="0" i="0" dirty="0">
                <a:solidFill>
                  <a:srgbClr val="121212"/>
                </a:solidFill>
                <a:effectLst/>
                <a:latin typeface="-apple-system"/>
              </a:rPr>
              <a:t>，参考委员会进入</a:t>
            </a:r>
            <a:r>
              <a:rPr lang="en-US" altLang="zh-CN" b="0" i="0" dirty="0">
                <a:solidFill>
                  <a:srgbClr val="121212"/>
                </a:solidFill>
                <a:effectLst/>
                <a:latin typeface="-apple-system"/>
              </a:rPr>
              <a:t>Aborted</a:t>
            </a:r>
            <a:r>
              <a:rPr lang="zh-CN" altLang="en-US" b="0" i="0" dirty="0">
                <a:solidFill>
                  <a:srgbClr val="121212"/>
                </a:solidFill>
                <a:effectLst/>
                <a:latin typeface="-apple-system"/>
              </a:rPr>
              <a:t>状态。如果任何一个委员会回复消息过时或者不回复，那么</a:t>
            </a:r>
            <a:r>
              <a:rPr lang="en-US" altLang="zh-CN" b="0" i="0" dirty="0">
                <a:solidFill>
                  <a:srgbClr val="121212"/>
                </a:solidFill>
                <a:effectLst/>
                <a:latin typeface="-apple-system"/>
              </a:rPr>
              <a:t>R</a:t>
            </a:r>
            <a:r>
              <a:rPr lang="zh-CN" altLang="en-US" b="0" i="0" dirty="0">
                <a:solidFill>
                  <a:srgbClr val="121212"/>
                </a:solidFill>
                <a:effectLst/>
                <a:latin typeface="-apple-system"/>
              </a:rPr>
              <a:t>进入</a:t>
            </a:r>
            <a:r>
              <a:rPr lang="en-US" altLang="zh-CN" b="0" i="0" dirty="0">
                <a:solidFill>
                  <a:srgbClr val="121212"/>
                </a:solidFill>
                <a:effectLst/>
                <a:latin typeface="-apple-system"/>
              </a:rPr>
              <a:t>Aborted</a:t>
            </a:r>
            <a:r>
              <a:rPr lang="zh-CN" altLang="en-US" b="0" i="0" dirty="0">
                <a:solidFill>
                  <a:srgbClr val="121212"/>
                </a:solidFill>
                <a:effectLst/>
                <a:latin typeface="-apple-system"/>
              </a:rPr>
              <a:t>状态。</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前提</a:t>
            </a:r>
            <a:r>
              <a:rPr lang="zh-CN" altLang="en-US" b="0" i="0" dirty="0">
                <a:solidFill>
                  <a:srgbClr val="121212"/>
                </a:solidFill>
                <a:effectLst/>
                <a:latin typeface="-apple-system"/>
              </a:rPr>
              <a:t>假设是一个委员会的恶意节点数量小于安全共识的阈值</a:t>
            </a:r>
            <a:r>
              <a:rPr lang="en-US" altLang="zh-CN" b="0" i="0" dirty="0">
                <a:solidFill>
                  <a:srgbClr val="121212"/>
                </a:solidFill>
                <a:effectLst/>
                <a:latin typeface="-apple-system"/>
              </a:rPr>
              <a:t>, </a:t>
            </a:r>
            <a:r>
              <a:rPr lang="zh-CN" altLang="en-US" b="0" i="0" dirty="0">
                <a:solidFill>
                  <a:srgbClr val="121212"/>
                </a:solidFill>
                <a:effectLst/>
                <a:latin typeface="-apple-system"/>
              </a:rPr>
              <a:t>活性可以保证</a:t>
            </a:r>
            <a:endParaRPr lang="en-US" altLang="zh-CN" b="0" i="0" dirty="0">
              <a:solidFill>
                <a:srgbClr val="121212"/>
              </a:solidFill>
              <a:effectLst/>
              <a:latin typeface="-apple-system"/>
            </a:endParaRPr>
          </a:p>
          <a:p>
            <a:r>
              <a:rPr lang="zh-CN" altLang="en-US" b="0" i="0" dirty="0">
                <a:solidFill>
                  <a:srgbClr val="121212"/>
                </a:solidFill>
                <a:effectLst/>
                <a:latin typeface="-apple-system"/>
              </a:rPr>
              <a:t>前提</a:t>
            </a:r>
            <a:r>
              <a:rPr lang="zh-CN" altLang="en-US" b="0" i="0" dirty="0">
                <a:solidFill>
                  <a:srgbClr val="121212"/>
                </a:solidFill>
                <a:effectLst/>
                <a:latin typeface="-apple-system"/>
              </a:rPr>
              <a:t>假设委员会均为安全，因此协调者协议也是安全的</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smallbank</a:t>
            </a:r>
            <a:r>
              <a:rPr lang="zh-CN" altLang="en-US" b="0" i="0" dirty="0">
                <a:solidFill>
                  <a:srgbClr val="121212"/>
                </a:solidFill>
                <a:effectLst/>
                <a:latin typeface="-apple-system"/>
              </a:rPr>
              <a:t>区块链性能测试</a:t>
            </a:r>
            <a:endParaRPr lang="zh-CN" altLang="en-US" b="0" i="0" dirty="0">
              <a:solidFill>
                <a:srgbClr val="121212"/>
              </a:solidFill>
              <a:effectLst/>
              <a:latin typeface="-apple-system"/>
            </a:endParaRPr>
          </a:p>
          <a:p>
            <a:r>
              <a:rPr lang="zh-CN" altLang="en-US" b="0" i="0" dirty="0">
                <a:solidFill>
                  <a:srgbClr val="121212"/>
                </a:solidFill>
                <a:effectLst/>
                <a:latin typeface="-apple-system"/>
              </a:rPr>
              <a:t>这个链码的</a:t>
            </a:r>
            <a:r>
              <a:rPr lang="en-US" altLang="zh-CN" b="0" i="0" dirty="0">
                <a:solidFill>
                  <a:srgbClr val="121212"/>
                </a:solidFill>
                <a:effectLst/>
                <a:latin typeface="-apple-system"/>
              </a:rPr>
              <a:t>sendpayment</a:t>
            </a:r>
            <a:endParaRPr lang="zh-CN" altLang="en-US" b="0" i="0" dirty="0">
              <a:solidFill>
                <a:srgbClr val="121212"/>
              </a:solidFill>
              <a:effectLst/>
              <a:latin typeface="-apple-system"/>
            </a:endParaRPr>
          </a:p>
          <a:p>
            <a:r>
              <a:rPr lang="zh-CN" altLang="en-US" b="0" i="0" dirty="0">
                <a:solidFill>
                  <a:srgbClr val="121212"/>
                </a:solidFill>
                <a:effectLst/>
                <a:latin typeface="-apple-system"/>
              </a:rPr>
              <a:t>原来的</a:t>
            </a:r>
            <a:r>
              <a:rPr lang="en-US" altLang="zh-CN" b="0" i="0" dirty="0">
                <a:solidFill>
                  <a:srgbClr val="121212"/>
                </a:solidFill>
                <a:effectLst/>
                <a:latin typeface="-apple-system"/>
              </a:rPr>
              <a:t>sendPayment</a:t>
            </a:r>
            <a:r>
              <a:rPr lang="zh-CN" altLang="en-US" b="0" i="0" dirty="0">
                <a:solidFill>
                  <a:srgbClr val="121212"/>
                </a:solidFill>
                <a:effectLst/>
                <a:latin typeface="-apple-system"/>
              </a:rPr>
              <a:t>：读取</a:t>
            </a:r>
            <a:r>
              <a:rPr lang="en-US" altLang="zh-CN" b="0" i="0" dirty="0">
                <a:solidFill>
                  <a:srgbClr val="121212"/>
                </a:solidFill>
                <a:effectLst/>
                <a:latin typeface="-apple-system"/>
              </a:rPr>
              <a:t>acc1</a:t>
            </a:r>
            <a:r>
              <a:rPr lang="zh-CN" altLang="en-US" b="0" i="0" dirty="0">
                <a:solidFill>
                  <a:srgbClr val="121212"/>
                </a:solidFill>
                <a:effectLst/>
                <a:latin typeface="-apple-system"/>
              </a:rPr>
              <a:t>的剩余</a:t>
            </a:r>
            <a:r>
              <a:rPr lang="en-US" altLang="zh-CN" b="0" i="0" dirty="0">
                <a:solidFill>
                  <a:srgbClr val="121212"/>
                </a:solidFill>
                <a:effectLst/>
                <a:latin typeface="-apple-system"/>
              </a:rPr>
              <a:t>balance</a:t>
            </a:r>
            <a:r>
              <a:rPr lang="zh-CN" altLang="en-US" b="0" i="0" dirty="0">
                <a:solidFill>
                  <a:srgbClr val="121212"/>
                </a:solidFill>
                <a:effectLst/>
                <a:latin typeface="-apple-system"/>
              </a:rPr>
              <a:t>，检查是否大于</a:t>
            </a:r>
            <a:r>
              <a:rPr lang="en-US" altLang="zh-CN" b="0" i="0" dirty="0" err="1">
                <a:solidFill>
                  <a:srgbClr val="121212"/>
                </a:solidFill>
                <a:effectLst/>
                <a:latin typeface="-apple-system"/>
              </a:rPr>
              <a:t>bal</a:t>
            </a:r>
            <a:r>
              <a:rPr lang="en-US" altLang="zh-CN" dirty="0"/>
              <a:t>, </a:t>
            </a:r>
            <a:r>
              <a:rPr lang="zh-CN" altLang="en-US" dirty="0"/>
              <a:t>从</a:t>
            </a:r>
            <a:r>
              <a:rPr lang="en-US" altLang="zh-CN" dirty="0"/>
              <a:t>acc1</a:t>
            </a:r>
            <a:r>
              <a:rPr lang="zh-CN" altLang="en-US" dirty="0"/>
              <a:t>中扣除</a:t>
            </a:r>
            <a:r>
              <a:rPr lang="en-US" altLang="zh-CN" dirty="0" err="1"/>
              <a:t>bal</a:t>
            </a:r>
            <a:r>
              <a:rPr lang="zh-CN" altLang="en-US" dirty="0"/>
              <a:t>并更新</a:t>
            </a:r>
            <a:r>
              <a:rPr lang="en-US" altLang="zh-CN" dirty="0"/>
              <a:t>acc2</a:t>
            </a:r>
            <a:r>
              <a:rPr lang="zh-CN" altLang="en-US" dirty="0"/>
              <a:t>的</a:t>
            </a:r>
            <a:r>
              <a:rPr lang="en-US" altLang="zh-CN" dirty="0"/>
              <a:t>balance</a:t>
            </a:r>
            <a:r>
              <a:rPr lang="zh-CN" altLang="en-US" dirty="0"/>
              <a:t>状态</a:t>
            </a:r>
            <a:endParaRPr lang="en-US" altLang="zh-CN" dirty="0"/>
          </a:p>
          <a:p>
            <a:r>
              <a:rPr lang="zh-CN" altLang="en-US" b="0" i="0" dirty="0">
                <a:solidFill>
                  <a:srgbClr val="121212"/>
                </a:solidFill>
                <a:effectLst/>
                <a:latin typeface="-apple-system"/>
              </a:rPr>
              <a:t>对于账户：</a:t>
            </a:r>
            <a:r>
              <a:rPr lang="zh-CN" altLang="en-US" dirty="0">
                <a:latin typeface="Consolas" panose="020B0609020204030204" pitchFamily="49" charset="0"/>
                <a:sym typeface="+mn-ea"/>
              </a:rPr>
              <a:t>标识区块链状态的</a:t>
            </a:r>
            <a:r>
              <a:rPr lang="en-US" altLang="zh-CN" dirty="0">
                <a:latin typeface="Consolas" panose="020B0609020204030204" pitchFamily="49" charset="0"/>
                <a:sym typeface="+mn-ea"/>
              </a:rPr>
              <a:t>bool</a:t>
            </a:r>
            <a:r>
              <a:rPr lang="zh-CN" altLang="en-US" dirty="0">
                <a:latin typeface="Consolas" panose="020B0609020204030204" pitchFamily="49" charset="0"/>
                <a:sym typeface="+mn-ea"/>
              </a:rPr>
              <a:t>值</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latin typeface="Consolas" panose="020B0609020204030204" pitchFamily="49" charset="0"/>
              </a:rPr>
              <a:t>preparePayment:</a:t>
            </a:r>
            <a:r>
              <a:rPr lang="en-US" altLang="zh-CN" dirty="0"/>
              <a:t> </a:t>
            </a:r>
            <a:r>
              <a:rPr lang="zh-CN" altLang="en-US" dirty="0"/>
              <a:t>检查元组</a:t>
            </a:r>
            <a:r>
              <a:rPr lang="en-US" altLang="zh-CN" dirty="0"/>
              <a:t>⟨</a:t>
            </a:r>
            <a:r>
              <a:rPr lang="en-US" altLang="zh-CN" dirty="0" err="1"/>
              <a:t>L_acc</a:t>
            </a:r>
            <a:r>
              <a:rPr lang="en-US" altLang="zh-CN" dirty="0"/>
              <a:t>, true⟩</a:t>
            </a:r>
            <a:r>
              <a:rPr lang="zh-CN" altLang="en-US" dirty="0"/>
              <a:t>是否存在，存在则终止事务。不存在则向区块链写锁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latin typeface="Consolas" panose="020B0609020204030204" pitchFamily="49" charset="0"/>
              </a:rPr>
              <a:t>commitPayment:</a:t>
            </a:r>
            <a:r>
              <a:rPr lang="zh-CN" altLang="en-US" dirty="0">
                <a:latin typeface="Consolas" panose="020B0609020204030204" pitchFamily="49" charset="0"/>
              </a:rPr>
              <a:t>向区块链写</a:t>
            </a:r>
            <a:r>
              <a:rPr lang="en-US" altLang="zh-CN" dirty="0">
                <a:latin typeface="Consolas" panose="020B0609020204030204" pitchFamily="49" charset="0"/>
              </a:rPr>
              <a:t>balance</a:t>
            </a:r>
            <a:r>
              <a:rPr lang="zh-CN" altLang="en-US" dirty="0">
                <a:latin typeface="Consolas" panose="020B0609020204030204" pitchFamily="49" charset="0"/>
              </a:rPr>
              <a:t>新状态，移除锁</a:t>
            </a:r>
            <a:endParaRPr lang="en-US" altLang="zh-CN"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latin typeface="Consolas" panose="020B0609020204030204" pitchFamily="49" charset="0"/>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2pl</a:t>
            </a:r>
            <a:r>
              <a:rPr lang="zh-CN" altLang="en-US" b="0" i="0" dirty="0">
                <a:solidFill>
                  <a:srgbClr val="121212"/>
                </a:solidFill>
                <a:effectLst/>
                <a:latin typeface="-apple-system"/>
              </a:rPr>
              <a:t>用于并发控制</a:t>
            </a:r>
            <a:endParaRPr lang="zh-CN" altLang="en-US" b="0" i="0" dirty="0">
              <a:solidFill>
                <a:srgbClr val="121212"/>
              </a:solidFill>
              <a:effectLst/>
              <a:latin typeface="-apple-system"/>
            </a:endParaRPr>
          </a:p>
          <a:p>
            <a:r>
              <a:rPr lang="zh-CN" altLang="en-US" b="0" i="0" dirty="0">
                <a:solidFill>
                  <a:srgbClr val="121212"/>
                </a:solidFill>
                <a:effectLst/>
                <a:latin typeface="-apple-system"/>
              </a:rPr>
              <a:t>批处理特性可能未来可以用于优化并发控制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latin typeface="Consolas" panose="020B0609020204030204" pitchFamily="49" charset="0"/>
              </a:rPr>
              <a:t>·fabric</a:t>
            </a:r>
            <a:r>
              <a:rPr lang="zh-CN" altLang="en-US" dirty="0">
                <a:latin typeface="Consolas" panose="020B0609020204030204" pitchFamily="49" charset="0"/>
              </a:rPr>
              <a:t>中</a:t>
            </a:r>
            <a:r>
              <a:rPr lang="zh-CN" altLang="en-US" dirty="0">
                <a:latin typeface="Consolas" panose="020B0609020204030204" pitchFamily="49" charset="0"/>
              </a:rPr>
              <a:t>增加可以用于分片的函数库</a:t>
            </a:r>
            <a:endParaRPr lang="en-US" altLang="zh-CN" dirty="0">
              <a:latin typeface="Consolas" panose="020B0609020204030204" pitchFamily="49" charset="0"/>
            </a:endParaRPr>
          </a:p>
          <a:p>
            <a:r>
              <a:rPr lang="en-US" altLang="zh-CN" b="0" i="0" dirty="0">
                <a:solidFill>
                  <a:srgbClr val="121212"/>
                </a:solidFill>
                <a:effectLst/>
                <a:latin typeface="-apple-system"/>
              </a:rPr>
              <a:t>1.</a:t>
            </a:r>
            <a:r>
              <a:rPr lang="zh-CN" altLang="en-US" b="0" i="0" dirty="0">
                <a:solidFill>
                  <a:srgbClr val="121212"/>
                </a:solidFill>
                <a:effectLst/>
                <a:latin typeface="-apple-system"/>
              </a:rPr>
              <a:t>增加编程语言特性，使单分片事务的函数可以被扩展到跨分片操作</a:t>
            </a:r>
            <a:endParaRPr lang="en-US" altLang="zh-CN" b="0" i="0" dirty="0">
              <a:solidFill>
                <a:srgbClr val="121212"/>
              </a:solidFill>
              <a:effectLst/>
              <a:latin typeface="-apple-system"/>
            </a:endParaRPr>
          </a:p>
          <a:p>
            <a:r>
              <a:rPr lang="en-US" altLang="zh-CN" b="0" i="0" dirty="0">
                <a:solidFill>
                  <a:srgbClr val="121212"/>
                </a:solidFill>
                <a:effectLst/>
                <a:latin typeface="-apple-system"/>
              </a:rPr>
              <a:t>2.</a:t>
            </a:r>
            <a:r>
              <a:rPr lang="zh-CN" altLang="en-US" b="0" i="0" dirty="0">
                <a:solidFill>
                  <a:srgbClr val="121212"/>
                </a:solidFill>
                <a:effectLst/>
                <a:latin typeface="-apple-system"/>
              </a:rPr>
              <a:t>引入一个客户端库隐藏协调协议的细节，以便用户只看到单分片事务。</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共识算法</a:t>
            </a:r>
            <a:endParaRPr lang="en-US" altLang="zh-CN" b="0" i="0" dirty="0">
              <a:solidFill>
                <a:srgbClr val="121212"/>
              </a:solidFill>
              <a:effectLst/>
              <a:latin typeface="-apple-system"/>
            </a:endParaRPr>
          </a:p>
          <a:p>
            <a:r>
              <a:rPr lang="zh-CN" altLang="en-US" b="0" i="0" dirty="0">
                <a:solidFill>
                  <a:srgbClr val="121212"/>
                </a:solidFill>
                <a:effectLst/>
                <a:latin typeface="-apple-system"/>
              </a:rPr>
              <a:t>节点分配</a:t>
            </a:r>
            <a:endParaRPr lang="zh-CN" altLang="en-US" b="0" i="0" dirty="0">
              <a:solidFill>
                <a:srgbClr val="121212"/>
              </a:solidFill>
              <a:effectLst/>
              <a:latin typeface="-apple-system"/>
            </a:endParaRPr>
          </a:p>
          <a:p>
            <a:r>
              <a:rPr lang="zh-CN" altLang="en-US" b="0" i="0" dirty="0">
                <a:solidFill>
                  <a:srgbClr val="121212"/>
                </a:solidFill>
                <a:effectLst/>
                <a:latin typeface="-apple-system"/>
              </a:rPr>
              <a:t>分片方法的可扩展性</a:t>
            </a:r>
            <a:endParaRPr lang="zh-CN" altLang="en-US" b="0" i="0" dirty="0">
              <a:solidFill>
                <a:srgbClr val="121212"/>
              </a:solidFill>
              <a:effectLst/>
              <a:latin typeface="-apple-system"/>
            </a:endParaRPr>
          </a:p>
          <a:p>
            <a:endParaRPr lang="zh-CN" altLang="en-US" b="0" i="0" dirty="0">
              <a:solidFill>
                <a:srgbClr val="121212"/>
              </a:solidFill>
              <a:effectLst/>
              <a:latin typeface="-apple-system"/>
            </a:endParaRPr>
          </a:p>
          <a:p>
            <a:r>
              <a:rPr lang="zh-CN" altLang="en-US" b="0" i="0" dirty="0">
                <a:solidFill>
                  <a:srgbClr val="121212"/>
                </a:solidFill>
                <a:effectLst/>
                <a:latin typeface="-apple-system"/>
              </a:rPr>
              <a:t>区块链性能测试框架</a:t>
            </a: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改善拜占庭共识算法表现：提高单个碎片的吞吐量</a:t>
            </a:r>
            <a:endParaRPr lang="zh-CN" altLang="en-US" dirty="0"/>
          </a:p>
          <a:p>
            <a:r>
              <a:rPr lang="zh-CN" altLang="en-US" dirty="0"/>
              <a:t>设计有效的碎片形成协议：使用受信任随机信标</a:t>
            </a:r>
            <a:r>
              <a:rPr lang="en-US" altLang="zh-CN" dirty="0"/>
              <a:t>trusted random beacon</a:t>
            </a:r>
            <a:r>
              <a:rPr lang="zh-CN" altLang="en-US" dirty="0"/>
              <a:t>将节点分配到碎片中</a:t>
            </a:r>
            <a:endParaRPr lang="zh-CN" altLang="en-US" dirty="0"/>
          </a:p>
          <a:p>
            <a:r>
              <a:rPr lang="zh-CN" altLang="en-US" dirty="0"/>
              <a:t>设计分布式事务协议：保证</a:t>
            </a:r>
            <a:r>
              <a:rPr lang="en-US" altLang="zh-CN" dirty="0"/>
              <a:t>safety</a:t>
            </a:r>
            <a:r>
              <a:rPr lang="zh-CN" altLang="en-US" dirty="0"/>
              <a:t>（安全性） 和 </a:t>
            </a:r>
            <a:r>
              <a:rPr lang="en-US" altLang="zh-CN" dirty="0"/>
              <a:t>liveness</a:t>
            </a:r>
            <a:r>
              <a:rPr lang="zh-CN" altLang="en-US" dirty="0"/>
              <a:t>（活性）</a:t>
            </a:r>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图中显示了随节点数</a:t>
            </a:r>
            <a:r>
              <a:rPr lang="en-US" altLang="zh-CN" b="0" i="0" dirty="0">
                <a:solidFill>
                  <a:srgbClr val="121212"/>
                </a:solidFill>
                <a:effectLst/>
                <a:latin typeface="-apple-system"/>
              </a:rPr>
              <a:t>N</a:t>
            </a:r>
            <a:r>
              <a:rPr lang="zh-CN" altLang="en-US" b="0" i="0" dirty="0">
                <a:solidFill>
                  <a:srgbClr val="121212"/>
                </a:solidFill>
                <a:effectLst/>
                <a:latin typeface="-apple-system"/>
              </a:rPr>
              <a:t>增加，使用</a:t>
            </a:r>
            <a:r>
              <a:rPr lang="en-US" altLang="zh-CN" b="0" i="0" dirty="0">
                <a:solidFill>
                  <a:srgbClr val="121212"/>
                </a:solidFill>
                <a:effectLst/>
                <a:latin typeface="-apple-system"/>
              </a:rPr>
              <a:t>10</a:t>
            </a:r>
            <a:r>
              <a:rPr lang="zh-CN" altLang="en-US" b="0" i="0" dirty="0">
                <a:solidFill>
                  <a:srgbClr val="121212"/>
                </a:solidFill>
                <a:effectLst/>
                <a:latin typeface="-apple-system"/>
              </a:rPr>
              <a:t>个客户端时的吞吐量</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0" i="0" dirty="0">
                <a:solidFill>
                  <a:srgbClr val="121212"/>
                </a:solidFill>
                <a:effectLst/>
                <a:latin typeface="-apple-system"/>
              </a:rPr>
              <a:t>AHL</a:t>
            </a:r>
            <a:r>
              <a:rPr lang="zh-CN" altLang="en-US" b="0" i="0" dirty="0">
                <a:solidFill>
                  <a:srgbClr val="121212"/>
                </a:solidFill>
                <a:effectLst/>
                <a:latin typeface="-apple-system"/>
              </a:rPr>
              <a:t>：吞吐量与</a:t>
            </a:r>
            <a:r>
              <a:rPr lang="en-US" altLang="zh-CN" b="0" i="0" dirty="0">
                <a:solidFill>
                  <a:srgbClr val="121212"/>
                </a:solidFill>
                <a:effectLst/>
                <a:latin typeface="-apple-system"/>
              </a:rPr>
              <a:t>HL</a:t>
            </a:r>
            <a:r>
              <a:rPr lang="zh-CN" altLang="en-US" b="0" i="0" dirty="0">
                <a:solidFill>
                  <a:srgbClr val="121212"/>
                </a:solidFill>
                <a:effectLst/>
                <a:latin typeface="-apple-system"/>
              </a:rPr>
              <a:t>相近，但是同样</a:t>
            </a:r>
            <a:r>
              <a:rPr lang="en-US" altLang="zh-CN" b="0" i="0" dirty="0">
                <a:solidFill>
                  <a:srgbClr val="121212"/>
                </a:solidFill>
                <a:effectLst/>
                <a:latin typeface="-apple-system"/>
              </a:rPr>
              <a:t>N</a:t>
            </a:r>
            <a:r>
              <a:rPr lang="zh-CN" altLang="en-US" b="0" i="0" dirty="0">
                <a:solidFill>
                  <a:srgbClr val="121212"/>
                </a:solidFill>
                <a:effectLst/>
                <a:latin typeface="-apple-system"/>
              </a:rPr>
              <a:t>时可以容忍更多错误，</a:t>
            </a:r>
            <a:r>
              <a:rPr lang="en-US" altLang="zh-CN" b="0" i="0" dirty="0">
                <a:solidFill>
                  <a:srgbClr val="121212"/>
                </a:solidFill>
                <a:effectLst/>
                <a:latin typeface="-apple-system"/>
              </a:rPr>
              <a:t>N&gt;67</a:t>
            </a:r>
            <a:r>
              <a:rPr lang="zh-CN" altLang="en-US" b="0" i="0" dirty="0">
                <a:solidFill>
                  <a:srgbClr val="121212"/>
                </a:solidFill>
                <a:effectLst/>
                <a:latin typeface="-apple-system"/>
              </a:rPr>
              <a:t>时无吞吐量，处于活锁状态</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0" i="0" dirty="0">
                <a:solidFill>
                  <a:srgbClr val="121212"/>
                </a:solidFill>
                <a:effectLst/>
                <a:latin typeface="-apple-system"/>
              </a:rPr>
              <a:t>AHL+</a:t>
            </a:r>
            <a:r>
              <a:rPr lang="zh-CN" altLang="en-US" b="0" i="0" dirty="0">
                <a:solidFill>
                  <a:srgbClr val="121212"/>
                </a:solidFill>
                <a:effectLst/>
                <a:latin typeface="-apple-system"/>
              </a:rPr>
              <a:t>比</a:t>
            </a:r>
            <a:r>
              <a:rPr lang="en-US" altLang="zh-CN" b="0" i="0" dirty="0">
                <a:solidFill>
                  <a:srgbClr val="121212"/>
                </a:solidFill>
                <a:effectLst/>
                <a:latin typeface="-apple-system"/>
              </a:rPr>
              <a:t>AHLR</a:t>
            </a:r>
            <a:r>
              <a:rPr lang="zh-CN" altLang="en-US" b="0" i="0" dirty="0">
                <a:solidFill>
                  <a:srgbClr val="121212"/>
                </a:solidFill>
                <a:effectLst/>
                <a:latin typeface="-apple-system"/>
              </a:rPr>
              <a:t>吞吐量高：</a:t>
            </a:r>
            <a:r>
              <a:rPr lang="en-US" altLang="zh-CN" b="0" i="0" dirty="0" err="1">
                <a:solidFill>
                  <a:srgbClr val="121212"/>
                </a:solidFill>
                <a:effectLst/>
                <a:latin typeface="-apple-system"/>
              </a:rPr>
              <a:t>ahlr</a:t>
            </a:r>
            <a:r>
              <a:rPr lang="zh-CN" altLang="en-US" b="0" i="0" dirty="0">
                <a:solidFill>
                  <a:srgbClr val="121212"/>
                </a:solidFill>
                <a:effectLst/>
                <a:latin typeface="-apple-system"/>
              </a:rPr>
              <a:t>的</a:t>
            </a:r>
            <a:r>
              <a:rPr lang="en-US" altLang="zh-CN" b="0" i="0" dirty="0">
                <a:solidFill>
                  <a:srgbClr val="121212"/>
                </a:solidFill>
                <a:effectLst/>
                <a:latin typeface="-apple-system"/>
              </a:rPr>
              <a:t>leader</a:t>
            </a:r>
            <a:r>
              <a:rPr lang="zh-CN" altLang="en-US" b="0" i="0" dirty="0">
                <a:solidFill>
                  <a:srgbClr val="121212"/>
                </a:solidFill>
                <a:effectLst/>
                <a:latin typeface="-apple-system"/>
              </a:rPr>
              <a:t>一旦收集广播集合消息失败则代价较大</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右：</a:t>
            </a:r>
            <a:r>
              <a:rPr lang="en-US" altLang="zh-CN" b="0" i="0" dirty="0">
                <a:solidFill>
                  <a:srgbClr val="121212"/>
                </a:solidFill>
                <a:effectLst/>
                <a:latin typeface="-apple-system"/>
              </a:rPr>
              <a:t>HL</a:t>
            </a:r>
            <a:r>
              <a:rPr lang="zh-CN" altLang="en-US" b="0" i="0" dirty="0">
                <a:solidFill>
                  <a:srgbClr val="121212"/>
                </a:solidFill>
                <a:effectLst/>
                <a:latin typeface="-apple-system"/>
              </a:rPr>
              <a:t>， </a:t>
            </a:r>
            <a:r>
              <a:rPr lang="en-US" altLang="zh-CN" b="0" i="0" dirty="0">
                <a:solidFill>
                  <a:srgbClr val="121212"/>
                </a:solidFill>
                <a:effectLst/>
                <a:latin typeface="-apple-system"/>
              </a:rPr>
              <a:t>AHL</a:t>
            </a:r>
            <a:r>
              <a:rPr lang="zh-CN" altLang="en-US" b="0" i="0" dirty="0">
                <a:solidFill>
                  <a:srgbClr val="121212"/>
                </a:solidFill>
                <a:effectLst/>
                <a:latin typeface="-apple-system"/>
              </a:rPr>
              <a:t>， </a:t>
            </a:r>
            <a:r>
              <a:rPr lang="en-US" altLang="zh-CN" b="0" i="0" dirty="0">
                <a:solidFill>
                  <a:srgbClr val="121212"/>
                </a:solidFill>
                <a:effectLst/>
                <a:latin typeface="-apple-system"/>
              </a:rPr>
              <a:t>op1-</a:t>
            </a:r>
            <a:r>
              <a:rPr lang="zh-CN" altLang="en-US" b="0" i="0" dirty="0">
                <a:solidFill>
                  <a:srgbClr val="121212"/>
                </a:solidFill>
                <a:effectLst/>
                <a:latin typeface="-apple-system"/>
              </a:rPr>
              <a:t>划分消息队列， </a:t>
            </a:r>
            <a:r>
              <a:rPr lang="en-US" altLang="zh-CN" b="0" i="0" dirty="0">
                <a:solidFill>
                  <a:srgbClr val="121212"/>
                </a:solidFill>
                <a:effectLst/>
                <a:latin typeface="-apple-system"/>
              </a:rPr>
              <a:t>op2-</a:t>
            </a:r>
            <a:r>
              <a:rPr lang="zh-CN" altLang="en-US" b="0" i="0" dirty="0">
                <a:solidFill>
                  <a:srgbClr val="121212"/>
                </a:solidFill>
                <a:effectLst/>
                <a:latin typeface="-apple-system"/>
              </a:rPr>
              <a:t>移除请求， </a:t>
            </a:r>
            <a:r>
              <a:rPr lang="en-US" altLang="zh-CN" b="0" i="0" dirty="0">
                <a:solidFill>
                  <a:srgbClr val="121212"/>
                </a:solidFill>
                <a:effectLst/>
                <a:latin typeface="-apple-system"/>
              </a:rPr>
              <a:t>op3-</a:t>
            </a:r>
            <a:r>
              <a:rPr lang="zh-CN" altLang="en-US" b="0" i="0" dirty="0">
                <a:solidFill>
                  <a:srgbClr val="121212"/>
                </a:solidFill>
                <a:effectLst/>
                <a:latin typeface="-apple-system"/>
              </a:rPr>
              <a:t>在</a:t>
            </a:r>
            <a:r>
              <a:rPr lang="en-US" altLang="zh-CN" b="0" i="0" dirty="0">
                <a:solidFill>
                  <a:srgbClr val="121212"/>
                </a:solidFill>
                <a:effectLst/>
                <a:latin typeface="-apple-system"/>
              </a:rPr>
              <a:t>leader</a:t>
            </a:r>
            <a:r>
              <a:rPr lang="zh-CN" altLang="en-US" b="0" i="0" dirty="0">
                <a:solidFill>
                  <a:srgbClr val="121212"/>
                </a:solidFill>
                <a:effectLst/>
                <a:latin typeface="-apple-system"/>
              </a:rPr>
              <a:t>聚合消息</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0" i="0" dirty="0">
                <a:solidFill>
                  <a:srgbClr val="121212"/>
                </a:solidFill>
                <a:effectLst/>
                <a:latin typeface="-apple-system"/>
              </a:rPr>
              <a:t> </a:t>
            </a:r>
            <a:r>
              <a:rPr lang="zh-CN" b="0" i="0" dirty="0">
                <a:solidFill>
                  <a:srgbClr val="121212"/>
                </a:solidFill>
                <a:effectLst/>
                <a:latin typeface="-apple-system"/>
              </a:rPr>
              <a:t>比较本文与</a:t>
            </a:r>
            <a:r>
              <a:rPr b="0" i="0" dirty="0">
                <a:solidFill>
                  <a:srgbClr val="121212"/>
                </a:solidFill>
                <a:effectLst/>
                <a:latin typeface="-apple-system"/>
              </a:rPr>
              <a:t>OmniLedger</a:t>
            </a:r>
            <a:r>
              <a:rPr lang="zh-CN" b="0" i="0" dirty="0">
                <a:solidFill>
                  <a:srgbClr val="121212"/>
                </a:solidFill>
                <a:effectLst/>
                <a:latin typeface="-apple-system"/>
              </a:rPr>
              <a:t>在委员会大小和运行时间</a:t>
            </a:r>
            <a:endParaRPr lang="zh-CN" b="0" i="0" dirty="0">
              <a:solidFill>
                <a:srgbClr val="121212"/>
              </a:solidFill>
              <a:effectLst/>
              <a:latin typeface="-apple-system"/>
            </a:endParaRPr>
          </a:p>
          <a:p>
            <a:endParaRPr lang="zh-CN" b="0" i="0" dirty="0">
              <a:solidFill>
                <a:srgbClr val="121212"/>
              </a:solidFill>
              <a:effectLst/>
              <a:latin typeface="-apple-system"/>
            </a:endParaRPr>
          </a:p>
          <a:p>
            <a:r>
              <a:rPr lang="zh-CN" b="0" i="0" dirty="0">
                <a:solidFill>
                  <a:srgbClr val="121212"/>
                </a:solidFill>
                <a:effectLst/>
                <a:latin typeface="-apple-system"/>
              </a:rPr>
              <a:t>本文</a:t>
            </a:r>
            <a:r>
              <a:rPr lang="zh-CN" altLang="en-US" b="0" i="0" dirty="0">
                <a:solidFill>
                  <a:srgbClr val="121212"/>
                </a:solidFill>
                <a:effectLst/>
                <a:latin typeface="-apple-system"/>
              </a:rPr>
              <a:t>：</a:t>
            </a:r>
            <a:r>
              <a:rPr lang="zh-CN" b="0" i="0" dirty="0">
                <a:solidFill>
                  <a:srgbClr val="121212"/>
                </a:solidFill>
                <a:effectLst/>
                <a:latin typeface="-apple-system"/>
              </a:rPr>
              <a:t>32× and 21× faster than RandHound on the local cluster and</a:t>
            </a:r>
            <a:endParaRPr lang="zh-CN" b="0" i="0" dirty="0">
              <a:solidFill>
                <a:srgbClr val="121212"/>
              </a:solidFill>
              <a:effectLst/>
              <a:latin typeface="-apple-system"/>
            </a:endParaRPr>
          </a:p>
          <a:p>
            <a:r>
              <a:rPr lang="zh-CN" b="0" i="0" dirty="0">
                <a:solidFill>
                  <a:srgbClr val="121212"/>
                </a:solidFill>
                <a:effectLst/>
                <a:latin typeface="-apple-system"/>
              </a:rPr>
              <a:t>GCP</a:t>
            </a:r>
            <a:endParaRPr lang="zh-CN" b="0" i="0" dirty="0">
              <a:solidFill>
                <a:srgbClr val="121212"/>
              </a:solidFill>
              <a:effectLst/>
              <a:latin typeface="-apple-system"/>
            </a:endParaRPr>
          </a:p>
          <a:p>
            <a:endParaRPr lang="zh-CN" b="0" i="0" dirty="0">
              <a:solidFill>
                <a:srgbClr val="121212"/>
              </a:solidFill>
              <a:effectLst/>
              <a:latin typeface="-apple-system"/>
            </a:endParaRPr>
          </a:p>
          <a:p>
            <a:r>
              <a:rPr lang="zh-CN" b="0" i="0" dirty="0">
                <a:solidFill>
                  <a:srgbClr val="121212"/>
                </a:solidFill>
                <a:effectLst/>
                <a:latin typeface="-apple-system"/>
              </a:rPr>
              <a:t>此外，分析在重新分片阶段的表现：原来方法所有节点都重启，吞吐量骤减，本文方法</a:t>
            </a:r>
            <a:r>
              <a:rPr lang="en-US" altLang="zh-CN" dirty="0">
                <a:solidFill>
                  <a:srgbClr val="121212"/>
                </a:solidFill>
                <a:effectLst/>
                <a:latin typeface="-apple-system"/>
                <a:sym typeface="+mn-ea"/>
              </a:rPr>
              <a:t>B = log(n)</a:t>
            </a:r>
            <a:r>
              <a:rPr lang="zh-CN" altLang="en-US" dirty="0">
                <a:solidFill>
                  <a:srgbClr val="121212"/>
                </a:solidFill>
                <a:effectLst/>
                <a:latin typeface="-apple-system"/>
                <a:sym typeface="+mn-ea"/>
              </a:rPr>
              <a:t>，</a:t>
            </a:r>
            <a:r>
              <a:rPr lang="zh-CN" b="0" i="0" dirty="0">
                <a:solidFill>
                  <a:srgbClr val="121212"/>
                </a:solidFill>
                <a:effectLst/>
                <a:latin typeface="-apple-system"/>
              </a:rPr>
              <a:t>保持了吞吐量 </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0" i="0" dirty="0">
                <a:solidFill>
                  <a:srgbClr val="121212"/>
                </a:solidFill>
                <a:effectLst/>
                <a:latin typeface="-apple-system"/>
              </a:rPr>
              <a:t>Smallbank</a:t>
            </a:r>
            <a:r>
              <a:rPr lang="en-US" b="0" i="0" dirty="0">
                <a:solidFill>
                  <a:srgbClr val="121212"/>
                </a:solidFill>
                <a:effectLst/>
                <a:latin typeface="-apple-system"/>
              </a:rPr>
              <a:t>: </a:t>
            </a:r>
            <a:r>
              <a:rPr lang="zh-CN" altLang="en-US" b="0" i="0" dirty="0">
                <a:solidFill>
                  <a:srgbClr val="121212"/>
                </a:solidFill>
                <a:effectLst/>
                <a:latin typeface="-apple-system"/>
              </a:rPr>
              <a:t>网络大小包含</a:t>
            </a:r>
            <a:r>
              <a:rPr lang="en-US" altLang="zh-CN" b="0" i="0" dirty="0">
                <a:solidFill>
                  <a:srgbClr val="121212"/>
                </a:solidFill>
                <a:effectLst/>
                <a:latin typeface="-apple-system"/>
              </a:rPr>
              <a:t>36</a:t>
            </a:r>
            <a:r>
              <a:rPr lang="zh-CN" altLang="en-US" b="0" i="0" dirty="0">
                <a:solidFill>
                  <a:srgbClr val="121212"/>
                </a:solidFill>
                <a:effectLst/>
                <a:latin typeface="-apple-system"/>
              </a:rPr>
              <a:t>个节点（</a:t>
            </a:r>
            <a:r>
              <a:rPr lang="en-US" altLang="zh-CN" b="0" i="0" dirty="0">
                <a:solidFill>
                  <a:srgbClr val="121212"/>
                </a:solidFill>
                <a:effectLst/>
                <a:latin typeface="-apple-system"/>
              </a:rPr>
              <a:t>KVStore</a:t>
            </a:r>
            <a:r>
              <a:rPr lang="zh-CN" altLang="en-US" b="0" i="0" dirty="0">
                <a:solidFill>
                  <a:srgbClr val="121212"/>
                </a:solidFill>
                <a:effectLst/>
                <a:latin typeface="-apple-system"/>
              </a:rPr>
              <a:t>结果相似）</a:t>
            </a:r>
            <a:endParaRPr lang="zh-CN" altLang="en-US" b="0" i="0" dirty="0">
              <a:solidFill>
                <a:srgbClr val="121212"/>
              </a:solidFill>
              <a:effectLst/>
              <a:latin typeface="-apple-system"/>
            </a:endParaRPr>
          </a:p>
          <a:p>
            <a:endParaRPr lang="zh-CN" altLang="en-US" b="0" i="0" dirty="0">
              <a:solidFill>
                <a:srgbClr val="121212"/>
              </a:solidFill>
              <a:effectLst/>
              <a:latin typeface="-apple-system"/>
            </a:endParaRPr>
          </a:p>
          <a:p>
            <a:r>
              <a:rPr lang="en-US" altLang="zh-CN" b="0" i="0" dirty="0">
                <a:solidFill>
                  <a:srgbClr val="121212"/>
                </a:solidFill>
                <a:effectLst/>
                <a:latin typeface="-apple-system"/>
              </a:rPr>
              <a:t>HL</a:t>
            </a:r>
            <a:r>
              <a:rPr lang="zh-CN" altLang="en-US" b="0" i="0" dirty="0">
                <a:solidFill>
                  <a:srgbClr val="121212"/>
                </a:solidFill>
                <a:effectLst/>
                <a:latin typeface="-apple-system"/>
              </a:rPr>
              <a:t>：</a:t>
            </a:r>
            <a:r>
              <a:rPr lang="en-US" altLang="zh-CN" b="0" i="0" dirty="0">
                <a:solidFill>
                  <a:srgbClr val="121212"/>
                </a:solidFill>
                <a:effectLst/>
                <a:latin typeface="-apple-system"/>
              </a:rPr>
              <a:t>9</a:t>
            </a:r>
            <a:r>
              <a:rPr lang="zh-CN" altLang="en-US" b="0" i="0" dirty="0">
                <a:solidFill>
                  <a:srgbClr val="121212"/>
                </a:solidFill>
                <a:effectLst/>
                <a:latin typeface="-apple-system"/>
              </a:rPr>
              <a:t>分片</a:t>
            </a:r>
            <a:r>
              <a:rPr lang="en-US" altLang="zh-CN" b="0" i="0" dirty="0">
                <a:solidFill>
                  <a:srgbClr val="121212"/>
                </a:solidFill>
                <a:effectLst/>
                <a:latin typeface="-apple-system"/>
              </a:rPr>
              <a:t> AHL+</a:t>
            </a:r>
            <a:r>
              <a:rPr lang="zh-CN" altLang="en-US" b="0" i="0" dirty="0">
                <a:solidFill>
                  <a:srgbClr val="121212"/>
                </a:solidFill>
                <a:effectLst/>
                <a:latin typeface="-apple-system"/>
              </a:rPr>
              <a:t>：</a:t>
            </a:r>
            <a:r>
              <a:rPr lang="en-US" altLang="zh-CN" b="0" i="0" dirty="0">
                <a:solidFill>
                  <a:srgbClr val="121212"/>
                </a:solidFill>
                <a:effectLst/>
                <a:latin typeface="-apple-system"/>
              </a:rPr>
              <a:t>12</a:t>
            </a:r>
            <a:r>
              <a:rPr lang="zh-CN" altLang="en-US" b="0" i="0" dirty="0">
                <a:solidFill>
                  <a:srgbClr val="121212"/>
                </a:solidFill>
                <a:effectLst/>
                <a:latin typeface="-apple-system"/>
              </a:rPr>
              <a:t>分片</a:t>
            </a:r>
            <a:endParaRPr lang="zh-CN" altLang="en-US" b="0" i="0" dirty="0">
              <a:solidFill>
                <a:srgbClr val="121212"/>
              </a:solidFill>
              <a:effectLst/>
              <a:latin typeface="-apple-system"/>
            </a:endParaRPr>
          </a:p>
          <a:p>
            <a:endParaRPr lang="zh-CN" altLang="en-US" b="0" i="0" dirty="0">
              <a:solidFill>
                <a:srgbClr val="121212"/>
              </a:solidFill>
              <a:effectLst/>
              <a:latin typeface="-apple-system"/>
            </a:endParaRPr>
          </a:p>
          <a:p>
            <a:r>
              <a:rPr lang="zh-CN" altLang="en-US" b="0" i="0" dirty="0">
                <a:solidFill>
                  <a:srgbClr val="121212"/>
                </a:solidFill>
                <a:effectLst/>
                <a:latin typeface="-apple-system"/>
              </a:rPr>
              <a:t>分片增加，吞吐量增加，参考委员会成为切片数量增加的瓶颈</a:t>
            </a:r>
            <a:endParaRPr lang="zh-CN" altLang="en-US" b="0" i="0" dirty="0">
              <a:solidFill>
                <a:srgbClr val="121212"/>
              </a:solidFill>
              <a:effectLst/>
              <a:latin typeface="-apple-system"/>
            </a:endParaRPr>
          </a:p>
          <a:p>
            <a:endParaRPr lang="zh-CN" altLang="en-US" b="0" i="0" dirty="0">
              <a:solidFill>
                <a:srgbClr val="121212"/>
              </a:solidFill>
              <a:effectLst/>
              <a:latin typeface="-apple-system"/>
            </a:endParaRPr>
          </a:p>
          <a:p>
            <a:r>
              <a:rPr lang="zh-CN" altLang="en-US" b="0" i="0" dirty="0">
                <a:solidFill>
                  <a:srgbClr val="121212"/>
                </a:solidFill>
                <a:effectLst/>
                <a:latin typeface="-apple-system"/>
              </a:rPr>
              <a:t>右</a:t>
            </a:r>
            <a:r>
              <a:rPr lang="en-US" altLang="zh-CN" b="0" i="0" dirty="0">
                <a:solidFill>
                  <a:srgbClr val="121212"/>
                </a:solidFill>
                <a:effectLst/>
                <a:latin typeface="-apple-system"/>
              </a:rPr>
              <a:t>:</a:t>
            </a:r>
            <a:r>
              <a:rPr lang="zh-CN" altLang="en-US" b="0" i="0" dirty="0">
                <a:solidFill>
                  <a:srgbClr val="121212"/>
                </a:solidFill>
                <a:effectLst/>
                <a:latin typeface="-apple-system"/>
              </a:rPr>
              <a:t>改变偏态系数， 展示吞吐量首争用的影响，可以看到随着</a:t>
            </a:r>
            <a:r>
              <a:rPr lang="en-US" altLang="zh-CN" b="0" i="0" dirty="0">
                <a:solidFill>
                  <a:srgbClr val="121212"/>
                </a:solidFill>
                <a:effectLst/>
                <a:latin typeface="-apple-system"/>
              </a:rPr>
              <a:t>zipf</a:t>
            </a:r>
            <a:r>
              <a:rPr lang="zh-CN" altLang="en-US" b="0" i="0" dirty="0">
                <a:solidFill>
                  <a:srgbClr val="121212"/>
                </a:solidFill>
                <a:effectLst/>
                <a:latin typeface="-apple-system"/>
              </a:rPr>
              <a:t>增加，中止率增加</a:t>
            </a: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0" i="0" dirty="0">
                <a:solidFill>
                  <a:srgbClr val="121212"/>
                </a:solidFill>
                <a:effectLst/>
                <a:latin typeface="-apple-system"/>
              </a:rPr>
              <a:t>972 nodes and 432 clients spanning 8 regions on GCP</a:t>
            </a:r>
            <a:endParaRPr b="0" i="0" dirty="0">
              <a:solidFill>
                <a:srgbClr val="121212"/>
              </a:solidFill>
              <a:effectLst/>
              <a:latin typeface="-apple-system"/>
            </a:endParaRPr>
          </a:p>
          <a:p>
            <a:r>
              <a:rPr lang="zh-CN" b="0" i="0" dirty="0">
                <a:solidFill>
                  <a:srgbClr val="121212"/>
                </a:solidFill>
                <a:effectLst/>
                <a:latin typeface="-apple-system"/>
              </a:rPr>
              <a:t>谷歌云：作者使用</a:t>
            </a:r>
            <a:r>
              <a:rPr lang="en-US" altLang="zh-CN" b="0" i="0" dirty="0">
                <a:solidFill>
                  <a:srgbClr val="121212"/>
                </a:solidFill>
                <a:effectLst/>
                <a:latin typeface="-apple-system"/>
              </a:rPr>
              <a:t>8</a:t>
            </a:r>
            <a:r>
              <a:rPr lang="zh-CN" altLang="en-US" b="0" i="0" dirty="0">
                <a:solidFill>
                  <a:srgbClr val="121212"/>
                </a:solidFill>
                <a:effectLst/>
                <a:latin typeface="-apple-system"/>
              </a:rPr>
              <a:t>个地区的</a:t>
            </a:r>
            <a:r>
              <a:rPr lang="en-US" altLang="zh-CN" b="0" i="0" dirty="0">
                <a:solidFill>
                  <a:srgbClr val="121212"/>
                </a:solidFill>
                <a:effectLst/>
                <a:latin typeface="-apple-system"/>
              </a:rPr>
              <a:t>972</a:t>
            </a:r>
            <a:r>
              <a:rPr lang="zh-CN" altLang="en-US" b="0" i="0" dirty="0">
                <a:solidFill>
                  <a:srgbClr val="121212"/>
                </a:solidFill>
                <a:effectLst/>
                <a:latin typeface="-apple-system"/>
              </a:rPr>
              <a:t>个节点和</a:t>
            </a:r>
            <a:r>
              <a:rPr lang="en-US" altLang="zh-CN" b="0" i="0" dirty="0">
                <a:solidFill>
                  <a:srgbClr val="121212"/>
                </a:solidFill>
                <a:effectLst/>
                <a:latin typeface="-apple-system"/>
              </a:rPr>
              <a:t>432</a:t>
            </a:r>
            <a:r>
              <a:rPr lang="zh-CN" altLang="en-US" b="0" i="0" dirty="0">
                <a:solidFill>
                  <a:srgbClr val="121212"/>
                </a:solidFill>
                <a:effectLst/>
                <a:latin typeface="-apple-system"/>
              </a:rPr>
              <a:t>个客户端</a:t>
            </a:r>
            <a:endParaRPr b="0" i="0" dirty="0">
              <a:solidFill>
                <a:srgbClr val="121212"/>
              </a:solidFill>
              <a:effectLst/>
              <a:latin typeface="-apple-system"/>
            </a:endParaRPr>
          </a:p>
          <a:p>
            <a:endParaRPr b="0" i="0" dirty="0">
              <a:solidFill>
                <a:srgbClr val="121212"/>
              </a:solidFill>
              <a:effectLst/>
              <a:latin typeface="-apple-system"/>
            </a:endParaRPr>
          </a:p>
          <a:p>
            <a:r>
              <a:rPr lang="zh-CN" b="0" i="0" dirty="0">
                <a:solidFill>
                  <a:srgbClr val="121212"/>
                </a:solidFill>
                <a:effectLst/>
                <a:latin typeface="-apple-system"/>
              </a:rPr>
              <a:t>对抗力量：</a:t>
            </a:r>
            <a:r>
              <a:rPr lang="en-US" altLang="zh-CN" b="0" i="0" dirty="0">
                <a:solidFill>
                  <a:srgbClr val="121212"/>
                </a:solidFill>
                <a:effectLst/>
                <a:latin typeface="-apple-system"/>
              </a:rPr>
              <a:t>12.5%</a:t>
            </a:r>
            <a:r>
              <a:rPr lang="zh-CN" altLang="en-US" b="0" i="0" dirty="0">
                <a:solidFill>
                  <a:srgbClr val="121212"/>
                </a:solidFill>
                <a:effectLst/>
                <a:latin typeface="-apple-system"/>
              </a:rPr>
              <a:t>和</a:t>
            </a:r>
            <a:r>
              <a:rPr lang="en-US" altLang="zh-CN" b="0" i="0" dirty="0">
                <a:solidFill>
                  <a:srgbClr val="121212"/>
                </a:solidFill>
                <a:effectLst/>
                <a:latin typeface="-apple-system"/>
              </a:rPr>
              <a:t>25%</a:t>
            </a:r>
            <a:endParaRPr lang="en-US" altLang="zh-CN" b="0" i="0" dirty="0">
              <a:solidFill>
                <a:srgbClr val="121212"/>
              </a:solidFill>
              <a:effectLst/>
              <a:latin typeface="-apple-system"/>
            </a:endParaRPr>
          </a:p>
          <a:p>
            <a:r>
              <a:rPr lang="zh-CN" altLang="en-US" b="0" i="0" dirty="0">
                <a:solidFill>
                  <a:srgbClr val="121212"/>
                </a:solidFill>
                <a:effectLst/>
                <a:latin typeface="-apple-system"/>
              </a:rPr>
              <a:t>委员会规模：需要：</a:t>
            </a:r>
            <a:r>
              <a:rPr lang="en-US" altLang="zh-CN" b="0" i="0" dirty="0">
                <a:solidFill>
                  <a:srgbClr val="121212"/>
                </a:solidFill>
                <a:effectLst/>
                <a:latin typeface="-apple-system"/>
              </a:rPr>
              <a:t>27</a:t>
            </a:r>
            <a:r>
              <a:rPr lang="zh-CN" altLang="en-US" b="0" i="0" dirty="0">
                <a:solidFill>
                  <a:srgbClr val="121212"/>
                </a:solidFill>
                <a:effectLst/>
                <a:latin typeface="-apple-system"/>
              </a:rPr>
              <a:t>个节点 </a:t>
            </a:r>
            <a:r>
              <a:rPr lang="en-US" altLang="zh-CN" b="0" i="0" dirty="0">
                <a:solidFill>
                  <a:srgbClr val="121212"/>
                </a:solidFill>
                <a:effectLst/>
                <a:latin typeface="-apple-system"/>
              </a:rPr>
              <a:t>&amp; 79</a:t>
            </a:r>
            <a:r>
              <a:rPr lang="zh-CN" altLang="en-US" b="0" i="0" dirty="0">
                <a:solidFill>
                  <a:srgbClr val="121212"/>
                </a:solidFill>
                <a:effectLst/>
                <a:latin typeface="-apple-system"/>
              </a:rPr>
              <a:t>个节点</a:t>
            </a:r>
            <a:endParaRPr lang="zh-CN" altLang="en-US" b="0" i="0" dirty="0">
              <a:solidFill>
                <a:srgbClr val="121212"/>
              </a:solidFill>
              <a:effectLst/>
              <a:latin typeface="-apple-system"/>
            </a:endParaRPr>
          </a:p>
          <a:p>
            <a:endParaRPr lang="zh-CN" altLang="en-US" b="0" i="0" dirty="0">
              <a:solidFill>
                <a:srgbClr val="121212"/>
              </a:solidFill>
              <a:effectLst/>
              <a:latin typeface="-apple-system"/>
            </a:endParaRPr>
          </a:p>
          <a:p>
            <a:r>
              <a:rPr lang="en-US" altLang="zh-CN" b="0" i="0" dirty="0">
                <a:solidFill>
                  <a:srgbClr val="121212"/>
                </a:solidFill>
                <a:effectLst/>
                <a:latin typeface="-apple-system"/>
              </a:rPr>
              <a:t>12.5%</a:t>
            </a:r>
            <a:r>
              <a:rPr lang="zh-CN" altLang="en-US" b="0" i="0" dirty="0">
                <a:solidFill>
                  <a:srgbClr val="121212"/>
                </a:solidFill>
                <a:effectLst/>
                <a:latin typeface="-apple-system"/>
              </a:rPr>
              <a:t>：分片多，吞吐量高 </a:t>
            </a:r>
            <a:r>
              <a:rPr lang="en-US" altLang="zh-CN" b="0" i="0" dirty="0">
                <a:solidFill>
                  <a:srgbClr val="121212"/>
                </a:solidFill>
                <a:effectLst/>
                <a:latin typeface="-apple-system"/>
              </a:rPr>
              <a:t>3000+</a:t>
            </a:r>
            <a:r>
              <a:rPr lang="zh-CN" altLang="en-US" b="0" i="0" dirty="0">
                <a:solidFill>
                  <a:srgbClr val="121212"/>
                </a:solidFill>
                <a:effectLst/>
                <a:latin typeface="-apple-system"/>
              </a:rPr>
              <a:t>，</a:t>
            </a:r>
            <a:r>
              <a:rPr lang="en-US" altLang="zh-CN" b="0" i="0" dirty="0">
                <a:solidFill>
                  <a:srgbClr val="121212"/>
                </a:solidFill>
                <a:effectLst/>
                <a:latin typeface="-apple-system"/>
              </a:rPr>
              <a:t>36</a:t>
            </a:r>
            <a:r>
              <a:rPr lang="zh-CN" altLang="en-US" b="0" i="0" dirty="0">
                <a:solidFill>
                  <a:srgbClr val="121212"/>
                </a:solidFill>
                <a:effectLst/>
                <a:latin typeface="-apple-system"/>
              </a:rPr>
              <a:t>分片，分片增加可能吞吐量更高</a:t>
            </a:r>
            <a:endParaRPr lang="zh-CN" altLang="en-US" b="0" i="0" dirty="0">
              <a:solidFill>
                <a:srgbClr val="121212"/>
              </a:solidFill>
              <a:effectLst/>
              <a:latin typeface="-apple-system"/>
            </a:endParaRPr>
          </a:p>
          <a:p>
            <a:r>
              <a:rPr lang="en-US" altLang="zh-CN" b="0" i="0" dirty="0">
                <a:solidFill>
                  <a:srgbClr val="121212"/>
                </a:solidFill>
                <a:effectLst/>
                <a:latin typeface="-apple-system"/>
              </a:rPr>
              <a:t>25%</a:t>
            </a:r>
            <a:r>
              <a:rPr lang="zh-CN" altLang="en-US" b="0" i="0" dirty="0">
                <a:solidFill>
                  <a:srgbClr val="121212"/>
                </a:solidFill>
                <a:effectLst/>
                <a:latin typeface="-apple-system"/>
              </a:rPr>
              <a:t>：</a:t>
            </a:r>
            <a:r>
              <a:rPr lang="en-US" altLang="zh-CN" b="0" i="0" dirty="0">
                <a:solidFill>
                  <a:srgbClr val="121212"/>
                </a:solidFill>
                <a:effectLst/>
                <a:latin typeface="-apple-system"/>
              </a:rPr>
              <a:t>954/s</a:t>
            </a: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Consolas" panose="020B0609020204030204" pitchFamily="49" charset="0"/>
                <a:sym typeface="+mn-ea"/>
              </a:rPr>
              <a:t>chainspace</a:t>
            </a:r>
            <a:r>
              <a:rPr lang="zh-CN" altLang="en-US" dirty="0">
                <a:latin typeface="Consolas" panose="020B0609020204030204" pitchFamily="49" charset="0"/>
                <a:sym typeface="+mn-ea"/>
              </a:rPr>
              <a:t>：复杂的事务模型，复杂的协调者协议，低吞吐量（</a:t>
            </a:r>
            <a:r>
              <a:rPr lang="en-US" altLang="zh-CN" dirty="0">
                <a:latin typeface="Consolas" panose="020B0609020204030204" pitchFamily="49" charset="0"/>
                <a:sym typeface="+mn-ea"/>
              </a:rPr>
              <a:t>10</a:t>
            </a:r>
            <a:r>
              <a:rPr lang="zh-CN" altLang="en-US" dirty="0">
                <a:latin typeface="Consolas" panose="020B0609020204030204" pitchFamily="49" charset="0"/>
                <a:sym typeface="+mn-ea"/>
              </a:rPr>
              <a:t>个分片，</a:t>
            </a:r>
            <a:r>
              <a:rPr lang="en-US" altLang="zh-CN" dirty="0">
                <a:latin typeface="Consolas" panose="020B0609020204030204" pitchFamily="49" charset="0"/>
                <a:sym typeface="+mn-ea"/>
              </a:rPr>
              <a:t>300/s</a:t>
            </a:r>
            <a:r>
              <a:rPr lang="zh-CN" altLang="en-US" dirty="0">
                <a:latin typeface="Consolas" panose="020B0609020204030204" pitchFamily="49" charset="0"/>
                <a:sym typeface="+mn-ea"/>
              </a:rPr>
              <a:t>）</a:t>
            </a:r>
            <a:endParaRPr lang="zh-CN" altLang="en-US" dirty="0">
              <a:latin typeface="Consolas" panose="020B0609020204030204" pitchFamily="49" charset="0"/>
              <a:sym typeface="+mn-ea"/>
            </a:endParaRPr>
          </a:p>
          <a:p>
            <a:endParaRPr lang="zh-CN" altLang="en-US" dirty="0">
              <a:latin typeface="Consolas" panose="020B0609020204030204" pitchFamily="49" charset="0"/>
              <a:sym typeface="+mn-ea"/>
            </a:endParaRPr>
          </a:p>
          <a:p>
            <a:r>
              <a:rPr lang="zh-CN" altLang="en-US" dirty="0">
                <a:latin typeface="Consolas" panose="020B0609020204030204" pitchFamily="49" charset="0"/>
                <a:sym typeface="+mn-ea"/>
              </a:rPr>
              <a:t>区块链存储，执行引擎 更深入的研究支撑区块链扩展</a:t>
            </a:r>
            <a:endParaRPr lang="zh-CN" altLang="en-US" dirty="0">
              <a:latin typeface="Consolas" panose="020B0609020204030204" pitchFamily="49" charset="0"/>
              <a:sym typeface="+mn-ea"/>
            </a:endParaRPr>
          </a:p>
          <a:p>
            <a:endParaRPr lang="zh-CN" altLang="en-US" dirty="0">
              <a:latin typeface="Consolas" panose="020B0609020204030204" pitchFamily="49" charset="0"/>
              <a:sym typeface="+mn-ea"/>
            </a:endParaRPr>
          </a:p>
          <a:p>
            <a:r>
              <a:rPr lang="zh-CN" altLang="en-US" dirty="0">
                <a:latin typeface="Consolas" panose="020B0609020204030204" pitchFamily="49" charset="0"/>
                <a:sym typeface="+mn-ea"/>
              </a:rPr>
              <a:t>移出：直接执行事务，达成共识，减少与区块链交互，区块链</a:t>
            </a:r>
            <a:r>
              <a:rPr lang="en-US" altLang="zh-CN" dirty="0">
                <a:latin typeface="Consolas" panose="020B0609020204030204" pitchFamily="49" charset="0"/>
                <a:sym typeface="+mn-ea"/>
              </a:rPr>
              <a:t>—</a:t>
            </a:r>
            <a:r>
              <a:rPr lang="zh-CN" altLang="en-US" dirty="0">
                <a:latin typeface="Consolas" panose="020B0609020204030204" pitchFamily="49" charset="0"/>
                <a:sym typeface="+mn-ea"/>
              </a:rPr>
              <a:t>解决纠纷、清算</a:t>
            </a:r>
            <a:endParaRPr lang="zh-CN" altLang="en-US" dirty="0">
              <a:latin typeface="Consolas" panose="020B0609020204030204" pitchFamily="49" charset="0"/>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Consolas" panose="020B0609020204030204" pitchFamily="49" charset="0"/>
                <a:sym typeface="+mn-ea"/>
              </a:rPr>
              <a:t>协助者协议：解决跨委员会通信，通过参考委员会防止坏的协助者</a:t>
            </a:r>
            <a:endParaRPr lang="zh-CN" altLang="en-US" dirty="0">
              <a:latin typeface="Consolas" panose="020B0609020204030204" pitchFamily="49" charset="0"/>
              <a:sym typeface="+mn-ea"/>
            </a:endParaRPr>
          </a:p>
          <a:p>
            <a:endParaRPr lang="zh-CN" altLang="en-US" dirty="0">
              <a:latin typeface="Consolas" panose="020B0609020204030204" pitchFamily="49" charset="0"/>
              <a:sym typeface="+mn-ea"/>
            </a:endParaRPr>
          </a:p>
          <a:p>
            <a:r>
              <a:rPr lang="zh-CN" altLang="en-US" dirty="0">
                <a:latin typeface="Consolas" panose="020B0609020204030204" pitchFamily="49" charset="0"/>
                <a:sym typeface="+mn-ea"/>
              </a:rPr>
              <a:t>最后：在实际网络中进行评估，多分片情况下达到</a:t>
            </a:r>
            <a:r>
              <a:rPr lang="en-US" altLang="zh-CN" dirty="0">
                <a:latin typeface="Consolas" panose="020B0609020204030204" pitchFamily="49" charset="0"/>
                <a:sym typeface="+mn-ea"/>
              </a:rPr>
              <a:t>3000</a:t>
            </a:r>
            <a:r>
              <a:rPr lang="zh-CN" altLang="en-US" dirty="0">
                <a:latin typeface="Consolas" panose="020B0609020204030204" pitchFamily="49" charset="0"/>
                <a:sym typeface="+mn-ea"/>
              </a:rPr>
              <a:t>事务每秒的吞吐量</a:t>
            </a:r>
            <a:endParaRPr lang="zh-CN" altLang="en-US" dirty="0">
              <a:latin typeface="Consolas" panose="020B0609020204030204" pitchFamily="49" charset="0"/>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278C3-FAB9-432E-B592-4FB080F82F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仿宋" panose="02010609060101010101" pitchFamily="49" charset="-122"/>
              </a:rPr>
              <a:t>区块链分片</a:t>
            </a:r>
            <a:r>
              <a:rPr lang="zh-CN" altLang="zh-CN" sz="1800" dirty="0">
                <a:effectLst/>
                <a:ea typeface="仿宋" panose="02010609060101010101" pitchFamily="49" charset="-122"/>
              </a:rPr>
              <a:t>将区块链网络划分为小的委员会，减小共识算法开销</a:t>
            </a:r>
            <a:endParaRPr lang="en-US" altLang="zh-CN" sz="1800" dirty="0">
              <a:effectLst/>
              <a:ea typeface="仿宋" panose="02010609060101010101" pitchFamily="49" charset="-122"/>
            </a:endParaRPr>
          </a:p>
          <a:p>
            <a:endParaRPr lang="en-US" altLang="zh-CN" sz="1800" dirty="0">
              <a:effectLst/>
              <a:ea typeface="仿宋" panose="02010609060101010101" pitchFamily="49" charset="-122"/>
            </a:endParaRPr>
          </a:p>
          <a:p>
            <a:r>
              <a:rPr lang="zh-CN" altLang="en-US" sz="1800" dirty="0">
                <a:effectLst/>
                <a:ea typeface="仿宋" panose="02010609060101010101" pitchFamily="49" charset="-122"/>
              </a:rPr>
              <a:t>现有：</a:t>
            </a:r>
            <a:r>
              <a:rPr lang="zh-CN" altLang="en-US" dirty="0"/>
              <a:t>限制于加密货币应用，无法用于比特币以外应用，无许可区块链</a:t>
            </a:r>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关注表现：吞吐量</a:t>
            </a:r>
            <a:endParaRPr lang="en-US" altLang="zh-CN" dirty="0"/>
          </a:p>
          <a:p>
            <a:endParaRPr lang="en-US" altLang="zh-CN" dirty="0"/>
          </a:p>
          <a:p>
            <a:r>
              <a:rPr lang="zh-CN" altLang="en-US" dirty="0"/>
              <a:t>设计区块链系统</a:t>
            </a:r>
            <a:endParaRPr lang="zh-CN" altLang="en-US" dirty="0"/>
          </a:p>
          <a:p>
            <a:r>
              <a:rPr lang="zh-CN" altLang="en-US" dirty="0"/>
              <a:t>应用于不仅仅是加密货币</a:t>
            </a:r>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分布式数据库的分片与区块链的区别</a:t>
            </a:r>
            <a:endParaRPr lang="zh-CN" altLang="en-US"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支持大规模网络、中心化系统</a:t>
            </a:r>
            <a:r>
              <a:rPr lang="en-US" altLang="zh-CN" dirty="0"/>
              <a:t>visa</a:t>
            </a:r>
            <a:r>
              <a:rPr lang="zh-CN" altLang="en-US" dirty="0"/>
              <a:t>等的高吞吐量</a:t>
            </a:r>
            <a:endParaRPr lang="en-US" altLang="zh-CN" dirty="0"/>
          </a:p>
          <a:p>
            <a:endParaRPr lang="en-US" altLang="zh-CN" dirty="0"/>
          </a:p>
          <a:p>
            <a:r>
              <a:rPr lang="zh-CN" altLang="en-US" dirty="0"/>
              <a:t>挑战：同时完成三个目标</a:t>
            </a:r>
            <a:endParaRPr lang="zh-CN" altLang="en-US" dirty="0"/>
          </a:p>
          <a:p>
            <a:r>
              <a:rPr lang="en-US" altLang="zh-CN" dirty="0"/>
              <a:t>1.</a:t>
            </a:r>
            <a:r>
              <a:rPr lang="zh-CN" altLang="en-US" dirty="0"/>
              <a:t>分布式数据库中表现较好的共识算法不能应用到区块链，区块链依赖于拜占庭容错 </a:t>
            </a:r>
            <a:endParaRPr lang="zh-CN" altLang="en-US" dirty="0"/>
          </a:p>
          <a:p>
            <a:r>
              <a:rPr lang="zh-CN" altLang="en-US" dirty="0"/>
              <a:t>使用</a:t>
            </a:r>
            <a:r>
              <a:rPr lang="en-US" altLang="zh-CN" dirty="0"/>
              <a:t>tee</a:t>
            </a:r>
            <a:r>
              <a:rPr lang="zh-CN" altLang="en-US" dirty="0"/>
              <a:t>消除疑义度，改善</a:t>
            </a:r>
            <a:r>
              <a:rPr lang="en-US" altLang="zh-CN" dirty="0"/>
              <a:t>bft</a:t>
            </a:r>
            <a:endParaRPr lang="en-US" altLang="zh-CN" dirty="0"/>
          </a:p>
          <a:p>
            <a:endParaRPr lang="en-US" altLang="zh-CN" dirty="0"/>
          </a:p>
          <a:p>
            <a:r>
              <a:rPr lang="zh-CN" altLang="en-US" dirty="0"/>
              <a:t>防止因为分片形成出现拜占庭失败</a:t>
            </a:r>
            <a:r>
              <a:rPr lang="en-US" altLang="zh-CN" dirty="0"/>
              <a:t> -- &gt; </a:t>
            </a:r>
            <a:r>
              <a:rPr lang="zh-CN" altLang="en-US" dirty="0"/>
              <a:t>使用</a:t>
            </a:r>
            <a:r>
              <a:rPr lang="en-US" altLang="zh-CN" dirty="0"/>
              <a:t>tee</a:t>
            </a:r>
            <a:r>
              <a:rPr lang="zh-CN" altLang="en-US" dirty="0"/>
              <a:t>生成受信随机信标完成分片的随机生成</a:t>
            </a:r>
            <a:endParaRPr lang="en-US" altLang="zh-CN"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共识算法的设计</a:t>
            </a:r>
            <a:endParaRPr lang="en-US" altLang="zh-CN" dirty="0"/>
          </a:p>
          <a:p>
            <a:endParaRPr lang="zh-CN" altLang="en-US" dirty="0"/>
          </a:p>
          <a:p>
            <a:r>
              <a:rPr lang="zh-CN" altLang="en-US" dirty="0"/>
              <a:t>需要一个有效且安全的方式来分配节点到各个委员会，避免在一个委员会内有过多的恶意节点</a:t>
            </a:r>
            <a:endParaRPr lang="en-US" altLang="zh-CN" dirty="0"/>
          </a:p>
          <a:p>
            <a:endParaRPr lang="zh-CN" altLang="en-US" dirty="0"/>
          </a:p>
          <a:p>
            <a:r>
              <a:rPr lang="zh-CN" altLang="en-US" dirty="0"/>
              <a:t>保证</a:t>
            </a:r>
            <a:r>
              <a:rPr lang="en-US" altLang="zh-CN" dirty="0"/>
              <a:t>coordinator</a:t>
            </a:r>
            <a:r>
              <a:rPr lang="zh-CN" altLang="en-US" dirty="0"/>
              <a:t>恶意情况下的分布式事务安全：不同的委员会之间有时候是需要通信的，也就是会有跨委员会的事务，作者希望委员会之间的通信可以保证</a:t>
            </a:r>
            <a:r>
              <a:rPr lang="zh-CN" altLang="en-US" dirty="0"/>
              <a:t>隔离性和原子性。</a:t>
            </a:r>
            <a:endParaRPr lang="zh-CN" altLang="en-US" dirty="0"/>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在节点数很多的情况下（</a:t>
            </a:r>
            <a:r>
              <a:rPr lang="en-US" altLang="zh-CN" b="0" i="0" dirty="0">
                <a:solidFill>
                  <a:srgbClr val="121212"/>
                </a:solidFill>
                <a:effectLst/>
                <a:latin typeface="-apple-system"/>
              </a:rPr>
              <a:t>&gt;100</a:t>
            </a:r>
            <a:r>
              <a:rPr lang="zh-CN" altLang="en-US" b="0" i="0" dirty="0">
                <a:solidFill>
                  <a:srgbClr val="121212"/>
                </a:solidFill>
                <a:effectLst/>
                <a:latin typeface="-apple-system"/>
              </a:rPr>
              <a:t>）拜占庭容错算法速度变</a:t>
            </a:r>
            <a:r>
              <a:rPr lang="zh-CN" altLang="en-US" b="0" i="0" dirty="0">
                <a:solidFill>
                  <a:srgbClr val="121212"/>
                </a:solidFill>
                <a:effectLst/>
                <a:latin typeface="-apple-system"/>
              </a:rPr>
              <a:t>慢。如下图，当系统节点个数大于</a:t>
            </a:r>
            <a:r>
              <a:rPr lang="en-US" altLang="zh-CN" b="0" i="0" dirty="0">
                <a:solidFill>
                  <a:srgbClr val="121212"/>
                </a:solidFill>
                <a:effectLst/>
                <a:latin typeface="-apple-system"/>
              </a:rPr>
              <a:t>67</a:t>
            </a:r>
            <a:r>
              <a:rPr lang="zh-CN" altLang="en-US" b="0" i="0" dirty="0">
                <a:solidFill>
                  <a:srgbClr val="121212"/>
                </a:solidFill>
                <a:effectLst/>
                <a:latin typeface="-apple-system"/>
              </a:rPr>
              <a:t>的时候，系统吞吐量下降到了很小的数值。</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CD7278C3-FAB9-432E-B592-4FB080F82FC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88C692F-1264-479B-B2FF-B9C0D583EB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C64E3-C70B-4E2B-85E7-27DA962877D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C692F-1264-479B-B2FF-B9C0D583EB3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C64E3-C70B-4E2B-85E7-27DA962877D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C692F-1264-479B-B2FF-B9C0D583EB3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C64E3-C70B-4E2B-85E7-27DA962877D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tags" Target="../tags/tag1.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22537"/>
            <a:ext cx="9144000" cy="1812925"/>
          </a:xfrm>
        </p:spPr>
        <p:txBody>
          <a:bodyPr>
            <a:normAutofit fontScale="90000"/>
          </a:bodyPr>
          <a:lstStyle/>
          <a:p>
            <a:r>
              <a:rPr lang="en-US" altLang="zh-CN" dirty="0">
                <a:latin typeface="Constantia" panose="02030602050306030303" pitchFamily="18" charset="0"/>
              </a:rPr>
              <a:t>Towards Scaling Blockchain Systems via Sharding</a:t>
            </a:r>
            <a:endParaRPr lang="zh-CN" altLang="en-US" dirty="0">
              <a:latin typeface="Constantia" panose="0203060205030603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a:t>
            </a:r>
            <a:r>
              <a:rPr lang="en-US" altLang="zh-CN" dirty="0"/>
              <a:t>1</a:t>
            </a:r>
            <a:r>
              <a:rPr lang="zh-CN" altLang="en-US" dirty="0"/>
              <a:t>：共识算法的设计</a:t>
            </a:r>
            <a:endParaRPr lang="zh-CN" altLang="en-US" dirty="0"/>
          </a:p>
        </p:txBody>
      </p:sp>
      <p:pic>
        <p:nvPicPr>
          <p:cNvPr id="5" name="内容占位符 4"/>
          <p:cNvPicPr>
            <a:picLocks noGrp="1" noChangeAspect="1"/>
          </p:cNvPicPr>
          <p:nvPr>
            <p:ph idx="1"/>
          </p:nvPr>
        </p:nvPicPr>
        <p:blipFill>
          <a:blip r:embed="rId1"/>
          <a:stretch>
            <a:fillRect/>
          </a:stretch>
        </p:blipFill>
        <p:spPr>
          <a:xfrm>
            <a:off x="2745474" y="1690688"/>
            <a:ext cx="6701051" cy="440167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为什么使用</a:t>
            </a:r>
            <a:r>
              <a:rPr lang="en-US" altLang="zh-CN" dirty="0">
                <a:latin typeface="Consolas" panose="020B0609020204030204" pitchFamily="49" charset="0"/>
              </a:rPr>
              <a:t>PBFT?</a:t>
            </a:r>
            <a:endParaRPr lang="en-US" altLang="zh-CN" dirty="0">
              <a:latin typeface="Consolas" panose="020B0609020204030204" pitchFamily="49" charset="0"/>
            </a:endParaRPr>
          </a:p>
        </p:txBody>
      </p:sp>
      <p:sp>
        <p:nvSpPr>
          <p:cNvPr id="3" name="内容占位符 2"/>
          <p:cNvSpPr>
            <a:spLocks noGrp="1"/>
          </p:cNvSpPr>
          <p:nvPr>
            <p:ph idx="1"/>
          </p:nvPr>
        </p:nvSpPr>
        <p:spPr/>
        <p:txBody>
          <a:bodyPr>
            <a:normAutofit/>
          </a:bodyPr>
          <a:lstStyle/>
          <a:p>
            <a:r>
              <a:rPr lang="en-US" altLang="zh-CN" dirty="0">
                <a:latin typeface="Consolas" panose="020B0609020204030204" pitchFamily="49" charset="0"/>
              </a:rPr>
              <a:t>PBFT: pipelined execution</a:t>
            </a:r>
            <a:endParaRPr lang="en-US" altLang="zh-CN" dirty="0">
              <a:latin typeface="Consolas" panose="020B0609020204030204" pitchFamily="49" charset="0"/>
            </a:endParaRPr>
          </a:p>
          <a:p>
            <a:r>
              <a:rPr lang="en-US" altLang="zh-CN" dirty="0">
                <a:latin typeface="Consolas" panose="020B0609020204030204" pitchFamily="49" charset="0"/>
              </a:rPr>
              <a:t>IBFT &amp; Tendermint: lockstep</a:t>
            </a:r>
            <a:endParaRPr lang="zh-CN" altLang="en-US" dirty="0">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43346"/>
            <a:ext cx="10515600" cy="1460500"/>
          </a:xfrm>
        </p:spPr>
        <p:txBody>
          <a:bodyPr/>
          <a:lstStyle/>
          <a:p>
            <a:r>
              <a:rPr lang="en-US" altLang="zh-CN" dirty="0">
                <a:latin typeface="Consolas" panose="020B0609020204030204" pitchFamily="49" charset="0"/>
              </a:rPr>
              <a:t>PBFT</a:t>
            </a:r>
            <a:endParaRPr lang="en-US" altLang="zh-CN" dirty="0">
              <a:latin typeface="Consolas" panose="020B0609020204030204" pitchFamily="49" charset="0"/>
            </a:endParaRPr>
          </a:p>
          <a:p>
            <a:pPr lvl="1"/>
            <a:r>
              <a:rPr lang="zh-CN" altLang="en-US" dirty="0">
                <a:latin typeface="Consolas" panose="020B0609020204030204" pitchFamily="49" charset="0"/>
              </a:rPr>
              <a:t>恶意节点个数不大于</a:t>
            </a:r>
            <a:r>
              <a:rPr lang="en-US" altLang="zh-CN" dirty="0">
                <a:latin typeface="Consolas" panose="020B0609020204030204" pitchFamily="49" charset="0"/>
              </a:rPr>
              <a:t>f</a:t>
            </a:r>
            <a:endParaRPr lang="en-US" altLang="zh-CN" dirty="0">
              <a:latin typeface="Consolas" panose="020B0609020204030204" pitchFamily="49" charset="0"/>
            </a:endParaRPr>
          </a:p>
          <a:p>
            <a:pPr lvl="1"/>
            <a:r>
              <a:rPr lang="en-US" altLang="zh-CN" dirty="0">
                <a:latin typeface="Consolas" panose="020B0609020204030204" pitchFamily="49" charset="0"/>
              </a:rPr>
              <a:t>N = 3f + 1,</a:t>
            </a:r>
            <a:r>
              <a:rPr lang="zh-CN" altLang="en-US" dirty="0">
                <a:latin typeface="Consolas" panose="020B0609020204030204" pitchFamily="49" charset="0"/>
              </a:rPr>
              <a:t> 即</a:t>
            </a:r>
            <a:r>
              <a:rPr lang="en-US" altLang="zh-CN" dirty="0">
                <a:latin typeface="Consolas" panose="020B0609020204030204" pitchFamily="49" charset="0"/>
              </a:rPr>
              <a:t>f &lt; N / 3</a:t>
            </a:r>
            <a:endParaRPr lang="en-US" altLang="zh-CN" dirty="0">
              <a:latin typeface="Consolas" panose="020B0609020204030204" pitchFamily="49" charset="0"/>
            </a:endParaRPr>
          </a:p>
          <a:p>
            <a:pPr lvl="1"/>
            <a:endParaRPr lang="en-US" altLang="zh-CN" dirty="0">
              <a:latin typeface="Consolas" panose="020B0609020204030204" pitchFamily="49" charset="0"/>
            </a:endParaRPr>
          </a:p>
        </p:txBody>
      </p:sp>
      <p:sp>
        <p:nvSpPr>
          <p:cNvPr id="4" name="内容占位符 2"/>
          <p:cNvSpPr txBox="1"/>
          <p:nvPr/>
        </p:nvSpPr>
        <p:spPr>
          <a:xfrm>
            <a:off x="838200" y="3451817"/>
            <a:ext cx="10515600" cy="1120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onsolas" panose="020B0609020204030204" pitchFamily="49" charset="0"/>
              </a:rPr>
              <a:t>PBFT + TEE</a:t>
            </a:r>
            <a:endParaRPr lang="en-US" altLang="zh-CN" dirty="0">
              <a:latin typeface="Consolas" panose="020B0609020204030204" pitchFamily="49" charset="0"/>
            </a:endParaRPr>
          </a:p>
          <a:p>
            <a:pPr lvl="1"/>
            <a:r>
              <a:rPr lang="en-US" altLang="zh-CN" dirty="0">
                <a:latin typeface="Consolas" panose="020B0609020204030204" pitchFamily="49" charset="0"/>
              </a:rPr>
              <a:t>N = 2f + 1,</a:t>
            </a:r>
            <a:r>
              <a:rPr lang="zh-CN" altLang="en-US" dirty="0">
                <a:latin typeface="Consolas" panose="020B0609020204030204" pitchFamily="49" charset="0"/>
              </a:rPr>
              <a:t> 即</a:t>
            </a:r>
            <a:r>
              <a:rPr lang="en-US" altLang="zh-CN" dirty="0">
                <a:latin typeface="Consolas" panose="020B0609020204030204" pitchFamily="49" charset="0"/>
              </a:rPr>
              <a:t>f &lt; N / 2</a:t>
            </a:r>
            <a:endParaRPr lang="en-US" altLang="zh-CN" dirty="0">
              <a:latin typeface="Consolas" panose="020B0609020204030204" pitchFamily="49" charset="0"/>
            </a:endParaRPr>
          </a:p>
          <a:p>
            <a:pPr marL="457200" lvl="1" indent="0">
              <a:buNone/>
            </a:pPr>
            <a:endParaRPr lang="en-US" altLang="zh-CN" dirty="0">
              <a:latin typeface="Consolas" panose="020B0609020204030204" pitchFamily="49" charset="0"/>
            </a:endParaRPr>
          </a:p>
        </p:txBody>
      </p:sp>
      <p:sp>
        <p:nvSpPr>
          <p:cNvPr id="7" name="标题 1"/>
          <p:cNvSpPr txBox="1"/>
          <p:nvPr/>
        </p:nvSpPr>
        <p:spPr>
          <a:xfrm>
            <a:off x="838200" y="487955"/>
            <a:ext cx="10515600" cy="730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onsolas" panose="020B0609020204030204" pitchFamily="49" charset="0"/>
              </a:rPr>
              <a:t>PBFT + TEE</a:t>
            </a:r>
            <a:r>
              <a:rPr lang="zh-CN" altLang="en-US" dirty="0">
                <a:latin typeface="Consolas" panose="020B0609020204030204" pitchFamily="49" charset="0"/>
              </a:rPr>
              <a:t>（可信执行环境）</a:t>
            </a:r>
            <a:endParaRPr lang="zh-CN" altLang="en-US" dirty="0">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0250"/>
          </a:xfrm>
        </p:spPr>
        <p:txBody>
          <a:bodyPr>
            <a:normAutofit/>
          </a:bodyPr>
          <a:lstStyle/>
          <a:p>
            <a:r>
              <a:rPr lang="en-US" altLang="zh-CN" dirty="0">
                <a:latin typeface="Consolas" panose="020B0609020204030204" pitchFamily="49" charset="0"/>
              </a:rPr>
              <a:t>PBFT + TEE</a:t>
            </a:r>
            <a:endParaRPr lang="zh-CN" altLang="en-US" dirty="0">
              <a:latin typeface="Constantia" panose="02030602050306030303" pitchFamily="18" charset="0"/>
            </a:endParaRPr>
          </a:p>
        </p:txBody>
      </p:sp>
      <p:sp>
        <p:nvSpPr>
          <p:cNvPr id="3" name="内容占位符 2"/>
          <p:cNvSpPr>
            <a:spLocks noGrp="1"/>
          </p:cNvSpPr>
          <p:nvPr>
            <p:ph idx="1"/>
          </p:nvPr>
        </p:nvSpPr>
        <p:spPr>
          <a:xfrm>
            <a:off x="838200" y="1543345"/>
            <a:ext cx="10515600" cy="3670099"/>
          </a:xfrm>
        </p:spPr>
        <p:txBody>
          <a:bodyPr>
            <a:normAutofit/>
          </a:bodyPr>
          <a:lstStyle/>
          <a:p>
            <a:r>
              <a:rPr lang="zh-CN" altLang="en-US" dirty="0">
                <a:latin typeface="Consolas" panose="020B0609020204030204" pitchFamily="49" charset="0"/>
              </a:rPr>
              <a:t>避免大的</a:t>
            </a:r>
            <a:r>
              <a:rPr lang="en-US" altLang="zh-CN" dirty="0">
                <a:latin typeface="Consolas" panose="020B0609020204030204" pitchFamily="49" charset="0"/>
              </a:rPr>
              <a:t>TCB</a:t>
            </a:r>
            <a:endParaRPr lang="en-US" altLang="zh-CN" dirty="0">
              <a:latin typeface="Consolas" panose="020B0609020204030204" pitchFamily="49" charset="0"/>
            </a:endParaRPr>
          </a:p>
          <a:p>
            <a:pPr lvl="1"/>
            <a:r>
              <a:rPr lang="zh-CN" altLang="en-US" dirty="0">
                <a:latin typeface="Consolas" panose="020B0609020204030204" pitchFamily="49" charset="0"/>
              </a:rPr>
              <a:t>日志（共识信息：</a:t>
            </a:r>
            <a:r>
              <a:rPr lang="en-US" altLang="zh-CN" dirty="0">
                <a:latin typeface="Consolas" panose="020B0609020204030204" pitchFamily="49" charset="0"/>
              </a:rPr>
              <a:t>pre-prepare, prepare, commit</a:t>
            </a:r>
            <a:r>
              <a:rPr lang="zh-CN" altLang="en-US" dirty="0">
                <a:latin typeface="Consolas" panose="020B0609020204030204" pitchFamily="49" charset="0"/>
              </a:rPr>
              <a:t>）</a:t>
            </a:r>
            <a:endParaRPr lang="en-US" altLang="zh-CN" dirty="0">
              <a:latin typeface="Consolas" panose="020B0609020204030204" pitchFamily="49" charset="0"/>
            </a:endParaRPr>
          </a:p>
          <a:p>
            <a:pPr lvl="1"/>
            <a:r>
              <a:rPr lang="zh-CN" altLang="en-US" dirty="0">
                <a:latin typeface="Consolas" panose="020B0609020204030204" pitchFamily="49" charset="0"/>
              </a:rPr>
              <a:t>消息摘要</a:t>
            </a:r>
            <a:endParaRPr lang="en-US" altLang="zh-CN" dirty="0">
              <a:latin typeface="Consolas" panose="020B0609020204030204" pitchFamily="49" charset="0"/>
            </a:endParaRPr>
          </a:p>
          <a:p>
            <a:pPr lvl="1"/>
            <a:r>
              <a:rPr lang="en-US" altLang="zh-CN" dirty="0">
                <a:latin typeface="Consolas" panose="020B0609020204030204" pitchFamily="49" charset="0"/>
              </a:rPr>
              <a:t>TEE</a:t>
            </a:r>
            <a:r>
              <a:rPr lang="zh-CN" altLang="en-US" dirty="0">
                <a:latin typeface="Consolas" panose="020B0609020204030204" pitchFamily="49" charset="0"/>
              </a:rPr>
              <a:t>密钥加密</a:t>
            </a:r>
            <a:endParaRPr lang="zh-CN" altLang="en-US" dirty="0">
              <a:latin typeface="Consolas" panose="020B0609020204030204" pitchFamily="49" charset="0"/>
            </a:endParaRPr>
          </a:p>
          <a:p>
            <a:pPr lvl="1"/>
            <a:endParaRPr lang="en-US" altLang="zh-CN" dirty="0">
              <a:latin typeface="Consolas" panose="020B0609020204030204" pitchFamily="49" charset="0"/>
            </a:endParaRPr>
          </a:p>
          <a:p>
            <a:pPr lvl="0"/>
            <a:r>
              <a:rPr lang="en-US" altLang="zh-CN" dirty="0">
                <a:latin typeface="Consolas" panose="020B0609020204030204" pitchFamily="49" charset="0"/>
              </a:rPr>
              <a:t>AHL(Attested HyperLedger)</a:t>
            </a:r>
            <a:endParaRPr lang="zh-CN" altLang="en-US" dirty="0">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0250"/>
          </a:xfrm>
        </p:spPr>
        <p:txBody>
          <a:bodyPr>
            <a:normAutofit/>
          </a:bodyPr>
          <a:lstStyle/>
          <a:p>
            <a:r>
              <a:rPr lang="en-US" altLang="zh-CN" dirty="0">
                <a:latin typeface="Consolas" panose="020B0609020204030204" pitchFamily="49" charset="0"/>
              </a:rPr>
              <a:t>PBFT + TEE</a:t>
            </a:r>
            <a:endParaRPr lang="zh-CN" altLang="en-US" dirty="0">
              <a:latin typeface="Constantia" panose="02030602050306030303" pitchFamily="18" charset="0"/>
            </a:endParaRPr>
          </a:p>
        </p:txBody>
      </p:sp>
      <p:sp>
        <p:nvSpPr>
          <p:cNvPr id="3" name="内容占位符 2"/>
          <p:cNvSpPr>
            <a:spLocks noGrp="1"/>
          </p:cNvSpPr>
          <p:nvPr>
            <p:ph idx="1"/>
          </p:nvPr>
        </p:nvSpPr>
        <p:spPr>
          <a:xfrm>
            <a:off x="838200" y="1543345"/>
            <a:ext cx="10515600" cy="1885655"/>
          </a:xfrm>
        </p:spPr>
        <p:txBody>
          <a:bodyPr>
            <a:normAutofit/>
          </a:bodyPr>
          <a:lstStyle/>
          <a:p>
            <a:r>
              <a:rPr lang="en-US" altLang="zh-CN" dirty="0">
                <a:latin typeface="Consolas" panose="020B0609020204030204" pitchFamily="49" charset="0"/>
              </a:rPr>
              <a:t>AHL </a:t>
            </a:r>
            <a:r>
              <a:rPr lang="en-US" altLang="zh-CN" dirty="0">
                <a:latin typeface="Consolas" panose="020B0609020204030204" pitchFamily="49" charset="0"/>
                <a:sym typeface="Wingdings" panose="05000000000000000000" pitchFamily="2" charset="2"/>
              </a:rPr>
              <a:t> AHL+</a:t>
            </a:r>
            <a:endParaRPr lang="en-US" altLang="zh-CN" dirty="0">
              <a:latin typeface="Consolas" panose="020B0609020204030204" pitchFamily="49" charset="0"/>
              <a:sym typeface="Wingdings" panose="05000000000000000000" pitchFamily="2" charset="2"/>
            </a:endParaRPr>
          </a:p>
          <a:p>
            <a:endParaRPr lang="en-US" altLang="zh-CN" dirty="0">
              <a:latin typeface="Consolas" panose="020B0609020204030204" pitchFamily="49" charset="0"/>
            </a:endParaRPr>
          </a:p>
          <a:p>
            <a:pPr lvl="1"/>
            <a:r>
              <a:rPr lang="en-US" altLang="zh-CN" dirty="0">
                <a:latin typeface="Consolas" panose="020B0609020204030204" pitchFamily="49" charset="0"/>
              </a:rPr>
              <a:t>Original message queue: consensus</a:t>
            </a:r>
            <a:r>
              <a:rPr lang="zh-CN" altLang="en-US" dirty="0">
                <a:latin typeface="Consolas" panose="020B0609020204030204" pitchFamily="49" charset="0"/>
              </a:rPr>
              <a:t> </a:t>
            </a:r>
            <a:r>
              <a:rPr lang="en-US" altLang="zh-CN" dirty="0">
                <a:latin typeface="Consolas" panose="020B0609020204030204" pitchFamily="49" charset="0"/>
              </a:rPr>
              <a:t>&amp; request</a:t>
            </a:r>
            <a:endParaRPr lang="en-US" altLang="zh-CN" dirty="0">
              <a:latin typeface="Consolas" panose="020B0609020204030204" pitchFamily="49" charset="0"/>
            </a:endParaRPr>
          </a:p>
          <a:p>
            <a:pPr lvl="1"/>
            <a:r>
              <a:rPr lang="en-US" altLang="zh-CN" dirty="0">
                <a:latin typeface="Consolas" panose="020B0609020204030204" pitchFamily="49" charset="0"/>
              </a:rPr>
              <a:t>Remove the request broadcast</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p:txBody>
      </p:sp>
      <p:sp>
        <p:nvSpPr>
          <p:cNvPr id="4" name="内容占位符 2"/>
          <p:cNvSpPr txBox="1"/>
          <p:nvPr/>
        </p:nvSpPr>
        <p:spPr>
          <a:xfrm>
            <a:off x="838200" y="3578860"/>
            <a:ext cx="10515600" cy="2602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onsolas" panose="020B0609020204030204" pitchFamily="49" charset="0"/>
                <a:sym typeface="Wingdings" panose="05000000000000000000" pitchFamily="2" charset="2"/>
              </a:rPr>
              <a:t>AHL </a:t>
            </a:r>
            <a:r>
              <a:rPr lang="en-US" altLang="zh-CN" dirty="0">
                <a:latin typeface="Consolas" panose="020B0609020204030204" pitchFamily="49" charset="0"/>
                <a:sym typeface="Wingdings" panose="05000000000000000000" pitchFamily="2" charset="2"/>
              </a:rPr>
              <a:t> </a:t>
            </a:r>
            <a:r>
              <a:rPr lang="en-US" altLang="zh-CN" dirty="0">
                <a:latin typeface="Consolas" panose="020B0609020204030204" pitchFamily="49" charset="0"/>
                <a:sym typeface="Wingdings" panose="05000000000000000000" pitchFamily="2" charset="2"/>
              </a:rPr>
              <a:t>AHLR</a:t>
            </a:r>
            <a:endParaRPr lang="en-US" altLang="zh-CN" dirty="0">
              <a:latin typeface="Consolas" panose="020B0609020204030204" pitchFamily="49" charset="0"/>
              <a:sym typeface="Wingdings" panose="05000000000000000000" pitchFamily="2" charset="2"/>
            </a:endParaRPr>
          </a:p>
          <a:p>
            <a:endParaRPr lang="en-US" altLang="zh-CN" dirty="0">
              <a:latin typeface="Consolas" panose="020B0609020204030204" pitchFamily="49" charset="0"/>
            </a:endParaRPr>
          </a:p>
          <a:p>
            <a:pPr lvl="1"/>
            <a:r>
              <a:rPr lang="en-US" altLang="zh-CN" dirty="0">
                <a:latin typeface="Consolas" panose="020B0609020204030204" pitchFamily="49" charset="0"/>
              </a:rPr>
              <a:t>Collects &amp; aggregates</a:t>
            </a:r>
            <a:endParaRPr lang="en-US" altLang="zh-CN" dirty="0">
              <a:latin typeface="Consolas" panose="020B0609020204030204" pitchFamily="49" charset="0"/>
            </a:endParaRPr>
          </a:p>
          <a:p>
            <a:pPr lvl="1"/>
            <a:r>
              <a:rPr lang="en-US" altLang="zh-CN" dirty="0">
                <a:latin typeface="Consolas" panose="020B0609020204030204" pitchFamily="49" charset="0"/>
              </a:rPr>
              <a:t>node </a:t>
            </a:r>
            <a:r>
              <a:rPr lang="en-US" altLang="zh-CN" dirty="0">
                <a:latin typeface="Consolas" panose="020B0609020204030204" pitchFamily="49" charset="0"/>
                <a:sym typeface="Wingdings" panose="05000000000000000000" pitchFamily="2" charset="2"/>
              </a:rPr>
              <a:t> leader</a:t>
            </a:r>
            <a:endParaRPr lang="en-US" altLang="zh-CN" dirty="0">
              <a:latin typeface="Consolas" panose="020B0609020204030204" pitchFamily="49" charset="0"/>
              <a:sym typeface="Wingdings" panose="05000000000000000000" pitchFamily="2" charset="2"/>
            </a:endParaRPr>
          </a:p>
          <a:p>
            <a:pPr lvl="1"/>
            <a:r>
              <a:rPr lang="en-US" altLang="zh-CN" dirty="0">
                <a:latin typeface="Consolas" panose="020B0609020204030204" pitchFamily="49" charset="0"/>
                <a:sym typeface="Wingdings" panose="05000000000000000000" pitchFamily="2" charset="2"/>
              </a:rPr>
              <a:t>Communication overhead: O(N)</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0250"/>
          </a:xfrm>
        </p:spPr>
        <p:txBody>
          <a:bodyPr>
            <a:normAutofit/>
          </a:bodyPr>
          <a:lstStyle/>
          <a:p>
            <a:r>
              <a:rPr lang="en-US" altLang="zh-CN" dirty="0">
                <a:latin typeface="Consolas" panose="020B0609020204030204" pitchFamily="49" charset="0"/>
              </a:rPr>
              <a:t>PBFT + TEE</a:t>
            </a:r>
            <a:endParaRPr lang="zh-CN" altLang="en-US" dirty="0">
              <a:latin typeface="Constantia" panose="02030602050306030303" pitchFamily="18" charset="0"/>
            </a:endParaRPr>
          </a:p>
        </p:txBody>
      </p:sp>
      <p:sp>
        <p:nvSpPr>
          <p:cNvPr id="3" name="内容占位符 2"/>
          <p:cNvSpPr>
            <a:spLocks noGrp="1"/>
          </p:cNvSpPr>
          <p:nvPr>
            <p:ph idx="1"/>
          </p:nvPr>
        </p:nvSpPr>
        <p:spPr>
          <a:xfrm>
            <a:off x="838200" y="1543050"/>
            <a:ext cx="10515600" cy="3656965"/>
          </a:xfrm>
        </p:spPr>
        <p:txBody>
          <a:bodyPr>
            <a:normAutofit/>
          </a:bodyPr>
          <a:lstStyle/>
          <a:p>
            <a:r>
              <a:rPr lang="zh-CN" altLang="en-US">
                <a:latin typeface="Consolas" panose="020B0609020204030204" pitchFamily="49" charset="0"/>
              </a:rPr>
              <a:t>安全性分析</a:t>
            </a:r>
            <a:endParaRPr lang="zh-CN" altLang="en-US">
              <a:latin typeface="Consolas" panose="020B0609020204030204" pitchFamily="49" charset="0"/>
            </a:endParaRPr>
          </a:p>
          <a:p>
            <a:endParaRPr lang="en-US" altLang="zh-CN" dirty="0">
              <a:latin typeface="Consolas" panose="020B0609020204030204" pitchFamily="49" charset="0"/>
            </a:endParaRPr>
          </a:p>
          <a:p>
            <a:pPr lvl="1"/>
            <a:r>
              <a:rPr lang="en-US" altLang="zh-CN" dirty="0">
                <a:latin typeface="Consolas" panose="020B0609020204030204" pitchFamily="49" charset="0"/>
              </a:rPr>
              <a:t>AHL f= (N-1) / 2</a:t>
            </a:r>
            <a:endParaRPr lang="en-US" altLang="zh-CN" dirty="0">
              <a:latin typeface="Consolas" panose="020B0609020204030204" pitchFamily="49" charset="0"/>
            </a:endParaRPr>
          </a:p>
          <a:p>
            <a:pPr lvl="2"/>
            <a:r>
              <a:rPr lang="en-US" altLang="zh-CN" sz="2200" dirty="0">
                <a:latin typeface="Consolas" panose="020B0609020204030204" pitchFamily="49" charset="0"/>
              </a:rPr>
              <a:t>log operations</a:t>
            </a:r>
            <a:endParaRPr lang="en-US" altLang="zh-CN" sz="2200" dirty="0">
              <a:latin typeface="Consolas" panose="020B0609020204030204" pitchFamily="49" charset="0"/>
            </a:endParaRPr>
          </a:p>
          <a:p>
            <a:pPr lvl="2"/>
            <a:r>
              <a:rPr lang="en-US" altLang="zh-CN" dirty="0">
                <a:latin typeface="Consolas" panose="020B0609020204030204" pitchFamily="49" charset="0"/>
              </a:rPr>
              <a:t>safety &amp; liveness</a:t>
            </a:r>
            <a:endParaRPr lang="en-US" altLang="zh-CN" dirty="0">
              <a:latin typeface="Consolas" panose="020B0609020204030204" pitchFamily="49" charset="0"/>
            </a:endParaRPr>
          </a:p>
          <a:p>
            <a:pPr lvl="1"/>
            <a:r>
              <a:rPr lang="en-US" altLang="zh-CN" dirty="0">
                <a:latin typeface="Consolas" panose="020B0609020204030204" pitchFamily="49" charset="0"/>
              </a:rPr>
              <a:t>AHL+</a:t>
            </a:r>
            <a:endParaRPr lang="en-US" altLang="zh-CN" dirty="0">
              <a:latin typeface="Consolas" panose="020B0609020204030204" pitchFamily="49" charset="0"/>
            </a:endParaRPr>
          </a:p>
          <a:p>
            <a:pPr lvl="1"/>
            <a:r>
              <a:rPr lang="en-US" altLang="zh-CN" dirty="0">
                <a:latin typeface="Consolas" panose="020B0609020204030204" pitchFamily="49" charset="0"/>
              </a:rPr>
              <a:t>AHLR</a:t>
            </a:r>
            <a:endParaRPr lang="en-US" altLang="zh-CN" dirty="0">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43050"/>
            <a:ext cx="10515600" cy="4448810"/>
          </a:xfrm>
        </p:spPr>
        <p:txBody>
          <a:bodyPr>
            <a:normAutofit/>
          </a:bodyPr>
          <a:lstStyle/>
          <a:p>
            <a:r>
              <a:rPr lang="en-US" altLang="zh-CN" dirty="0">
                <a:latin typeface="Consolas" panose="020B0609020204030204" pitchFamily="49" charset="0"/>
              </a:rPr>
              <a:t>PoET </a:t>
            </a:r>
            <a:r>
              <a:rPr lang="en-US" altLang="zh-CN" dirty="0">
                <a:latin typeface="Consolas" panose="020B0609020204030204" pitchFamily="49" charset="0"/>
                <a:sym typeface="Wingdings" panose="05000000000000000000" pitchFamily="2" charset="2"/>
              </a:rPr>
              <a:t> </a:t>
            </a:r>
            <a:r>
              <a:rPr lang="en-US" altLang="zh-CN" dirty="0">
                <a:latin typeface="Consolas" panose="020B0609020204030204" pitchFamily="49" charset="0"/>
                <a:sym typeface="+mn-ea"/>
              </a:rPr>
              <a:t>PoET</a:t>
            </a:r>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sym typeface="Wingdings" panose="05000000000000000000" pitchFamily="2" charset="2"/>
            </a:endParaRPr>
          </a:p>
          <a:p>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waitTime</a:t>
            </a:r>
            <a:endParaRPr lang="en-US" altLang="zh-CN" dirty="0">
              <a:latin typeface="Consolas" panose="020B0609020204030204" pitchFamily="49" charset="0"/>
              <a:sym typeface="Wingdings" panose="05000000000000000000" pitchFamily="2" charset="2"/>
            </a:endParaRPr>
          </a:p>
          <a:p>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SGX(sgx_read_rand): l-bit value q</a:t>
            </a:r>
            <a:endParaRPr lang="en-US" altLang="zh-CN" dirty="0">
              <a:latin typeface="Consolas" panose="020B0609020204030204" pitchFamily="49" charset="0"/>
              <a:sym typeface="Wingdings" panose="05000000000000000000" pitchFamily="2"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7136130" y="2623820"/>
            <a:ext cx="3810635" cy="4234815"/>
          </a:xfrm>
          <a:prstGeom prst="rect">
            <a:avLst/>
          </a:prstGeom>
        </p:spPr>
      </p:pic>
      <p:sp>
        <p:nvSpPr>
          <p:cNvPr id="2" name="标题 1"/>
          <p:cNvSpPr>
            <a:spLocks noGrp="1"/>
          </p:cNvSpPr>
          <p:nvPr>
            <p:ph type="title"/>
          </p:nvPr>
        </p:nvSpPr>
        <p:spPr>
          <a:xfrm>
            <a:off x="838200" y="365125"/>
            <a:ext cx="10515600" cy="730250"/>
          </a:xfrm>
        </p:spPr>
        <p:txBody>
          <a:bodyPr>
            <a:normAutofit fontScale="90000"/>
          </a:bodyPr>
          <a:lstStyle/>
          <a:p>
            <a:r>
              <a:rPr lang="en-US" altLang="zh-CN" dirty="0">
                <a:latin typeface="Consolas" panose="020B0609020204030204" pitchFamily="49" charset="0"/>
              </a:rPr>
              <a:t>PoET+ vs AHL+</a:t>
            </a:r>
            <a:endParaRPr lang="en-US" altLang="zh-CN" dirty="0">
              <a:latin typeface="Consolas" panose="020B0609020204030204" pitchFamily="49" charset="0"/>
            </a:endParaRPr>
          </a:p>
        </p:txBody>
      </p:sp>
      <p:sp>
        <p:nvSpPr>
          <p:cNvPr id="3" name="内容占位符 2"/>
          <p:cNvSpPr>
            <a:spLocks noGrp="1"/>
          </p:cNvSpPr>
          <p:nvPr>
            <p:ph idx="1"/>
          </p:nvPr>
        </p:nvSpPr>
        <p:spPr>
          <a:xfrm>
            <a:off x="838200" y="1543050"/>
            <a:ext cx="10515600" cy="4448810"/>
          </a:xfrm>
        </p:spPr>
        <p:txBody>
          <a:bodyPr>
            <a:normAutofit/>
          </a:bodyPr>
          <a:lstStyle/>
          <a:p>
            <a:r>
              <a:rPr lang="en-US" altLang="zh-CN" dirty="0">
                <a:latin typeface="Consolas" panose="020B0609020204030204" pitchFamily="49" charset="0"/>
                <a:sym typeface="Wingdings" panose="05000000000000000000" pitchFamily="2" charset="2"/>
              </a:rPr>
              <a:t>PoET+ </a:t>
            </a:r>
            <a:endParaRPr lang="en-US" altLang="zh-CN" dirty="0">
              <a:latin typeface="Consolas" panose="020B0609020204030204" pitchFamily="49" charset="0"/>
              <a:sym typeface="Wingdings" panose="05000000000000000000" pitchFamily="2" charset="2"/>
            </a:endParaRPr>
          </a:p>
          <a:p>
            <a:pPr lvl="1"/>
            <a:r>
              <a:rPr lang="en-US" altLang="zh-CN" dirty="0">
                <a:latin typeface="Consolas" panose="020B0609020204030204" pitchFamily="49" charset="0"/>
                <a:sym typeface="Wingdings" panose="05000000000000000000" pitchFamily="2" charset="2"/>
              </a:rPr>
              <a:t>Byzantine threshold</a:t>
            </a:r>
            <a:endParaRPr lang="en-US" altLang="zh-CN" dirty="0">
              <a:latin typeface="Consolas" panose="020B0609020204030204" pitchFamily="49" charset="0"/>
              <a:sym typeface="Wingdings" panose="05000000000000000000" pitchFamily="2" charset="2"/>
            </a:endParaRPr>
          </a:p>
          <a:p>
            <a:pPr lvl="1"/>
            <a:r>
              <a:rPr lang="en-US" altLang="zh-CN" dirty="0">
                <a:latin typeface="Consolas" panose="020B0609020204030204" pitchFamily="49" charset="0"/>
                <a:sym typeface="Wingdings" panose="05000000000000000000" pitchFamily="2" charset="2"/>
              </a:rPr>
              <a:t>network latency</a:t>
            </a:r>
            <a:endParaRPr lang="en-US" altLang="zh-CN" dirty="0">
              <a:latin typeface="Consolas" panose="020B0609020204030204" pitchFamily="49" charset="0"/>
              <a:sym typeface="Wingdings" panose="05000000000000000000" pitchFamily="2" charset="2"/>
            </a:endParaRPr>
          </a:p>
          <a:p>
            <a:pPr lvl="0"/>
            <a:endParaRPr lang="en-US" altLang="zh-CN" dirty="0">
              <a:latin typeface="Consolas" panose="020B0609020204030204" pitchFamily="49" charset="0"/>
              <a:sym typeface="Wingdings" panose="05000000000000000000" pitchFamily="2" charset="2"/>
            </a:endParaRPr>
          </a:p>
          <a:p>
            <a:pPr lvl="0"/>
            <a:r>
              <a:rPr lang="en-US" altLang="zh-CN" dirty="0">
                <a:latin typeface="Consolas" panose="020B0609020204030204" pitchFamily="49" charset="0"/>
                <a:sym typeface="Wingdings" panose="05000000000000000000" pitchFamily="2" charset="2"/>
              </a:rPr>
              <a:t>AHL+</a:t>
            </a:r>
            <a:endParaRPr lang="en-US" altLang="zh-CN" dirty="0">
              <a:latin typeface="Consolas" panose="020B0609020204030204" pitchFamily="49" charset="0"/>
              <a:sym typeface="Wingdings" panose="05000000000000000000" pitchFamily="2" charset="2"/>
            </a:endParaRPr>
          </a:p>
          <a:p>
            <a:pPr lvl="0"/>
            <a:endParaRPr lang="en-US" altLang="zh-CN" dirty="0">
              <a:latin typeface="Consolas" panose="020B0609020204030204" pitchFamily="49" charset="0"/>
              <a:sym typeface="Wingdings" panose="05000000000000000000" pitchFamily="2" charset="2"/>
            </a:endParaRPr>
          </a:p>
          <a:p>
            <a:pPr lvl="0"/>
            <a:endParaRPr lang="en-US" altLang="zh-CN" dirty="0">
              <a:latin typeface="Consolas" panose="020B0609020204030204" pitchFamily="49" charset="0"/>
              <a:sym typeface="Wingdings" panose="05000000000000000000" pitchFamily="2" charset="2"/>
            </a:endParaRPr>
          </a:p>
        </p:txBody>
      </p:sp>
      <p:pic>
        <p:nvPicPr>
          <p:cNvPr id="4" name="图片 3"/>
          <p:cNvPicPr>
            <a:picLocks noChangeAspect="1"/>
          </p:cNvPicPr>
          <p:nvPr/>
        </p:nvPicPr>
        <p:blipFill>
          <a:blip r:embed="rId2"/>
          <a:stretch>
            <a:fillRect/>
          </a:stretch>
        </p:blipFill>
        <p:spPr>
          <a:xfrm>
            <a:off x="6793865" y="0"/>
            <a:ext cx="4394835" cy="27533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a:t>
            </a:r>
            <a:r>
              <a:rPr lang="en-US" altLang="zh-CN" dirty="0"/>
              <a:t>2</a:t>
            </a:r>
            <a:r>
              <a:rPr lang="zh-CN" altLang="en-US" dirty="0"/>
              <a:t>：</a:t>
            </a:r>
            <a:r>
              <a:rPr lang="zh-CN" altLang="en-US" dirty="0">
                <a:latin typeface="Consolas" panose="020B0609020204030204" pitchFamily="49" charset="0"/>
                <a:sym typeface="+mn-ea"/>
              </a:rPr>
              <a:t>节点分配的设计</a:t>
            </a:r>
            <a:endParaRPr lang="zh-CN" altLang="en-US" dirty="0"/>
          </a:p>
        </p:txBody>
      </p:sp>
      <p:sp>
        <p:nvSpPr>
          <p:cNvPr id="4" name="内容占位符 3"/>
          <p:cNvSpPr>
            <a:spLocks noGrp="1"/>
          </p:cNvSpPr>
          <p:nvPr>
            <p:ph idx="1"/>
          </p:nvPr>
        </p:nvSpPr>
        <p:spPr/>
        <p:txBody>
          <a:bodyPr/>
          <a:lstStyle/>
          <a:p>
            <a:r>
              <a:rPr lang="zh-CN" altLang="en-US" dirty="0">
                <a:latin typeface="Consolas" panose="020B0609020204030204" pitchFamily="49" charset="0"/>
              </a:rPr>
              <a:t>节点无偏随机分配到委员会</a:t>
            </a:r>
            <a:endParaRPr lang="en-US" altLang="zh-CN" dirty="0">
              <a:latin typeface="Consolas" panose="020B0609020204030204" pitchFamily="49" charset="0"/>
            </a:endParaRPr>
          </a:p>
          <a:p>
            <a:r>
              <a:rPr lang="zh-CN" altLang="en-US" dirty="0">
                <a:latin typeface="Consolas" panose="020B0609020204030204" pitchFamily="49" charset="0"/>
              </a:rPr>
              <a:t>委员会大小：</a:t>
            </a:r>
            <a:r>
              <a:rPr lang="en-US" altLang="zh-CN" dirty="0">
                <a:latin typeface="Consolas" panose="020B0609020204030204" pitchFamily="49" charset="0"/>
              </a:rPr>
              <a:t>balance performance &amp; security</a:t>
            </a:r>
            <a:endParaRPr lang="en-US" altLang="zh-CN" dirty="0">
              <a:latin typeface="Consolas" panose="020B0609020204030204" pitchFamily="49" charset="0"/>
            </a:endParaRPr>
          </a:p>
          <a:p>
            <a:r>
              <a:rPr lang="zh-CN" altLang="en-US" dirty="0">
                <a:latin typeface="Consolas" panose="020B0609020204030204" pitchFamily="49" charset="0"/>
              </a:rPr>
              <a:t>自适应攻击者</a:t>
            </a:r>
            <a:endParaRPr lang="en-US" altLang="zh-CN" dirty="0">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节点分配</a:t>
            </a:r>
            <a:endParaRPr lang="zh-CN" altLang="en-US" dirty="0">
              <a:latin typeface="Consolas" panose="020B0609020204030204" pitchFamily="49" charset="0"/>
            </a:endParaRPr>
          </a:p>
        </p:txBody>
      </p:sp>
      <p:sp>
        <p:nvSpPr>
          <p:cNvPr id="4" name="内容占位符 3"/>
          <p:cNvSpPr>
            <a:spLocks noGrp="1"/>
          </p:cNvSpPr>
          <p:nvPr>
            <p:ph idx="1"/>
          </p:nvPr>
        </p:nvSpPr>
        <p:spPr/>
        <p:txBody>
          <a:bodyPr/>
          <a:lstStyle/>
          <a:p>
            <a:r>
              <a:rPr lang="en-US" altLang="zh-CN" dirty="0">
                <a:latin typeface="Consolas" panose="020B0609020204030204" pitchFamily="49" charset="0"/>
              </a:rPr>
              <a:t>Intel SGX</a:t>
            </a:r>
            <a:r>
              <a:rPr lang="zh-CN" altLang="en-US" dirty="0">
                <a:latin typeface="Consolas" panose="020B0609020204030204" pitchFamily="49" charset="0"/>
              </a:rPr>
              <a:t>（一种</a:t>
            </a:r>
            <a:r>
              <a:rPr lang="en-US" altLang="zh-CN" dirty="0">
                <a:latin typeface="Consolas" panose="020B0609020204030204" pitchFamily="49" charset="0"/>
              </a:rPr>
              <a:t>TEE</a:t>
            </a:r>
            <a:r>
              <a:rPr lang="zh-CN" altLang="en-US" dirty="0">
                <a:latin typeface="Consolas" panose="020B0609020204030204" pitchFamily="49" charset="0"/>
              </a:rPr>
              <a:t>）</a:t>
            </a:r>
            <a:endParaRPr lang="en-US" altLang="zh-CN" b="0" i="1" dirty="0">
              <a:solidFill>
                <a:srgbClr val="121212"/>
              </a:solidFill>
              <a:effectLst/>
              <a:latin typeface="Marlett" charset="0"/>
            </a:endParaRPr>
          </a:p>
          <a:p>
            <a:pPr lvl="1"/>
            <a:r>
              <a:rPr lang="en-US" altLang="zh-CN" b="0" i="1" dirty="0">
                <a:solidFill>
                  <a:srgbClr val="121212"/>
                </a:solidFill>
                <a:effectLst/>
                <a:latin typeface="Constantia" panose="02030602050306030303" pitchFamily="18" charset="0"/>
                <a:cs typeface="Constantia" panose="02030602050306030303" pitchFamily="18" charset="0"/>
              </a:rPr>
              <a:t>sgx_read_rand </a:t>
            </a:r>
            <a:endParaRPr lang="en-US" altLang="zh-CN" b="0" i="1" dirty="0">
              <a:solidFill>
                <a:srgbClr val="121212"/>
              </a:solidFill>
              <a:effectLst/>
              <a:latin typeface="Constantia" panose="02030602050306030303" pitchFamily="18" charset="0"/>
              <a:cs typeface="Constantia" panose="02030602050306030303" pitchFamily="18" charset="0"/>
            </a:endParaRPr>
          </a:p>
          <a:p>
            <a:pPr lvl="1"/>
            <a:r>
              <a:rPr lang="en-US" altLang="zh-CN" b="0" i="1" dirty="0">
                <a:solidFill>
                  <a:srgbClr val="121212"/>
                </a:solidFill>
                <a:effectLst/>
                <a:latin typeface="Constantia" panose="02030602050306030303" pitchFamily="18" charset="0"/>
                <a:cs typeface="Constantia" panose="02030602050306030303" pitchFamily="18" charset="0"/>
              </a:rPr>
              <a:t>sgx_get_trusted_time</a:t>
            </a:r>
            <a:endParaRPr lang="en-US" altLang="zh-CN" b="0" i="1" dirty="0">
              <a:solidFill>
                <a:srgbClr val="121212"/>
              </a:solidFill>
              <a:effectLst/>
              <a:latin typeface="Constantia" panose="02030602050306030303" pitchFamily="18" charset="0"/>
              <a:cs typeface="Constantia" panose="02030602050306030303" pitchFamily="18" charset="0"/>
            </a:endParaRPr>
          </a:p>
          <a:p>
            <a:endParaRPr lang="en-US" altLang="zh-CN" i="1" dirty="0">
              <a:solidFill>
                <a:srgbClr val="121212"/>
              </a:solidFill>
              <a:latin typeface="Marlett" charset="0"/>
            </a:endParaRPr>
          </a:p>
          <a:p>
            <a:r>
              <a:rPr lang="zh-CN" altLang="en-US" dirty="0">
                <a:solidFill>
                  <a:srgbClr val="121212"/>
                </a:solidFill>
                <a:latin typeface="Marlett" charset="0"/>
              </a:rPr>
              <a:t>思路：</a:t>
            </a:r>
            <a:endParaRPr lang="en-US" altLang="zh-CN" dirty="0">
              <a:solidFill>
                <a:srgbClr val="121212"/>
              </a:solidFill>
              <a:latin typeface="Marlett" charset="0"/>
            </a:endParaRPr>
          </a:p>
          <a:p>
            <a:pPr lvl="1"/>
            <a:r>
              <a:rPr lang="en-US" altLang="zh-CN" dirty="0">
                <a:solidFill>
                  <a:srgbClr val="121212"/>
                </a:solidFill>
                <a:latin typeface="Consolas" panose="020B0609020204030204" pitchFamily="49" charset="0"/>
              </a:rPr>
              <a:t>rnd </a:t>
            </a:r>
            <a:r>
              <a:rPr lang="en-US" altLang="zh-CN" dirty="0">
                <a:solidFill>
                  <a:srgbClr val="121212"/>
                </a:solidFill>
                <a:latin typeface="Consolas" panose="020B0609020204030204" pitchFamily="49" charset="0"/>
                <a:sym typeface="Wingdings" panose="05000000000000000000" pitchFamily="2" charset="2"/>
              </a:rPr>
              <a:t> random seed  [1:N]</a:t>
            </a:r>
            <a:endParaRPr lang="en-US" altLang="zh-CN" dirty="0">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区块链扩展性</a:t>
            </a:r>
            <a:endParaRPr lang="zh-CN" altLang="en-US" dirty="0">
              <a:latin typeface="Consolas" panose="020B0609020204030204" pitchFamily="49" charset="0"/>
            </a:endParaRPr>
          </a:p>
        </p:txBody>
      </p:sp>
      <p:sp>
        <p:nvSpPr>
          <p:cNvPr id="3" name="内容占位符 2"/>
          <p:cNvSpPr>
            <a:spLocks noGrp="1"/>
          </p:cNvSpPr>
          <p:nvPr>
            <p:ph idx="1"/>
          </p:nvPr>
        </p:nvSpPr>
        <p:spPr>
          <a:xfrm>
            <a:off x="838200" y="1934808"/>
            <a:ext cx="10515600" cy="2514362"/>
          </a:xfrm>
        </p:spPr>
        <p:txBody>
          <a:bodyPr/>
          <a:lstStyle/>
          <a:p>
            <a:r>
              <a:rPr lang="en-US" altLang="zh-CN" dirty="0">
                <a:latin typeface="Consolas" panose="020B0609020204030204" pitchFamily="49" charset="0"/>
              </a:rPr>
              <a:t>Distributed consensus protocols</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latin typeface="Consolas" panose="020B0609020204030204" pitchFamily="49" charset="0"/>
              </a:rPr>
              <a:t>cryptocurrency</a:t>
            </a:r>
            <a:endParaRPr lang="zh-CN" altLang="en-US" dirty="0">
              <a:latin typeface="Consolas" panose="020B06090202040302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253331"/>
            <a:ext cx="10515600" cy="4351338"/>
          </a:xfrm>
        </p:spPr>
        <p:txBody>
          <a:bodyPr/>
          <a:lstStyle/>
          <a:p>
            <a:r>
              <a:rPr lang="zh-CN" altLang="en-US" dirty="0">
                <a:solidFill>
                  <a:srgbClr val="121212"/>
                </a:solidFill>
                <a:latin typeface="Consolas" panose="020B0609020204030204" pitchFamily="49" charset="0"/>
              </a:rPr>
              <a:t>每个节点相同</a:t>
            </a:r>
            <a:r>
              <a:rPr lang="en-US" altLang="zh-CN" dirty="0">
                <a:solidFill>
                  <a:srgbClr val="121212"/>
                </a:solidFill>
                <a:latin typeface="Consolas" panose="020B0609020204030204" pitchFamily="49" charset="0"/>
              </a:rPr>
              <a:t>rnd</a:t>
            </a:r>
            <a:r>
              <a:rPr lang="zh-CN" altLang="en-US" dirty="0">
                <a:solidFill>
                  <a:srgbClr val="121212"/>
                </a:solidFill>
                <a:latin typeface="Consolas" panose="020B0609020204030204" pitchFamily="49" charset="0"/>
              </a:rPr>
              <a:t>的获取</a:t>
            </a:r>
            <a:endParaRPr lang="en-US" altLang="zh-CN" dirty="0">
              <a:solidFill>
                <a:srgbClr val="121212"/>
              </a:solidFill>
              <a:latin typeface="Consolas" panose="020B0609020204030204" pitchFamily="49" charset="0"/>
            </a:endParaRPr>
          </a:p>
          <a:p>
            <a:pPr lvl="1"/>
            <a:r>
              <a:rPr lang="zh-CN" altLang="en-US" b="0" dirty="0">
                <a:solidFill>
                  <a:srgbClr val="121212"/>
                </a:solidFill>
                <a:effectLst/>
                <a:latin typeface="Consolas" panose="020B0609020204030204" pitchFamily="49" charset="0"/>
              </a:rPr>
              <a:t>分时期工作</a:t>
            </a:r>
            <a:endParaRPr lang="en-US" altLang="zh-CN" b="0" dirty="0">
              <a:solidFill>
                <a:srgbClr val="121212"/>
              </a:solidFill>
              <a:effectLst/>
              <a:latin typeface="Consolas" panose="020B0609020204030204" pitchFamily="49" charset="0"/>
            </a:endParaRPr>
          </a:p>
          <a:p>
            <a:pPr lvl="1"/>
            <a:endParaRPr lang="en-US" altLang="zh-CN" sz="2800" b="1" dirty="0">
              <a:solidFill>
                <a:srgbClr val="121212"/>
              </a:solidFill>
              <a:latin typeface="Consolas" panose="020B0609020204030204" pitchFamily="49" charset="0"/>
            </a:endParaRPr>
          </a:p>
          <a:p>
            <a:pPr lvl="1"/>
            <a:r>
              <a:rPr lang="en-US" altLang="zh-CN" sz="2800" b="1" dirty="0">
                <a:solidFill>
                  <a:srgbClr val="121212"/>
                </a:solidFill>
                <a:latin typeface="Consolas" panose="020B0609020204030204" pitchFamily="49" charset="0"/>
              </a:rPr>
              <a:t>R</a:t>
            </a:r>
            <a:r>
              <a:rPr lang="en-US" altLang="zh-CN" dirty="0">
                <a:solidFill>
                  <a:srgbClr val="121212"/>
                </a:solidFill>
                <a:latin typeface="Consolas" panose="020B0609020204030204" pitchFamily="49" charset="0"/>
              </a:rPr>
              <a:t>ANDOMNESS</a:t>
            </a:r>
            <a:r>
              <a:rPr lang="en-US" altLang="zh-CN" sz="2800" b="1" dirty="0">
                <a:solidFill>
                  <a:srgbClr val="121212"/>
                </a:solidFill>
                <a:latin typeface="Consolas" panose="020B0609020204030204" pitchFamily="49" charset="0"/>
              </a:rPr>
              <a:t>B</a:t>
            </a:r>
            <a:r>
              <a:rPr lang="en-US" altLang="zh-CN" dirty="0">
                <a:solidFill>
                  <a:srgbClr val="121212"/>
                </a:solidFill>
                <a:latin typeface="Consolas" panose="020B0609020204030204" pitchFamily="49" charset="0"/>
              </a:rPr>
              <a:t>EACON </a:t>
            </a:r>
            <a:r>
              <a:rPr lang="en-US" altLang="zh-CN" dirty="0">
                <a:solidFill>
                  <a:srgbClr val="121212"/>
                </a:solidFill>
                <a:latin typeface="Consolas" panose="020B0609020204030204" pitchFamily="49" charset="0"/>
                <a:sym typeface="Wingdings" panose="05000000000000000000" pitchFamily="2" charset="2"/>
              </a:rPr>
              <a:t> an epoch number </a:t>
            </a:r>
            <a:r>
              <a:rPr lang="en-US" altLang="zh-CN" b="1" dirty="0">
                <a:solidFill>
                  <a:srgbClr val="121212"/>
                </a:solidFill>
                <a:latin typeface="Consolas" panose="020B0609020204030204" pitchFamily="49" charset="0"/>
                <a:sym typeface="Wingdings" panose="05000000000000000000" pitchFamily="2" charset="2"/>
              </a:rPr>
              <a:t>e</a:t>
            </a:r>
            <a:endParaRPr lang="en-US" altLang="zh-CN" b="1" dirty="0">
              <a:solidFill>
                <a:srgbClr val="121212"/>
              </a:solidFill>
              <a:latin typeface="Consolas" panose="020B0609020204030204" pitchFamily="49" charset="0"/>
              <a:sym typeface="Wingdings" panose="05000000000000000000" pitchFamily="2" charset="2"/>
            </a:endParaRPr>
          </a:p>
          <a:p>
            <a:pPr lvl="1"/>
            <a:endParaRPr lang="en-US" altLang="zh-CN" b="0" dirty="0">
              <a:solidFill>
                <a:srgbClr val="121212"/>
              </a:solidFill>
              <a:effectLst/>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253331"/>
            <a:ext cx="10515600" cy="4351338"/>
          </a:xfrm>
        </p:spPr>
        <p:txBody>
          <a:bodyPr/>
          <a:lstStyle/>
          <a:p>
            <a:pPr lvl="1"/>
            <a:r>
              <a:rPr lang="en-US" altLang="zh-CN" dirty="0">
                <a:solidFill>
                  <a:srgbClr val="121212"/>
                </a:solidFill>
                <a:latin typeface="Consolas" panose="020B0609020204030204" pitchFamily="49" charset="0"/>
              </a:rPr>
              <a:t>STEP 1:</a:t>
            </a:r>
            <a:r>
              <a:rPr lang="zh-CN" altLang="en-US" b="0" dirty="0">
                <a:solidFill>
                  <a:srgbClr val="121212"/>
                </a:solidFill>
                <a:effectLst/>
                <a:latin typeface="Consolas" panose="020B0609020204030204" pitchFamily="49" charset="0"/>
              </a:rPr>
              <a:t>生成两个随机数</a:t>
            </a:r>
            <a:r>
              <a:rPr lang="en-US" altLang="zh-CN" b="0" dirty="0">
                <a:solidFill>
                  <a:srgbClr val="121212"/>
                </a:solidFill>
                <a:effectLst/>
                <a:latin typeface="Consolas" panose="020B0609020204030204" pitchFamily="49" charset="0"/>
              </a:rPr>
              <a:t>q</a:t>
            </a:r>
            <a:r>
              <a:rPr lang="zh-CN" altLang="en-US" b="0" dirty="0">
                <a:solidFill>
                  <a:srgbClr val="121212"/>
                </a:solidFill>
                <a:effectLst/>
                <a:latin typeface="Consolas" panose="020B0609020204030204" pitchFamily="49" charset="0"/>
              </a:rPr>
              <a:t>和</a:t>
            </a:r>
            <a:r>
              <a:rPr lang="en-US" altLang="zh-CN" b="0" dirty="0">
                <a:solidFill>
                  <a:srgbClr val="121212"/>
                </a:solidFill>
                <a:effectLst/>
                <a:latin typeface="Consolas" panose="020B0609020204030204" pitchFamily="49" charset="0"/>
              </a:rPr>
              <a:t>rnd</a:t>
            </a:r>
            <a:endParaRPr lang="en-US" altLang="zh-CN" dirty="0">
              <a:solidFill>
                <a:srgbClr val="121212"/>
              </a:solidFill>
              <a:latin typeface="Consolas" panose="020B0609020204030204" pitchFamily="49" charset="0"/>
            </a:endParaRPr>
          </a:p>
          <a:p>
            <a:pPr lvl="1"/>
            <a:endParaRPr lang="zh-CN" altLang="en-US" b="0" dirty="0">
              <a:solidFill>
                <a:srgbClr val="121212"/>
              </a:solidFill>
              <a:effectLst/>
              <a:latin typeface="Consolas" panose="020B0609020204030204" pitchFamily="49" charset="0"/>
            </a:endParaRPr>
          </a:p>
          <a:p>
            <a:pPr lvl="1"/>
            <a:r>
              <a:rPr lang="en-US" altLang="zh-CN" b="0" dirty="0">
                <a:solidFill>
                  <a:srgbClr val="121212"/>
                </a:solidFill>
                <a:effectLst/>
                <a:latin typeface="Consolas" panose="020B0609020204030204" pitchFamily="49" charset="0"/>
              </a:rPr>
              <a:t>STEP 2:</a:t>
            </a:r>
            <a:r>
              <a:rPr lang="zh-CN" altLang="en-US" b="0" dirty="0">
                <a:solidFill>
                  <a:srgbClr val="121212"/>
                </a:solidFill>
                <a:effectLst/>
                <a:latin typeface="Consolas" panose="020B0609020204030204" pitchFamily="49" charset="0"/>
              </a:rPr>
              <a:t>如果</a:t>
            </a:r>
            <a:r>
              <a:rPr lang="en-US" altLang="zh-CN" b="0" dirty="0">
                <a:solidFill>
                  <a:srgbClr val="121212"/>
                </a:solidFill>
                <a:effectLst/>
                <a:latin typeface="Consolas" panose="020B0609020204030204" pitchFamily="49" charset="0"/>
              </a:rPr>
              <a:t>q=0</a:t>
            </a:r>
            <a:r>
              <a:rPr lang="zh-CN" altLang="en-US" b="0" dirty="0">
                <a:solidFill>
                  <a:srgbClr val="121212"/>
                </a:solidFill>
                <a:effectLst/>
                <a:latin typeface="Consolas" panose="020B0609020204030204" pitchFamily="49" charset="0"/>
              </a:rPr>
              <a:t>，那么该节点就生成一个包含</a:t>
            </a:r>
            <a:r>
              <a:rPr lang="en-US" altLang="zh-CN" b="0" dirty="0">
                <a:solidFill>
                  <a:srgbClr val="121212"/>
                </a:solidFill>
                <a:effectLst/>
                <a:latin typeface="Consolas" panose="020B0609020204030204" pitchFamily="49" charset="0"/>
              </a:rPr>
              <a:t>&lt;e,rnd&gt;</a:t>
            </a:r>
            <a:r>
              <a:rPr lang="zh-CN" altLang="en-US" b="0" dirty="0">
                <a:solidFill>
                  <a:srgbClr val="121212"/>
                </a:solidFill>
                <a:effectLst/>
                <a:latin typeface="Consolas" panose="020B0609020204030204" pitchFamily="49" charset="0"/>
              </a:rPr>
              <a:t>的签名证书，广播该证书到其它所有节点</a:t>
            </a:r>
            <a:endParaRPr lang="en-US" altLang="zh-CN" b="0" dirty="0">
              <a:solidFill>
                <a:srgbClr val="121212"/>
              </a:solidFill>
              <a:effectLst/>
              <a:latin typeface="Consolas" panose="020B0609020204030204" pitchFamily="49" charset="0"/>
            </a:endParaRPr>
          </a:p>
          <a:p>
            <a:pPr lvl="1"/>
            <a:endParaRPr lang="zh-CN" altLang="en-US" b="0" dirty="0">
              <a:solidFill>
                <a:srgbClr val="121212"/>
              </a:solidFill>
              <a:effectLst/>
              <a:latin typeface="Consolas" panose="020B0609020204030204" pitchFamily="49" charset="0"/>
            </a:endParaRPr>
          </a:p>
          <a:p>
            <a:pPr lvl="1"/>
            <a:r>
              <a:rPr lang="en-US" altLang="zh-CN" b="0" dirty="0">
                <a:solidFill>
                  <a:srgbClr val="121212"/>
                </a:solidFill>
                <a:effectLst/>
                <a:latin typeface="Consolas" panose="020B0609020204030204" pitchFamily="49" charset="0"/>
              </a:rPr>
              <a:t>STEP 3:</a:t>
            </a:r>
            <a:r>
              <a:rPr lang="zh-CN" altLang="en-US" b="0" dirty="0">
                <a:solidFill>
                  <a:srgbClr val="121212"/>
                </a:solidFill>
                <a:effectLst/>
                <a:latin typeface="Consolas" panose="020B0609020204030204" pitchFamily="49" charset="0"/>
              </a:rPr>
              <a:t>所有节点等待</a:t>
            </a:r>
            <a:r>
              <a:rPr lang="en-US" altLang="zh-CN" b="0" dirty="0">
                <a:solidFill>
                  <a:srgbClr val="121212"/>
                </a:solidFill>
                <a:effectLst/>
                <a:latin typeface="Consolas" panose="020B0609020204030204" pitchFamily="49" charset="0"/>
              </a:rPr>
              <a:t>Δ</a:t>
            </a:r>
            <a:r>
              <a:rPr lang="zh-CN" altLang="en-US" b="0" dirty="0">
                <a:solidFill>
                  <a:srgbClr val="121212"/>
                </a:solidFill>
                <a:effectLst/>
                <a:latin typeface="Consolas" panose="020B0609020204030204" pitchFamily="49" charset="0"/>
              </a:rPr>
              <a:t>时间之后，锁定所获收集到的最小的</a:t>
            </a:r>
            <a:r>
              <a:rPr lang="en-US" altLang="zh-CN" b="0" dirty="0">
                <a:solidFill>
                  <a:srgbClr val="121212"/>
                </a:solidFill>
                <a:effectLst/>
                <a:latin typeface="Consolas" panose="020B0609020204030204" pitchFamily="49" charset="0"/>
              </a:rPr>
              <a:t>rnd</a:t>
            </a:r>
            <a:endParaRPr lang="en-US" altLang="zh-CN" b="0" dirty="0">
              <a:solidFill>
                <a:srgbClr val="121212"/>
              </a:solidFill>
              <a:effectLst/>
              <a:latin typeface="Consolas" panose="020B0609020204030204" pitchFamily="49" charset="0"/>
            </a:endParaRPr>
          </a:p>
          <a:p>
            <a:pPr lvl="1"/>
            <a:endParaRPr lang="en-US" altLang="zh-CN" b="0" dirty="0">
              <a:solidFill>
                <a:srgbClr val="121212"/>
              </a:solidFill>
              <a:effectLst/>
              <a:latin typeface="Consolas" panose="020B0609020204030204" pitchFamily="49" charset="0"/>
            </a:endParaRPr>
          </a:p>
          <a:p>
            <a:pPr lvl="1"/>
            <a:r>
              <a:rPr lang="en-US" altLang="zh-CN" b="0" dirty="0">
                <a:solidFill>
                  <a:srgbClr val="121212"/>
                </a:solidFill>
                <a:effectLst/>
                <a:latin typeface="Consolas" panose="020B0609020204030204" pitchFamily="49" charset="0"/>
              </a:rPr>
              <a:t>STEP 4:</a:t>
            </a:r>
            <a:r>
              <a:rPr lang="zh-CN" altLang="en-US" b="0" dirty="0">
                <a:solidFill>
                  <a:srgbClr val="121212"/>
                </a:solidFill>
                <a:effectLst/>
                <a:latin typeface="Consolas" panose="020B0609020204030204" pitchFamily="49" charset="0"/>
              </a:rPr>
              <a:t>使用最小</a:t>
            </a:r>
            <a:r>
              <a:rPr lang="en-US" altLang="zh-CN" b="0" dirty="0">
                <a:solidFill>
                  <a:srgbClr val="121212"/>
                </a:solidFill>
                <a:effectLst/>
                <a:latin typeface="Consolas" panose="020B0609020204030204" pitchFamily="49" charset="0"/>
              </a:rPr>
              <a:t>rnd</a:t>
            </a:r>
            <a:r>
              <a:rPr lang="zh-CN" altLang="en-US" b="0" dirty="0">
                <a:solidFill>
                  <a:srgbClr val="121212"/>
                </a:solidFill>
                <a:effectLst/>
                <a:latin typeface="Consolas" panose="020B0609020204030204" pitchFamily="49" charset="0"/>
              </a:rPr>
              <a:t>来作为当前时期的委员会分配的随机种子</a:t>
            </a:r>
            <a:r>
              <a:rPr lang="en-US" altLang="zh-CN" b="0" dirty="0">
                <a:solidFill>
                  <a:srgbClr val="121212"/>
                </a:solidFill>
                <a:effectLst/>
                <a:latin typeface="Consolas" panose="020B0609020204030204" pitchFamily="49" charset="0"/>
              </a:rPr>
              <a:t>seed</a:t>
            </a:r>
            <a:r>
              <a:rPr lang="zh-CN" altLang="en-US" b="0" dirty="0">
                <a:solidFill>
                  <a:srgbClr val="121212"/>
                </a:solidFill>
                <a:effectLst/>
                <a:latin typeface="Consolas" panose="020B0609020204030204" pitchFamily="49" charset="0"/>
              </a:rPr>
              <a:t>。</a:t>
            </a:r>
            <a:endParaRPr lang="en-US" altLang="zh-CN" b="0" dirty="0">
              <a:solidFill>
                <a:srgbClr val="121212"/>
              </a:solidFill>
              <a:effectLst/>
              <a:latin typeface="Consolas" panose="020B0609020204030204" pitchFamily="49" charset="0"/>
            </a:endParaRPr>
          </a:p>
          <a:p>
            <a:pPr lvl="1"/>
            <a:endParaRPr lang="en-US" altLang="zh-CN" dirty="0">
              <a:solidFill>
                <a:srgbClr val="121212"/>
              </a:solidFill>
              <a:latin typeface="Consolas" panose="020B0609020204030204" pitchFamily="49" charset="0"/>
            </a:endParaRPr>
          </a:p>
          <a:p>
            <a:pPr lvl="1"/>
            <a:r>
              <a:rPr lang="zh-CN" altLang="en-US" dirty="0">
                <a:solidFill>
                  <a:srgbClr val="121212"/>
                </a:solidFill>
                <a:latin typeface="Consolas" panose="020B0609020204030204" pitchFamily="49" charset="0"/>
              </a:rPr>
              <a:t>重复执行概率：              </a:t>
            </a:r>
            <a:r>
              <a:rPr lang="en-US" altLang="zh-CN" dirty="0">
                <a:solidFill>
                  <a:srgbClr val="121212"/>
                </a:solidFill>
                <a:latin typeface="Consolas" panose="020B0609020204030204" pitchFamily="49" charset="0"/>
              </a:rPr>
              <a:t>(l: the bit length of q)</a:t>
            </a:r>
            <a:endParaRPr lang="en-US" altLang="zh-CN" b="0" dirty="0">
              <a:solidFill>
                <a:srgbClr val="121212"/>
              </a:solidFill>
              <a:effectLst/>
              <a:latin typeface="Consolas" panose="020B0609020204030204" pitchFamily="49" charset="0"/>
            </a:endParaRPr>
          </a:p>
        </p:txBody>
      </p:sp>
      <p:pic>
        <p:nvPicPr>
          <p:cNvPr id="6" name="图片 5"/>
          <p:cNvPicPr>
            <a:picLocks noChangeAspect="1"/>
          </p:cNvPicPr>
          <p:nvPr/>
        </p:nvPicPr>
        <p:blipFill>
          <a:blip r:embed="rId1"/>
          <a:stretch>
            <a:fillRect/>
          </a:stretch>
        </p:blipFill>
        <p:spPr>
          <a:xfrm>
            <a:off x="3655333" y="4730637"/>
            <a:ext cx="2152650" cy="409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委员会大小</a:t>
            </a:r>
            <a:endParaRPr lang="zh-CN" altLang="en-US" dirty="0">
              <a:latin typeface="Consolas" panose="020B0609020204030204" pitchFamily="49" charset="0"/>
            </a:endParaRPr>
          </a:p>
        </p:txBody>
      </p:sp>
      <p:sp>
        <p:nvSpPr>
          <p:cNvPr id="4" name="内容占位符 3"/>
          <p:cNvSpPr>
            <a:spLocks noGrp="1"/>
          </p:cNvSpPr>
          <p:nvPr>
            <p:ph idx="1"/>
          </p:nvPr>
        </p:nvSpPr>
        <p:spPr>
          <a:xfrm>
            <a:off x="838200" y="1825625"/>
            <a:ext cx="10515600" cy="525689"/>
          </a:xfrm>
        </p:spPr>
        <p:txBody>
          <a:bodyPr/>
          <a:lstStyle/>
          <a:p>
            <a:r>
              <a:rPr lang="en-US" altLang="zh-CN" dirty="0">
                <a:latin typeface="Consolas" panose="020B0609020204030204" pitchFamily="49" charset="0"/>
              </a:rPr>
              <a:t>probability of a faulty committee(</a:t>
            </a:r>
            <a:r>
              <a:rPr lang="zh-CN" altLang="en-US" dirty="0">
                <a:latin typeface="Consolas" panose="020B0609020204030204" pitchFamily="49" charset="0"/>
              </a:rPr>
              <a:t>超过</a:t>
            </a:r>
            <a:r>
              <a:rPr lang="en-US" altLang="zh-CN" dirty="0">
                <a:latin typeface="Consolas" panose="020B0609020204030204" pitchFamily="49" charset="0"/>
              </a:rPr>
              <a:t>f</a:t>
            </a:r>
            <a:r>
              <a:rPr lang="zh-CN" altLang="en-US" dirty="0">
                <a:latin typeface="Consolas" panose="020B0609020204030204" pitchFamily="49" charset="0"/>
              </a:rPr>
              <a:t>个拜占庭节点</a:t>
            </a:r>
            <a:r>
              <a:rPr lang="en-US" altLang="zh-CN"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p:txBody>
      </p:sp>
      <p:pic>
        <p:nvPicPr>
          <p:cNvPr id="5" name="图片 4"/>
          <p:cNvPicPr>
            <a:picLocks noChangeAspect="1"/>
          </p:cNvPicPr>
          <p:nvPr/>
        </p:nvPicPr>
        <p:blipFill>
          <a:blip r:embed="rId1"/>
          <a:stretch>
            <a:fillRect/>
          </a:stretch>
        </p:blipFill>
        <p:spPr>
          <a:xfrm>
            <a:off x="3166684" y="2521857"/>
            <a:ext cx="5858632" cy="1814286"/>
          </a:xfrm>
          <a:prstGeom prst="rect">
            <a:avLst/>
          </a:prstGeom>
        </p:spPr>
      </p:pic>
      <p:sp>
        <p:nvSpPr>
          <p:cNvPr id="6" name="内容占位符 3"/>
          <p:cNvSpPr txBox="1"/>
          <p:nvPr/>
        </p:nvSpPr>
        <p:spPr>
          <a:xfrm>
            <a:off x="838200" y="4133395"/>
            <a:ext cx="10515600" cy="2359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onsolas" panose="020B0609020204030204" pitchFamily="49" charset="0"/>
              </a:rPr>
              <a:t>PBFT: 600+ nodes</a:t>
            </a:r>
            <a:endParaRPr lang="en-US" altLang="zh-CN" dirty="0">
              <a:latin typeface="Consolas" panose="020B0609020204030204" pitchFamily="49" charset="0"/>
            </a:endParaRPr>
          </a:p>
          <a:p>
            <a:r>
              <a:rPr lang="en-US" altLang="zh-CN" dirty="0">
                <a:latin typeface="Consolas" panose="020B0609020204030204" pitchFamily="49" charset="0"/>
              </a:rPr>
              <a:t>AHL+: 80</a:t>
            </a:r>
            <a:endParaRPr lang="en-US" altLang="zh-CN" dirty="0">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自适应攻击</a:t>
            </a:r>
            <a:endParaRPr lang="zh-CN" altLang="en-US" dirty="0">
              <a:latin typeface="Consolas" panose="020B0609020204030204" pitchFamily="49" charset="0"/>
            </a:endParaRPr>
          </a:p>
        </p:txBody>
      </p:sp>
      <p:sp>
        <p:nvSpPr>
          <p:cNvPr id="4" name="内容占位符 3"/>
          <p:cNvSpPr>
            <a:spLocks noGrp="1"/>
          </p:cNvSpPr>
          <p:nvPr>
            <p:ph idx="1"/>
          </p:nvPr>
        </p:nvSpPr>
        <p:spPr>
          <a:xfrm>
            <a:off x="838200" y="1825625"/>
            <a:ext cx="10515600" cy="4038146"/>
          </a:xfrm>
        </p:spPr>
        <p:txBody>
          <a:bodyPr/>
          <a:lstStyle/>
          <a:p>
            <a:r>
              <a:rPr lang="zh-CN" altLang="en-US" dirty="0">
                <a:latin typeface="Consolas" panose="020B0609020204030204" pitchFamily="49" charset="0"/>
              </a:rPr>
              <a:t>切片的重新配置</a:t>
            </a:r>
            <a:endParaRPr lang="en-US" altLang="zh-CN" dirty="0">
              <a:latin typeface="Consolas" panose="020B0609020204030204" pitchFamily="49" charset="0"/>
            </a:endParaRPr>
          </a:p>
          <a:p>
            <a:pPr lvl="1"/>
            <a:r>
              <a:rPr lang="en-US" altLang="zh-CN" dirty="0">
                <a:latin typeface="Consolas" panose="020B0609020204030204" pitchFamily="49" charset="0"/>
              </a:rPr>
              <a:t>B nodes to new committees</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r>
              <a:rPr lang="en-US" altLang="zh-CN" dirty="0">
                <a:latin typeface="Consolas" panose="020B0609020204030204" pitchFamily="49" charset="0"/>
              </a:rPr>
              <a:t>       </a:t>
            </a:r>
            <a:r>
              <a:rPr lang="zh-CN" altLang="en-US" dirty="0">
                <a:latin typeface="Consolas" panose="020B0609020204030204" pitchFamily="49" charset="0"/>
              </a:rPr>
              <a:t>个过渡委员会</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r>
              <a:rPr lang="en-US" altLang="zh-CN" dirty="0">
                <a:latin typeface="Consolas" panose="020B0609020204030204" pitchFamily="49" charset="0"/>
              </a:rPr>
              <a:t>                          </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p:txBody>
      </p:sp>
      <p:pic>
        <p:nvPicPr>
          <p:cNvPr id="7" name="图片 6"/>
          <p:cNvPicPr>
            <a:picLocks noChangeAspect="1"/>
          </p:cNvPicPr>
          <p:nvPr/>
        </p:nvPicPr>
        <p:blipFill>
          <a:blip r:embed="rId1"/>
          <a:stretch>
            <a:fillRect/>
          </a:stretch>
        </p:blipFill>
        <p:spPr>
          <a:xfrm>
            <a:off x="1651000" y="2827564"/>
            <a:ext cx="1093520" cy="601436"/>
          </a:xfrm>
          <a:prstGeom prst="rect">
            <a:avLst/>
          </a:prstGeom>
        </p:spPr>
      </p:pic>
      <p:pic>
        <p:nvPicPr>
          <p:cNvPr id="9" name="图片 8"/>
          <p:cNvPicPr>
            <a:picLocks noChangeAspect="1"/>
          </p:cNvPicPr>
          <p:nvPr/>
        </p:nvPicPr>
        <p:blipFill>
          <a:blip r:embed="rId2"/>
          <a:stretch>
            <a:fillRect/>
          </a:stretch>
        </p:blipFill>
        <p:spPr>
          <a:xfrm>
            <a:off x="1651000" y="3751262"/>
            <a:ext cx="4105275" cy="1257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a:t>
            </a:r>
            <a:r>
              <a:rPr lang="en-US" altLang="zh-CN" dirty="0"/>
              <a:t>3</a:t>
            </a:r>
            <a:r>
              <a:rPr lang="zh-CN" altLang="en-US" dirty="0"/>
              <a:t>：</a:t>
            </a:r>
            <a:r>
              <a:rPr lang="zh-CN" altLang="en-US" b="0" i="0" dirty="0">
                <a:solidFill>
                  <a:srgbClr val="121212"/>
                </a:solidFill>
                <a:effectLst/>
                <a:latin typeface="Marlett" charset="0"/>
              </a:rPr>
              <a:t>支持分布式事务</a:t>
            </a:r>
            <a:endParaRPr lang="zh-CN" altLang="en-US" dirty="0">
              <a:latin typeface="Consolas" panose="020B0609020204030204" pitchFamily="49" charset="0"/>
            </a:endParaRPr>
          </a:p>
        </p:txBody>
      </p:sp>
      <p:sp>
        <p:nvSpPr>
          <p:cNvPr id="4" name="内容占位符 3"/>
          <p:cNvSpPr>
            <a:spLocks noGrp="1"/>
          </p:cNvSpPr>
          <p:nvPr>
            <p:ph idx="1"/>
          </p:nvPr>
        </p:nvSpPr>
        <p:spPr>
          <a:xfrm>
            <a:off x="838200" y="1825625"/>
            <a:ext cx="10515600" cy="3065689"/>
          </a:xfrm>
        </p:spPr>
        <p:txBody>
          <a:bodyPr/>
          <a:lstStyle/>
          <a:p>
            <a:r>
              <a:rPr lang="en-US" altLang="zh-CN" dirty="0">
                <a:latin typeface="Consolas" panose="020B0609020204030204" pitchFamily="49" charset="0"/>
              </a:rPr>
              <a:t>safety &amp; liveness</a:t>
            </a:r>
            <a:endParaRPr lang="en-US" altLang="zh-CN" dirty="0">
              <a:latin typeface="Consolas" panose="020B0609020204030204" pitchFamily="49" charset="0"/>
            </a:endParaRPr>
          </a:p>
          <a:p>
            <a:r>
              <a:rPr lang="en-US" altLang="zh-CN" dirty="0">
                <a:latin typeface="Consolas" panose="020B0609020204030204" pitchFamily="49" charset="0"/>
              </a:rPr>
              <a:t>multiple shards</a:t>
            </a:r>
            <a:endParaRPr lang="en-US" altLang="zh-CN" dirty="0">
              <a:latin typeface="Consolas" panose="020B0609020204030204" pitchFamily="49" charset="0"/>
            </a:endParaRPr>
          </a:p>
          <a:p>
            <a:r>
              <a:rPr lang="en-US" altLang="zh-CN" dirty="0">
                <a:latin typeface="Consolas" panose="020B0609020204030204" pitchFamily="49" charset="0"/>
              </a:rPr>
              <a:t>concurrency</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latin typeface="Consolas" panose="020B0609020204030204" pitchFamily="49" charset="0"/>
              </a:rPr>
              <a:t>2PC &amp; 2PL</a:t>
            </a:r>
            <a:endParaRPr lang="en-US" altLang="zh-CN" dirty="0">
              <a:latin typeface="Consolas" panose="020B060902020403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3546254" y="944083"/>
            <a:ext cx="8645746" cy="4969833"/>
          </a:xfrm>
          <a:prstGeom prst="rect">
            <a:avLst/>
          </a:prstGeom>
        </p:spPr>
      </p:pic>
      <p:sp>
        <p:nvSpPr>
          <p:cNvPr id="2" name="标题 1"/>
          <p:cNvSpPr>
            <a:spLocks noGrp="1"/>
          </p:cNvSpPr>
          <p:nvPr>
            <p:ph type="title"/>
          </p:nvPr>
        </p:nvSpPr>
        <p:spPr/>
        <p:txBody>
          <a:bodyPr/>
          <a:lstStyle/>
          <a:p>
            <a:r>
              <a:rPr lang="en-US" altLang="zh-CN" dirty="0">
                <a:latin typeface="Consolas" panose="020B0609020204030204" pitchFamily="49" charset="0"/>
              </a:rPr>
              <a:t>2PC &amp; 2PL</a:t>
            </a:r>
            <a:endParaRPr lang="zh-CN" altLang="en-US" dirty="0">
              <a:latin typeface="Consolas" panose="020B0609020204030204" pitchFamily="49" charset="0"/>
            </a:endParaRPr>
          </a:p>
        </p:txBody>
      </p:sp>
      <p:sp>
        <p:nvSpPr>
          <p:cNvPr id="6" name="内容占位符 3"/>
          <p:cNvSpPr txBox="1"/>
          <p:nvPr/>
        </p:nvSpPr>
        <p:spPr>
          <a:xfrm>
            <a:off x="440418" y="1561378"/>
            <a:ext cx="10515600" cy="2359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onsolas" panose="020B0609020204030204" pitchFamily="49" charset="0"/>
              </a:rPr>
              <a:t>2PC:</a:t>
            </a:r>
            <a:r>
              <a:rPr lang="zh-CN" altLang="en-US" dirty="0">
                <a:latin typeface="Consolas" panose="020B0609020204030204" pitchFamily="49" charset="0"/>
              </a:rPr>
              <a:t> </a:t>
            </a:r>
            <a:r>
              <a:rPr lang="en-US" altLang="zh-CN" dirty="0">
                <a:latin typeface="Consolas" panose="020B0609020204030204" pitchFamily="49" charset="0"/>
              </a:rPr>
              <a:t>two-phase commit </a:t>
            </a:r>
            <a:endParaRPr lang="en-US" altLang="zh-CN" dirty="0">
              <a:latin typeface="Consolas" panose="020B0609020204030204" pitchFamily="49" charset="0"/>
            </a:endParaRPr>
          </a:p>
          <a:p>
            <a:r>
              <a:rPr lang="en-US" altLang="zh-CN" dirty="0">
                <a:latin typeface="Consolas" panose="020B0609020204030204" pitchFamily="49" charset="0"/>
              </a:rPr>
              <a:t>2PL: two-phase locking</a:t>
            </a:r>
            <a:endParaRPr lang="en-US" altLang="zh-CN" dirty="0">
              <a:latin typeface="Consolas" panose="020B0609020204030204" pitchFamily="49" charset="0"/>
            </a:endParaRPr>
          </a:p>
          <a:p>
            <a:endParaRPr lang="en-US" altLang="zh-CN" dirty="0">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838199" y="217942"/>
            <a:ext cx="9872763" cy="4133397"/>
          </a:xfrm>
          <a:prstGeom prst="rect">
            <a:avLst/>
          </a:prstGeom>
        </p:spPr>
      </p:pic>
      <p:sp>
        <p:nvSpPr>
          <p:cNvPr id="4" name="标题 3"/>
          <p:cNvSpPr>
            <a:spLocks noGrp="1"/>
          </p:cNvSpPr>
          <p:nvPr>
            <p:ph type="title"/>
          </p:nvPr>
        </p:nvSpPr>
        <p:spPr>
          <a:xfrm>
            <a:off x="838200" y="0"/>
            <a:ext cx="10515600" cy="1325563"/>
          </a:xfrm>
        </p:spPr>
        <p:txBody>
          <a:bodyPr/>
          <a:lstStyle/>
          <a:p>
            <a:r>
              <a:rPr lang="zh-CN" altLang="en-US" dirty="0"/>
              <a:t>委员会间通信</a:t>
            </a:r>
            <a:endParaRPr lang="zh-CN" altLang="en-US" dirty="0"/>
          </a:p>
        </p:txBody>
      </p:sp>
      <p:pic>
        <p:nvPicPr>
          <p:cNvPr id="9" name="图片 8"/>
          <p:cNvPicPr>
            <a:picLocks noChangeAspect="1"/>
          </p:cNvPicPr>
          <p:nvPr/>
        </p:nvPicPr>
        <p:blipFill>
          <a:blip r:embed="rId2"/>
          <a:stretch>
            <a:fillRect/>
          </a:stretch>
        </p:blipFill>
        <p:spPr>
          <a:xfrm>
            <a:off x="2422409" y="4113179"/>
            <a:ext cx="7347181" cy="294076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Consolas" panose="020B0609020204030204" pitchFamily="49" charset="0"/>
              </a:rPr>
              <a:t>安全性</a:t>
            </a:r>
            <a:r>
              <a:rPr lang="en-US" altLang="zh-CN" dirty="0">
                <a:latin typeface="Consolas" panose="020B0609020204030204" pitchFamily="49" charset="0"/>
              </a:rPr>
              <a:t> &amp; </a:t>
            </a:r>
            <a:r>
              <a:rPr lang="zh-CN" altLang="en-US" dirty="0">
                <a:latin typeface="Consolas" panose="020B0609020204030204" pitchFamily="49" charset="0"/>
              </a:rPr>
              <a:t>活性</a:t>
            </a:r>
            <a:endParaRPr lang="zh-CN" altLang="en-US" dirty="0">
              <a:latin typeface="Consolas" panose="020B0609020204030204" pitchFamily="49" charset="0"/>
            </a:endParaRPr>
          </a:p>
        </p:txBody>
      </p:sp>
      <p:sp>
        <p:nvSpPr>
          <p:cNvPr id="6" name="内容占位符 3"/>
          <p:cNvSpPr>
            <a:spLocks noGrp="1"/>
          </p:cNvSpPr>
          <p:nvPr>
            <p:ph idx="1"/>
          </p:nvPr>
        </p:nvSpPr>
        <p:spPr>
          <a:xfrm>
            <a:off x="838200" y="1825625"/>
            <a:ext cx="10515600" cy="3065689"/>
          </a:xfrm>
        </p:spPr>
        <p:txBody>
          <a:bodyPr/>
          <a:lstStyle/>
          <a:p>
            <a:r>
              <a:rPr lang="en-US" altLang="zh-CN" dirty="0">
                <a:latin typeface="Consolas" panose="020B0609020204030204" pitchFamily="49" charset="0"/>
              </a:rPr>
              <a:t>assume R &amp; </a:t>
            </a:r>
            <a:r>
              <a:rPr lang="en-US" altLang="zh-CN" dirty="0" err="1">
                <a:latin typeface="Consolas" panose="020B0609020204030204" pitchFamily="49" charset="0"/>
              </a:rPr>
              <a:t>tx</a:t>
            </a:r>
            <a:r>
              <a:rPr lang="en-US" altLang="zh-CN" dirty="0">
                <a:latin typeface="Consolas" panose="020B0609020204030204" pitchFamily="49" charset="0"/>
              </a:rPr>
              <a:t>-committees</a:t>
            </a:r>
            <a:r>
              <a:rPr lang="zh-CN" altLang="en-US" dirty="0">
                <a:latin typeface="Consolas" panose="020B0609020204030204" pitchFamily="49" charset="0"/>
              </a:rPr>
              <a:t> </a:t>
            </a:r>
            <a:r>
              <a:rPr lang="en-US" altLang="zh-CN" dirty="0">
                <a:latin typeface="Consolas" panose="020B0609020204030204" pitchFamily="49" charset="0"/>
              </a:rPr>
              <a:t>ensure safety</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latin typeface="Consolas" panose="020B0609020204030204" pitchFamily="49" charset="0"/>
              </a:rPr>
              <a:t>Byzantine nodes &lt; 50% the size of R</a:t>
            </a:r>
            <a:endParaRPr lang="en-US" altLang="zh-CN" dirty="0">
              <a:latin typeface="Consolas" panose="020B0609020204030204" pitchFamily="49" charset="0"/>
            </a:endParaRPr>
          </a:p>
          <a:p>
            <a:endParaRPr lang="en-US" altLang="zh-CN" dirty="0">
              <a:latin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Consolas" panose="020B0609020204030204" pitchFamily="49" charset="0"/>
              </a:rPr>
              <a:t>实现</a:t>
            </a:r>
            <a:endParaRPr lang="zh-CN" altLang="en-US" dirty="0">
              <a:latin typeface="Consolas" panose="020B0609020204030204" pitchFamily="49" charset="0"/>
            </a:endParaRPr>
          </a:p>
        </p:txBody>
      </p:sp>
      <p:sp>
        <p:nvSpPr>
          <p:cNvPr id="6" name="内容占位符 3"/>
          <p:cNvSpPr>
            <a:spLocks noGrp="1"/>
          </p:cNvSpPr>
          <p:nvPr>
            <p:ph idx="1"/>
          </p:nvPr>
        </p:nvSpPr>
        <p:spPr>
          <a:xfrm>
            <a:off x="838199" y="1825625"/>
            <a:ext cx="10889343" cy="3065689"/>
          </a:xfrm>
        </p:spPr>
        <p:txBody>
          <a:bodyPr/>
          <a:lstStyle/>
          <a:p>
            <a:r>
              <a:rPr lang="en-US" altLang="zh-CN" dirty="0">
                <a:latin typeface="Consolas" panose="020B0609020204030204" pitchFamily="49" charset="0"/>
              </a:rPr>
              <a:t>Hyperledger Fabric</a:t>
            </a:r>
            <a:endParaRPr lang="en-US" altLang="zh-CN" dirty="0">
              <a:latin typeface="Consolas" panose="020B0609020204030204" pitchFamily="49" charset="0"/>
            </a:endParaRPr>
          </a:p>
          <a:p>
            <a:pPr lvl="1"/>
            <a:r>
              <a:rPr lang="en-US" altLang="zh-CN" dirty="0">
                <a:latin typeface="Consolas" panose="020B0609020204030204" pitchFamily="49" charset="0"/>
              </a:rPr>
              <a:t>sendPayment </a:t>
            </a:r>
            <a:r>
              <a:rPr lang="en-US" altLang="zh-CN" dirty="0">
                <a:latin typeface="Consolas" panose="020B0609020204030204" pitchFamily="49" charset="0"/>
                <a:sym typeface="Wingdings" panose="05000000000000000000" pitchFamily="2" charset="2"/>
              </a:rPr>
              <a:t> </a:t>
            </a:r>
            <a:r>
              <a:rPr lang="en-US" altLang="zh-CN" dirty="0">
                <a:latin typeface="Consolas" panose="020B0609020204030204" pitchFamily="49" charset="0"/>
              </a:rPr>
              <a:t>preparePayment, commitPayment, abortPayment</a:t>
            </a:r>
            <a:endParaRPr lang="en-US" altLang="zh-CN" dirty="0">
              <a:latin typeface="Consolas" panose="020B0609020204030204" pitchFamily="49" charset="0"/>
            </a:endParaRPr>
          </a:p>
          <a:p>
            <a:pPr lvl="1"/>
            <a:r>
              <a:rPr lang="zh-CN" altLang="en-US" dirty="0">
                <a:latin typeface="Consolas" panose="020B0609020204030204" pitchFamily="49" charset="0"/>
              </a:rPr>
              <a:t>      标识区块链状态的</a:t>
            </a:r>
            <a:r>
              <a:rPr lang="en-US" altLang="zh-CN" dirty="0">
                <a:latin typeface="Consolas" panose="020B0609020204030204" pitchFamily="49" charset="0"/>
              </a:rPr>
              <a:t>bool</a:t>
            </a:r>
            <a:r>
              <a:rPr lang="zh-CN" altLang="en-US" dirty="0">
                <a:latin typeface="Consolas" panose="020B0609020204030204" pitchFamily="49" charset="0"/>
              </a:rPr>
              <a:t>值</a:t>
            </a:r>
            <a:endParaRPr lang="en-US" altLang="zh-CN" dirty="0">
              <a:latin typeface="Consolas" panose="020B0609020204030204" pitchFamily="49" charset="0"/>
            </a:endParaRPr>
          </a:p>
          <a:p>
            <a:pPr lvl="1"/>
            <a:r>
              <a:rPr lang="en-US" altLang="zh-CN" dirty="0">
                <a:latin typeface="Consolas" panose="020B0609020204030204" pitchFamily="49" charset="0"/>
              </a:rPr>
              <a:t>preparePayment:</a:t>
            </a:r>
            <a:r>
              <a:rPr lang="en-US" altLang="zh-CN" dirty="0"/>
              <a:t> </a:t>
            </a:r>
            <a:r>
              <a:rPr lang="zh-CN" altLang="en-US" dirty="0"/>
              <a:t>检查元组</a:t>
            </a:r>
            <a:r>
              <a:rPr lang="en-US" altLang="zh-CN" dirty="0"/>
              <a:t>⟨</a:t>
            </a:r>
            <a:r>
              <a:rPr lang="en-US" altLang="zh-CN" dirty="0" err="1"/>
              <a:t>L_acc</a:t>
            </a:r>
            <a:r>
              <a:rPr lang="en-US" altLang="zh-CN" dirty="0"/>
              <a:t>, true⟩</a:t>
            </a:r>
            <a:r>
              <a:rPr lang="zh-CN" altLang="en-US" dirty="0"/>
              <a:t>是否存在</a:t>
            </a:r>
            <a:endParaRPr lang="en-US" altLang="zh-CN" dirty="0"/>
          </a:p>
          <a:p>
            <a:pPr lvl="1"/>
            <a:r>
              <a:rPr lang="en-US" altLang="zh-CN" dirty="0">
                <a:latin typeface="Consolas" panose="020B0609020204030204" pitchFamily="49" charset="0"/>
              </a:rPr>
              <a:t>commitPayment</a:t>
            </a:r>
            <a:endParaRPr lang="en-US" altLang="zh-CN" dirty="0">
              <a:latin typeface="Consolas" panose="020B0609020204030204" pitchFamily="49" charset="0"/>
            </a:endParaRPr>
          </a:p>
        </p:txBody>
      </p:sp>
      <p:pic>
        <p:nvPicPr>
          <p:cNvPr id="3" name="图片 2"/>
          <p:cNvPicPr>
            <a:picLocks noChangeAspect="1"/>
          </p:cNvPicPr>
          <p:nvPr/>
        </p:nvPicPr>
        <p:blipFill>
          <a:blip r:embed="rId1"/>
          <a:stretch>
            <a:fillRect/>
          </a:stretch>
        </p:blipFill>
        <p:spPr>
          <a:xfrm>
            <a:off x="1584325" y="2681968"/>
            <a:ext cx="895350" cy="3619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idx="1"/>
          </p:nvPr>
        </p:nvSpPr>
        <p:spPr>
          <a:xfrm>
            <a:off x="651328" y="708025"/>
            <a:ext cx="10889343" cy="4821918"/>
          </a:xfrm>
        </p:spPr>
        <p:txBody>
          <a:bodyPr/>
          <a:lstStyle/>
          <a:p>
            <a:r>
              <a:rPr lang="en-US" altLang="zh-CN" dirty="0">
                <a:latin typeface="Consolas" panose="020B0609020204030204" pitchFamily="49" charset="0"/>
              </a:rPr>
              <a:t>2PL</a:t>
            </a:r>
            <a:endParaRPr lang="en-US" altLang="zh-CN" dirty="0">
              <a:latin typeface="Consolas" panose="020B0609020204030204" pitchFamily="49" charset="0"/>
            </a:endParaRPr>
          </a:p>
          <a:p>
            <a:pPr lvl="1"/>
            <a:r>
              <a:rPr lang="en-US" altLang="zh-CN" dirty="0">
                <a:latin typeface="Consolas" panose="020B0609020204030204" pitchFamily="49" charset="0"/>
              </a:rPr>
              <a:t> batching</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r>
              <a:rPr lang="zh-CN" altLang="en-US" dirty="0">
                <a:latin typeface="Consolas" panose="020B0609020204030204" pitchFamily="49" charset="0"/>
              </a:rPr>
              <a:t>扩展</a:t>
            </a:r>
            <a:endParaRPr lang="zh-CN" altLang="en-US" dirty="0">
              <a:latin typeface="Consolas" panose="020B0609020204030204" pitchFamily="49" charset="0"/>
            </a:endParaRPr>
          </a:p>
          <a:p>
            <a:pPr lvl="1"/>
            <a:r>
              <a:rPr lang="en-US" altLang="zh-CN" sz="2400" dirty="0">
                <a:latin typeface="Consolas" panose="020B0609020204030204" pitchFamily="49" charset="0"/>
              </a:rPr>
              <a:t>a library containing functions for sharded applications</a:t>
            </a:r>
            <a:endParaRPr lang="en-US" altLang="zh-CN" sz="2400" dirty="0">
              <a:latin typeface="Consolas" panose="020B0609020204030204" pitchFamily="49" charset="0"/>
            </a:endParaRPr>
          </a:p>
          <a:p>
            <a:pPr lvl="1"/>
            <a:endParaRPr lang="en-US" altLang="zh-CN" dirty="0">
              <a:latin typeface="Consolas" panose="020B0609020204030204" pitchFamily="49" charset="0"/>
            </a:endParaRPr>
          </a:p>
          <a:p>
            <a:pPr lvl="1"/>
            <a:r>
              <a:rPr lang="en-US" altLang="zh-CN" dirty="0">
                <a:latin typeface="Consolas" panose="020B0609020204030204" pitchFamily="49" charset="0"/>
              </a:rPr>
              <a:t>add programming language features</a:t>
            </a:r>
            <a:endParaRPr lang="en-US" altLang="zh-CN" dirty="0">
              <a:latin typeface="Consolas" panose="020B0609020204030204" pitchFamily="49" charset="0"/>
            </a:endParaRPr>
          </a:p>
          <a:p>
            <a:pPr lvl="1"/>
            <a:r>
              <a:rPr lang="en-US" altLang="zh-CN" dirty="0">
                <a:latin typeface="Consolas" panose="020B0609020204030204" pitchFamily="49" charset="0"/>
              </a:rPr>
              <a:t>introduce a client library</a:t>
            </a:r>
            <a:endParaRPr lang="en-US" altLang="zh-CN" dirty="0">
              <a:latin typeface="Consolas" panose="020B0609020204030204" pitchFamily="49" charset="0"/>
            </a:endParaRPr>
          </a:p>
          <a:p>
            <a:pPr lvl="1"/>
            <a:endParaRPr lang="en-US" altLang="zh-CN" dirty="0">
              <a:latin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分片</a:t>
            </a:r>
            <a:r>
              <a:rPr lang="en-US" altLang="zh-CN" dirty="0">
                <a:latin typeface="Consolas" panose="020B0609020204030204" pitchFamily="49" charset="0"/>
              </a:rPr>
              <a:t>Sharding</a:t>
            </a:r>
            <a:endParaRPr lang="zh-CN" altLang="en-US" dirty="0">
              <a:latin typeface="Consolas" panose="020B0609020204030204" pitchFamily="49" charset="0"/>
            </a:endParaRPr>
          </a:p>
        </p:txBody>
      </p:sp>
      <p:sp>
        <p:nvSpPr>
          <p:cNvPr id="3" name="内容占位符 2"/>
          <p:cNvSpPr>
            <a:spLocks noGrp="1"/>
          </p:cNvSpPr>
          <p:nvPr>
            <p:ph idx="1"/>
          </p:nvPr>
        </p:nvSpPr>
        <p:spPr/>
        <p:txBody>
          <a:bodyPr/>
          <a:lstStyle/>
          <a:p>
            <a:r>
              <a:rPr lang="zh-CN" altLang="en-US" dirty="0">
                <a:latin typeface="Consolas" panose="020B0609020204030204" pitchFamily="49" charset="0"/>
              </a:rPr>
              <a:t>为什么分片？</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通信开销减少，吞吐量提高。</a:t>
            </a:r>
            <a:endParaRPr lang="en-US" altLang="zh-CN" dirty="0">
              <a:latin typeface="Consolas" panose="020B0609020204030204" pitchFamily="49" charset="0"/>
            </a:endParaRPr>
          </a:p>
          <a:p>
            <a:r>
              <a:rPr lang="zh-CN" altLang="en-US" dirty="0">
                <a:latin typeface="Consolas" panose="020B0609020204030204" pitchFamily="49" charset="0"/>
              </a:rPr>
              <a:t>更多的碎片减轻整个系统的压力。</a:t>
            </a:r>
            <a:endParaRPr lang="zh-CN" altLang="en-US" dirty="0">
              <a:latin typeface="Consolas" panose="020B0609020204030204" pitchFamily="49" charset="0"/>
            </a:endParaRPr>
          </a:p>
          <a:p>
            <a:endParaRPr lang="zh-CN" altLang="en-US" dirty="0">
              <a:latin typeface="Consolas" panose="020B0609020204030204"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表现评估</a:t>
            </a:r>
            <a:endParaRPr lang="zh-CN" altLang="en-US" dirty="0">
              <a:latin typeface="Consolas" panose="020B0609020204030204" pitchFamily="49" charset="0"/>
            </a:endParaRPr>
          </a:p>
        </p:txBody>
      </p:sp>
      <p:sp>
        <p:nvSpPr>
          <p:cNvPr id="4" name="内容占位符 3"/>
          <p:cNvSpPr>
            <a:spLocks noGrp="1"/>
          </p:cNvSpPr>
          <p:nvPr>
            <p:ph idx="1"/>
          </p:nvPr>
        </p:nvSpPr>
        <p:spPr>
          <a:xfrm>
            <a:off x="838200" y="1825625"/>
            <a:ext cx="10515600" cy="3065689"/>
          </a:xfrm>
        </p:spPr>
        <p:txBody>
          <a:bodyPr/>
          <a:lstStyle/>
          <a:p>
            <a:r>
              <a:rPr lang="en-US" altLang="zh-CN" dirty="0">
                <a:latin typeface="Consolas" panose="020B0609020204030204" pitchFamily="49" charset="0"/>
              </a:rPr>
              <a:t>scalable consensus protocol</a:t>
            </a:r>
            <a:endParaRPr lang="en-US" altLang="zh-CN" dirty="0">
              <a:latin typeface="Consolas" panose="020B0609020204030204" pitchFamily="49" charset="0"/>
            </a:endParaRPr>
          </a:p>
          <a:p>
            <a:r>
              <a:rPr lang="en-US" altLang="zh-CN" dirty="0">
                <a:latin typeface="Consolas" panose="020B0609020204030204" pitchFamily="49" charset="0"/>
              </a:rPr>
              <a:t>shard formation protocol</a:t>
            </a:r>
            <a:endParaRPr lang="en-US" altLang="zh-CN" dirty="0">
              <a:latin typeface="Consolas" panose="020B0609020204030204" pitchFamily="49" charset="0"/>
            </a:endParaRPr>
          </a:p>
          <a:p>
            <a:r>
              <a:rPr lang="en-US" altLang="zh-CN" dirty="0">
                <a:latin typeface="Consolas" panose="020B0609020204030204" pitchFamily="49" charset="0"/>
              </a:rPr>
              <a:t>the scalability of sharding approach</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latin typeface="Consolas" panose="020B0609020204030204" pitchFamily="49" charset="0"/>
              </a:rPr>
              <a:t>KVStore &amp; Smallbank</a:t>
            </a:r>
            <a:endParaRPr lang="en-US" altLang="zh-CN" dirty="0">
              <a:latin typeface="Consolas" panose="020B060902020403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本地</a:t>
            </a:r>
            <a:endParaRPr lang="zh-CN" altLang="en-US" dirty="0">
              <a:latin typeface="Consolas" panose="020B0609020204030204" pitchFamily="49" charset="0"/>
            </a:endParaRPr>
          </a:p>
        </p:txBody>
      </p:sp>
      <p:sp>
        <p:nvSpPr>
          <p:cNvPr id="4" name="内容占位符 3"/>
          <p:cNvSpPr>
            <a:spLocks noGrp="1"/>
          </p:cNvSpPr>
          <p:nvPr>
            <p:ph idx="1"/>
          </p:nvPr>
        </p:nvSpPr>
        <p:spPr>
          <a:xfrm>
            <a:off x="838200" y="1825625"/>
            <a:ext cx="10515600" cy="3065689"/>
          </a:xfrm>
        </p:spPr>
        <p:txBody>
          <a:bodyPr/>
          <a:lstStyle/>
          <a:p>
            <a:r>
              <a:rPr lang="en-US" altLang="zh-CN" dirty="0">
                <a:latin typeface="Consolas" panose="020B0609020204030204" pitchFamily="49" charset="0"/>
              </a:rPr>
              <a:t>Intel Xeon E5-1650 3.5GHz CPUs</a:t>
            </a:r>
            <a:endParaRPr lang="en-US" altLang="zh-CN" dirty="0">
              <a:latin typeface="Consolas" panose="020B0609020204030204" pitchFamily="49" charset="0"/>
            </a:endParaRPr>
          </a:p>
          <a:p>
            <a:r>
              <a:rPr lang="en-US" altLang="zh-CN" dirty="0">
                <a:latin typeface="Consolas" panose="020B0609020204030204" pitchFamily="49" charset="0"/>
              </a:rPr>
              <a:t>32GB RAM</a:t>
            </a:r>
            <a:endParaRPr lang="en-US" altLang="zh-CN" dirty="0">
              <a:latin typeface="Consolas" panose="020B0609020204030204" pitchFamily="49" charset="0"/>
            </a:endParaRPr>
          </a:p>
          <a:p>
            <a:r>
              <a:rPr lang="en-US" altLang="zh-CN" dirty="0">
                <a:latin typeface="Consolas" panose="020B0609020204030204" pitchFamily="49" charset="0"/>
              </a:rPr>
              <a:t>2TB hard drive</a:t>
            </a:r>
            <a:endParaRPr lang="en-US" altLang="zh-CN" dirty="0">
              <a:latin typeface="Consolas" panose="020B060902020403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nsolas" panose="020B0609020204030204" pitchFamily="49" charset="0"/>
              </a:rPr>
              <a:t>Google Cloud Platform</a:t>
            </a:r>
            <a:endParaRPr lang="zh-CN" altLang="en-US" dirty="0">
              <a:latin typeface="Consolas" panose="020B0609020204030204" pitchFamily="49" charset="0"/>
            </a:endParaRPr>
          </a:p>
        </p:txBody>
      </p:sp>
      <p:sp>
        <p:nvSpPr>
          <p:cNvPr id="4" name="内容占位符 3"/>
          <p:cNvSpPr>
            <a:spLocks noGrp="1"/>
          </p:cNvSpPr>
          <p:nvPr>
            <p:ph idx="1"/>
          </p:nvPr>
        </p:nvSpPr>
        <p:spPr>
          <a:xfrm>
            <a:off x="838200" y="1825625"/>
            <a:ext cx="10515600" cy="4096204"/>
          </a:xfrm>
        </p:spPr>
        <p:txBody>
          <a:bodyPr>
            <a:normAutofit/>
          </a:bodyPr>
          <a:lstStyle/>
          <a:p>
            <a:r>
              <a:rPr lang="en-US" altLang="zh-CN" dirty="0">
                <a:latin typeface="Consolas" panose="020B0609020204030204" pitchFamily="49" charset="0"/>
              </a:rPr>
              <a:t>Client</a:t>
            </a:r>
            <a:endParaRPr lang="en-US" altLang="zh-CN" dirty="0">
              <a:latin typeface="Consolas" panose="020B0609020204030204" pitchFamily="49" charset="0"/>
            </a:endParaRPr>
          </a:p>
          <a:p>
            <a:pPr lvl="1"/>
            <a:r>
              <a:rPr lang="en-US" altLang="zh-CN" dirty="0">
                <a:latin typeface="Consolas" panose="020B0609020204030204" pitchFamily="49" charset="0"/>
              </a:rPr>
              <a:t>16 vCPUs</a:t>
            </a:r>
            <a:endParaRPr lang="en-US" altLang="zh-CN" dirty="0">
              <a:latin typeface="Consolas" panose="020B0609020204030204" pitchFamily="49" charset="0"/>
            </a:endParaRPr>
          </a:p>
          <a:p>
            <a:pPr lvl="1"/>
            <a:r>
              <a:rPr lang="en-US" altLang="zh-CN" dirty="0">
                <a:latin typeface="Consolas" panose="020B0609020204030204" pitchFamily="49" charset="0"/>
              </a:rPr>
              <a:t>32GB RAM</a:t>
            </a:r>
            <a:endParaRPr lang="en-US" altLang="zh-CN" dirty="0">
              <a:latin typeface="Consolas" panose="020B0609020204030204" pitchFamily="49" charset="0"/>
            </a:endParaRPr>
          </a:p>
          <a:p>
            <a:r>
              <a:rPr lang="en-US" altLang="zh-CN" dirty="0">
                <a:latin typeface="Consolas" panose="020B0609020204030204" pitchFamily="49" charset="0"/>
              </a:rPr>
              <a:t>Node</a:t>
            </a:r>
            <a:endParaRPr lang="en-US" altLang="zh-CN" dirty="0">
              <a:latin typeface="Consolas" panose="020B0609020204030204" pitchFamily="49" charset="0"/>
            </a:endParaRPr>
          </a:p>
          <a:p>
            <a:pPr lvl="1"/>
            <a:r>
              <a:rPr lang="en-US" altLang="zh-CN" dirty="0">
                <a:latin typeface="Consolas" panose="020B0609020204030204" pitchFamily="49" charset="0"/>
              </a:rPr>
              <a:t>2 vCPUs</a:t>
            </a:r>
            <a:endParaRPr lang="en-US" altLang="zh-CN" dirty="0">
              <a:latin typeface="Consolas" panose="020B0609020204030204" pitchFamily="49" charset="0"/>
            </a:endParaRPr>
          </a:p>
          <a:p>
            <a:pPr lvl="1"/>
            <a:r>
              <a:rPr lang="en-US" altLang="zh-CN" dirty="0">
                <a:latin typeface="Consolas" panose="020B0609020204030204" pitchFamily="49" charset="0"/>
              </a:rPr>
              <a:t>12GB RAM</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r>
              <a:rPr lang="en-US" altLang="zh-CN" dirty="0">
                <a:latin typeface="Consolas" panose="020B0609020204030204" pitchFamily="49" charset="0"/>
              </a:rPr>
              <a:t>1400</a:t>
            </a:r>
            <a:endParaRPr lang="en-US" altLang="zh-CN" dirty="0">
              <a:latin typeface="Consolas" panose="020B0609020204030204" pitchFamily="49" charset="0"/>
            </a:endParaRPr>
          </a:p>
          <a:p>
            <a:r>
              <a:rPr lang="en-US" altLang="zh-CN" dirty="0">
                <a:latin typeface="Consolas" panose="020B0609020204030204" pitchFamily="49" charset="0"/>
              </a:rPr>
              <a:t>8 regions</a:t>
            </a:r>
            <a:endParaRPr lang="en-US" altLang="zh-CN" dirty="0">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共识算法对比</a:t>
            </a:r>
            <a:endParaRPr lang="zh-CN" altLang="en-US" dirty="0">
              <a:latin typeface="Consolas" panose="020B0609020204030204" pitchFamily="49" charset="0"/>
            </a:endParaRPr>
          </a:p>
        </p:txBody>
      </p:sp>
      <p:pic>
        <p:nvPicPr>
          <p:cNvPr id="5" name="内容占位符 4"/>
          <p:cNvPicPr>
            <a:picLocks noGrp="1" noChangeAspect="1"/>
          </p:cNvPicPr>
          <p:nvPr>
            <p:ph idx="1"/>
          </p:nvPr>
        </p:nvPicPr>
        <p:blipFill>
          <a:blip r:embed="rId1"/>
          <a:stretch>
            <a:fillRect/>
          </a:stretch>
        </p:blipFill>
        <p:spPr>
          <a:xfrm>
            <a:off x="304800" y="1344665"/>
            <a:ext cx="4760685" cy="5317038"/>
          </a:xfrm>
        </p:spPr>
      </p:pic>
      <p:pic>
        <p:nvPicPr>
          <p:cNvPr id="7" name="图片 6"/>
          <p:cNvPicPr>
            <a:picLocks noChangeAspect="1"/>
          </p:cNvPicPr>
          <p:nvPr/>
        </p:nvPicPr>
        <p:blipFill>
          <a:blip r:embed="rId2"/>
          <a:stretch>
            <a:fillRect/>
          </a:stretch>
        </p:blipFill>
        <p:spPr>
          <a:xfrm>
            <a:off x="5658530" y="2360121"/>
            <a:ext cx="5838825" cy="32861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6012180" y="1691005"/>
            <a:ext cx="6374130" cy="3947795"/>
          </a:xfrm>
          <a:prstGeom prst="rect">
            <a:avLst/>
          </a:prstGeom>
        </p:spPr>
      </p:pic>
      <p:sp>
        <p:nvSpPr>
          <p:cNvPr id="2" name="标题 1"/>
          <p:cNvSpPr>
            <a:spLocks noGrp="1"/>
          </p:cNvSpPr>
          <p:nvPr>
            <p:ph type="title"/>
          </p:nvPr>
        </p:nvSpPr>
        <p:spPr/>
        <p:txBody>
          <a:bodyPr/>
          <a:lstStyle/>
          <a:p>
            <a:r>
              <a:rPr lang="zh-CN" altLang="en-US">
                <a:latin typeface="Consolas" panose="020B0609020204030204" pitchFamily="49" charset="0"/>
              </a:rPr>
              <a:t>分片形成算法对比</a:t>
            </a:r>
            <a:endParaRPr lang="zh-CN" altLang="en-US">
              <a:latin typeface="Consolas" panose="020B0609020204030204" pitchFamily="49" charset="0"/>
            </a:endParaRPr>
          </a:p>
        </p:txBody>
      </p:sp>
      <p:pic>
        <p:nvPicPr>
          <p:cNvPr id="8" name="内容占位符 7"/>
          <p:cNvPicPr>
            <a:picLocks noChangeAspect="1"/>
          </p:cNvPicPr>
          <p:nvPr>
            <p:ph idx="1"/>
            <p:custDataLst>
              <p:tags r:id="rId2"/>
            </p:custDataLst>
          </p:nvPr>
        </p:nvPicPr>
        <p:blipFill>
          <a:blip r:embed="rId3"/>
          <a:stretch>
            <a:fillRect/>
          </a:stretch>
        </p:blipFill>
        <p:spPr>
          <a:xfrm>
            <a:off x="-207010" y="1691005"/>
            <a:ext cx="7070725" cy="39185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Consolas" panose="020B0609020204030204" pitchFamily="49" charset="0"/>
              </a:rPr>
              <a:t>分片表现</a:t>
            </a:r>
            <a:endParaRPr lang="zh-CN" altLang="en-US">
              <a:latin typeface="Consolas" panose="020B0609020204030204" pitchFamily="49" charset="0"/>
            </a:endParaRPr>
          </a:p>
        </p:txBody>
      </p:sp>
      <p:pic>
        <p:nvPicPr>
          <p:cNvPr id="4" name="内容占位符 3"/>
          <p:cNvPicPr>
            <a:picLocks noChangeAspect="1"/>
          </p:cNvPicPr>
          <p:nvPr>
            <p:ph idx="1"/>
          </p:nvPr>
        </p:nvPicPr>
        <p:blipFill>
          <a:blip r:embed="rId1"/>
          <a:stretch>
            <a:fillRect/>
          </a:stretch>
        </p:blipFill>
        <p:spPr>
          <a:xfrm>
            <a:off x="2149475" y="1351915"/>
            <a:ext cx="7893050" cy="46285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Consolas" panose="020B0609020204030204" pitchFamily="49" charset="0"/>
              </a:rPr>
              <a:t>分片表现</a:t>
            </a:r>
            <a:endParaRPr lang="zh-CN" altLang="en-US">
              <a:latin typeface="Consolas" panose="020B0609020204030204" pitchFamily="49" charset="0"/>
            </a:endParaRPr>
          </a:p>
        </p:txBody>
      </p:sp>
      <p:pic>
        <p:nvPicPr>
          <p:cNvPr id="7" name="内容占位符 6"/>
          <p:cNvPicPr>
            <a:picLocks noChangeAspect="1"/>
          </p:cNvPicPr>
          <p:nvPr>
            <p:ph idx="1"/>
          </p:nvPr>
        </p:nvPicPr>
        <p:blipFill>
          <a:blip r:embed="rId1"/>
          <a:stretch>
            <a:fillRect/>
          </a:stretch>
        </p:blipFill>
        <p:spPr>
          <a:xfrm>
            <a:off x="2023745" y="1553210"/>
            <a:ext cx="8143875" cy="481076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Consolas" panose="020B0609020204030204" pitchFamily="49" charset="0"/>
              </a:rPr>
              <a:t>相关工作</a:t>
            </a:r>
            <a:endParaRPr lang="zh-CN" altLang="en-US">
              <a:latin typeface="Consolas" panose="020B0609020204030204" pitchFamily="49" charset="0"/>
            </a:endParaRPr>
          </a:p>
        </p:txBody>
      </p:sp>
      <p:sp>
        <p:nvSpPr>
          <p:cNvPr id="4" name="内容占位符 3"/>
          <p:cNvSpPr>
            <a:spLocks noGrp="1"/>
          </p:cNvSpPr>
          <p:nvPr>
            <p:ph idx="1"/>
          </p:nvPr>
        </p:nvSpPr>
        <p:spPr/>
        <p:txBody>
          <a:bodyPr/>
          <a:p>
            <a:r>
              <a:rPr lang="zh-CN" altLang="en-US" dirty="0">
                <a:latin typeface="Consolas" panose="020B0609020204030204" pitchFamily="49" charset="0"/>
              </a:rPr>
              <a:t>分片区块链</a:t>
            </a:r>
            <a:endParaRPr lang="en-US" altLang="zh-CN" dirty="0">
              <a:latin typeface="Consolas" panose="020B0609020204030204" pitchFamily="49" charset="0"/>
            </a:endParaRPr>
          </a:p>
          <a:p>
            <a:pPr lvl="1"/>
            <a:r>
              <a:rPr lang="en-US" altLang="zh-CN" b="1" dirty="0">
                <a:latin typeface="Consolas" panose="020B0609020204030204" pitchFamily="49" charset="0"/>
              </a:rPr>
              <a:t>Elastico</a:t>
            </a:r>
            <a:endParaRPr lang="en-US" altLang="zh-CN" b="1" dirty="0">
              <a:latin typeface="Consolas" panose="020B0609020204030204" pitchFamily="49" charset="0"/>
            </a:endParaRPr>
          </a:p>
          <a:p>
            <a:pPr lvl="1"/>
            <a:r>
              <a:rPr lang="en-US" altLang="zh-CN" b="1" dirty="0">
                <a:latin typeface="Consolas" panose="020B0609020204030204" pitchFamily="49" charset="0"/>
              </a:rPr>
              <a:t>OmniLedger</a:t>
            </a:r>
            <a:endParaRPr lang="en-US" altLang="zh-CN" b="1" dirty="0">
              <a:latin typeface="Consolas" panose="020B0609020204030204" pitchFamily="49" charset="0"/>
            </a:endParaRPr>
          </a:p>
          <a:p>
            <a:pPr lvl="1"/>
            <a:r>
              <a:rPr lang="en-US" altLang="zh-CN" b="1" dirty="0">
                <a:latin typeface="Consolas" panose="020B0609020204030204" pitchFamily="49" charset="0"/>
              </a:rPr>
              <a:t>RapidChain</a:t>
            </a:r>
            <a:endParaRPr lang="zh-CN" altLang="en-US" b="1" dirty="0">
              <a:latin typeface="Consolas" panose="020B0609020204030204" pitchFamily="49" charset="0"/>
            </a:endParaRPr>
          </a:p>
          <a:p>
            <a:pPr lvl="1"/>
            <a:r>
              <a:rPr lang="en-US" altLang="zh-CN" dirty="0">
                <a:latin typeface="Consolas" panose="020B0609020204030204" pitchFamily="49" charset="0"/>
              </a:rPr>
              <a:t>Chainspace</a:t>
            </a:r>
            <a:endParaRPr lang="en-US" altLang="zh-CN" dirty="0">
              <a:latin typeface="Consolas" panose="020B0609020204030204" pitchFamily="49" charset="0"/>
            </a:endParaRPr>
          </a:p>
          <a:p>
            <a:pPr lvl="0"/>
            <a:r>
              <a:rPr lang="zh-CN" altLang="en-US" dirty="0">
                <a:latin typeface="Consolas" panose="020B0609020204030204" pitchFamily="49" charset="0"/>
              </a:rPr>
              <a:t>扩展区块链</a:t>
            </a:r>
            <a:r>
              <a:rPr lang="zh-CN" altLang="en-US" dirty="0">
                <a:latin typeface="Consolas" panose="020B0609020204030204" pitchFamily="49" charset="0"/>
              </a:rPr>
              <a:t>数据库技术</a:t>
            </a:r>
            <a:endParaRPr lang="zh-CN" altLang="en-US" dirty="0">
              <a:latin typeface="Consolas" panose="020B0609020204030204" pitchFamily="49" charset="0"/>
            </a:endParaRPr>
          </a:p>
          <a:p>
            <a:pPr lvl="1"/>
            <a:r>
              <a:rPr lang="zh-CN" altLang="en-US" dirty="0">
                <a:latin typeface="Consolas" panose="020B0609020204030204" pitchFamily="49" charset="0"/>
              </a:rPr>
              <a:t>区块链存储</a:t>
            </a:r>
            <a:endParaRPr lang="zh-CN" altLang="en-US" dirty="0">
              <a:latin typeface="Consolas" panose="020B0609020204030204" pitchFamily="49" charset="0"/>
            </a:endParaRPr>
          </a:p>
          <a:p>
            <a:pPr lvl="1"/>
            <a:r>
              <a:rPr lang="zh-CN" altLang="en-US" dirty="0">
                <a:latin typeface="Consolas" panose="020B0609020204030204" pitchFamily="49" charset="0"/>
              </a:rPr>
              <a:t>执行引擎</a:t>
            </a:r>
            <a:endParaRPr lang="zh-CN" altLang="en-US" dirty="0">
              <a:latin typeface="Consolas" panose="020B0609020204030204" pitchFamily="49" charset="0"/>
            </a:endParaRPr>
          </a:p>
          <a:p>
            <a:pPr lvl="0"/>
            <a:r>
              <a:rPr lang="zh-CN" altLang="en-US" dirty="0">
                <a:latin typeface="Consolas" panose="020B0609020204030204" pitchFamily="49" charset="0"/>
              </a:rPr>
              <a:t>链下扩展</a:t>
            </a:r>
            <a:endParaRPr lang="zh-CN" altLang="en-US" dirty="0">
              <a:latin typeface="Consolas" panose="020B0609020204030204" pitchFamily="49" charset="0"/>
            </a:endParaRPr>
          </a:p>
          <a:p>
            <a:pPr lvl="1"/>
            <a:r>
              <a:rPr lang="zh-CN" altLang="en-US" dirty="0">
                <a:latin typeface="Consolas" panose="020B0609020204030204" pitchFamily="49" charset="0"/>
              </a:rPr>
              <a:t>事务移出区块链</a:t>
            </a:r>
            <a:endParaRPr lang="zh-CN" altLang="en-US" dirty="0">
              <a:latin typeface="Consolas" panose="020B060902020403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Consolas" panose="020B0609020204030204" pitchFamily="49" charset="0"/>
              </a:rPr>
              <a:t>总结</a:t>
            </a:r>
            <a:endParaRPr lang="zh-CN" altLang="en-US">
              <a:latin typeface="Consolas" panose="020B0609020204030204" pitchFamily="49" charset="0"/>
            </a:endParaRPr>
          </a:p>
        </p:txBody>
      </p:sp>
      <p:sp>
        <p:nvSpPr>
          <p:cNvPr id="4" name="内容占位符 3"/>
          <p:cNvSpPr>
            <a:spLocks noGrp="1"/>
          </p:cNvSpPr>
          <p:nvPr>
            <p:ph idx="1"/>
          </p:nvPr>
        </p:nvSpPr>
        <p:spPr/>
        <p:txBody>
          <a:bodyPr>
            <a:normAutofit lnSpcReduction="10000"/>
          </a:bodyPr>
          <a:p>
            <a:r>
              <a:rPr lang="zh-CN" altLang="en-US" dirty="0">
                <a:latin typeface="Consolas" panose="020B0609020204030204" pitchFamily="49" charset="0"/>
              </a:rPr>
              <a:t>指出挑战并提出解决方法</a:t>
            </a:r>
            <a:endParaRPr lang="zh-CN" altLang="en-US" dirty="0">
              <a:latin typeface="Consolas" panose="020B0609020204030204" pitchFamily="49" charset="0"/>
            </a:endParaRPr>
          </a:p>
          <a:p>
            <a:pPr lvl="1"/>
            <a:r>
              <a:rPr lang="en-US" altLang="zh-CN" dirty="0">
                <a:latin typeface="Consolas" panose="020B0609020204030204" pitchFamily="49" charset="0"/>
              </a:rPr>
              <a:t>fault-scalable consensus protocols</a:t>
            </a:r>
            <a:endParaRPr lang="en-US" altLang="zh-CN" dirty="0">
              <a:latin typeface="Consolas" panose="020B0609020204030204" pitchFamily="49" charset="0"/>
            </a:endParaRPr>
          </a:p>
          <a:p>
            <a:pPr lvl="1"/>
            <a:r>
              <a:rPr lang="en-US" altLang="zh-CN" dirty="0">
                <a:latin typeface="Consolas" panose="020B0609020204030204" pitchFamily="49" charset="0"/>
              </a:rPr>
              <a:t>shard formation protocol</a:t>
            </a:r>
            <a:endParaRPr lang="en-US" altLang="zh-CN" dirty="0">
              <a:latin typeface="Consolas" panose="020B0609020204030204" pitchFamily="49" charset="0"/>
            </a:endParaRPr>
          </a:p>
          <a:p>
            <a:pPr lvl="1"/>
            <a:r>
              <a:rPr lang="en-US" altLang="zh-CN" dirty="0">
                <a:latin typeface="Consolas" panose="020B0609020204030204" pitchFamily="49" charset="0"/>
              </a:rPr>
              <a:t>coordination protocol</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r>
              <a:rPr lang="en-US" altLang="zh-CN" dirty="0">
                <a:latin typeface="Consolas" panose="020B0609020204030204" pitchFamily="49" charset="0"/>
              </a:rPr>
              <a:t>evaluation: 3000/s</a:t>
            </a:r>
            <a:endParaRPr lang="zh-CN" altLang="en-US" dirty="0">
              <a:latin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4275"/>
            <a:ext cx="10515600" cy="5412688"/>
          </a:xfrm>
        </p:spPr>
        <p:txBody>
          <a:bodyPr/>
          <a:lstStyle/>
          <a:p>
            <a:r>
              <a:rPr lang="zh-CN" altLang="en-US" dirty="0"/>
              <a:t>改善拜占庭共识算法表现</a:t>
            </a:r>
            <a:endParaRPr lang="en-US" altLang="zh-CN" dirty="0"/>
          </a:p>
          <a:p>
            <a:endParaRPr lang="en-US" altLang="zh-CN" dirty="0"/>
          </a:p>
          <a:p>
            <a:r>
              <a:rPr lang="zh-CN" altLang="en-US" dirty="0"/>
              <a:t>设计有效的碎片形成协议</a:t>
            </a:r>
            <a:endParaRPr lang="en-US" altLang="zh-CN" dirty="0"/>
          </a:p>
          <a:p>
            <a:endParaRPr lang="en-US" altLang="zh-CN" dirty="0"/>
          </a:p>
          <a:p>
            <a:r>
              <a:rPr lang="zh-CN" altLang="en-US" dirty="0"/>
              <a:t>设计分布式事务协议</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现有分片</a:t>
            </a:r>
            <a:endParaRPr lang="zh-CN" altLang="en-US" dirty="0">
              <a:latin typeface="Consolas" panose="020B0609020204030204" pitchFamily="49" charset="0"/>
            </a:endParaRPr>
          </a:p>
        </p:txBody>
      </p:sp>
      <p:sp>
        <p:nvSpPr>
          <p:cNvPr id="3" name="内容占位符 2"/>
          <p:cNvSpPr>
            <a:spLocks noGrp="1"/>
          </p:cNvSpPr>
          <p:nvPr>
            <p:ph idx="1"/>
          </p:nvPr>
        </p:nvSpPr>
        <p:spPr/>
        <p:txBody>
          <a:bodyPr/>
          <a:lstStyle/>
          <a:p>
            <a:r>
              <a:rPr lang="en-US" altLang="zh-CN" dirty="0">
                <a:latin typeface="Consolas" panose="020B0609020204030204" pitchFamily="49" charset="0"/>
              </a:rPr>
              <a:t>Elastico</a:t>
            </a:r>
            <a:endParaRPr lang="en-US" altLang="zh-CN" dirty="0">
              <a:latin typeface="Consolas" panose="020B0609020204030204" pitchFamily="49" charset="0"/>
            </a:endParaRPr>
          </a:p>
          <a:p>
            <a:r>
              <a:rPr lang="en-US" altLang="zh-CN" dirty="0">
                <a:latin typeface="Consolas" panose="020B0609020204030204" pitchFamily="49" charset="0"/>
              </a:rPr>
              <a:t>OmniLedger</a:t>
            </a:r>
            <a:endParaRPr lang="en-US" altLang="zh-CN" dirty="0">
              <a:latin typeface="Consolas" panose="020B0609020204030204" pitchFamily="49" charset="0"/>
            </a:endParaRPr>
          </a:p>
          <a:p>
            <a:r>
              <a:rPr lang="en-US" altLang="zh-CN" dirty="0">
                <a:latin typeface="Consolas" panose="020B0609020204030204" pitchFamily="49" charset="0"/>
              </a:rPr>
              <a:t>RapidChain</a:t>
            </a:r>
            <a:endParaRPr lang="zh-CN" altLang="en-US" dirty="0">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本文分片</a:t>
            </a:r>
            <a:endParaRPr lang="zh-CN" altLang="en-US" dirty="0">
              <a:latin typeface="Consolas" panose="020B0609020204030204" pitchFamily="49" charset="0"/>
            </a:endParaRPr>
          </a:p>
        </p:txBody>
      </p:sp>
      <p:sp>
        <p:nvSpPr>
          <p:cNvPr id="3" name="内容占位符 2"/>
          <p:cNvSpPr>
            <a:spLocks noGrp="1"/>
          </p:cNvSpPr>
          <p:nvPr>
            <p:ph idx="1"/>
          </p:nvPr>
        </p:nvSpPr>
        <p:spPr/>
        <p:txBody>
          <a:bodyPr/>
          <a:lstStyle/>
          <a:p>
            <a:r>
              <a:rPr lang="zh-CN" altLang="en-US" dirty="0">
                <a:latin typeface="Consolas" panose="020B0609020204030204" pitchFamily="49" charset="0"/>
              </a:rPr>
              <a:t>表现</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区块链系统</a:t>
            </a:r>
            <a:endParaRPr lang="en-US" altLang="zh-CN" dirty="0">
              <a:latin typeface="Consolas" panose="020B0609020204030204" pitchFamily="49" charset="0"/>
            </a:endParaRPr>
          </a:p>
          <a:p>
            <a:pPr lvl="1"/>
            <a:r>
              <a:rPr lang="zh-CN" altLang="en-US" dirty="0">
                <a:latin typeface="Consolas" panose="020B0609020204030204" pitchFamily="49" charset="0"/>
              </a:rPr>
              <a:t>支持大规模网络（</a:t>
            </a:r>
            <a:r>
              <a:rPr lang="en-US" altLang="zh-CN" dirty="0">
                <a:latin typeface="Consolas" panose="020B0609020204030204" pitchFamily="49" charset="0"/>
              </a:rPr>
              <a:t>Bitcoin &amp; Ethereum</a:t>
            </a:r>
            <a:r>
              <a:rPr lang="zh-CN" altLang="en-US" dirty="0">
                <a:latin typeface="Consolas" panose="020B0609020204030204" pitchFamily="49" charset="0"/>
              </a:rPr>
              <a:t>规模）</a:t>
            </a:r>
            <a:endParaRPr lang="en-US" altLang="zh-CN" dirty="0">
              <a:latin typeface="Consolas" panose="020B0609020204030204" pitchFamily="49" charset="0"/>
            </a:endParaRPr>
          </a:p>
          <a:p>
            <a:pPr lvl="1"/>
            <a:r>
              <a:rPr lang="zh-CN" altLang="en-US" dirty="0">
                <a:latin typeface="Consolas" panose="020B0609020204030204" pitchFamily="49" charset="0"/>
              </a:rPr>
              <a:t>达到高事务吞吐量（如中心化系统</a:t>
            </a:r>
            <a:r>
              <a:rPr lang="en-US" altLang="zh-CN" dirty="0">
                <a:latin typeface="Consolas" panose="020B0609020204030204" pitchFamily="49" charset="0"/>
              </a:rPr>
              <a:t>visa</a:t>
            </a:r>
            <a:r>
              <a:rPr lang="zh-CN" altLang="en-US" dirty="0">
                <a:latin typeface="Consolas" panose="020B0609020204030204" pitchFamily="49" charset="0"/>
              </a:rPr>
              <a:t>，</a:t>
            </a:r>
            <a:r>
              <a:rPr lang="en-US" altLang="zh-CN" dirty="0">
                <a:latin typeface="Consolas" panose="020B0609020204030204" pitchFamily="49" charset="0"/>
              </a:rPr>
              <a:t>2k-4k</a:t>
            </a:r>
            <a:r>
              <a:rPr lang="zh-CN" altLang="en-US" dirty="0">
                <a:latin typeface="Consolas" panose="020B0609020204030204" pitchFamily="49" charset="0"/>
              </a:rPr>
              <a:t>事务</a:t>
            </a:r>
            <a:r>
              <a:rPr lang="en-US" altLang="zh-CN" dirty="0">
                <a:latin typeface="Consolas" panose="020B0609020204030204" pitchFamily="49" charset="0"/>
              </a:rPr>
              <a:t>/s</a:t>
            </a:r>
            <a:r>
              <a:rPr lang="zh-CN" altLang="en-US" dirty="0">
                <a:latin typeface="Consolas" panose="020B0609020204030204" pitchFamily="49" charset="0"/>
              </a:rPr>
              <a:t>）</a:t>
            </a:r>
            <a:endParaRPr lang="en-US" altLang="zh-CN" dirty="0">
              <a:latin typeface="Consolas" panose="020B0609020204030204" pitchFamily="49" charset="0"/>
            </a:endParaRPr>
          </a:p>
          <a:p>
            <a:pPr lvl="1"/>
            <a:r>
              <a:rPr lang="zh-CN" altLang="en-US" dirty="0">
                <a:latin typeface="Consolas" panose="020B0609020204030204" pitchFamily="49" charset="0"/>
              </a:rPr>
              <a:t>金融健康</a:t>
            </a:r>
            <a:endParaRPr lang="zh-CN" altLang="en-US" dirty="0">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851" y="324181"/>
            <a:ext cx="11486298" cy="1325563"/>
          </a:xfrm>
        </p:spPr>
        <p:txBody>
          <a:bodyPr/>
          <a:lstStyle/>
          <a:p>
            <a:r>
              <a:rPr lang="en-US" altLang="zh-CN" dirty="0">
                <a:latin typeface="Constantia" panose="02030602050306030303" pitchFamily="18" charset="0"/>
              </a:rPr>
              <a:t>Distributed databases vs. Sharded blockchains</a:t>
            </a:r>
            <a:endParaRPr lang="zh-CN" altLang="en-US" dirty="0">
              <a:latin typeface="Constantia" panose="02030602050306030303" pitchFamily="18"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94541" y="1226151"/>
            <a:ext cx="7802918" cy="5201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应用数据库分片到区块链的目标与挑战</a:t>
            </a:r>
            <a:endParaRPr lang="zh-CN" altLang="en-US" dirty="0"/>
          </a:p>
        </p:txBody>
      </p:sp>
      <p:sp>
        <p:nvSpPr>
          <p:cNvPr id="3" name="内容占位符 2"/>
          <p:cNvSpPr>
            <a:spLocks noGrp="1"/>
          </p:cNvSpPr>
          <p:nvPr>
            <p:ph idx="1"/>
          </p:nvPr>
        </p:nvSpPr>
        <p:spPr>
          <a:xfrm>
            <a:off x="838200" y="1825625"/>
            <a:ext cx="10515600" cy="1763736"/>
          </a:xfrm>
        </p:spPr>
        <p:txBody>
          <a:bodyPr/>
          <a:lstStyle/>
          <a:p>
            <a:r>
              <a:rPr lang="en-US" altLang="zh-CN" dirty="0">
                <a:latin typeface="Consolas" panose="020B0609020204030204" pitchFamily="49" charset="0"/>
              </a:rPr>
              <a:t>Goals</a:t>
            </a:r>
            <a:endParaRPr lang="en-US" altLang="zh-CN" dirty="0">
              <a:latin typeface="Consolas" panose="020B0609020204030204" pitchFamily="49" charset="0"/>
            </a:endParaRPr>
          </a:p>
          <a:p>
            <a:pPr lvl="1"/>
            <a:r>
              <a:rPr lang="zh-CN" altLang="en-US" dirty="0">
                <a:latin typeface="Consolas" panose="020B0609020204030204" pitchFamily="49" charset="0"/>
              </a:rPr>
              <a:t>大规模网络</a:t>
            </a:r>
            <a:endParaRPr lang="en-US" altLang="zh-CN" dirty="0">
              <a:latin typeface="Consolas" panose="020B0609020204030204" pitchFamily="49" charset="0"/>
            </a:endParaRPr>
          </a:p>
          <a:p>
            <a:pPr lvl="1"/>
            <a:r>
              <a:rPr lang="zh-CN" altLang="en-US" dirty="0">
                <a:latin typeface="Consolas" panose="020B0609020204030204" pitchFamily="49" charset="0"/>
              </a:rPr>
              <a:t>高吞吐量</a:t>
            </a:r>
            <a:endParaRPr lang="en-US" altLang="zh-CN" dirty="0">
              <a:latin typeface="Consolas" panose="020B0609020204030204" pitchFamily="49" charset="0"/>
            </a:endParaRPr>
          </a:p>
          <a:p>
            <a:pPr lvl="1"/>
            <a:r>
              <a:rPr lang="zh-CN" altLang="en-US" dirty="0">
                <a:latin typeface="Consolas" panose="020B0609020204030204" pitchFamily="49" charset="0"/>
              </a:rPr>
              <a:t>不止是加密货币</a:t>
            </a:r>
            <a:endParaRPr lang="zh-CN" altLang="en-US" dirty="0">
              <a:latin typeface="Consolas" panose="020B0609020204030204" pitchFamily="49" charset="0"/>
            </a:endParaRPr>
          </a:p>
        </p:txBody>
      </p:sp>
      <p:sp>
        <p:nvSpPr>
          <p:cNvPr id="4" name="内容占位符 2"/>
          <p:cNvSpPr txBox="1"/>
          <p:nvPr/>
        </p:nvSpPr>
        <p:spPr>
          <a:xfrm>
            <a:off x="838200" y="3684905"/>
            <a:ext cx="10868025" cy="23215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onsolas" panose="020B0609020204030204" pitchFamily="49" charset="0"/>
              </a:rPr>
              <a:t>Challenges</a:t>
            </a:r>
            <a:endParaRPr lang="en-US" altLang="zh-CN" dirty="0">
              <a:latin typeface="Consolas" panose="020B0609020204030204" pitchFamily="49" charset="0"/>
            </a:endParaRPr>
          </a:p>
          <a:p>
            <a:pPr lvl="1"/>
            <a:r>
              <a:rPr lang="en-US" altLang="zh-CN" dirty="0">
                <a:latin typeface="Consolas" panose="020B0609020204030204" pitchFamily="49" charset="0"/>
                <a:sym typeface="+mn-ea"/>
              </a:rPr>
              <a:t>high-performance consensus </a:t>
            </a:r>
            <a:r>
              <a:rPr lang="en-US" altLang="zh-CN" dirty="0">
                <a:latin typeface="Consolas" panose="020B0609020204030204" pitchFamily="49" charset="0"/>
                <a:sym typeface="+mn-ea"/>
              </a:rPr>
              <a:t>protocols</a:t>
            </a:r>
            <a:r>
              <a:rPr lang="en-US" altLang="zh-CN" dirty="0">
                <a:latin typeface="Consolas" panose="020B0609020204030204" pitchFamily="49" charset="0"/>
                <a:sym typeface="+mn-ea"/>
              </a:rPr>
              <a:t>(x) </a:t>
            </a:r>
            <a:r>
              <a:rPr lang="en-US" altLang="zh-CN" dirty="0">
                <a:latin typeface="Consolas" panose="020B0609020204030204" pitchFamily="49" charset="0"/>
                <a:sym typeface="Wingdings" panose="05000000000000000000" pitchFamily="2" charset="2"/>
              </a:rPr>
              <a:t></a:t>
            </a:r>
            <a:r>
              <a:rPr lang="en-US" altLang="zh-CN" dirty="0">
                <a:latin typeface="Consolas" panose="020B0609020204030204" pitchFamily="49" charset="0"/>
                <a:sym typeface="+mn-ea"/>
              </a:rPr>
              <a:t> </a:t>
            </a:r>
            <a:r>
              <a:rPr lang="en-US" altLang="zh-CN" dirty="0">
                <a:latin typeface="Consolas" panose="020B0609020204030204" pitchFamily="49" charset="0"/>
              </a:rPr>
              <a:t>BFT protocols  </a:t>
            </a:r>
            <a:endParaRPr lang="en-US" altLang="zh-CN" dirty="0">
              <a:latin typeface="Consolas" panose="020B0609020204030204" pitchFamily="49" charset="0"/>
            </a:endParaRPr>
          </a:p>
          <a:p>
            <a:pPr marL="457200" lvl="1" indent="0">
              <a:buNone/>
            </a:pPr>
            <a:r>
              <a:rPr lang="en-US" altLang="zh-CN" dirty="0">
                <a:latin typeface="Consolas" panose="020B0609020204030204" pitchFamily="49" charset="0"/>
                <a:sym typeface="Wingdings" panose="05000000000000000000" pitchFamily="2" charset="2"/>
              </a:rPr>
              <a:t>   TEE</a:t>
            </a:r>
            <a:endParaRPr lang="en-US" altLang="zh-CN" dirty="0">
              <a:latin typeface="Consolas" panose="020B0609020204030204" pitchFamily="49" charset="0"/>
            </a:endParaRPr>
          </a:p>
          <a:p>
            <a:pPr lvl="1"/>
            <a:r>
              <a:rPr lang="en-US" altLang="zh-CN" dirty="0">
                <a:latin typeface="Consolas" panose="020B0609020204030204" pitchFamily="49" charset="0"/>
              </a:rPr>
              <a:t>Shard formation  </a:t>
            </a:r>
            <a:r>
              <a:rPr lang="en-US" altLang="zh-CN" dirty="0">
                <a:latin typeface="Consolas" panose="020B0609020204030204" pitchFamily="49" charset="0"/>
                <a:sym typeface="Wingdings" panose="05000000000000000000" pitchFamily="2" charset="2"/>
              </a:rPr>
              <a:t>  TEE</a:t>
            </a:r>
            <a:endParaRPr lang="en-US" altLang="zh-CN" dirty="0">
              <a:latin typeface="Consolas" panose="020B0609020204030204" pitchFamily="49" charset="0"/>
              <a:sym typeface="Wingdings" panose="05000000000000000000" pitchFamily="2" charset="2"/>
            </a:endParaRPr>
          </a:p>
          <a:p>
            <a:pPr lvl="1"/>
            <a:r>
              <a:rPr lang="en-US" altLang="zh-CN" dirty="0">
                <a:latin typeface="Consolas" panose="020B0609020204030204" pitchFamily="49" charset="0"/>
                <a:sym typeface="Wingdings" panose="05000000000000000000" pitchFamily="2" charset="2"/>
              </a:rPr>
              <a:t>Safety(atomicity &amp; isolation), liveness(transaction will abort or commit)   2PC &amp; 2PL</a:t>
            </a:r>
            <a:endParaRPr lang="en-US" altLang="zh-CN" dirty="0">
              <a:latin typeface="Consolas" panose="020B0609020204030204" pitchFamily="49" charset="0"/>
              <a:sym typeface="Wingdings" panose="05000000000000000000" pitchFamily="2" charset="2"/>
            </a:endParaRPr>
          </a:p>
        </p:txBody>
      </p:sp>
      <p:sp>
        <p:nvSpPr>
          <p:cNvPr id="5" name="内容占位符 2"/>
          <p:cNvSpPr txBox="1"/>
          <p:nvPr/>
        </p:nvSpPr>
        <p:spPr>
          <a:xfrm>
            <a:off x="2803525" y="1363345"/>
            <a:ext cx="10868025" cy="2321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onsolas" panose="020B0609020204030204" pitchFamily="49" charset="0"/>
              </a:rPr>
              <a:t>Challenges</a:t>
            </a:r>
            <a:endParaRPr lang="en-US" altLang="zh-CN" dirty="0">
              <a:latin typeface="Consolas" panose="020B0609020204030204" pitchFamily="49" charset="0"/>
            </a:endParaRPr>
          </a:p>
          <a:p>
            <a:pPr lvl="1"/>
            <a:r>
              <a:rPr lang="en-US" altLang="zh-CN" dirty="0">
                <a:latin typeface="Consolas" panose="020B0609020204030204" pitchFamily="49" charset="0"/>
              </a:rPr>
              <a:t>high-performance consensus protocols (x)  </a:t>
            </a:r>
            <a:r>
              <a:rPr lang="en-US" altLang="zh-CN" dirty="0">
                <a:latin typeface="Consolas" panose="020B0609020204030204" pitchFamily="49" charset="0"/>
                <a:sym typeface="Wingdings" panose="05000000000000000000" pitchFamily="2" charset="2"/>
              </a:rPr>
              <a:t>  BFT</a:t>
            </a:r>
            <a:endParaRPr lang="en-US" altLang="zh-CN" dirty="0">
              <a:latin typeface="Consolas" panose="020B0609020204030204" pitchFamily="49" charset="0"/>
            </a:endParaRPr>
          </a:p>
          <a:p>
            <a:pPr lvl="1"/>
            <a:r>
              <a:rPr lang="en-US" altLang="zh-CN" dirty="0">
                <a:latin typeface="Consolas" panose="020B0609020204030204" pitchFamily="49" charset="0"/>
              </a:rPr>
              <a:t>Shard formation  </a:t>
            </a:r>
            <a:r>
              <a:rPr lang="en-US" altLang="zh-CN" dirty="0">
                <a:latin typeface="Consolas" panose="020B0609020204030204" pitchFamily="49" charset="0"/>
                <a:sym typeface="Wingdings" panose="05000000000000000000" pitchFamily="2" charset="2"/>
              </a:rPr>
              <a:t>  TEE</a:t>
            </a:r>
            <a:endParaRPr lang="en-US" altLang="zh-CN" dirty="0">
              <a:latin typeface="Consolas" panose="020B0609020204030204" pitchFamily="49" charset="0"/>
              <a:sym typeface="Wingdings" panose="05000000000000000000" pitchFamily="2" charset="2"/>
            </a:endParaRPr>
          </a:p>
          <a:p>
            <a:pPr lvl="1"/>
            <a:r>
              <a:rPr lang="en-US" altLang="zh-CN" dirty="0">
                <a:latin typeface="Consolas" panose="020B0609020204030204" pitchFamily="49" charset="0"/>
                <a:sym typeface="Wingdings" panose="05000000000000000000" pitchFamily="2" charset="2"/>
              </a:rPr>
              <a:t>Safety(atomicity &amp; isolation), liveness(transaction will abort or commit)   2PC &amp; 2PL</a:t>
            </a:r>
            <a:endParaRPr lang="en-US" altLang="zh-CN" dirty="0">
              <a:latin typeface="Consolas" panose="020B0609020204030204" pitchFamily="49" charset="0"/>
              <a:sym typeface="Wingdings" panose="05000000000000000000"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dirty="0">
                <a:solidFill>
                  <a:srgbClr val="121212"/>
                </a:solidFill>
                <a:effectLst/>
                <a:latin typeface="Marlett" charset="0"/>
              </a:rPr>
              <a:t>区块链分片系统架构下</a:t>
            </a:r>
            <a:r>
              <a:rPr lang="zh-CN" altLang="en-US" dirty="0"/>
              <a:t>的三个挑战</a:t>
            </a:r>
            <a:endParaRPr lang="zh-CN" altLang="en-US" dirty="0"/>
          </a:p>
        </p:txBody>
      </p:sp>
      <p:sp>
        <p:nvSpPr>
          <p:cNvPr id="3" name="内容占位符 2"/>
          <p:cNvSpPr>
            <a:spLocks noGrp="1"/>
          </p:cNvSpPr>
          <p:nvPr>
            <p:ph idx="1"/>
          </p:nvPr>
        </p:nvSpPr>
        <p:spPr/>
        <p:txBody>
          <a:bodyPr/>
          <a:lstStyle/>
          <a:p>
            <a:r>
              <a:rPr lang="zh-CN" altLang="en-US" dirty="0">
                <a:latin typeface="Consolas" panose="020B0609020204030204" pitchFamily="49" charset="0"/>
              </a:rPr>
              <a:t>共识算法的设计</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节点分配的设计</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支持分布式事务</a:t>
            </a:r>
            <a:endParaRPr lang="zh-CN" altLang="en-US" dirty="0">
              <a:latin typeface="Consolas" panose="020B0609020204030204" pitchFamily="49"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3580,&quot;width&quot;:64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2799</Words>
  <Application>WPS 演示</Application>
  <PresentationFormat>宽屏</PresentationFormat>
  <Paragraphs>285</Paragraphs>
  <Slides>38</Slides>
  <Notes>33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38</vt:i4>
      </vt:variant>
    </vt:vector>
  </HeadingPairs>
  <TitlesOfParts>
    <vt:vector size="54" baseType="lpstr">
      <vt:lpstr>Arial</vt:lpstr>
      <vt:lpstr>宋体</vt:lpstr>
      <vt:lpstr>Wingdings</vt:lpstr>
      <vt:lpstr>Constantia</vt:lpstr>
      <vt:lpstr>Consolas</vt:lpstr>
      <vt:lpstr>仿宋</vt:lpstr>
      <vt:lpstr>Calibri</vt:lpstr>
      <vt:lpstr>-apple-system</vt:lpstr>
      <vt:lpstr>Segoe Print</vt:lpstr>
      <vt:lpstr>Marlett</vt:lpstr>
      <vt:lpstr>微软雅黑</vt:lpstr>
      <vt:lpstr>Arial Unicode MS</vt:lpstr>
      <vt:lpstr>等线 Light</vt:lpstr>
      <vt:lpstr>等线</vt:lpstr>
      <vt:lpstr>Office 主题​​</vt:lpstr>
      <vt:lpstr>1_Office 主题​​</vt:lpstr>
      <vt:lpstr>Towards Scaling Blockchain Systems via Sharding</vt:lpstr>
      <vt:lpstr>区块链扩展性</vt:lpstr>
      <vt:lpstr>分片Sharding</vt:lpstr>
      <vt:lpstr>PowerPoint 演示文稿</vt:lpstr>
      <vt:lpstr>现有分片</vt:lpstr>
      <vt:lpstr>本文分片</vt:lpstr>
      <vt:lpstr>Distributed databases vs. Sharded blockchains</vt:lpstr>
      <vt:lpstr>应用数据库分片到区块链的目标与挑战</vt:lpstr>
      <vt:lpstr>区块链分片系统架构下的三个挑战</vt:lpstr>
      <vt:lpstr>挑战1：共识算法的设计</vt:lpstr>
      <vt:lpstr>为什么使用PBFT?</vt:lpstr>
      <vt:lpstr>PowerPoint 演示文稿</vt:lpstr>
      <vt:lpstr>PBFT + TEE</vt:lpstr>
      <vt:lpstr>PBFT + TEE</vt:lpstr>
      <vt:lpstr>PBFT + TEE</vt:lpstr>
      <vt:lpstr>PowerPoint 演示文稿</vt:lpstr>
      <vt:lpstr>PoET+ vs AHL+</vt:lpstr>
      <vt:lpstr>挑战2：节点分配的设计</vt:lpstr>
      <vt:lpstr>节点分配</vt:lpstr>
      <vt:lpstr>PowerPoint 演示文稿</vt:lpstr>
      <vt:lpstr>PowerPoint 演示文稿</vt:lpstr>
      <vt:lpstr>委员会大小</vt:lpstr>
      <vt:lpstr>自适应攻击</vt:lpstr>
      <vt:lpstr>挑战3：支持分布式事务</vt:lpstr>
      <vt:lpstr>2PC &amp; 2PL</vt:lpstr>
      <vt:lpstr>委员会间通信</vt:lpstr>
      <vt:lpstr>安全性 &amp; 活性</vt:lpstr>
      <vt:lpstr>实现</vt:lpstr>
      <vt:lpstr>PowerPoint 演示文稿</vt:lpstr>
      <vt:lpstr>表现评估</vt:lpstr>
      <vt:lpstr>本地</vt:lpstr>
      <vt:lpstr>Google Cloud Platform</vt:lpstr>
      <vt:lpstr>共识算法对比</vt:lpstr>
      <vt:lpstr>分片形成算法对比</vt:lpstr>
      <vt:lpstr>分片表现</vt:lpstr>
      <vt:lpstr>分片表现</vt:lpstr>
      <vt:lpstr>相关工作</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Scaling Blockchain Systems via Sharding</dc:title>
  <dc:creator>秦 语晗</dc:creator>
  <cp:lastModifiedBy>qinyu</cp:lastModifiedBy>
  <cp:revision>182</cp:revision>
  <dcterms:created xsi:type="dcterms:W3CDTF">2021-04-19T03:39:00Z</dcterms:created>
  <dcterms:modified xsi:type="dcterms:W3CDTF">2021-04-20T16:27:42Z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