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2"/>
  </p:notesMasterIdLst>
  <p:sldIdLst>
    <p:sldId id="256" r:id="rId2"/>
    <p:sldId id="723" r:id="rId3"/>
    <p:sldId id="724" r:id="rId4"/>
    <p:sldId id="1310" r:id="rId5"/>
    <p:sldId id="1311" r:id="rId6"/>
    <p:sldId id="1312" r:id="rId7"/>
    <p:sldId id="725" r:id="rId8"/>
    <p:sldId id="1314" r:id="rId9"/>
    <p:sldId id="1317" r:id="rId10"/>
    <p:sldId id="1318" r:id="rId11"/>
    <p:sldId id="726" r:id="rId12"/>
    <p:sldId id="1315" r:id="rId13"/>
    <p:sldId id="1306" r:id="rId14"/>
    <p:sldId id="1316" r:id="rId15"/>
    <p:sldId id="1319" r:id="rId16"/>
    <p:sldId id="1320" r:id="rId17"/>
    <p:sldId id="1321" r:id="rId18"/>
    <p:sldId id="1322" r:id="rId19"/>
    <p:sldId id="1323" r:id="rId20"/>
    <p:sldId id="1324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1740" autoAdjust="0"/>
  </p:normalViewPr>
  <p:slideViewPr>
    <p:cSldViewPr>
      <p:cViewPr varScale="1">
        <p:scale>
          <a:sx n="79" d="100"/>
          <a:sy n="79" d="100"/>
        </p:scale>
        <p:origin x="768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3/30/2021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9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  <p:sp>
        <p:nvSpPr>
          <p:cNvPr id="4" name="Rectangle 10"/>
          <p:cNvSpPr/>
          <p:nvPr/>
        </p:nvSpPr>
        <p:spPr>
          <a:xfrm>
            <a:off x="4038600" y="3657600"/>
            <a:ext cx="6637866" cy="165448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304800" y="673897"/>
            <a:ext cx="6117446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70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4038600" y="3657600"/>
            <a:ext cx="304800" cy="1654481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359807" y="665099"/>
            <a:ext cx="187820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43400" y="3827594"/>
            <a:ext cx="6142566" cy="1280888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726666"/>
            <a:ext cx="5812317" cy="5687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+mn-lt"/>
                <a:ea typeface="+mn-ea"/>
                <a:cs typeface="+mj-cs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280025" y="5550204"/>
            <a:ext cx="4273554" cy="7908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4432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2BBD6FA-A54A-485F-87D9-C9652F586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80B6937C-32A7-4CC7-BE4A-AB7A564C7186}"/>
              </a:ext>
            </a:extLst>
          </p:cNvPr>
          <p:cNvSpPr/>
          <p:nvPr/>
        </p:nvSpPr>
        <p:spPr>
          <a:xfrm>
            <a:off x="4038600" y="3657600"/>
            <a:ext cx="6637866" cy="165448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EDC16F34-8BA1-4A4E-B0D4-81397E1E7CD0}"/>
              </a:ext>
            </a:extLst>
          </p:cNvPr>
          <p:cNvSpPr/>
          <p:nvPr/>
        </p:nvSpPr>
        <p:spPr>
          <a:xfrm>
            <a:off x="4038600" y="3657600"/>
            <a:ext cx="304800" cy="1654481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66A552C8-61F4-43FC-A974-9DE54534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400" y="3827594"/>
            <a:ext cx="6142566" cy="1280888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1309231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3B309-5F91-4EC3-B303-AAA2C667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25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2554C09-2158-4702-9B4A-E0C68913C68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066799"/>
            <a:ext cx="5486400" cy="518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DDB8618-EAD8-4F6C-91B0-8D6B79685A8E}"/>
              </a:ext>
            </a:extLst>
          </p:cNvPr>
          <p:cNvSpPr>
            <a:spLocks noGrp="1"/>
          </p:cNvSpPr>
          <p:nvPr>
            <p:ph idx="10"/>
          </p:nvPr>
        </p:nvSpPr>
        <p:spPr bwMode="auto">
          <a:xfrm>
            <a:off x="6248400" y="1066800"/>
            <a:ext cx="5334000" cy="518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866493-C33C-47CF-99CE-6E19EE05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BBF6941-949E-4A04-9A27-6C5758225CF1}"/>
              </a:ext>
            </a:extLst>
          </p:cNvPr>
          <p:cNvCxnSpPr/>
          <p:nvPr/>
        </p:nvCxnSpPr>
        <p:spPr>
          <a:xfrm>
            <a:off x="6172200" y="1066800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503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2554C09-2158-4702-9B4A-E0C68913C68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599" y="990600"/>
            <a:ext cx="5885794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866493-C33C-47CF-99CE-6E19EE05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4E9E31A-5EEF-4165-B7AF-A4322917E67F}"/>
              </a:ext>
            </a:extLst>
          </p:cNvPr>
          <p:cNvCxnSpPr>
            <a:cxnSpLocks/>
          </p:cNvCxnSpPr>
          <p:nvPr/>
        </p:nvCxnSpPr>
        <p:spPr>
          <a:xfrm>
            <a:off x="6553200" y="10668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1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44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10972800" cy="73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90599"/>
            <a:ext cx="10972800" cy="541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4DA9BC6-43CA-408A-BEB7-8746EA49C870}"/>
              </a:ext>
            </a:extLst>
          </p:cNvPr>
          <p:cNvSpPr txBox="1">
            <a:spLocks/>
          </p:cNvSpPr>
          <p:nvPr/>
        </p:nvSpPr>
        <p:spPr>
          <a:xfrm>
            <a:off x="4114800" y="6492875"/>
            <a:ext cx="39624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>
                <a:latin typeface="+mn-ea"/>
                <a:ea typeface="+mn-ea"/>
              </a:rPr>
              <a:t>《</a:t>
            </a:r>
            <a:r>
              <a:rPr lang="zh-CN" altLang="en-US" sz="1400" dirty="0">
                <a:latin typeface="+mn-ea"/>
                <a:ea typeface="+mn-ea"/>
              </a:rPr>
              <a:t>神经网络与深度学习</a:t>
            </a:r>
            <a:r>
              <a:rPr lang="en-US" altLang="zh-CN" sz="1400" dirty="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ED38AFC-6FCA-41F0-B286-064BF4E13FFB}"/>
              </a:ext>
            </a:extLst>
          </p:cNvPr>
          <p:cNvSpPr/>
          <p:nvPr/>
        </p:nvSpPr>
        <p:spPr>
          <a:xfrm>
            <a:off x="10972800" y="6521549"/>
            <a:ext cx="37542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573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153591" indent="-153591" algn="l" rtl="0" eaLnBrk="1" fontAlgn="base" hangingPunct="1">
        <a:spcBef>
          <a:spcPts val="338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lang="en-US" altLang="zh-CN" sz="3200" kern="1200" baseline="0" dirty="0" smtClean="0">
          <a:solidFill>
            <a:srgbClr val="C00000"/>
          </a:solidFill>
          <a:latin typeface="+mn-lt"/>
          <a:ea typeface="+mn-ea"/>
          <a:cs typeface="Arial" panose="020B0604020202020204" pitchFamily="34" charset="0"/>
        </a:defRPr>
      </a:lvl1pPr>
      <a:lvl2pPr marL="308075" indent="-153591" algn="l" rtl="0" eaLnBrk="1" fontAlgn="base" hangingPunct="1">
        <a:spcBef>
          <a:spcPts val="281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462558" indent="-128588" algn="l" rtl="0" eaLnBrk="1" fontAlgn="base" hangingPunct="1">
        <a:spcBef>
          <a:spcPts val="281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617042" indent="-128588" algn="l" rtl="0" eaLnBrk="1" fontAlgn="base" hangingPunct="1">
        <a:spcBef>
          <a:spcPts val="225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128588" algn="l" rtl="0" eaLnBrk="1" fontAlgn="base" hangingPunct="1">
        <a:spcBef>
          <a:spcPts val="169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350" kern="1200" baseline="0">
          <a:solidFill>
            <a:schemeClr val="tx1"/>
          </a:solidFill>
          <a:latin typeface="+mn-ea"/>
          <a:ea typeface="+mn-ea"/>
          <a:cs typeface="+mn-cs"/>
        </a:defRPr>
      </a:lvl5pPr>
      <a:lvl6pPr marL="925830" indent="-102870" algn="l" rtl="0" eaLnBrk="1" latinLnBrk="0" hangingPunct="1">
        <a:spcBef>
          <a:spcPts val="169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028700" indent="-102870" algn="l" rtl="0" eaLnBrk="1" latinLnBrk="0" hangingPunct="1">
        <a:spcBef>
          <a:spcPts val="169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788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131570" indent="-102870" algn="l" rtl="0" eaLnBrk="1" latinLnBrk="0" hangingPunct="1">
        <a:spcBef>
          <a:spcPts val="169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788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102870" algn="l" rtl="0" eaLnBrk="1" latinLnBrk="0" hangingPunct="1">
        <a:spcBef>
          <a:spcPts val="169"/>
        </a:spcBef>
        <a:buClr>
          <a:srgbClr val="9FB8CD"/>
        </a:buClr>
        <a:buSzPct val="75000"/>
        <a:buFont typeface="Wingdings 3"/>
        <a:buChar char=""/>
        <a:defRPr kumimoji="0" lang="en-US" sz="675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419600" y="3810000"/>
            <a:ext cx="6142566" cy="1280888"/>
          </a:xfrm>
        </p:spPr>
        <p:txBody>
          <a:bodyPr/>
          <a:lstStyle/>
          <a:p>
            <a:r>
              <a:rPr lang="en-US" altLang="zh-CN" dirty="0"/>
              <a:t>Erlay</a:t>
            </a:r>
            <a:r>
              <a:rPr lang="zh-CN" altLang="en-US" dirty="0"/>
              <a:t>：</a:t>
            </a:r>
            <a:r>
              <a:rPr lang="en-US" altLang="zh-CN" dirty="0"/>
              <a:t> Efficient Transaction Relay for Bitcoin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CCCF54-85B2-45A4-AE83-61112823B178}"/>
              </a:ext>
            </a:extLst>
          </p:cNvPr>
          <p:cNvSpPr txBox="1"/>
          <p:nvPr/>
        </p:nvSpPr>
        <p:spPr>
          <a:xfrm>
            <a:off x="1066800" y="838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区块链顶会论文讨论班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3C017-E9EF-4573-930C-A69A225A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Erlay</a:t>
            </a:r>
            <a:r>
              <a:rPr lang="zh-CN" altLang="en-US" dirty="0"/>
              <a:t>简介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10A1898-77CB-4E26-947F-B808F7FD7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512" y="1143000"/>
            <a:ext cx="62769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9C8D0-0815-4E13-94B1-3D02D53EB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低扇出泛洪</a:t>
            </a:r>
            <a:r>
              <a:rPr lang="en-US" altLang="zh-CN" dirty="0"/>
              <a:t>(Low-fanout flooding)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9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3C017-E9EF-4573-930C-A69A225A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低扇出泛洪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381D8-FE42-4FE0-89D1-13F252A8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比特币交易传播协议：每个节点给它的所有对等节点转发交易，入站和出站连接均可转发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泛洪是昂贵的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Erlay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：只有连接良好的公共节点通过出站连接将交易转发到其他公共节点。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由于每个私有节点都直接连接到几个公共节点，因此该策略可以确保将交易快速传播到网络中大多数节点的一跳内。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只通过出站连接转发可以减少时间攻击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私有节点创建的交易不通过泛洪，而通过集合对账阶段转发给公有节点，进而在网络中传播</a:t>
            </a:r>
          </a:p>
        </p:txBody>
      </p:sp>
    </p:spTree>
    <p:extLst>
      <p:ext uri="{BB962C8B-B14F-4D97-AF65-F5344CB8AC3E}">
        <p14:creationId xmlns:p14="http://schemas.microsoft.com/office/powerpoint/2010/main" val="7539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E674-BF5F-479C-AFD9-05D79F14A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集合对账（</a:t>
            </a:r>
            <a:r>
              <a:rPr lang="en-US" altLang="zh-CN" dirty="0"/>
              <a:t>Set reconciliation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50698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3C017-E9EF-4573-930C-A69A225A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PinSketch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381D8-FE42-4FE0-89D1-13F252A8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集合草图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(sketch)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是一种集合校验和类型，有两个重要属性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zh-CN" altLang="en-US" dirty="0"/>
              <a:t> 集合通过编码可以获得草图，草图具有特定容量，当集合中的元素数量不超过容量时，总是可以通过对草图解码来恢复整个集合。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 两个集合之间的对称差的草图，可以通过对这些集合的草图的位表示进行异或运算来获得。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58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FB88C-558C-45CA-A8B8-35F2A6DF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PinSketch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AED1B-56CF-4E15-AF09-7F335BEF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Alice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Bob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各自都有一组元素，并且他们认为两个集合在很大程度重叠但不是完全重叠，可以通过以下过程来让双方学习这两个集合的所有元素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Alice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Bob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都在本地计算他们集合的草图。</a:t>
            </a:r>
          </a:p>
          <a:p>
            <a:pPr lvl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Alice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把她的草图发给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Bob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。</a:t>
            </a:r>
          </a:p>
          <a:p>
            <a:pPr lvl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Bob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结合两个草图，通过异或运算得到对称差的草图。</a:t>
            </a:r>
          </a:p>
          <a:p>
            <a:pPr lvl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Bob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试图从对称差草图中恢复对称差中的元素。</a:t>
            </a:r>
          </a:p>
          <a:p>
            <a:pPr lvl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Bob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将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Alice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没有的元素发送给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Alice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1506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14114-2766-4157-A829-7124F598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对账过程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C444B1D-2A88-405D-B483-5D8CD532C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162" y="1268104"/>
            <a:ext cx="10972800" cy="43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0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F4645-D656-4718-AAA0-288E03B8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对账过程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56DB2-DC66-4BCD-A421-C72CD7F7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为了执行一轮对账，每个节点都在本地维护一个集合，它由交易的短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</a:rPr>
              <a:t>id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组成，我们把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</a:rPr>
              <a:t>Alice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维护的集合称为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</a:rPr>
              <a:t>A, Bob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的称为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。协议的其它参数：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</a:rPr>
              <a:t>D –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对称差的真实大小，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</a:rPr>
              <a:t>d - D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的估值，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</a:rPr>
              <a:t>q -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用于计算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的参数。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选择合适的对账频率，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Alice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将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发送给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Bob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Bob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根据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，以及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的值计算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d</a:t>
            </a:r>
          </a:p>
          <a:p>
            <a:pPr lvl="1"/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Bob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计算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的草图，并将其与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的大小一起发送给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Alice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Alice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收到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Bob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的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的草图，计算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的草图，并对这两个草图进行异或，得到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与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对称差的草图。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如果对对称差大小的估计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是正确的，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Alice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就能够解码对称差的草图，恢复出对称差的元素，向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Bob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请求她所缺少的交易，然后向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Bob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通知他所缺少的交易。如果估计不正确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草图解码失败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Alice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将采用二分法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(Protocol Reconcile-</a:t>
            </a:r>
            <a:r>
              <a:rPr lang="en-US" altLang="zh-CN" sz="2000" dirty="0" err="1">
                <a:solidFill>
                  <a:schemeClr val="accent5">
                    <a:lumMod val="50000"/>
                  </a:schemeClr>
                </a:solidFill>
              </a:rPr>
              <a:t>Bisec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。</a:t>
            </a:r>
          </a:p>
          <a:p>
            <a:pPr lvl="1"/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在这个过程之后，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Alice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更新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q(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见下面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并清除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A, Bob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清除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605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F68E6-2974-4A56-A802-1DD37825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对称差大小的估计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5AF03-5508-4C19-B6AE-C047FC9D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估值过低会导致草图解码失败，过高会引入带宽开销。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Erlay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的方法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它仅根据集合的当前大小和在前一轮对账中观察到的差异（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）来估计集合当前差异的大小，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是处理特殊情况的参数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      d = abs(|A| − |B|) + q ·min(|A|, |B|) + c,</a:t>
            </a:r>
          </a:p>
          <a:p>
            <a:pPr lvl="1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假设网络中每个节点的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基本是一个常量，一轮对账过程结束后，使用对称差的真实大小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更新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：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6D3672-163A-43FF-8EE6-6C9F8CD41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27"/>
          <a:stretch/>
        </p:blipFill>
        <p:spPr>
          <a:xfrm>
            <a:off x="3352800" y="3962400"/>
            <a:ext cx="3932103" cy="10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15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9EB86-0F3C-43C2-B0C6-06674A4A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61E2E-FAF2-4D0D-B004-B0E877791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若估值过低，则草图解码失败：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简单的办法：假设集合之间中有较大的差异，重新计算和传送草图。缺点为效率低。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二分法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如果仍然失败，对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两个集合内的交易，使用比特币原有的协议。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E7E909-CF8B-4949-8F0A-465FFA00B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352800"/>
            <a:ext cx="3581400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DC18-8714-4A33-AE48-218B03A5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FBE78-11B0-4016-AC29-9A4845FDE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70" y="903645"/>
            <a:ext cx="10972800" cy="5410200"/>
          </a:xfrm>
        </p:spPr>
        <p:txBody>
          <a:bodyPr/>
          <a:lstStyle/>
          <a:p>
            <a:r>
              <a:rPr lang="zh-CN" altLang="en-US" dirty="0"/>
              <a:t>比特币网络背景知识</a:t>
            </a:r>
            <a:endParaRPr lang="en-US" altLang="zh-CN" dirty="0"/>
          </a:p>
          <a:p>
            <a:pPr lvl="1"/>
            <a:r>
              <a:rPr lang="zh-CN" altLang="en-US" dirty="0"/>
              <a:t>比特币交易转发协议</a:t>
            </a:r>
            <a:endParaRPr lang="en-US" altLang="zh-CN" dirty="0"/>
          </a:p>
          <a:p>
            <a:pPr lvl="1"/>
            <a:r>
              <a:rPr lang="zh-CN" altLang="en-US" dirty="0"/>
              <a:t>优缺点分析</a:t>
            </a:r>
            <a:endParaRPr lang="en-US" altLang="zh-CN" dirty="0"/>
          </a:p>
          <a:p>
            <a:r>
              <a:rPr lang="zh-CN" altLang="en-US" dirty="0"/>
              <a:t>改进协议</a:t>
            </a:r>
            <a:r>
              <a:rPr lang="en-US" altLang="zh-CN" dirty="0"/>
              <a:t>——Erlay</a:t>
            </a:r>
          </a:p>
          <a:p>
            <a:pPr lvl="1"/>
            <a:r>
              <a:rPr lang="en-US" altLang="zh-CN" dirty="0"/>
              <a:t>Erlay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en-US" dirty="0"/>
              <a:t>低扇出泛洪（</a:t>
            </a:r>
            <a:r>
              <a:rPr lang="en-US" altLang="zh-CN" dirty="0"/>
              <a:t>Low-fanout flooding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集合对账（</a:t>
            </a:r>
            <a:r>
              <a:rPr lang="en-US" altLang="zh-CN" dirty="0"/>
              <a:t>Set reconciliation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PinSketch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2"/>
            <a:r>
              <a:rPr lang="zh-CN" altLang="en-US" dirty="0"/>
              <a:t>对账过程</a:t>
            </a:r>
            <a:endParaRPr lang="en-US" altLang="zh-CN" dirty="0"/>
          </a:p>
          <a:p>
            <a:pPr lvl="2"/>
            <a:r>
              <a:rPr lang="zh-CN" altLang="en-US" dirty="0"/>
              <a:t>对称差大小的估计</a:t>
            </a:r>
            <a:endParaRPr lang="en-US" altLang="zh-CN" dirty="0"/>
          </a:p>
          <a:p>
            <a:pPr marL="308075" marR="0" lvl="1" indent="-153591" algn="l" defTabSz="914400" rtl="0" eaLnBrk="1" fontAlgn="base" latinLnBrk="0" hangingPunct="1">
              <a:lnSpc>
                <a:spcPct val="100000"/>
              </a:lnSpc>
              <a:spcBef>
                <a:spcPts val="281"/>
              </a:spcBef>
              <a:spcAft>
                <a:spcPct val="0"/>
              </a:spcAft>
              <a:buClr>
                <a:srgbClr val="000000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lang="zh-CN" altLang="en-US" dirty="0">
                <a:latin typeface="Times New Roman"/>
                <a:ea typeface="华文楷体"/>
              </a:rPr>
              <a:t>优缺点分析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华文楷体"/>
              <a:cs typeface="+mn-cs"/>
            </a:endParaRPr>
          </a:p>
          <a:p>
            <a:pPr marL="154484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02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B72FD-4808-4CF5-A599-055D27A3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优缺点分析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2F529-DB6B-44F9-8FA1-264C18D93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带宽利用率高，显著降低了交易通知所占用的带宽</a:t>
            </a:r>
            <a:endParaRPr lang="en-US" altLang="zh-CN" dirty="0"/>
          </a:p>
          <a:p>
            <a:pPr lvl="1"/>
            <a:r>
              <a:rPr lang="zh-CN" altLang="en-US" dirty="0"/>
              <a:t>增加网络的连通性不会引起带宽的线性增长</a:t>
            </a:r>
            <a:endParaRPr lang="en-US" altLang="zh-CN" dirty="0"/>
          </a:p>
          <a:p>
            <a:pPr marL="154484" lvl="1" indent="0">
              <a:buNone/>
            </a:pPr>
            <a:endParaRPr lang="en-US" altLang="zh-CN" dirty="0"/>
          </a:p>
          <a:p>
            <a:pPr marL="154484" lvl="1" indent="0">
              <a:buNone/>
            </a:pPr>
            <a:endParaRPr lang="en-US" altLang="zh-CN" dirty="0"/>
          </a:p>
          <a:p>
            <a:pPr marL="154484" lvl="1" indent="0">
              <a:buNone/>
            </a:pPr>
            <a:endParaRPr lang="en-US" altLang="zh-CN" dirty="0"/>
          </a:p>
          <a:p>
            <a:pPr marL="154484" lvl="1" indent="0">
              <a:buNone/>
            </a:pPr>
            <a:endParaRPr lang="en-US" altLang="zh-CN" dirty="0"/>
          </a:p>
          <a:p>
            <a:pPr marL="154484" lvl="1" indent="0">
              <a:buNone/>
            </a:pP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lvl="1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比原有协议的交易转发延迟高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5CF1C4-A7E0-43E9-BA2F-13B685CCC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5"/>
          <a:stretch/>
        </p:blipFill>
        <p:spPr>
          <a:xfrm>
            <a:off x="6400800" y="2667000"/>
            <a:ext cx="5029200" cy="32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5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319F9-C321-4581-9137-F32963235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比特币交易转发协议</a:t>
            </a:r>
          </a:p>
        </p:txBody>
      </p:sp>
    </p:spTree>
    <p:extLst>
      <p:ext uri="{BB962C8B-B14F-4D97-AF65-F5344CB8AC3E}">
        <p14:creationId xmlns:p14="http://schemas.microsoft.com/office/powerpoint/2010/main" val="317647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3C017-E9EF-4573-930C-A69A225A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比特币交易生命周期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381D8-FE42-4FE0-89D1-13F252A8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154484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61EC47-27A2-4A4C-9FD5-A1BB0DD9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00200"/>
            <a:ext cx="7084221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8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71686-6813-43FA-B6D2-A16E122B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比特币节点类型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8ABDF2-5A85-4A9B-BC8A-DF76837FC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885811"/>
            <a:ext cx="5410200" cy="332066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F8C67C-91CA-4D80-8A4F-B2CF02469F58}"/>
              </a:ext>
            </a:extLst>
          </p:cNvPr>
          <p:cNvSpPr txBox="1"/>
          <p:nvPr/>
        </p:nvSpPr>
        <p:spPr>
          <a:xfrm>
            <a:off x="1219200" y="4206476"/>
            <a:ext cx="9486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比特币中有两种类型的节点网络</a:t>
            </a:r>
            <a:r>
              <a:rPr lang="en-US" altLang="zh-CN" dirty="0"/>
              <a:t>:</a:t>
            </a:r>
            <a:r>
              <a:rPr lang="zh-CN" altLang="en-US" dirty="0"/>
              <a:t>不接受入站连接的私人节点和接受入站连接的公共节点，默认情况下私人节点没有入站连接，有</a:t>
            </a:r>
            <a:r>
              <a:rPr lang="en-US" altLang="zh-CN" dirty="0"/>
              <a:t>8</a:t>
            </a:r>
            <a:r>
              <a:rPr lang="zh-CN" altLang="en-US" dirty="0"/>
              <a:t>个出站连接</a:t>
            </a:r>
            <a:r>
              <a:rPr lang="en-US" altLang="zh-CN" dirty="0"/>
              <a:t>,</a:t>
            </a:r>
            <a:r>
              <a:rPr lang="zh-CN" altLang="en-US" dirty="0"/>
              <a:t>而公共节点可以有</a:t>
            </a:r>
            <a:r>
              <a:rPr lang="en-US" altLang="zh-CN" dirty="0"/>
              <a:t>8</a:t>
            </a:r>
            <a:r>
              <a:rPr lang="zh-CN" altLang="en-US" dirty="0"/>
              <a:t>个出站连接以及</a:t>
            </a:r>
            <a:r>
              <a:rPr lang="en-US" altLang="zh-CN" dirty="0"/>
              <a:t>125</a:t>
            </a:r>
            <a:r>
              <a:rPr lang="zh-CN" altLang="en-US" dirty="0"/>
              <a:t>个入站连接。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公共节点是网络的骨干</a:t>
            </a:r>
            <a:r>
              <a:rPr lang="en-US" altLang="zh-CN" dirty="0"/>
              <a:t>:</a:t>
            </a:r>
            <a:r>
              <a:rPr lang="zh-CN" altLang="en-US" dirty="0"/>
              <a:t>他们帮助新节点引导加入到网络上。一旦这些节点加入了网络，公共节点和私有节点在它们的操作中是无法区分的</a:t>
            </a:r>
            <a:r>
              <a:rPr lang="en-US" altLang="zh-CN" dirty="0"/>
              <a:t>:</a:t>
            </a:r>
            <a:r>
              <a:rPr lang="zh-CN" altLang="en-US" dirty="0"/>
              <a:t>两种节点类型都会验证交易和区块，并将其转发给对等节点。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在比特币交易转发协议中，每个节点向它的每个对等节点通知它接收到的每个交易，在入站和出站链接上都可以发送通知。</a:t>
            </a:r>
          </a:p>
        </p:txBody>
      </p:sp>
    </p:spTree>
    <p:extLst>
      <p:ext uri="{BB962C8B-B14F-4D97-AF65-F5344CB8AC3E}">
        <p14:creationId xmlns:p14="http://schemas.microsoft.com/office/powerpoint/2010/main" val="308632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A112D-AD53-41FA-899B-444E57AB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对等节点间交易转发协议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BC43745-B3F2-484C-B303-279AE4748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1" t="11881" r="3940" b="6930"/>
          <a:stretch/>
        </p:blipFill>
        <p:spPr>
          <a:xfrm>
            <a:off x="3124200" y="1143000"/>
            <a:ext cx="4800601" cy="3124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5D52DC-7899-4B43-806B-066044965B83}"/>
              </a:ext>
            </a:extLst>
          </p:cNvPr>
          <p:cNvSpPr txBox="1"/>
          <p:nvPr/>
        </p:nvSpPr>
        <p:spPr>
          <a:xfrm>
            <a:off x="1447800" y="4267201"/>
            <a:ext cx="9296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当一个比特币节点接收到一笔交易时</a:t>
            </a:r>
            <a:r>
              <a:rPr lang="en-US" altLang="zh-CN" dirty="0"/>
              <a:t>(</a:t>
            </a:r>
            <a:r>
              <a:rPr lang="zh-CN" altLang="en-US" dirty="0"/>
              <a:t>图中的</a:t>
            </a:r>
            <a:r>
              <a:rPr lang="en-US" altLang="zh-CN" dirty="0"/>
              <a:t>peer 1)</a:t>
            </a:r>
            <a:r>
              <a:rPr lang="zh-CN" altLang="en-US" dirty="0"/>
              <a:t>，验证后会将这笔交易通知给所有的对等节点（除了交易的发起者，以及之前将这笔交易发送给它的节点）。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为了通知一个交易，节点在</a:t>
            </a:r>
            <a:r>
              <a:rPr lang="en-US" altLang="zh-CN" dirty="0"/>
              <a:t>INV</a:t>
            </a:r>
            <a:r>
              <a:rPr lang="zh-CN" altLang="en-US" dirty="0"/>
              <a:t>消息中发送该交易的</a:t>
            </a:r>
            <a:r>
              <a:rPr lang="en-US" altLang="zh-CN" dirty="0"/>
              <a:t>hash</a:t>
            </a:r>
            <a:r>
              <a:rPr lang="zh-CN" altLang="en-US" dirty="0"/>
              <a:t>值。如果一个节点</a:t>
            </a:r>
            <a:r>
              <a:rPr lang="en-US" altLang="zh-CN" dirty="0"/>
              <a:t>(</a:t>
            </a:r>
            <a:r>
              <a:rPr lang="zh-CN" altLang="en-US" dirty="0"/>
              <a:t>图中的对等节点</a:t>
            </a:r>
            <a:r>
              <a:rPr lang="en-US" altLang="zh-CN" dirty="0"/>
              <a:t>2)</a:t>
            </a:r>
            <a:r>
              <a:rPr lang="zh-CN" altLang="en-US" dirty="0"/>
              <a:t>第一次听到一个交易，它会发送</a:t>
            </a:r>
            <a:r>
              <a:rPr lang="en-US" altLang="zh-CN" dirty="0"/>
              <a:t>GETDATA</a:t>
            </a:r>
            <a:r>
              <a:rPr lang="zh-CN" altLang="en-US" dirty="0"/>
              <a:t>消息来请求整个交易。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注入随机延迟</a:t>
            </a:r>
          </a:p>
        </p:txBody>
      </p:sp>
    </p:spTree>
    <p:extLst>
      <p:ext uri="{BB962C8B-B14F-4D97-AF65-F5344CB8AC3E}">
        <p14:creationId xmlns:p14="http://schemas.microsoft.com/office/powerpoint/2010/main" val="230616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B8FF8-250B-4445-9B97-E32C368C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优缺点分析</a:t>
            </a:r>
          </a:p>
        </p:txBody>
      </p:sp>
    </p:spTree>
    <p:extLst>
      <p:ext uri="{BB962C8B-B14F-4D97-AF65-F5344CB8AC3E}">
        <p14:creationId xmlns:p14="http://schemas.microsoft.com/office/powerpoint/2010/main" val="407320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B72FD-4808-4CF5-A599-055D27A3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优缺点分析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62F529-DB6B-44F9-8FA1-264C18D93B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优点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容错性高，不会出现单点故障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延迟低</a:t>
                </a:r>
                <a:endParaRPr lang="en-US" altLang="zh-CN" dirty="0"/>
              </a:p>
              <a:p>
                <a:r>
                  <a:rPr lang="zh-CN" altLang="en-US" dirty="0"/>
                  <a:t>缺点：带宽利用率低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理想情况下，对于每个交易，每个节点只收到一次通知。</a:t>
                </a:r>
                <a:endPara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        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对于比特币当前的交易传播协议，假设比特币节点的数目为</a:t>
                </a:r>
                <a:r>
                  <a:rPr lang="en-US" altLang="zh-CN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n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，每个节点有</a:t>
                </a:r>
                <a:r>
                  <a:rPr lang="en-US" altLang="zh-CN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8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个出站连接，那么发送的通知数至少为</a:t>
                </a:r>
                <a:r>
                  <a:rPr lang="en-US" altLang="zh-CN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8n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，相比理想情况下，冗余的通知数为</a:t>
                </a:r>
                <a:r>
                  <a:rPr lang="en-US" altLang="zh-CN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7n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。</a:t>
                </a:r>
                <a:endPara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        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如果转发一个交易共需</a:t>
                </a:r>
                <a:r>
                  <a:rPr lang="en-US" altLang="zh-CN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300B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，其中每个通知占用</a:t>
                </a:r>
                <a:r>
                  <a:rPr lang="en-US" altLang="zh-CN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32B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：</a:t>
                </a:r>
                <a:endPara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zh-CN" alt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300</m:t>
                        </m:r>
                        <m:r>
                          <a:rPr lang="en-US" altLang="zh-CN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zh-CN" alt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 =42.7%</a:t>
                </a: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        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</a:rPr>
                  <a:t>更高的安全性需要更好的连通性，更好的连通性需要更多的带宽。</a:t>
                </a:r>
                <a:endPara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62F529-DB6B-44F9-8FA1-264C18D93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1804" r="-2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65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B8FF8-250B-4445-9B97-E32C368C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改进协议</a:t>
            </a:r>
            <a:r>
              <a:rPr lang="en-US" altLang="zh-CN" dirty="0"/>
              <a:t>——Erlay</a:t>
            </a:r>
          </a:p>
        </p:txBody>
      </p:sp>
    </p:spTree>
    <p:extLst>
      <p:ext uri="{BB962C8B-B14F-4D97-AF65-F5344CB8AC3E}">
        <p14:creationId xmlns:p14="http://schemas.microsoft.com/office/powerpoint/2010/main" val="4059908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yfont">
      <a:majorFont>
        <a:latin typeface="Helvetica"/>
        <a:ea typeface="微软雅黑"/>
        <a:cs typeface=""/>
      </a:majorFont>
      <a:minorFont>
        <a:latin typeface="Times New Roman"/>
        <a:ea typeface="华文楷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my" id="{6EB9692D-8045-443B-AEB9-012519818B04}" vid="{967F5D7D-80AE-461F-85CA-6AF28F3118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</Template>
  <TotalTime>19585</TotalTime>
  <Words>1217</Words>
  <Application>Microsoft Office PowerPoint</Application>
  <PresentationFormat>宽屏</PresentationFormat>
  <Paragraphs>98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华文楷体</vt:lpstr>
      <vt:lpstr>Arial</vt:lpstr>
      <vt:lpstr>Calibri</vt:lpstr>
      <vt:lpstr>Cambria</vt:lpstr>
      <vt:lpstr>Cambria Math</vt:lpstr>
      <vt:lpstr>Helvetica</vt:lpstr>
      <vt:lpstr>Times New Roman</vt:lpstr>
      <vt:lpstr>Wingdings</vt:lpstr>
      <vt:lpstr>Wingdings 3</vt:lpstr>
      <vt:lpstr>my</vt:lpstr>
      <vt:lpstr>Erlay： Efficient Transaction Relay for Bitcoin</vt:lpstr>
      <vt:lpstr>目录</vt:lpstr>
      <vt:lpstr>比特币交易转发协议</vt:lpstr>
      <vt:lpstr>比特币交易生命周期</vt:lpstr>
      <vt:lpstr>比特币节点类型</vt:lpstr>
      <vt:lpstr>对等节点间交易转发协议</vt:lpstr>
      <vt:lpstr>优缺点分析</vt:lpstr>
      <vt:lpstr>优缺点分析</vt:lpstr>
      <vt:lpstr>改进协议——Erlay</vt:lpstr>
      <vt:lpstr>Erlay简介</vt:lpstr>
      <vt:lpstr>低扇出泛洪(Low-fanout flooding)</vt:lpstr>
      <vt:lpstr>低扇出泛洪</vt:lpstr>
      <vt:lpstr>集合对账（Set reconciliation）</vt:lpstr>
      <vt:lpstr>PinSketch算法</vt:lpstr>
      <vt:lpstr>PinSketch算法</vt:lpstr>
      <vt:lpstr>对账过程</vt:lpstr>
      <vt:lpstr>对账过程</vt:lpstr>
      <vt:lpstr>对称差大小的估计</vt:lpstr>
      <vt:lpstr>二分法</vt:lpstr>
      <vt:lpstr>优缺点分析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JaJiMeiDou@outlook.com</cp:lastModifiedBy>
  <cp:revision>1924</cp:revision>
  <dcterms:created xsi:type="dcterms:W3CDTF">2009-03-19T21:17:53Z</dcterms:created>
  <dcterms:modified xsi:type="dcterms:W3CDTF">2021-03-30T09:13:25Z</dcterms:modified>
</cp:coreProperties>
</file>