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524" y="-84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A27A2-A483-45FC-9EC0-0FA0BD27FB4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ECE46-8C4C-47F5-9B6E-4F537D44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4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Maybe overlay a language, such as Hebrew or Russian or Egyptian?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ECE46-8C4C-47F5-9B6E-4F537D44C6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4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2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88951"/>
            <a:ext cx="205740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88951"/>
            <a:ext cx="601980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8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3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44800"/>
            <a:ext cx="40386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44800"/>
            <a:ext cx="40386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3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1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6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1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3AE9A-0F1D-40B6-BF30-B797836331E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4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pachart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9" Type="http://schemas.openxmlformats.org/officeDocument/2006/relationships/image" Target="../media/image35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34" Type="http://schemas.openxmlformats.org/officeDocument/2006/relationships/image" Target="../media/image30.png"/><Relationship Id="rId42" Type="http://schemas.openxmlformats.org/officeDocument/2006/relationships/image" Target="../media/image38.png"/><Relationship Id="rId47" Type="http://schemas.openxmlformats.org/officeDocument/2006/relationships/image" Target="../media/image43.png"/><Relationship Id="rId7" Type="http://schemas.openxmlformats.org/officeDocument/2006/relationships/image" Target="../media/image6.png"/><Relationship Id="rId12" Type="http://schemas.openxmlformats.org/officeDocument/2006/relationships/hyperlink" Target="https://www.ipachart.com/" TargetMode="External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Relationship Id="rId46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5.png"/><Relationship Id="rId41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45" Type="http://schemas.openxmlformats.org/officeDocument/2006/relationships/image" Target="../media/image41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2.png"/><Relationship Id="rId10" Type="http://schemas.openxmlformats.org/officeDocument/2006/relationships/image" Target="../media/image1.png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44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43" Type="http://schemas.openxmlformats.org/officeDocument/2006/relationships/image" Target="../media/image39.png"/><Relationship Id="rId48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951129"/>
            <a:ext cx="9067800" cy="7315200"/>
            <a:chOff x="0" y="0"/>
            <a:chExt cx="9067800" cy="7315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2997052"/>
              <a:ext cx="9067800" cy="11202"/>
            </a:xfrm>
            <a:prstGeom prst="line">
              <a:avLst/>
            </a:prstGeom>
            <a:ln w="63500">
              <a:solidFill>
                <a:schemeClr val="bg1">
                  <a:lumMod val="85000"/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1123952" y="3651999"/>
              <a:ext cx="7315200" cy="11202"/>
            </a:xfrm>
            <a:prstGeom prst="line">
              <a:avLst/>
            </a:prstGeom>
            <a:ln w="63500">
              <a:solidFill>
                <a:schemeClr val="bg1">
                  <a:lumMod val="85000"/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028539" y="1216183"/>
            <a:ext cx="5486400" cy="5486400"/>
            <a:chOff x="2028539" y="265054"/>
            <a:chExt cx="5486400" cy="5486400"/>
          </a:xfrm>
        </p:grpSpPr>
        <p:sp>
          <p:nvSpPr>
            <p:cNvPr id="8" name="Oval 7"/>
            <p:cNvSpPr/>
            <p:nvPr/>
          </p:nvSpPr>
          <p:spPr>
            <a:xfrm>
              <a:off x="2590800" y="990600"/>
              <a:ext cx="4572000" cy="4572000"/>
            </a:xfrm>
            <a:prstGeom prst="ellipse">
              <a:avLst/>
            </a:prstGeom>
            <a:noFill/>
            <a:ln w="63500">
              <a:solidFill>
                <a:schemeClr val="accent1">
                  <a:shade val="50000"/>
                  <a:alpha val="7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gular Pentagon 8"/>
            <p:cNvSpPr/>
            <p:nvPr/>
          </p:nvSpPr>
          <p:spPr>
            <a:xfrm rot="-1320000">
              <a:off x="2028539" y="265054"/>
              <a:ext cx="5486400" cy="5486400"/>
            </a:xfrm>
            <a:prstGeom prst="pentagon">
              <a:avLst/>
            </a:prstGeom>
            <a:noFill/>
            <a:ln w="127000">
              <a:solidFill>
                <a:schemeClr val="accent3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35000" intensity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34600" y="762000"/>
            <a:ext cx="6629399" cy="672321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011717" y="1399849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L</a:t>
            </a:r>
          </a:p>
        </p:txBody>
      </p:sp>
      <p:cxnSp>
        <p:nvCxnSpPr>
          <p:cNvPr id="12" name="Straight Connector 11"/>
          <p:cNvCxnSpPr>
            <a:stCxn id="9" idx="0"/>
            <a:endCxn id="9" idx="2"/>
          </p:cNvCxnSpPr>
          <p:nvPr/>
        </p:nvCxnSpPr>
        <p:spPr>
          <a:xfrm>
            <a:off x="3744123" y="1415932"/>
            <a:ext cx="483301" cy="5721992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3744119" y="1415932"/>
            <a:ext cx="3627172" cy="445178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5"/>
            <a:endCxn id="9" idx="2"/>
          </p:cNvCxnSpPr>
          <p:nvPr/>
        </p:nvCxnSpPr>
        <p:spPr>
          <a:xfrm flipH="1">
            <a:off x="4227424" y="2331332"/>
            <a:ext cx="2845175" cy="4806592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1"/>
            <a:endCxn id="9" idx="5"/>
          </p:cNvCxnSpPr>
          <p:nvPr/>
        </p:nvCxnSpPr>
        <p:spPr>
          <a:xfrm flipV="1">
            <a:off x="1985708" y="2331335"/>
            <a:ext cx="5086891" cy="2055237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1"/>
            <a:endCxn id="9" idx="4"/>
          </p:cNvCxnSpPr>
          <p:nvPr/>
        </p:nvCxnSpPr>
        <p:spPr>
          <a:xfrm>
            <a:off x="1985708" y="4386572"/>
            <a:ext cx="5385587" cy="1481149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6247" y="89286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1106" y="1842247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1572" y="3652349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32412" y="7037294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9000" y="563880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47800" y="403451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2600" y="3816823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22891" y="1910353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23960" y="1614519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58874" y="1398494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81200" y="323988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91656" y="2576286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zh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37972" y="2127836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J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24200" y="1788516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Z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2458" y="5934227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29000" y="6261847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52600" y="4314372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820400" y="5639948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80966" y="6425152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38166" y="634212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79688" y="6463552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62800" y="392568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th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86600" y="476388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sh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7694" y="563519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16071" y="1442455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86600" y="323988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ch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81800" y="266700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621168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V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39156" y="7515997"/>
            <a:ext cx="3061447" cy="369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r"/>
            <a:r>
              <a:rPr lang="en-US" smtClean="0">
                <a:latin typeface="Monotype Corsiva" pitchFamily="66" charset="0"/>
              </a:rPr>
              <a:t>(spiritual) inward</a:t>
            </a:r>
            <a:endParaRPr lang="en-US">
              <a:latin typeface="Monotype Corsiva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55781" y="7498957"/>
            <a:ext cx="4204447" cy="369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smtClean="0">
                <a:latin typeface="Monotype Corsiva" pitchFamily="66" charset="0"/>
              </a:rPr>
              <a:t>outward (not spiritual - temporal)</a:t>
            </a:r>
            <a:endParaRPr lang="en-US">
              <a:latin typeface="Monotype Corsiva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49306" y="3907703"/>
            <a:ext cx="1905000" cy="369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smtClean="0">
                <a:latin typeface="Monotype Corsiva" pitchFamily="66" charset="0"/>
              </a:rPr>
              <a:t>so </a:t>
            </a:r>
            <a:r>
              <a:rPr lang="en-US">
                <a:latin typeface="Monotype Corsiva" pitchFamily="66" charset="0"/>
              </a:rPr>
              <a:t>below</a:t>
            </a:r>
            <a:r>
              <a:rPr lang="en-US" smtClean="0">
                <a:latin typeface="Monotype Corsiva" pitchFamily="66" charset="0"/>
              </a:rPr>
              <a:t> (earth)</a:t>
            </a:r>
            <a:endParaRPr lang="en-US">
              <a:latin typeface="Monotype Corsiva" pitchFamily="66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40341" y="3610053"/>
            <a:ext cx="1905000" cy="369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smtClean="0">
                <a:latin typeface="Monotype Corsiva" pitchFamily="66" charset="0"/>
              </a:rPr>
              <a:t>as above (heaven)</a:t>
            </a:r>
            <a:endParaRPr lang="en-US">
              <a:latin typeface="Monotype Corsiva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93142" y="3088342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3"/>
                </a:solidFill>
                <a:latin typeface="Bookman Old Style" pitchFamily="18" charset="0"/>
              </a:rPr>
              <a:t>ə</a:t>
            </a:r>
            <a:endParaRPr lang="en-US" sz="3600" b="1">
              <a:solidFill>
                <a:schemeClr val="accent3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10200" y="563880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ʘ</a:t>
            </a:r>
            <a:endParaRPr lang="en-US" sz="3600" b="1">
              <a:solidFill>
                <a:schemeClr val="bg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32612" y="213360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ǀ</a:t>
            </a:r>
            <a:endParaRPr lang="en-US" sz="3600" b="1">
              <a:solidFill>
                <a:schemeClr val="bg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52686" y="1872342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ǁ</a:t>
            </a:r>
            <a:endParaRPr lang="en-US" sz="3600" b="1">
              <a:solidFill>
                <a:schemeClr val="bg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0" y="8839200"/>
            <a:ext cx="459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hlinkClick r:id="rId4"/>
              </a:rPr>
              <a:t>https://www.ipachart.com/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527612" y="8839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basic whistle?  Whooo  (cold wind imitation)?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801254" y="2442023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3"/>
                </a:solidFill>
                <a:latin typeface="Bookman Old Style" pitchFamily="18" charset="0"/>
              </a:rPr>
              <a:t>ɛ</a:t>
            </a:r>
            <a:endParaRPr lang="en-US" sz="3600" b="1">
              <a:solidFill>
                <a:schemeClr val="accent3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0" y="8001000"/>
            <a:ext cx="30189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Developed by MJ Shaffer</a:t>
            </a:r>
            <a:endParaRPr lang="en-US" sz="1600" smtClean="0"/>
          </a:p>
          <a:p>
            <a:r>
              <a:rPr lang="en-US" sz="1600" b="1" u="sng" smtClean="0"/>
              <a:t>Initial</a:t>
            </a:r>
            <a:r>
              <a:rPr lang="en-US" sz="1600" smtClean="0"/>
              <a:t>: 2022 October 16 </a:t>
            </a:r>
          </a:p>
          <a:p>
            <a:r>
              <a:rPr lang="en-US" sz="1600" b="1" u="sng" smtClean="0"/>
              <a:t>Revision</a:t>
            </a:r>
            <a:r>
              <a:rPr lang="en-US" sz="1600" smtClean="0"/>
              <a:t>:  2024 October 5</a:t>
            </a:r>
            <a:endParaRPr lang="en-US" sz="1600"/>
          </a:p>
        </p:txBody>
      </p:sp>
      <p:grpSp>
        <p:nvGrpSpPr>
          <p:cNvPr id="67" name="Group 66"/>
          <p:cNvGrpSpPr/>
          <p:nvPr/>
        </p:nvGrpSpPr>
        <p:grpSpPr>
          <a:xfrm>
            <a:off x="5257800" y="112051"/>
            <a:ext cx="2640106" cy="1125724"/>
            <a:chOff x="5360894" y="112051"/>
            <a:chExt cx="2640106" cy="1125724"/>
          </a:xfrm>
        </p:grpSpPr>
        <p:sp>
          <p:nvSpPr>
            <p:cNvPr id="59" name="TextBox 58"/>
            <p:cNvSpPr txBox="1"/>
            <p:nvPr/>
          </p:nvSpPr>
          <p:spPr>
            <a:xfrm>
              <a:off x="5360894" y="228600"/>
              <a:ext cx="1268506" cy="646319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algn="ctr"/>
              <a:r>
                <a:rPr lang="en-US" sz="3600" b="1">
                  <a:solidFill>
                    <a:schemeClr val="accent2"/>
                  </a:solidFill>
                  <a:latin typeface="Bookman Old Style" pitchFamily="18" charset="0"/>
                </a:rPr>
                <a:t>AA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86400" y="591456"/>
              <a:ext cx="762000" cy="646319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algn="ctr"/>
              <a:r>
                <a:rPr lang="en-US" sz="3600" b="1" smtClean="0">
                  <a:solidFill>
                    <a:schemeClr val="accent3"/>
                  </a:solidFill>
                  <a:latin typeface="Bookman Old Style" pitchFamily="18" charset="0"/>
                </a:rPr>
                <a:t>æ</a:t>
              </a:r>
              <a:endParaRPr lang="en-US" sz="3600" b="1">
                <a:solidFill>
                  <a:schemeClr val="accent3"/>
                </a:solidFill>
                <a:latin typeface="Bookman Old Style" pitchFamily="18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7068288" y="112051"/>
              <a:ext cx="932712" cy="649949"/>
              <a:chOff x="7239000" y="525231"/>
              <a:chExt cx="932712" cy="64994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7391400" y="525231"/>
                <a:ext cx="780312" cy="646319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 algn="ctr"/>
                <a:r>
                  <a:rPr lang="en-US" sz="3600" b="1" smtClean="0">
                    <a:solidFill>
                      <a:schemeClr val="accent2"/>
                    </a:solidFill>
                    <a:latin typeface="Bookman Old Style" pitchFamily="18" charset="0"/>
                  </a:rPr>
                  <a:t>A</a:t>
                </a:r>
                <a:endParaRPr lang="en-US" sz="3600" b="1">
                  <a:solidFill>
                    <a:schemeClr val="accent2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239000" y="528861"/>
                <a:ext cx="780312" cy="646319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 algn="ctr"/>
                <a:r>
                  <a:rPr lang="en-US" sz="3600" b="1" smtClean="0">
                    <a:solidFill>
                      <a:schemeClr val="accent2"/>
                    </a:solidFill>
                    <a:latin typeface="Bookman Old Style" pitchFamily="18" charset="0"/>
                  </a:rPr>
                  <a:t>A</a:t>
                </a:r>
                <a:endParaRPr lang="en-US" sz="3600" b="1">
                  <a:solidFill>
                    <a:schemeClr val="accent2"/>
                  </a:solidFill>
                  <a:latin typeface="Bookman Old Style" pitchFamily="18" charset="0"/>
                </a:endParaRPr>
              </a:p>
            </p:txBody>
          </p:sp>
        </p:grpSp>
        <p:cxnSp>
          <p:nvCxnSpPr>
            <p:cNvPr id="66" name="Straight Arrow Connector 65"/>
            <p:cNvCxnSpPr/>
            <p:nvPr/>
          </p:nvCxnSpPr>
          <p:spPr>
            <a:xfrm flipV="1">
              <a:off x="6427691" y="506872"/>
              <a:ext cx="735109" cy="26528"/>
            </a:xfrm>
            <a:prstGeom prst="straightConnector1">
              <a:avLst/>
            </a:prstGeom>
            <a:ln w="635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/>
          <p:nvPr/>
        </p:nvCxnSpPr>
        <p:spPr>
          <a:xfrm flipH="1">
            <a:off x="736600" y="4383071"/>
            <a:ext cx="838200" cy="279860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068288" y="457200"/>
            <a:ext cx="780312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2"/>
                </a:solidFill>
                <a:latin typeface="Bookman Old Style" pitchFamily="18" charset="0"/>
              </a:rPr>
              <a:t>@</a:t>
            </a:r>
            <a:endParaRPr lang="en-US" sz="3600" b="1">
              <a:solidFill>
                <a:schemeClr val="accent2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6041" y="4495903"/>
            <a:ext cx="780312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itchFamily="18" charset="0"/>
              </a:rPr>
              <a:t>?</a:t>
            </a:r>
            <a:endParaRPr lang="en-US" sz="3600" b="1">
              <a:solidFill>
                <a:schemeClr val="accent1">
                  <a:lumMod val="60000"/>
                  <a:lumOff val="4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70800" y="3861510"/>
            <a:ext cx="780312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>
                    <a:lumMod val="65000"/>
                  </a:schemeClr>
                </a:solidFill>
                <a:latin typeface="Bookman Old Style" pitchFamily="18" charset="0"/>
              </a:rPr>
              <a:t>&gt;</a:t>
            </a:r>
            <a:endParaRPr lang="en-US" sz="3600" b="1">
              <a:solidFill>
                <a:schemeClr val="bg1">
                  <a:lumMod val="6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3800" y="4724400"/>
            <a:ext cx="780312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>
                    <a:lumMod val="65000"/>
                  </a:schemeClr>
                </a:solidFill>
                <a:latin typeface="Bookman Old Style" pitchFamily="18" charset="0"/>
              </a:rPr>
              <a:t>*</a:t>
            </a:r>
            <a:endParaRPr lang="en-US" sz="3600" b="1">
              <a:solidFill>
                <a:schemeClr val="bg1">
                  <a:lumMod val="6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511699" y="3140865"/>
            <a:ext cx="780312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>
                    <a:lumMod val="65000"/>
                  </a:schemeClr>
                </a:solidFill>
                <a:latin typeface="Bookman Old Style" pitchFamily="18" charset="0"/>
              </a:rPr>
              <a:t>$</a:t>
            </a:r>
            <a:endParaRPr lang="en-US" sz="3600" b="1">
              <a:solidFill>
                <a:schemeClr val="bg1">
                  <a:lumMod val="6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75997" y="2368804"/>
            <a:ext cx="780312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>
                    <a:lumMod val="65000"/>
                  </a:schemeClr>
                </a:solidFill>
                <a:latin typeface="Bookman Old Style" pitchFamily="18" charset="0"/>
              </a:rPr>
              <a:t>%</a:t>
            </a:r>
            <a:endParaRPr lang="en-US" sz="3600" b="1">
              <a:solidFill>
                <a:schemeClr val="bg1">
                  <a:lumMod val="6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48488" y="2209800"/>
            <a:ext cx="780312" cy="92331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ru-RU" sz="5400" b="1">
                <a:solidFill>
                  <a:schemeClr val="bg1">
                    <a:lumMod val="65000"/>
                  </a:schemeClr>
                </a:solidFill>
                <a:latin typeface="Gabriola" pitchFamily="82" charset="0"/>
                <a:ea typeface="Adobe Fan Heiti Std B" pitchFamily="34" charset="-128"/>
                <a:cs typeface="Adobe Arabic" pitchFamily="18" charset="-78"/>
              </a:rPr>
              <a:t>ж</a:t>
            </a:r>
            <a:endParaRPr lang="en-US" sz="5400" b="1">
              <a:solidFill>
                <a:schemeClr val="bg1">
                  <a:lumMod val="65000"/>
                </a:schemeClr>
              </a:solidFill>
              <a:latin typeface="Gabriola" pitchFamily="82" charset="0"/>
              <a:ea typeface="Adobe Fan Heiti Std B" pitchFamily="34" charset="-128"/>
              <a:cs typeface="Adobe Arabic" pitchFamily="18" charset="-78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48600" y="4648200"/>
            <a:ext cx="780312" cy="92331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ru-RU" sz="5400" b="1">
                <a:solidFill>
                  <a:schemeClr val="bg1">
                    <a:lumMod val="65000"/>
                  </a:schemeClr>
                </a:solidFill>
                <a:latin typeface="Gabriola" pitchFamily="82" charset="0"/>
                <a:ea typeface="Adobe Fan Heiti Std B" pitchFamily="34" charset="-128"/>
                <a:cs typeface="Adobe Arabic" pitchFamily="18" charset="-78"/>
              </a:rPr>
              <a:t>ш</a:t>
            </a:r>
            <a:endParaRPr lang="en-US" sz="5400" b="1">
              <a:solidFill>
                <a:schemeClr val="bg1">
                  <a:lumMod val="65000"/>
                </a:schemeClr>
              </a:solidFill>
              <a:latin typeface="Gabriola" pitchFamily="82" charset="0"/>
              <a:ea typeface="Adobe Fan Heiti Std B" pitchFamily="34" charset="-128"/>
              <a:cs typeface="Adobe Arabic" pitchFamily="18" charset="-7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906488" y="2971800"/>
            <a:ext cx="780312" cy="92331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ru-RU" sz="5400" b="1">
                <a:solidFill>
                  <a:schemeClr val="bg1">
                    <a:lumMod val="65000"/>
                  </a:schemeClr>
                </a:solidFill>
                <a:latin typeface="Gabriola" pitchFamily="82" charset="0"/>
                <a:ea typeface="Adobe Fan Heiti Std B" pitchFamily="34" charset="-128"/>
                <a:cs typeface="Adobe Arabic" pitchFamily="18" charset="-78"/>
              </a:rPr>
              <a:t>ч</a:t>
            </a:r>
            <a:endParaRPr lang="en-US" sz="5400" b="1">
              <a:solidFill>
                <a:schemeClr val="bg1">
                  <a:lumMod val="65000"/>
                </a:schemeClr>
              </a:solidFill>
              <a:latin typeface="Gabriola" pitchFamily="82" charset="0"/>
              <a:ea typeface="Adobe Fan Heiti Std B" pitchFamily="34" charset="-128"/>
              <a:cs typeface="Adobe Arabic" pitchFamily="18" charset="-78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658759" y="7507081"/>
            <a:ext cx="780312" cy="92331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ru-RU" sz="5400" b="1">
                <a:solidFill>
                  <a:schemeClr val="bg1">
                    <a:lumMod val="65000"/>
                  </a:schemeClr>
                </a:solidFill>
                <a:latin typeface="Gabriola" pitchFamily="82" charset="0"/>
                <a:ea typeface="Adobe Fan Heiti Std B" pitchFamily="34" charset="-128"/>
                <a:cs typeface="Adobe Arabic" pitchFamily="18" charset="-78"/>
              </a:rPr>
              <a:t>ж</a:t>
            </a:r>
            <a:endParaRPr lang="en-US" sz="5400" b="1">
              <a:solidFill>
                <a:schemeClr val="bg1">
                  <a:lumMod val="65000"/>
                </a:schemeClr>
              </a:solidFill>
              <a:latin typeface="Gabriola" pitchFamily="82" charset="0"/>
              <a:ea typeface="Adobe Fan Heiti Std B" pitchFamily="34" charset="-128"/>
              <a:cs typeface="Adobe Arabic" pitchFamily="18" charset="-7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811159" y="7659481"/>
            <a:ext cx="780312" cy="92331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ru-RU" sz="5400" b="1">
                <a:solidFill>
                  <a:schemeClr val="bg1">
                    <a:lumMod val="65000"/>
                  </a:schemeClr>
                </a:solidFill>
                <a:latin typeface="Gabriola" pitchFamily="82" charset="0"/>
                <a:ea typeface="Adobe Fan Heiti Std B" pitchFamily="34" charset="-128"/>
                <a:cs typeface="Adobe Arabic" pitchFamily="18" charset="-78"/>
              </a:rPr>
              <a:t>ж</a:t>
            </a:r>
            <a:endParaRPr lang="en-US" sz="5400" b="1">
              <a:solidFill>
                <a:schemeClr val="bg1">
                  <a:lumMod val="65000"/>
                </a:schemeClr>
              </a:solidFill>
              <a:latin typeface="Gabriola" pitchFamily="82" charset="0"/>
              <a:ea typeface="Adobe Fan Heiti Std B" pitchFamily="34" charset="-128"/>
              <a:cs typeface="Adobe Arabic" pitchFamily="18" charset="-78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099612" y="3810000"/>
            <a:ext cx="780312" cy="92331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l-GR" sz="5400" b="1">
                <a:solidFill>
                  <a:schemeClr val="bg1">
                    <a:lumMod val="65000"/>
                  </a:schemeClr>
                </a:solidFill>
                <a:latin typeface="Gabriola" pitchFamily="82" charset="0"/>
                <a:ea typeface="Adobe Fan Heiti Std B" pitchFamily="34" charset="-128"/>
                <a:cs typeface="Adobe Arabic" pitchFamily="18" charset="-78"/>
              </a:rPr>
              <a:t>Θ</a:t>
            </a:r>
            <a:endParaRPr lang="en-US" sz="5400" b="1">
              <a:solidFill>
                <a:schemeClr val="bg1">
                  <a:lumMod val="65000"/>
                </a:schemeClr>
              </a:solidFill>
              <a:latin typeface="Gabriola" pitchFamily="82" charset="0"/>
              <a:ea typeface="Adobe Fan Heiti Std B" pitchFamily="34" charset="-128"/>
              <a:cs typeface="Adobe Arabic" pitchFamily="18" charset="-7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296888" y="2209800"/>
            <a:ext cx="780312" cy="92331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ru-RU" sz="5400" b="1">
                <a:solidFill>
                  <a:schemeClr val="bg1">
                    <a:lumMod val="65000"/>
                  </a:schemeClr>
                </a:solidFill>
                <a:latin typeface="Gabriola" pitchFamily="82" charset="0"/>
                <a:ea typeface="Adobe Fan Heiti Std B" pitchFamily="34" charset="-128"/>
                <a:cs typeface="Adobe Arabic" pitchFamily="18" charset="-78"/>
              </a:rPr>
              <a:t>с</a:t>
            </a:r>
            <a:endParaRPr lang="en-US" sz="5400" b="1">
              <a:solidFill>
                <a:schemeClr val="bg1">
                  <a:lumMod val="65000"/>
                </a:schemeClr>
              </a:solidFill>
              <a:latin typeface="Gabriola" pitchFamily="82" charset="0"/>
              <a:ea typeface="Adobe Fan Heiti Std B" pitchFamily="34" charset="-12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772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3276600"/>
            <a:ext cx="571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7" name="Pictur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326" y="4280111"/>
            <a:ext cx="914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495425"/>
            <a:ext cx="4476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211556"/>
            <a:ext cx="6381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2" name="Picture 3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2321" y="6921628"/>
            <a:ext cx="3629406" cy="30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0" name="Picture 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99684" y="6982108"/>
            <a:ext cx="32480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697" y="1252289"/>
            <a:ext cx="5905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Straight Arrow Connector 57"/>
          <p:cNvCxnSpPr/>
          <p:nvPr/>
        </p:nvCxnSpPr>
        <p:spPr>
          <a:xfrm flipH="1" flipV="1">
            <a:off x="2066925" y="3563040"/>
            <a:ext cx="479265" cy="990354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049" idx="2"/>
          </p:cNvCxnSpPr>
          <p:nvPr/>
        </p:nvCxnSpPr>
        <p:spPr>
          <a:xfrm flipV="1">
            <a:off x="2066925" y="1538039"/>
            <a:ext cx="952047" cy="2025001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0" y="951129"/>
            <a:ext cx="9067800" cy="7315200"/>
            <a:chOff x="0" y="0"/>
            <a:chExt cx="9067800" cy="7315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2997052"/>
              <a:ext cx="9067800" cy="11202"/>
            </a:xfrm>
            <a:prstGeom prst="line">
              <a:avLst/>
            </a:prstGeom>
            <a:ln w="63500">
              <a:solidFill>
                <a:schemeClr val="bg1">
                  <a:lumMod val="85000"/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1123952" y="3651999"/>
              <a:ext cx="7315200" cy="11202"/>
            </a:xfrm>
            <a:prstGeom prst="line">
              <a:avLst/>
            </a:prstGeom>
            <a:ln w="63500">
              <a:solidFill>
                <a:schemeClr val="bg1">
                  <a:lumMod val="85000"/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028539" y="1216183"/>
            <a:ext cx="5486400" cy="5486400"/>
            <a:chOff x="2028539" y="265054"/>
            <a:chExt cx="5486400" cy="5486400"/>
          </a:xfrm>
        </p:grpSpPr>
        <p:sp>
          <p:nvSpPr>
            <p:cNvPr id="8" name="Oval 7"/>
            <p:cNvSpPr/>
            <p:nvPr/>
          </p:nvSpPr>
          <p:spPr>
            <a:xfrm>
              <a:off x="2590800" y="990600"/>
              <a:ext cx="4572000" cy="4572000"/>
            </a:xfrm>
            <a:prstGeom prst="ellipse">
              <a:avLst/>
            </a:prstGeom>
            <a:noFill/>
            <a:ln w="63500">
              <a:solidFill>
                <a:schemeClr val="accent1">
                  <a:shade val="50000"/>
                  <a:alpha val="7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gular Pentagon 8"/>
            <p:cNvSpPr/>
            <p:nvPr/>
          </p:nvSpPr>
          <p:spPr>
            <a:xfrm rot="-1320000">
              <a:off x="2028539" y="265054"/>
              <a:ext cx="5486400" cy="5486400"/>
            </a:xfrm>
            <a:prstGeom prst="pentagon">
              <a:avLst/>
            </a:prstGeom>
            <a:noFill/>
            <a:ln w="127000">
              <a:solidFill>
                <a:schemeClr val="accent3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GlowDiffused trans="35000" intensity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48799" y="-3774299"/>
            <a:ext cx="6629399" cy="672321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011717" y="1399849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L</a:t>
            </a:r>
          </a:p>
        </p:txBody>
      </p:sp>
      <p:cxnSp>
        <p:nvCxnSpPr>
          <p:cNvPr id="12" name="Straight Connector 11"/>
          <p:cNvCxnSpPr>
            <a:stCxn id="9" idx="0"/>
            <a:endCxn id="9" idx="2"/>
          </p:cNvCxnSpPr>
          <p:nvPr/>
        </p:nvCxnSpPr>
        <p:spPr>
          <a:xfrm>
            <a:off x="3744123" y="1415932"/>
            <a:ext cx="483301" cy="5721992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3744119" y="1415932"/>
            <a:ext cx="3627172" cy="445178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5"/>
            <a:endCxn id="9" idx="2"/>
          </p:cNvCxnSpPr>
          <p:nvPr/>
        </p:nvCxnSpPr>
        <p:spPr>
          <a:xfrm flipH="1">
            <a:off x="4227424" y="2331332"/>
            <a:ext cx="2845175" cy="4806592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1"/>
            <a:endCxn id="9" idx="5"/>
          </p:cNvCxnSpPr>
          <p:nvPr/>
        </p:nvCxnSpPr>
        <p:spPr>
          <a:xfrm flipV="1">
            <a:off x="1985708" y="2331335"/>
            <a:ext cx="5086891" cy="2055237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1"/>
            <a:endCxn id="9" idx="4"/>
          </p:cNvCxnSpPr>
          <p:nvPr/>
        </p:nvCxnSpPr>
        <p:spPr>
          <a:xfrm>
            <a:off x="1985708" y="4386572"/>
            <a:ext cx="5385587" cy="1481149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6247" y="89286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1106" y="1842247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1572" y="3652349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32412" y="7037294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9000" y="563880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47800" y="403451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2600" y="3816823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22891" y="1910353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23960" y="1614519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58874" y="1398494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85975" y="3124200"/>
            <a:ext cx="581709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91656" y="2576286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zh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37972" y="2127836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J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24200" y="1788516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Z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2458" y="5934227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29000" y="6261847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5000" y="4314372"/>
            <a:ext cx="546847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58829" y="4480827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80966" y="6425152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38166" y="634212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79688" y="6463552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62800" y="392568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th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86600" y="476388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sh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7694" y="563519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16071" y="1442455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86600" y="323988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ch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81800" y="266700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621168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V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39156" y="7515997"/>
            <a:ext cx="3061447" cy="369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r"/>
            <a:r>
              <a:rPr lang="en-US" smtClean="0">
                <a:latin typeface="Monotype Corsiva" pitchFamily="66" charset="0"/>
              </a:rPr>
              <a:t>(spiritual) inward</a:t>
            </a:r>
            <a:endParaRPr lang="en-US">
              <a:latin typeface="Monotype Corsiva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55781" y="7498957"/>
            <a:ext cx="4204447" cy="369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smtClean="0">
                <a:latin typeface="Monotype Corsiva" pitchFamily="66" charset="0"/>
              </a:rPr>
              <a:t>outward (not spiritual - temporal)</a:t>
            </a:r>
            <a:endParaRPr lang="en-US">
              <a:latin typeface="Monotype Corsiva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93142" y="3088342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3"/>
                </a:solidFill>
                <a:latin typeface="Bookman Old Style" pitchFamily="18" charset="0"/>
              </a:rPr>
              <a:t>ə</a:t>
            </a:r>
            <a:endParaRPr lang="en-US" sz="3600" b="1">
              <a:solidFill>
                <a:schemeClr val="accent3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10200" y="563880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ʘ</a:t>
            </a:r>
            <a:endParaRPr lang="en-US" sz="3600" b="1">
              <a:solidFill>
                <a:schemeClr val="bg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32612" y="213360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ǀ</a:t>
            </a:r>
            <a:endParaRPr lang="en-US" sz="3600" b="1">
              <a:solidFill>
                <a:schemeClr val="bg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52686" y="1872342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ǁ</a:t>
            </a:r>
            <a:endParaRPr lang="en-US" sz="3600" b="1">
              <a:solidFill>
                <a:schemeClr val="bg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-55039" y="10167699"/>
            <a:ext cx="459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hlinkClick r:id="rId12"/>
              </a:rPr>
              <a:t>https://www.ipachart.com/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712378" y="102870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basic whistle?  Whooo  (cold wind imitation)?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0" y="9296400"/>
            <a:ext cx="30189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Developed by MJ Shaffer</a:t>
            </a:r>
            <a:endParaRPr lang="en-US" sz="1600" smtClean="0"/>
          </a:p>
          <a:p>
            <a:r>
              <a:rPr lang="en-US" sz="1600" b="1" u="sng" smtClean="0"/>
              <a:t>Initial</a:t>
            </a:r>
            <a:r>
              <a:rPr lang="en-US" sz="1600" smtClean="0"/>
              <a:t>: 2022 October 16 </a:t>
            </a:r>
          </a:p>
          <a:p>
            <a:r>
              <a:rPr lang="en-US" sz="1600" b="1" u="sng" smtClean="0"/>
              <a:t>Revision</a:t>
            </a:r>
            <a:r>
              <a:rPr lang="en-US" sz="1600" smtClean="0"/>
              <a:t>:  2024 October 5</a:t>
            </a:r>
            <a:endParaRPr 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054" y="410925"/>
            <a:ext cx="6381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2789267"/>
            <a:ext cx="361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920" y="2944842"/>
            <a:ext cx="7334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36228" y="118246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ר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09686" y="-112931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א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19800" y="27432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ע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1254" y="2442023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3"/>
                </a:solidFill>
                <a:latin typeface="Bookman Old Style" pitchFamily="18" charset="0"/>
              </a:rPr>
              <a:t>ɛ</a:t>
            </a:r>
            <a:endParaRPr lang="en-US" sz="3600" b="1">
              <a:solidFill>
                <a:schemeClr val="accent3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01000" y="64770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>
                <a:latin typeface="Adobe Hebrew" pitchFamily="18" charset="-79"/>
                <a:cs typeface="Adobe Hebrew" pitchFamily="18" charset="-79"/>
              </a:rPr>
              <a:t>וּ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76360" y="675194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ו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429375"/>
            <a:ext cx="381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6477000" y="6849443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ב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464" y="7868499"/>
            <a:ext cx="79193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962400" y="2895600"/>
            <a:ext cx="1019629" cy="4308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2200" b="1" smtClean="0">
                <a:solidFill>
                  <a:schemeClr val="accent6"/>
                </a:solidFill>
                <a:latin typeface="Bookman Old Style" pitchFamily="18" charset="0"/>
              </a:rPr>
              <a:t>/ai</a:t>
            </a:r>
            <a:r>
              <a:rPr lang="en-US" sz="2200" b="1" smtClean="0">
                <a:solidFill>
                  <a:schemeClr val="accent6"/>
                </a:solidFill>
                <a:latin typeface="Bookman Old Style" pitchFamily="18" charset="0"/>
              </a:rPr>
              <a:t>/</a:t>
            </a:r>
            <a:endParaRPr lang="en-US" sz="2200" b="1">
              <a:solidFill>
                <a:schemeClr val="accent6"/>
              </a:solidFill>
              <a:latin typeface="Bookman Old Style" pitchFamily="18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6986046"/>
            <a:ext cx="3524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5417457" y="704986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פּ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73" name="TextBox 72"/>
          <p:cNvSpPr txBox="1"/>
          <p:nvPr/>
        </p:nvSpPr>
        <p:spPr>
          <a:xfrm rot="5400000">
            <a:off x="3445553" y="8477934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ף</a:t>
            </a:r>
            <a:r>
              <a:rPr lang="en-US" sz="3600" b="1" smtClean="0">
                <a:latin typeface="Adobe Hebrew" pitchFamily="18" charset="-79"/>
                <a:cs typeface="Adobe Hebrew" pitchFamily="18" charset="-79"/>
              </a:rPr>
              <a:t> or </a:t>
            </a:r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 ב</a:t>
            </a:r>
            <a:r>
              <a:rPr lang="en-US" sz="3600" b="1" smtClean="0">
                <a:latin typeface="Adobe Hebrew" pitchFamily="18" charset="-79"/>
                <a:cs typeface="Adobe Hebrew" pitchFamily="18" charset="-79"/>
              </a:rPr>
              <a:t> (</a:t>
            </a:r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פ</a:t>
            </a:r>
            <a:r>
              <a:rPr lang="en-US" sz="3600" b="1" smtClean="0">
                <a:latin typeface="Adobe Hebrew" pitchFamily="18" charset="-79"/>
                <a:cs typeface="Adobe Hebrew" pitchFamily="18" charset="-79"/>
              </a:rPr>
              <a:t>)?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85" y="7928651"/>
            <a:ext cx="11487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716" y="8396514"/>
            <a:ext cx="261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7018729"/>
            <a:ext cx="5810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6096000"/>
            <a:ext cx="4286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6096000"/>
            <a:ext cx="3714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35" y="1295400"/>
            <a:ext cx="6762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6781800"/>
            <a:ext cx="5143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04975"/>
            <a:ext cx="6191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376" y="1237775"/>
            <a:ext cx="6191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838200" y="38100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ג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93253" y="776514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ל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240" y="624964"/>
            <a:ext cx="523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844" y="3196770"/>
            <a:ext cx="3238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1143000" y="28194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ה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581400"/>
            <a:ext cx="3333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1143000" y="32766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ח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76800"/>
            <a:ext cx="2381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/>
          <p:cNvSpPr txBox="1"/>
          <p:nvPr/>
        </p:nvSpPr>
        <p:spPr>
          <a:xfrm rot="5400000">
            <a:off x="-357464" y="6082804"/>
            <a:ext cx="3952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ח</a:t>
            </a:r>
            <a:r>
              <a:rPr lang="en-US" sz="3600" b="1" smtClean="0">
                <a:latin typeface="Adobe Hebrew" pitchFamily="18" charset="-79"/>
                <a:cs typeface="Adobe Hebrew" pitchFamily="18" charset="-79"/>
              </a:rPr>
              <a:t>, rarely  </a:t>
            </a:r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ע</a:t>
            </a:r>
            <a:r>
              <a:rPr lang="en-US" sz="3600" b="1"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sz="3600" b="1" smtClean="0">
                <a:latin typeface="Adobe Hebrew" pitchFamily="18" charset="-79"/>
                <a:cs typeface="Adobe Hebrew" pitchFamily="18" charset="-79"/>
              </a:rPr>
              <a:t> or </a:t>
            </a:r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שׁ</a:t>
            </a:r>
            <a:endParaRPr lang="en-US" sz="3600" b="1" smtClean="0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178081" y="516255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שׁ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507892" y="6146043"/>
            <a:ext cx="3095730" cy="62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63" y="1324451"/>
            <a:ext cx="2399809" cy="62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022" y="785564"/>
            <a:ext cx="4476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05" y="793966"/>
            <a:ext cx="5238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11" y="785564"/>
            <a:ext cx="361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792388"/>
            <a:ext cx="2476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7" y="793966"/>
            <a:ext cx="2571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886" y="2659855"/>
            <a:ext cx="5619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2447925"/>
            <a:ext cx="1905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32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672" y="1899236"/>
            <a:ext cx="5619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33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86" y="1687306"/>
            <a:ext cx="1905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33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0" y="4763881"/>
            <a:ext cx="1905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4953000"/>
            <a:ext cx="5619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5943600"/>
            <a:ext cx="2857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3" name="Picture 39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581113" y="5205696"/>
            <a:ext cx="36385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" name="TextBox 144"/>
          <p:cNvSpPr txBox="1"/>
          <p:nvPr/>
        </p:nvSpPr>
        <p:spPr>
          <a:xfrm>
            <a:off x="4724400" y="7620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ד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64" name="Picture 40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4129841"/>
            <a:ext cx="3333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TextBox 146"/>
          <p:cNvSpPr txBox="1"/>
          <p:nvPr/>
        </p:nvSpPr>
        <p:spPr>
          <a:xfrm>
            <a:off x="838200" y="4143375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ק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172200" y="9906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ת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66" name="Picture 42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114800"/>
            <a:ext cx="6096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8382454" y="3849032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ס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029200" y="7620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ט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68" name="Picture 44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1257300"/>
            <a:ext cx="5619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" name="TextBox 156"/>
          <p:cNvSpPr txBox="1"/>
          <p:nvPr/>
        </p:nvSpPr>
        <p:spPr>
          <a:xfrm>
            <a:off x="5562600" y="80146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נ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189694" y="6656445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מ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972800" y="4157655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י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5819321" y="-200906"/>
            <a:ext cx="1267279" cy="1420106"/>
            <a:chOff x="7276646" y="762000"/>
            <a:chExt cx="1267279" cy="1420106"/>
          </a:xfrm>
        </p:grpSpPr>
        <p:pic>
          <p:nvPicPr>
            <p:cNvPr id="1069" name="Picture 4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3350" y="1198656"/>
              <a:ext cx="5715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1" name="TextBox 160"/>
            <p:cNvSpPr txBox="1"/>
            <p:nvPr/>
          </p:nvSpPr>
          <p:spPr>
            <a:xfrm>
              <a:off x="7276646" y="1478469"/>
              <a:ext cx="1019629" cy="430875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algn="ctr"/>
              <a:r>
                <a:rPr lang="en-US" sz="2200" b="1" smtClean="0">
                  <a:solidFill>
                    <a:schemeClr val="accent6"/>
                  </a:solidFill>
                  <a:latin typeface="Bookman Old Style" pitchFamily="18" charset="0"/>
                </a:rPr>
                <a:t>/ts/</a:t>
              </a:r>
              <a:endParaRPr lang="en-US" sz="2200" b="1">
                <a:solidFill>
                  <a:schemeClr val="accent6"/>
                </a:solidFill>
                <a:latin typeface="Bookman Old Style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696200" y="762000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3600" b="1" smtClean="0">
                  <a:latin typeface="Adobe Hebrew" pitchFamily="18" charset="-79"/>
                  <a:cs typeface="Adobe Hebrew" pitchFamily="18" charset="-79"/>
                </a:rPr>
                <a:t>צ</a:t>
              </a:r>
              <a:endParaRPr lang="en-US" sz="3600" b="1">
                <a:latin typeface="Adobe Hebrew" pitchFamily="18" charset="-79"/>
                <a:cs typeface="Adobe Hebrew" pitchFamily="18" charset="-79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314746" y="1751231"/>
              <a:ext cx="1019629" cy="430875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algn="ctr"/>
              <a:r>
                <a:rPr lang="en-US" sz="2200" b="1" smtClean="0">
                  <a:solidFill>
                    <a:schemeClr val="accent6"/>
                  </a:solidFill>
                  <a:latin typeface="Bookman Old Style" pitchFamily="18" charset="0"/>
                </a:rPr>
                <a:t>/dj/</a:t>
              </a:r>
              <a:endParaRPr lang="en-US" sz="2200" b="1">
                <a:solidFill>
                  <a:schemeClr val="accent6"/>
                </a:solidFill>
                <a:latin typeface="Bookman Old Style" pitchFamily="18" charset="0"/>
              </a:endParaRPr>
            </a:p>
          </p:txBody>
        </p:sp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1143000"/>
              <a:ext cx="3143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7" y="3180659"/>
            <a:ext cx="3143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0" name="Picture 46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772" y="1652576"/>
            <a:ext cx="11239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" name="TextBox 167"/>
          <p:cNvSpPr txBox="1"/>
          <p:nvPr/>
        </p:nvSpPr>
        <p:spPr>
          <a:xfrm>
            <a:off x="7677149" y="1223955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י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71" name="Picture 47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2009775"/>
            <a:ext cx="5524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TextBox 131"/>
          <p:cNvSpPr txBox="1"/>
          <p:nvPr/>
        </p:nvSpPr>
        <p:spPr>
          <a:xfrm>
            <a:off x="5279571" y="3175000"/>
            <a:ext cx="1019629" cy="4308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2200" b="1" smtClean="0">
                <a:solidFill>
                  <a:schemeClr val="accent6"/>
                </a:solidFill>
                <a:latin typeface="Bookman Old Style" pitchFamily="18" charset="0"/>
              </a:rPr>
              <a:t>/ei/</a:t>
            </a:r>
            <a:endParaRPr lang="en-US" sz="2200" b="1">
              <a:solidFill>
                <a:schemeClr val="accent6"/>
              </a:solidFill>
              <a:latin typeface="Bookman Old Style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768600" y="3226725"/>
            <a:ext cx="1019629" cy="4308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2200" b="1" smtClean="0">
                <a:solidFill>
                  <a:schemeClr val="accent6"/>
                </a:solidFill>
                <a:latin typeface="Bookman Old Style" pitchFamily="18" charset="0"/>
              </a:rPr>
              <a:t>/a?/</a:t>
            </a:r>
            <a:endParaRPr lang="en-US" sz="2200" b="1">
              <a:solidFill>
                <a:schemeClr val="accent6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5009</TotalTime>
  <Words>234</Words>
  <Application>Microsoft Office PowerPoint</Application>
  <PresentationFormat>Custom</PresentationFormat>
  <Paragraphs>132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NUC WSU - Marvell.King</dc:creator>
  <cp:lastModifiedBy>NUC WSU - Marvell.King</cp:lastModifiedBy>
  <cp:revision>34</cp:revision>
  <dcterms:created xsi:type="dcterms:W3CDTF">2024-10-05T08:57:26Z</dcterms:created>
  <dcterms:modified xsi:type="dcterms:W3CDTF">2024-10-10T19:27:02Z</dcterms:modified>
</cp:coreProperties>
</file>