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60E2EB6-16D9-AA44-9EB4-3C953009130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7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2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2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5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85AE9-194E-E940-ADF9-051098EF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0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620-39A4-764C-96D4-285496DB1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C4904-29C1-554B-9D37-5584913A6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science 3</a:t>
            </a:r>
          </a:p>
        </p:txBody>
      </p:sp>
    </p:spTree>
    <p:extLst>
      <p:ext uri="{BB962C8B-B14F-4D97-AF65-F5344CB8AC3E}">
        <p14:creationId xmlns:p14="http://schemas.microsoft.com/office/powerpoint/2010/main" val="291142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3">
            <a:extLst>
              <a:ext uri="{FF2B5EF4-FFF2-40B4-BE49-F238E27FC236}">
                <a16:creationId xmlns:a16="http://schemas.microsoft.com/office/drawing/2014/main" id="{8A9D1F28-6A95-E947-BDDD-1D07F192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13817"/>
              </p:ext>
            </p:extLst>
          </p:nvPr>
        </p:nvGraphicFramePr>
        <p:xfrm>
          <a:off x="2162504" y="1426779"/>
          <a:ext cx="8077200" cy="4872038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ahoma" pitchFamily="34" charset="0"/>
                        </a:rPr>
                        <a:t>Map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put(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x,y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adds the &lt;x,y&gt; pair to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get(x)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gets the value for key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removes all items from the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returns the # of items in the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keySet()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returns a set of all keys in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containsKey(x)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ahoma" pitchFamily="34" charset="0"/>
                        </a:rPr>
                        <a:t>checks if key x is in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E186BD4-E91B-E54D-8D81-1EFCABE46E19}"/>
              </a:ext>
            </a:extLst>
          </p:cNvPr>
          <p:cNvSpPr/>
          <p:nvPr/>
        </p:nvSpPr>
        <p:spPr>
          <a:xfrm>
            <a:off x="1629104" y="42304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Map Methods</a:t>
            </a:r>
          </a:p>
        </p:txBody>
      </p:sp>
    </p:spTree>
    <p:extLst>
      <p:ext uri="{BB962C8B-B14F-4D97-AF65-F5344CB8AC3E}">
        <p14:creationId xmlns:p14="http://schemas.microsoft.com/office/powerpoint/2010/main" val="10239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899C9C-30CC-7044-9A11-1AE49ED06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82869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7A859F3-92BC-2341-B388-3F7DB5A14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82869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Collection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595011A-E0A8-7E47-9620-78E994CEF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20869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Map</a:t>
            </a: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6B1F4B9-0633-A849-85D2-AA95E98BDC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1340069"/>
            <a:ext cx="0" cy="1447800"/>
          </a:xfrm>
          <a:prstGeom prst="line">
            <a:avLst/>
          </a:prstGeom>
          <a:noFill/>
          <a:ln w="5080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79B10F5-F58F-A844-BC00-BA845F8D1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340069"/>
            <a:ext cx="0" cy="1371600"/>
          </a:xfrm>
          <a:prstGeom prst="line">
            <a:avLst/>
          </a:prstGeom>
          <a:noFill/>
          <a:ln w="5080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48777B0-C053-E74C-956F-D6DBC76B4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092669"/>
            <a:ext cx="457200" cy="609600"/>
          </a:xfrm>
          <a:prstGeom prst="line">
            <a:avLst/>
          </a:pr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1778979A-E23C-A74A-AC87-8BDEF262B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11669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List        Set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2DD9CCB1-46FD-DA49-8349-3997BD48A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68669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/>
              <a:t>Sub </a:t>
            </a:r>
          </a:p>
          <a:p>
            <a:pPr eaLnBrk="0" hangingPunct="0"/>
            <a:r>
              <a:rPr lang="en-US" sz="1600" dirty="0"/>
              <a:t>Interfaces</a:t>
            </a:r>
          </a:p>
          <a:p>
            <a:pPr eaLnBrk="0" hangingPunct="0"/>
            <a:r>
              <a:rPr lang="en-US" sz="1600" dirty="0"/>
              <a:t>-extends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2F8242FF-17D1-4B46-BA2B-F18A975D8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97469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1F35A743-8E39-F64F-A983-E56405E29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68869"/>
            <a:ext cx="0" cy="2362200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610AD064-7976-8E4C-9269-B4320B124D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59469"/>
            <a:ext cx="0" cy="838200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1A50B31E-74CA-C741-9FE1-6AFD5760AB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168869"/>
            <a:ext cx="0" cy="1371600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53AF6DA1-2659-1F44-8CC6-9845A5F0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64269"/>
            <a:ext cx="17541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ArrayList</a:t>
            </a:r>
          </a:p>
          <a:p>
            <a:pPr eaLnBrk="0" hangingPunct="0"/>
            <a:r>
              <a:rPr lang="en-US" sz="2400"/>
              <a:t>LinkedList</a:t>
            </a:r>
          </a:p>
          <a:p>
            <a:pPr eaLnBrk="0" hangingPunct="0"/>
            <a:r>
              <a:rPr lang="en-US" sz="2400"/>
              <a:t>Vector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0DC3EC47-8909-564E-ABC8-8BC8AF0E2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54869"/>
            <a:ext cx="2473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AbstractSet</a:t>
            </a:r>
          </a:p>
          <a:p>
            <a:pPr eaLnBrk="0" hangingPunct="0"/>
            <a:r>
              <a:rPr lang="en-US" sz="2400"/>
              <a:t>HashSet</a:t>
            </a:r>
          </a:p>
          <a:p>
            <a:pPr eaLnBrk="0" hangingPunct="0"/>
            <a:r>
              <a:rPr lang="en-US" sz="2400"/>
              <a:t>LinkedHashSet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73EF61EB-0DE1-FF4A-8B83-C396A30B4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21469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TreeSet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D2C7CC38-CBA0-1A4C-A200-F63AE596F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02269"/>
            <a:ext cx="170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SortedSet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6CB360A-3601-DB41-9FB3-8FA7A4E1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40269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Sub </a:t>
            </a:r>
          </a:p>
          <a:p>
            <a:pPr eaLnBrk="0" hangingPunct="0"/>
            <a:r>
              <a:rPr lang="en-US" sz="1600"/>
              <a:t>Interfaces</a:t>
            </a:r>
          </a:p>
          <a:p>
            <a:pPr eaLnBrk="0" hangingPunct="0"/>
            <a:r>
              <a:rPr lang="en-US" sz="1600"/>
              <a:t>-extends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DB9F72E3-3A2C-2D4C-8DEB-17A786F75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11869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3201171B-F19C-B343-BF8B-6845CDAC2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78069"/>
            <a:ext cx="381000" cy="457200"/>
          </a:xfrm>
          <a:prstGeom prst="line">
            <a:avLst/>
          </a:prstGeom>
          <a:noFill/>
          <a:ln w="5080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77AF0A0E-01D7-7547-89AE-A84D6B40A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8069"/>
            <a:ext cx="0" cy="1524000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F7829AC0-7203-2D4C-908D-97D8AD8A6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321269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TreeMap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7C859BAA-748D-724A-B92C-EA2D3D85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035269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SortedMap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2F81DB5F-4C66-D44B-BD47-76D4AC21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97069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Sub </a:t>
            </a:r>
          </a:p>
          <a:p>
            <a:pPr eaLnBrk="0" hangingPunct="0"/>
            <a:r>
              <a:rPr lang="en-US" sz="1600"/>
              <a:t>Interfaces</a:t>
            </a:r>
          </a:p>
          <a:p>
            <a:pPr eaLnBrk="0" hangingPunct="0"/>
            <a:r>
              <a:rPr lang="en-US" sz="1600"/>
              <a:t>-extends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8E8E64D9-53A8-4747-BED0-73D4EAD5D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102069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ABA5586F-DCC1-D049-BF0C-0ED1275FA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111469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8B920789-8C6F-254E-821F-3F62081D95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1492469"/>
            <a:ext cx="0" cy="1828800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B57B41C1-008D-6745-9619-C207FBDE3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025869"/>
            <a:ext cx="1787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HashMap</a:t>
            </a:r>
          </a:p>
          <a:p>
            <a:pPr eaLnBrk="0" hangingPunct="0"/>
            <a:r>
              <a:rPr lang="en-US" sz="2400"/>
              <a:t>HashTable</a:t>
            </a: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9894D8D3-E674-BD47-985D-D624BDAA0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63869"/>
            <a:ext cx="342900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85F5DA50-3B05-D84B-A985-37190D12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7283669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4A894-F5A7-C04F-97C2-46DEB15D7258}"/>
              </a:ext>
            </a:extLst>
          </p:cNvPr>
          <p:cNvSpPr/>
          <p:nvPr/>
        </p:nvSpPr>
        <p:spPr>
          <a:xfrm>
            <a:off x="1524000" y="349469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Collections     </a:t>
            </a:r>
          </a:p>
        </p:txBody>
      </p:sp>
    </p:spTree>
    <p:extLst>
      <p:ext uri="{BB962C8B-B14F-4D97-AF65-F5344CB8AC3E}">
        <p14:creationId xmlns:p14="http://schemas.microsoft.com/office/powerpoint/2010/main" val="160801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79BFAA3-9AF6-D94F-838A-C06869A50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504" y="1512314"/>
            <a:ext cx="7620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The Map interface does not extend any </a:t>
            </a:r>
          </a:p>
          <a:p>
            <a:r>
              <a:rPr lang="en-US" sz="3200" dirty="0"/>
              <a:t>other interface.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721B2D-4FF4-BC48-AA6A-E836144A5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146" y="3008586"/>
            <a:ext cx="14478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Map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4D3B61CB-211A-774F-BF98-940C4D29A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0946" y="3541986"/>
            <a:ext cx="533400" cy="457200"/>
          </a:xfrm>
          <a:prstGeom prst="line">
            <a:avLst/>
          </a:prstGeom>
          <a:noFill/>
          <a:ln w="63500">
            <a:solidFill>
              <a:schemeClr val="accent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51A48AA-146B-5B49-B038-52EC08E1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746" y="3541986"/>
            <a:ext cx="381000" cy="457200"/>
          </a:xfrm>
          <a:prstGeom prst="line">
            <a:avLst/>
          </a:prstGeom>
          <a:noFill/>
          <a:ln w="63500">
            <a:solidFill>
              <a:schemeClr val="accent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B9D628-F5E6-AA4E-A29C-49BF0EF2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746" y="4075386"/>
            <a:ext cx="18288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HashMap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544A046-94EA-9E49-81C5-3F575E399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546" y="4075386"/>
            <a:ext cx="23622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SortedMap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A1D5847E-CA6A-9141-B5F5-C1D34222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46" y="4608786"/>
            <a:ext cx="381000" cy="457200"/>
          </a:xfrm>
          <a:prstGeom prst="line">
            <a:avLst/>
          </a:prstGeom>
          <a:noFill/>
          <a:ln w="63500">
            <a:solidFill>
              <a:schemeClr val="accent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20DA86A-70BB-9B4B-AF16-9E057D231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46" y="5142186"/>
            <a:ext cx="23622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TreeMap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ACEC2-E162-2443-A377-2539D40C76B8}"/>
              </a:ext>
            </a:extLst>
          </p:cNvPr>
          <p:cNvSpPr/>
          <p:nvPr/>
        </p:nvSpPr>
        <p:spPr>
          <a:xfrm>
            <a:off x="1629104" y="42304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</a:p>
        </p:txBody>
      </p:sp>
    </p:spTree>
    <p:extLst>
      <p:ext uri="{BB962C8B-B14F-4D97-AF65-F5344CB8AC3E}">
        <p14:creationId xmlns:p14="http://schemas.microsoft.com/office/powerpoint/2010/main" val="36070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7DBAA56-B3E4-3C4E-9E60-B77DB8B8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318" y="1905000"/>
            <a:ext cx="7270324" cy="39703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/>
              <a:t>A Map stores pairs of keys and values.</a:t>
            </a:r>
          </a:p>
          <a:p>
            <a:r>
              <a:rPr lang="en-US" sz="3600" dirty="0"/>
              <a:t>Each key – value pair is unique.</a:t>
            </a:r>
          </a:p>
          <a:p>
            <a:endParaRPr lang="en-US" sz="3600" dirty="0"/>
          </a:p>
          <a:p>
            <a:r>
              <a:rPr lang="en-US" sz="3600" dirty="0"/>
              <a:t>A translation program could be </a:t>
            </a:r>
          </a:p>
          <a:p>
            <a:r>
              <a:rPr lang="en-US" sz="3600" dirty="0"/>
              <a:t>written using a map.</a:t>
            </a:r>
          </a:p>
          <a:p>
            <a:endParaRPr lang="en-US" sz="3600" dirty="0"/>
          </a:p>
          <a:p>
            <a:r>
              <a:rPr lang="en-US" sz="3600" dirty="0"/>
              <a:t>Maps cannot store duplicates.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D30C9-F2E0-EF49-A21F-60C7E52B9A6D}"/>
              </a:ext>
            </a:extLst>
          </p:cNvPr>
          <p:cNvSpPr/>
          <p:nvPr/>
        </p:nvSpPr>
        <p:spPr>
          <a:xfrm>
            <a:off x="1629104" y="42304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</a:p>
        </p:txBody>
      </p:sp>
    </p:spTree>
    <p:extLst>
      <p:ext uri="{BB962C8B-B14F-4D97-AF65-F5344CB8AC3E}">
        <p14:creationId xmlns:p14="http://schemas.microsoft.com/office/powerpoint/2010/main" val="349384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3">
            <a:extLst>
              <a:ext uri="{FF2B5EF4-FFF2-40B4-BE49-F238E27FC236}">
                <a16:creationId xmlns:a16="http://schemas.microsoft.com/office/drawing/2014/main" id="{F568B464-D5C6-FB4D-8E68-C0D39DD1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74701"/>
              </p:ext>
            </p:extLst>
          </p:nvPr>
        </p:nvGraphicFramePr>
        <p:xfrm>
          <a:off x="4105604" y="2039008"/>
          <a:ext cx="4191000" cy="386874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restroom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bano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gato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boy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muchacho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casa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toad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sapo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water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agua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86C9268-5781-4A4B-9265-3681ED65ABD4}"/>
              </a:ext>
            </a:extLst>
          </p:cNvPr>
          <p:cNvSpPr/>
          <p:nvPr/>
        </p:nvSpPr>
        <p:spPr>
          <a:xfrm>
            <a:off x="1629104" y="42304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</a:p>
        </p:txBody>
      </p:sp>
    </p:spTree>
    <p:extLst>
      <p:ext uri="{BB962C8B-B14F-4D97-AF65-F5344CB8AC3E}">
        <p14:creationId xmlns:p14="http://schemas.microsoft.com/office/powerpoint/2010/main" val="166585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273B6900-2A5C-1D4D-A55C-E9807FC4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945" y="1346371"/>
            <a:ext cx="9285888" cy="39703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Because Map is an interface, you cannot instantiate it.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Map bad = new Map();		</a:t>
            </a:r>
            <a:r>
              <a:rPr lang="en-US" sz="3600" dirty="0">
                <a:solidFill>
                  <a:schemeClr val="accent6"/>
                </a:solidFill>
              </a:rPr>
              <a:t>//illegal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Map hash = new HashMap();   	</a:t>
            </a:r>
            <a:r>
              <a:rPr lang="en-US" sz="3600" dirty="0">
                <a:solidFill>
                  <a:schemeClr val="accent4"/>
                </a:solidFill>
              </a:rPr>
              <a:t>//legal</a:t>
            </a:r>
          </a:p>
          <a:p>
            <a:r>
              <a:rPr lang="en-US" sz="3600" dirty="0">
                <a:solidFill>
                  <a:schemeClr val="tx2"/>
                </a:solidFill>
              </a:rPr>
              <a:t>Map tree = new </a:t>
            </a:r>
            <a:r>
              <a:rPr lang="en-US" sz="3600" dirty="0" err="1">
                <a:solidFill>
                  <a:schemeClr val="tx2"/>
                </a:solidFill>
              </a:rPr>
              <a:t>TreeMap</a:t>
            </a:r>
            <a:r>
              <a:rPr lang="en-US" sz="3600" dirty="0">
                <a:solidFill>
                  <a:schemeClr val="tx2"/>
                </a:solidFill>
              </a:rPr>
              <a:t>();    	</a:t>
            </a:r>
            <a:r>
              <a:rPr lang="en-US" sz="3600" dirty="0">
                <a:solidFill>
                  <a:schemeClr val="accent4"/>
                </a:solidFill>
              </a:rPr>
              <a:t>//legal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AE963FB-0A73-2F48-AD9A-19BE6FAB8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833" y="5461171"/>
            <a:ext cx="7086600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1"/>
                </a:solidFill>
              </a:rPr>
              <a:t>hash and tree store Object 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43D04-8192-1344-839D-E098F6020646}"/>
              </a:ext>
            </a:extLst>
          </p:cNvPr>
          <p:cNvSpPr/>
          <p:nvPr/>
        </p:nvSpPr>
        <p:spPr>
          <a:xfrm>
            <a:off x="1629104" y="42304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</a:p>
        </p:txBody>
      </p:sp>
    </p:spTree>
    <p:extLst>
      <p:ext uri="{BB962C8B-B14F-4D97-AF65-F5344CB8AC3E}">
        <p14:creationId xmlns:p14="http://schemas.microsoft.com/office/powerpoint/2010/main" val="243688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4261C82C-08D1-6F4B-A972-0798F1192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104" y="1563579"/>
            <a:ext cx="9953296" cy="38779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You can specify which type of references you want to</a:t>
            </a:r>
          </a:p>
          <a:p>
            <a:r>
              <a:rPr lang="en-US" sz="3200" dirty="0">
                <a:solidFill>
                  <a:schemeClr val="tx2"/>
                </a:solidFill>
              </a:rPr>
              <a:t>store in the </a:t>
            </a:r>
            <a:r>
              <a:rPr lang="en-US" sz="3200" dirty="0" err="1">
                <a:solidFill>
                  <a:schemeClr val="tx2"/>
                </a:solidFill>
              </a:rPr>
              <a:t>TreeMap</a:t>
            </a:r>
            <a:r>
              <a:rPr lang="en-US" sz="3200" dirty="0">
                <a:solidFill>
                  <a:schemeClr val="tx2"/>
                </a:solidFill>
              </a:rPr>
              <a:t> or HashMap.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Map&lt;</a:t>
            </a:r>
            <a:r>
              <a:rPr lang="en-US" sz="3000" dirty="0">
                <a:solidFill>
                  <a:schemeClr val="accent4"/>
                </a:solidFill>
              </a:rPr>
              <a:t>String, Integer</a:t>
            </a:r>
            <a:r>
              <a:rPr lang="en-US" sz="3000" dirty="0">
                <a:solidFill>
                  <a:schemeClr val="tx2"/>
                </a:solidFill>
              </a:rPr>
              <a:t>&gt; hash;</a:t>
            </a:r>
          </a:p>
          <a:p>
            <a:r>
              <a:rPr lang="en-US" sz="3000" dirty="0">
                <a:solidFill>
                  <a:schemeClr val="tx2"/>
                </a:solidFill>
              </a:rPr>
              <a:t>hash = new </a:t>
            </a:r>
            <a:r>
              <a:rPr lang="en-US" sz="3000" dirty="0" err="1">
                <a:solidFill>
                  <a:schemeClr val="tx2"/>
                </a:solidFill>
              </a:rPr>
              <a:t>HashMap</a:t>
            </a:r>
            <a:r>
              <a:rPr lang="en-US" sz="3000" dirty="0">
                <a:solidFill>
                  <a:schemeClr val="tx2"/>
                </a:solidFill>
              </a:rPr>
              <a:t>&lt;</a:t>
            </a:r>
            <a:r>
              <a:rPr lang="en-US" sz="3000" dirty="0">
                <a:solidFill>
                  <a:schemeClr val="accent4"/>
                </a:solidFill>
              </a:rPr>
              <a:t>String, Integer</a:t>
            </a:r>
            <a:r>
              <a:rPr lang="en-US" sz="3000" dirty="0">
                <a:solidFill>
                  <a:schemeClr val="tx2"/>
                </a:solidFill>
              </a:rPr>
              <a:t>&gt;();</a:t>
            </a:r>
            <a:br>
              <a:rPr lang="en-US" sz="3000" dirty="0">
                <a:solidFill>
                  <a:schemeClr val="tx2"/>
                </a:solidFill>
              </a:rPr>
            </a:b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Map&lt;</a:t>
            </a:r>
            <a:r>
              <a:rPr lang="en-US" sz="3000" dirty="0">
                <a:solidFill>
                  <a:schemeClr val="accent4"/>
                </a:solidFill>
              </a:rPr>
              <a:t>String, Set</a:t>
            </a:r>
            <a:r>
              <a:rPr lang="en-US" sz="3000" dirty="0">
                <a:solidFill>
                  <a:schemeClr val="tx2"/>
                </a:solidFill>
              </a:rPr>
              <a:t>&gt; tree;</a:t>
            </a:r>
          </a:p>
          <a:p>
            <a:r>
              <a:rPr lang="en-US" sz="3000" dirty="0">
                <a:solidFill>
                  <a:schemeClr val="tx2"/>
                </a:solidFill>
              </a:rPr>
              <a:t>tree = new </a:t>
            </a:r>
            <a:r>
              <a:rPr lang="en-US" sz="3000" dirty="0" err="1">
                <a:solidFill>
                  <a:schemeClr val="tx2"/>
                </a:solidFill>
              </a:rPr>
              <a:t>TreeMap</a:t>
            </a:r>
            <a:r>
              <a:rPr lang="en-US" sz="3000" dirty="0">
                <a:solidFill>
                  <a:schemeClr val="tx2"/>
                </a:solidFill>
              </a:rPr>
              <a:t>&lt;</a:t>
            </a:r>
            <a:r>
              <a:rPr lang="en-US" sz="3000" dirty="0">
                <a:solidFill>
                  <a:schemeClr val="accent4"/>
                </a:solidFill>
              </a:rPr>
              <a:t>String, </a:t>
            </a:r>
            <a:r>
              <a:rPr lang="en-US" sz="3000" dirty="0" err="1">
                <a:solidFill>
                  <a:schemeClr val="accent4"/>
                </a:solidFill>
              </a:rPr>
              <a:t>TreeSet</a:t>
            </a:r>
            <a:r>
              <a:rPr lang="en-US" sz="3000" dirty="0">
                <a:solidFill>
                  <a:schemeClr val="accent4"/>
                </a:solidFill>
              </a:rPr>
              <a:t>&lt;String&gt;</a:t>
            </a:r>
            <a:r>
              <a:rPr lang="en-US" sz="3000" dirty="0">
                <a:solidFill>
                  <a:schemeClr val="tx2"/>
                </a:solidFill>
              </a:rPr>
              <a:t>&gt;();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46BD3-C287-DF40-BC25-6FAD0C84CF76}"/>
              </a:ext>
            </a:extLst>
          </p:cNvPr>
          <p:cNvSpPr/>
          <p:nvPr/>
        </p:nvSpPr>
        <p:spPr>
          <a:xfrm>
            <a:off x="1629104" y="42304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</a:p>
        </p:txBody>
      </p:sp>
    </p:spTree>
    <p:extLst>
      <p:ext uri="{BB962C8B-B14F-4D97-AF65-F5344CB8AC3E}">
        <p14:creationId xmlns:p14="http://schemas.microsoft.com/office/powerpoint/2010/main" val="308173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0BA4821-A1CA-A44F-9765-E71F405B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325" y="1571647"/>
            <a:ext cx="5888792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HashSet and HashMap were both </a:t>
            </a:r>
          </a:p>
          <a:p>
            <a:r>
              <a:rPr lang="en-US" sz="3200" dirty="0"/>
              <a:t>created around hash tables.</a:t>
            </a:r>
          </a:p>
          <a:p>
            <a:endParaRPr lang="en-US" sz="3200" dirty="0"/>
          </a:p>
          <a:p>
            <a:r>
              <a:rPr lang="en-US" sz="3200" dirty="0"/>
              <a:t>A hash table is a giant array.  Each </a:t>
            </a:r>
          </a:p>
          <a:p>
            <a:r>
              <a:rPr lang="en-US" sz="3200" dirty="0"/>
              <a:t>item is inserted into the array </a:t>
            </a:r>
          </a:p>
          <a:p>
            <a:r>
              <a:rPr lang="en-US" sz="3200" dirty="0"/>
              <a:t>according to a hash formula.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188D6B96-B8A3-3140-8255-55E88F229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28638"/>
              </p:ext>
            </p:extLst>
          </p:nvPr>
        </p:nvGraphicFramePr>
        <p:xfrm>
          <a:off x="2186152" y="5377311"/>
          <a:ext cx="7162800" cy="518160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18">
            <a:extLst>
              <a:ext uri="{FF2B5EF4-FFF2-40B4-BE49-F238E27FC236}">
                <a16:creationId xmlns:a16="http://schemas.microsoft.com/office/drawing/2014/main" id="{9C868D5D-F32C-4E47-A523-1885F583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752" y="4843911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0" dirty="0"/>
              <a:t>   0	                1	           2	        	3	           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5C16C-E8A1-5146-8052-004E38642532}"/>
              </a:ext>
            </a:extLst>
          </p:cNvPr>
          <p:cNvSpPr/>
          <p:nvPr/>
        </p:nvSpPr>
        <p:spPr>
          <a:xfrm>
            <a:off x="1629104" y="42304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</a:p>
        </p:txBody>
      </p:sp>
    </p:spTree>
    <p:extLst>
      <p:ext uri="{BB962C8B-B14F-4D97-AF65-F5344CB8AC3E}">
        <p14:creationId xmlns:p14="http://schemas.microsoft.com/office/powerpoint/2010/main" val="221109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406B7893-D391-174D-8670-4F7EA9DA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128" y="1346371"/>
            <a:ext cx="8967952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3200" dirty="0" err="1"/>
              <a:t>TreeSet</a:t>
            </a:r>
            <a:r>
              <a:rPr lang="en-US" sz="3200" dirty="0"/>
              <a:t> and </a:t>
            </a:r>
            <a:r>
              <a:rPr lang="en-US" sz="3200" dirty="0" err="1"/>
              <a:t>TreeMap</a:t>
            </a:r>
            <a:r>
              <a:rPr lang="en-US" sz="3200" dirty="0"/>
              <a:t> were built around balanced binary trees.</a:t>
            </a:r>
          </a:p>
          <a:p>
            <a:endParaRPr lang="en-US" sz="3200" dirty="0"/>
          </a:p>
          <a:p>
            <a:r>
              <a:rPr lang="en-US" sz="3200" dirty="0"/>
              <a:t>A Binary Tree is a group of nodes that contain left and right references.   Each item is inserted into the tree according to its relationship to the other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57E9E-1928-584E-8B91-520FD49A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914" y="4402436"/>
            <a:ext cx="4038600" cy="221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128EE-ED90-D146-9637-19CA05532B38}"/>
              </a:ext>
            </a:extLst>
          </p:cNvPr>
          <p:cNvSpPr/>
          <p:nvPr/>
        </p:nvSpPr>
        <p:spPr>
          <a:xfrm>
            <a:off x="1629104" y="42304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</a:p>
        </p:txBody>
      </p:sp>
    </p:spTree>
    <p:extLst>
      <p:ext uri="{BB962C8B-B14F-4D97-AF65-F5344CB8AC3E}">
        <p14:creationId xmlns:p14="http://schemas.microsoft.com/office/powerpoint/2010/main" val="32220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{E45926B0-29D7-1742-9CDE-63B285CA1FFB}tf10001058</Template>
  <TotalTime>70</TotalTime>
  <Words>385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Tahoma</vt:lpstr>
      <vt:lpstr>Times New Roman</vt:lpstr>
      <vt:lpstr>Celestial</vt:lpstr>
      <vt:lpstr>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Stites, Jared</dc:creator>
  <cp:lastModifiedBy>Stites, Jared</cp:lastModifiedBy>
  <cp:revision>17</cp:revision>
  <dcterms:created xsi:type="dcterms:W3CDTF">2020-10-23T13:49:06Z</dcterms:created>
  <dcterms:modified xsi:type="dcterms:W3CDTF">2020-10-27T19:54:23Z</dcterms:modified>
</cp:coreProperties>
</file>