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314" r:id="rId5"/>
    <p:sldId id="285" r:id="rId6"/>
    <p:sldId id="290" r:id="rId7"/>
    <p:sldId id="291" r:id="rId8"/>
    <p:sldId id="287" r:id="rId9"/>
    <p:sldId id="298" r:id="rId10"/>
    <p:sldId id="292" r:id="rId11"/>
    <p:sldId id="293" r:id="rId12"/>
    <p:sldId id="313" r:id="rId13"/>
    <p:sldId id="307" r:id="rId14"/>
    <p:sldId id="308" r:id="rId15"/>
    <p:sldId id="309" r:id="rId16"/>
    <p:sldId id="310" r:id="rId17"/>
    <p:sldId id="311" r:id="rId18"/>
    <p:sldId id="295" r:id="rId19"/>
    <p:sldId id="312" r:id="rId20"/>
    <p:sldId id="294" r:id="rId21"/>
    <p:sldId id="296" r:id="rId22"/>
    <p:sldId id="297" r:id="rId23"/>
    <p:sldId id="286" r:id="rId24"/>
    <p:sldId id="299" r:id="rId25"/>
    <p:sldId id="301" r:id="rId26"/>
    <p:sldId id="302" r:id="rId27"/>
    <p:sldId id="303" r:id="rId28"/>
    <p:sldId id="304" r:id="rId29"/>
    <p:sldId id="305" r:id="rId3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1003" autoAdjust="0"/>
  </p:normalViewPr>
  <p:slideViewPr>
    <p:cSldViewPr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57F132-54A2-EB49-AC99-27CABA02B5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825F98-C4A6-FC44-946C-DDBE98DC23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9236813-05E2-E744-8378-C98F3B4939F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94AD6FB-1421-DF48-A21B-8AB039F7DF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63CBF3A-15F2-9A42-B1E9-4BF2B7BC81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7DDE1BE-A65A-B74A-9B52-0BA01E7F0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DA4B5E3-29B2-044C-852C-DD88F36645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FE0B07-6E34-0743-9AE1-FC6463611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103BD-55FA-EA48-BF3B-D93B2B37825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3A4053FB-D1C6-BD40-A3C1-3C2033E641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C6C5256-4557-8743-819B-91463B5C8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about the case where root is unmodified?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60360C-2244-3D48-9C8F-0737DB48E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363E4-8F33-6B4A-B4F8-C6AA7DF4317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F54E1EA9-2402-6643-8BD6-B3215DF816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E572A3FE-B22A-C447-BE34-BEAE14D09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about the case where root is unmodified?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>
            <a:extLst>
              <a:ext uri="{FF2B5EF4-FFF2-40B4-BE49-F238E27FC236}">
                <a16:creationId xmlns:a16="http://schemas.microsoft.com/office/drawing/2014/main" id="{594C66A9-A7F2-B84D-A26C-1862F306E1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anose="020B0509000000000004" pitchFamily="49" charset="0"/>
              <a:buNone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D631BC-69E4-0340-9315-913A2D619C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0875594-8660-8540-8BF5-E17BDD0AF1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3FFD-9385-1B49-90DC-C60B493E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5E85-7CAB-AA48-AC74-AF9010FA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309AA-3F1C-AC4D-9965-74305024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299C9-9573-5848-83CD-0CD1572F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2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43B-90C0-A14C-AEC9-98343EDD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016-DCB6-EE4D-85CC-FB611D98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8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77B2-D5F9-AC40-B80B-E6FB8B3C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2949-1526-8641-9019-C2E05FA6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0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C9FC-4337-A742-A39C-6F8EF2D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AEE2-4BC3-4F49-9CAD-2E6BB2021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A6E81-BF36-B749-AF1F-DB4EB92F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82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9B8-B9C9-8747-A2AF-90EB52ED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BC0D-C06C-8E43-A52B-39B47E97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3D79-5876-4F41-88E8-0083D3E9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0D020-D42D-2844-A5E0-6D0DCEA2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A44EC-E370-1545-BA53-90F3E5F48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57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A86C-1833-604C-935E-EAF3821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E150-A7FA-2A49-B712-908B30A6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1988-CFF7-FD47-BE53-456C12F2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50CB-4F1A-D94A-B758-3777FB37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1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8D97-50AB-354D-A03E-1A01422B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BB3EA-2BFD-9A49-A3C0-B3C8D4AA2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2AC0-0CE4-414C-92D9-F4798202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71E72065-07F5-D242-8E73-B5FB35F2AD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anose="020B0509000000000004" pitchFamily="49" charset="0"/>
              <a:buNone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EE28597-9253-3D42-81DB-2B0218B2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09A083-82DE-6743-BFAC-8B3AC3243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29489-4767-D444-A91A-63690CD606A4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53D6594B-F632-3E46-BBE6-B310F9155695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231775" indent="-2317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74625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0663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51AEB5E-345C-8347-9317-10632A73A9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Binary Search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36F450-9D93-8144-A485-079584F91F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400" dirty="0"/>
              <a:t>Computer Science 3</a:t>
            </a:r>
          </a:p>
          <a:p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D577CD10-ADB7-0347-8882-20C1582C6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C55439DD-6C28-9A45-A035-9C22EB3FD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a method </a:t>
            </a:r>
            <a:r>
              <a:rPr lang="en-US" altLang="en-US">
                <a:latin typeface="Courier New" panose="02070309020205020404" pitchFamily="49" charset="0"/>
              </a:rPr>
              <a:t>add</a:t>
            </a:r>
            <a:r>
              <a:rPr lang="en-US" altLang="en-US"/>
              <a:t> to the </a:t>
            </a:r>
            <a:r>
              <a:rPr lang="en-US" altLang="en-US">
                <a:latin typeface="Courier New" panose="02070309020205020404" pitchFamily="49" charset="0"/>
              </a:rPr>
              <a:t>SearchTree</a:t>
            </a:r>
            <a:r>
              <a:rPr lang="en-US" altLang="en-US"/>
              <a:t> class that adds a given integer value to the tree.  Assume that the elements of the </a:t>
            </a:r>
            <a:r>
              <a:rPr lang="en-US" altLang="en-US">
                <a:latin typeface="Courier New" panose="02070309020205020404" pitchFamily="49" charset="0"/>
              </a:rPr>
              <a:t>SearchTree</a:t>
            </a:r>
            <a:r>
              <a:rPr lang="en-US" altLang="en-US"/>
              <a:t> constitute a legal binary search tree, and add the new value in the appropriate place to maintain ordering.</a:t>
            </a:r>
          </a:p>
          <a:p>
            <a:pPr lvl="1"/>
            <a:endParaRPr lang="en-US" altLang="en-US" sz="900">
              <a:latin typeface="Courier New" panose="02070309020205020404" pitchFamily="49" charset="0"/>
            </a:endParaRPr>
          </a:p>
          <a:p>
            <a:pPr lvl="2"/>
            <a:r>
              <a:rPr lang="en-US" altLang="en-US">
                <a:latin typeface="Courier New" panose="02070309020205020404" pitchFamily="49" charset="0"/>
              </a:rPr>
              <a:t>tree.add(49)</a:t>
            </a:r>
            <a:r>
              <a:rPr lang="en-US" altLang="en-US"/>
              <a:t>;</a:t>
            </a:r>
            <a:endParaRPr lang="en-US" altLang="en-US">
              <a:latin typeface="Courier New" panose="02070309020205020404" pitchFamily="49" charset="0"/>
              <a:sym typeface="Symbol" pitchFamily="2" charset="2"/>
            </a:endParaRPr>
          </a:p>
        </p:txBody>
      </p:sp>
      <p:grpSp>
        <p:nvGrpSpPr>
          <p:cNvPr id="375831" name="Group 23">
            <a:extLst>
              <a:ext uri="{FF2B5EF4-FFF2-40B4-BE49-F238E27FC236}">
                <a16:creationId xmlns:a16="http://schemas.microsoft.com/office/drawing/2014/main" id="{B776E171-085F-EF40-99A1-03ECB573B94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108325"/>
            <a:ext cx="3200400" cy="2759075"/>
            <a:chOff x="1872" y="1958"/>
            <a:chExt cx="2016" cy="1738"/>
          </a:xfrm>
        </p:grpSpPr>
        <p:sp>
          <p:nvSpPr>
            <p:cNvPr id="375813" name="Oval 5">
              <a:extLst>
                <a:ext uri="{FF2B5EF4-FFF2-40B4-BE49-F238E27FC236}">
                  <a16:creationId xmlns:a16="http://schemas.microsoft.com/office/drawing/2014/main" id="{796194EE-2E26-6141-AF5B-68C576AE6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75814" name="Oval 6">
              <a:extLst>
                <a:ext uri="{FF2B5EF4-FFF2-40B4-BE49-F238E27FC236}">
                  <a16:creationId xmlns:a16="http://schemas.microsoft.com/office/drawing/2014/main" id="{9EECA55D-0E30-0145-A0C7-6E6BF499DD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75815" name="Oval 7">
              <a:extLst>
                <a:ext uri="{FF2B5EF4-FFF2-40B4-BE49-F238E27FC236}">
                  <a16:creationId xmlns:a16="http://schemas.microsoft.com/office/drawing/2014/main" id="{C0DEF342-A258-3545-B914-20F7AD354C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75816" name="Oval 8">
              <a:extLst>
                <a:ext uri="{FF2B5EF4-FFF2-40B4-BE49-F238E27FC236}">
                  <a16:creationId xmlns:a16="http://schemas.microsoft.com/office/drawing/2014/main" id="{8584780D-3DF8-B848-B556-47324A42BE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75817" name="Oval 9">
              <a:extLst>
                <a:ext uri="{FF2B5EF4-FFF2-40B4-BE49-F238E27FC236}">
                  <a16:creationId xmlns:a16="http://schemas.microsoft.com/office/drawing/2014/main" id="{BEAFF977-1B8E-E446-84D0-2BA5016946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75818" name="AutoShape 10">
              <a:extLst>
                <a:ext uri="{FF2B5EF4-FFF2-40B4-BE49-F238E27FC236}">
                  <a16:creationId xmlns:a16="http://schemas.microsoft.com/office/drawing/2014/main" id="{F0C12505-C126-E240-83DA-0F8868B14871}"/>
                </a:ext>
              </a:extLst>
            </p:cNvPr>
            <p:cNvCxnSpPr>
              <a:cxnSpLocks noChangeShapeType="1"/>
              <a:stCxn id="375817" idx="3"/>
              <a:endCxn id="375816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5819" name="AutoShape 11">
              <a:extLst>
                <a:ext uri="{FF2B5EF4-FFF2-40B4-BE49-F238E27FC236}">
                  <a16:creationId xmlns:a16="http://schemas.microsoft.com/office/drawing/2014/main" id="{8C634D61-076E-0C45-BBFC-B21543C73B95}"/>
                </a:ext>
              </a:extLst>
            </p:cNvPr>
            <p:cNvCxnSpPr>
              <a:cxnSpLocks noChangeShapeType="1"/>
              <a:stCxn id="375817" idx="5"/>
              <a:endCxn id="375815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5820" name="AutoShape 12">
              <a:extLst>
                <a:ext uri="{FF2B5EF4-FFF2-40B4-BE49-F238E27FC236}">
                  <a16:creationId xmlns:a16="http://schemas.microsoft.com/office/drawing/2014/main" id="{7BC80FFD-06FC-7441-982B-EAED4E18EC54}"/>
                </a:ext>
              </a:extLst>
            </p:cNvPr>
            <p:cNvCxnSpPr>
              <a:cxnSpLocks noChangeShapeType="1"/>
              <a:stCxn id="375815" idx="3"/>
              <a:endCxn id="375814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5821" name="AutoShape 13">
              <a:extLst>
                <a:ext uri="{FF2B5EF4-FFF2-40B4-BE49-F238E27FC236}">
                  <a16:creationId xmlns:a16="http://schemas.microsoft.com/office/drawing/2014/main" id="{785EC5EF-B49A-1C42-A2CB-64297334857B}"/>
                </a:ext>
              </a:extLst>
            </p:cNvPr>
            <p:cNvCxnSpPr>
              <a:cxnSpLocks noChangeShapeType="1"/>
              <a:stCxn id="375815" idx="5"/>
              <a:endCxn id="375813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5822" name="Oval 14">
              <a:extLst>
                <a:ext uri="{FF2B5EF4-FFF2-40B4-BE49-F238E27FC236}">
                  <a16:creationId xmlns:a16="http://schemas.microsoft.com/office/drawing/2014/main" id="{C5B45272-E582-A944-8B2F-5679F9FE5C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75823" name="Oval 15">
              <a:extLst>
                <a:ext uri="{FF2B5EF4-FFF2-40B4-BE49-F238E27FC236}">
                  <a16:creationId xmlns:a16="http://schemas.microsoft.com/office/drawing/2014/main" id="{F055ED90-719A-F94E-B22F-D98C43D893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75824" name="AutoShape 16">
              <a:extLst>
                <a:ext uri="{FF2B5EF4-FFF2-40B4-BE49-F238E27FC236}">
                  <a16:creationId xmlns:a16="http://schemas.microsoft.com/office/drawing/2014/main" id="{E9B284C6-DBAB-0C4B-BE3D-892CC416C758}"/>
                </a:ext>
              </a:extLst>
            </p:cNvPr>
            <p:cNvCxnSpPr>
              <a:cxnSpLocks noChangeShapeType="1"/>
              <a:stCxn id="375816" idx="3"/>
              <a:endCxn id="375823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5825" name="AutoShape 17">
              <a:extLst>
                <a:ext uri="{FF2B5EF4-FFF2-40B4-BE49-F238E27FC236}">
                  <a16:creationId xmlns:a16="http://schemas.microsoft.com/office/drawing/2014/main" id="{FDCF5BD8-E3B4-D449-A970-CBD7BEC82655}"/>
                </a:ext>
              </a:extLst>
            </p:cNvPr>
            <p:cNvCxnSpPr>
              <a:cxnSpLocks noChangeShapeType="1"/>
              <a:stCxn id="375816" idx="5"/>
              <a:endCxn id="375822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5826" name="Text Box 18">
              <a:extLst>
                <a:ext uri="{FF2B5EF4-FFF2-40B4-BE49-F238E27FC236}">
                  <a16:creationId xmlns:a16="http://schemas.microsoft.com/office/drawing/2014/main" id="{6725A6BA-8F47-EA41-89B1-74C1CB04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1958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75827" name="AutoShape 19">
              <a:extLst>
                <a:ext uri="{FF2B5EF4-FFF2-40B4-BE49-F238E27FC236}">
                  <a16:creationId xmlns:a16="http://schemas.microsoft.com/office/drawing/2014/main" id="{E1CA100B-A012-144F-8FD4-E55C02AFE810}"/>
                </a:ext>
              </a:extLst>
            </p:cNvPr>
            <p:cNvCxnSpPr>
              <a:cxnSpLocks noChangeShapeType="1"/>
              <a:stCxn id="375826" idx="2"/>
              <a:endCxn id="375817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5832" name="Group 24">
            <a:extLst>
              <a:ext uri="{FF2B5EF4-FFF2-40B4-BE49-F238E27FC236}">
                <a16:creationId xmlns:a16="http://schemas.microsoft.com/office/drawing/2014/main" id="{3DE615E6-1D25-DF4D-A813-59C9367A3A6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815013"/>
            <a:ext cx="512763" cy="846137"/>
            <a:chOff x="2592" y="3663"/>
            <a:chExt cx="323" cy="533"/>
          </a:xfrm>
        </p:grpSpPr>
        <p:sp>
          <p:nvSpPr>
            <p:cNvPr id="375828" name="Oval 20">
              <a:extLst>
                <a:ext uri="{FF2B5EF4-FFF2-40B4-BE49-F238E27FC236}">
                  <a16:creationId xmlns:a16="http://schemas.microsoft.com/office/drawing/2014/main" id="{9A80A58C-AB79-BF49-A865-C7ACBFEA8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2" y="3888"/>
              <a:ext cx="323" cy="308"/>
            </a:xfrm>
            <a:prstGeom prst="ellipse">
              <a:avLst/>
            </a:prstGeom>
            <a:solidFill>
              <a:srgbClr val="FCD4D4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49</a:t>
              </a:r>
            </a:p>
          </p:txBody>
        </p:sp>
        <p:cxnSp>
          <p:nvCxnSpPr>
            <p:cNvPr id="375829" name="AutoShape 21">
              <a:extLst>
                <a:ext uri="{FF2B5EF4-FFF2-40B4-BE49-F238E27FC236}">
                  <a16:creationId xmlns:a16="http://schemas.microsoft.com/office/drawing/2014/main" id="{8515C2AB-F220-8845-B4E2-9C74E7EDE9B5}"/>
                </a:ext>
              </a:extLst>
            </p:cNvPr>
            <p:cNvCxnSpPr>
              <a:cxnSpLocks noChangeShapeType="1"/>
              <a:stCxn id="375822" idx="5"/>
              <a:endCxn id="375828" idx="0"/>
            </p:cNvCxnSpPr>
            <p:nvPr/>
          </p:nvCxnSpPr>
          <p:spPr bwMode="auto">
            <a:xfrm>
              <a:off x="2682" y="3663"/>
              <a:ext cx="72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16D6B6C7-ED91-974D-AE4F-717A2747F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incorrect solution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A5F39707-F394-CD4C-8752-3D5228511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this BST in sorted order.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void add(int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add(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void add(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 node, 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(node == null)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node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&gt;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add(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node.left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&lt;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add(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// else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node.data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== value, so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// it's a duplicate (don't add)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Why doesn't this solution work?</a:t>
            </a:r>
          </a:p>
        </p:txBody>
      </p:sp>
      <p:grpSp>
        <p:nvGrpSpPr>
          <p:cNvPr id="376836" name="Group 4">
            <a:extLst>
              <a:ext uri="{FF2B5EF4-FFF2-40B4-BE49-F238E27FC236}">
                <a16:creationId xmlns:a16="http://schemas.microsoft.com/office/drawing/2014/main" id="{6186D51C-D178-9949-95E9-68B68B97136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14738"/>
            <a:ext cx="2362200" cy="2252662"/>
            <a:chOff x="1872" y="1989"/>
            <a:chExt cx="2016" cy="1707"/>
          </a:xfrm>
        </p:grpSpPr>
        <p:sp>
          <p:nvSpPr>
            <p:cNvPr id="376837" name="Oval 5">
              <a:extLst>
                <a:ext uri="{FF2B5EF4-FFF2-40B4-BE49-F238E27FC236}">
                  <a16:creationId xmlns:a16="http://schemas.microsoft.com/office/drawing/2014/main" id="{D09341EC-9159-5E44-9BC0-2F37F08907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76838" name="Oval 6">
              <a:extLst>
                <a:ext uri="{FF2B5EF4-FFF2-40B4-BE49-F238E27FC236}">
                  <a16:creationId xmlns:a16="http://schemas.microsoft.com/office/drawing/2014/main" id="{A2065611-3853-5A42-A04D-478ADE042C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76839" name="Oval 7">
              <a:extLst>
                <a:ext uri="{FF2B5EF4-FFF2-40B4-BE49-F238E27FC236}">
                  <a16:creationId xmlns:a16="http://schemas.microsoft.com/office/drawing/2014/main" id="{7F49A2B1-3478-CA49-85AE-B2394E3E2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76840" name="Oval 8">
              <a:extLst>
                <a:ext uri="{FF2B5EF4-FFF2-40B4-BE49-F238E27FC236}">
                  <a16:creationId xmlns:a16="http://schemas.microsoft.com/office/drawing/2014/main" id="{A24F7F39-562B-914A-93F1-69677128DE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76841" name="Oval 9">
              <a:extLst>
                <a:ext uri="{FF2B5EF4-FFF2-40B4-BE49-F238E27FC236}">
                  <a16:creationId xmlns:a16="http://schemas.microsoft.com/office/drawing/2014/main" id="{C0EB1FC1-3ADE-3545-9FD3-42BFEB937F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76842" name="AutoShape 10">
              <a:extLst>
                <a:ext uri="{FF2B5EF4-FFF2-40B4-BE49-F238E27FC236}">
                  <a16:creationId xmlns:a16="http://schemas.microsoft.com/office/drawing/2014/main" id="{11F3C504-2C21-854C-B658-799A4B026014}"/>
                </a:ext>
              </a:extLst>
            </p:cNvPr>
            <p:cNvCxnSpPr>
              <a:cxnSpLocks noChangeShapeType="1"/>
              <a:stCxn id="376841" idx="3"/>
              <a:endCxn id="376840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6843" name="AutoShape 11">
              <a:extLst>
                <a:ext uri="{FF2B5EF4-FFF2-40B4-BE49-F238E27FC236}">
                  <a16:creationId xmlns:a16="http://schemas.microsoft.com/office/drawing/2014/main" id="{1EAB1769-C246-E54A-BA5F-4E5FA0567029}"/>
                </a:ext>
              </a:extLst>
            </p:cNvPr>
            <p:cNvCxnSpPr>
              <a:cxnSpLocks noChangeShapeType="1"/>
              <a:stCxn id="376841" idx="5"/>
              <a:endCxn id="376839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6844" name="AutoShape 12">
              <a:extLst>
                <a:ext uri="{FF2B5EF4-FFF2-40B4-BE49-F238E27FC236}">
                  <a16:creationId xmlns:a16="http://schemas.microsoft.com/office/drawing/2014/main" id="{36FD5FD1-DD12-B74D-AECD-CC4063438876}"/>
                </a:ext>
              </a:extLst>
            </p:cNvPr>
            <p:cNvCxnSpPr>
              <a:cxnSpLocks noChangeShapeType="1"/>
              <a:stCxn id="376839" idx="3"/>
              <a:endCxn id="376838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6845" name="AutoShape 13">
              <a:extLst>
                <a:ext uri="{FF2B5EF4-FFF2-40B4-BE49-F238E27FC236}">
                  <a16:creationId xmlns:a16="http://schemas.microsoft.com/office/drawing/2014/main" id="{95985A47-9FFA-9D4C-B995-FE7911B4824B}"/>
                </a:ext>
              </a:extLst>
            </p:cNvPr>
            <p:cNvCxnSpPr>
              <a:cxnSpLocks noChangeShapeType="1"/>
              <a:stCxn id="376839" idx="5"/>
              <a:endCxn id="376837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6846" name="Oval 14">
              <a:extLst>
                <a:ext uri="{FF2B5EF4-FFF2-40B4-BE49-F238E27FC236}">
                  <a16:creationId xmlns:a16="http://schemas.microsoft.com/office/drawing/2014/main" id="{EEBC7E22-F8AC-4E4D-83EB-BD249301C7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76847" name="Oval 15">
              <a:extLst>
                <a:ext uri="{FF2B5EF4-FFF2-40B4-BE49-F238E27FC236}">
                  <a16:creationId xmlns:a16="http://schemas.microsoft.com/office/drawing/2014/main" id="{B2FB3C84-B907-BB49-ACD7-C104B79472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76848" name="AutoShape 16">
              <a:extLst>
                <a:ext uri="{FF2B5EF4-FFF2-40B4-BE49-F238E27FC236}">
                  <a16:creationId xmlns:a16="http://schemas.microsoft.com/office/drawing/2014/main" id="{B77CA3B1-9136-2946-9FE7-FEBF9C8D7378}"/>
                </a:ext>
              </a:extLst>
            </p:cNvPr>
            <p:cNvCxnSpPr>
              <a:cxnSpLocks noChangeShapeType="1"/>
              <a:stCxn id="376840" idx="3"/>
              <a:endCxn id="376847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6849" name="AutoShape 17">
              <a:extLst>
                <a:ext uri="{FF2B5EF4-FFF2-40B4-BE49-F238E27FC236}">
                  <a16:creationId xmlns:a16="http://schemas.microsoft.com/office/drawing/2014/main" id="{A713FB10-1FFD-3740-AADA-399A1C95DD4F}"/>
                </a:ext>
              </a:extLst>
            </p:cNvPr>
            <p:cNvCxnSpPr>
              <a:cxnSpLocks noChangeShapeType="1"/>
              <a:stCxn id="376840" idx="5"/>
              <a:endCxn id="376846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6850" name="Text Box 18">
              <a:extLst>
                <a:ext uri="{FF2B5EF4-FFF2-40B4-BE49-F238E27FC236}">
                  <a16:creationId xmlns:a16="http://schemas.microsoft.com/office/drawing/2014/main" id="{CCEB5FBD-1ADD-C649-9339-E531B9A03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989"/>
              <a:ext cx="10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76851" name="AutoShape 19">
              <a:extLst>
                <a:ext uri="{FF2B5EF4-FFF2-40B4-BE49-F238E27FC236}">
                  <a16:creationId xmlns:a16="http://schemas.microsoft.com/office/drawing/2014/main" id="{F5719C65-AF50-0F46-8D43-0839D4BFD6FD}"/>
                </a:ext>
              </a:extLst>
            </p:cNvPr>
            <p:cNvCxnSpPr>
              <a:cxnSpLocks noChangeShapeType="1"/>
              <a:stCxn id="376850" idx="2"/>
              <a:endCxn id="376841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54D6EE5A-7F9B-C84C-80C7-3348F12061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x = change(x)</a:t>
            </a:r>
            <a:br>
              <a:rPr lang="en-US" altLang="en-US"/>
            </a:br>
            <a:r>
              <a:rPr lang="en-US" altLang="en-US"/>
              <a:t>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D0108A2-120A-A949-8E8F-E0752D342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tangent: Change a point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904FA2E8-6A1A-CA4A-BC35-B28BEBBE8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state of the object referred to by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after this code?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Point p = new Point(3, 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change(p);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</a:t>
            </a:r>
            <a:r>
              <a:rPr lang="en-US" altLang="en-US" b="1">
                <a:latin typeface="Courier New" panose="02070309020205020404" pitchFamily="49" charset="0"/>
              </a:rPr>
              <a:t>change</a:t>
            </a:r>
            <a:r>
              <a:rPr lang="en-US" altLang="en-US">
                <a:latin typeface="Courier New" panose="02070309020205020404" pitchFamily="49" charset="0"/>
              </a:rPr>
              <a:t>(Point thePoint)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thePoint.x = 99;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thePoint.y = -1;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answer: (99, -1)</a:t>
            </a:r>
          </a:p>
        </p:txBody>
      </p:sp>
      <p:grpSp>
        <p:nvGrpSpPr>
          <p:cNvPr id="398363" name="Group 27">
            <a:extLst>
              <a:ext uri="{FF2B5EF4-FFF2-40B4-BE49-F238E27FC236}">
                <a16:creationId xmlns:a16="http://schemas.microsoft.com/office/drawing/2014/main" id="{30DB4A45-1AD9-0945-A59A-DB18226AA7D6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743200"/>
            <a:ext cx="3587750" cy="687388"/>
            <a:chOff x="3404" y="1728"/>
            <a:chExt cx="2260" cy="433"/>
          </a:xfrm>
        </p:grpSpPr>
        <p:sp>
          <p:nvSpPr>
            <p:cNvPr id="398340" name="Text Box 4">
              <a:extLst>
                <a:ext uri="{FF2B5EF4-FFF2-40B4-BE49-F238E27FC236}">
                  <a16:creationId xmlns:a16="http://schemas.microsoft.com/office/drawing/2014/main" id="{D21F1B71-C57B-A443-A5DD-4E417E189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1536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8362" name="Group 26">
              <a:extLst>
                <a:ext uri="{FF2B5EF4-FFF2-40B4-BE49-F238E27FC236}">
                  <a16:creationId xmlns:a16="http://schemas.microsoft.com/office/drawing/2014/main" id="{3BACF8A7-2973-F240-B88D-3FF012488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316" cy="249"/>
              <a:chOff x="4224" y="1776"/>
              <a:chExt cx="1316" cy="249"/>
            </a:xfrm>
          </p:grpSpPr>
          <p:sp>
            <p:nvSpPr>
              <p:cNvPr id="398342" name="Rectangle 6">
                <a:extLst>
                  <a:ext uri="{FF2B5EF4-FFF2-40B4-BE49-F238E27FC236}">
                    <a16:creationId xmlns:a16="http://schemas.microsoft.com/office/drawing/2014/main" id="{95B888BC-721F-844F-8238-1C4DF22FF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25</a:t>
                </a:r>
              </a:p>
            </p:txBody>
          </p:sp>
          <p:sp>
            <p:nvSpPr>
              <p:cNvPr id="398343" name="Rectangle 7">
                <a:extLst>
                  <a:ext uri="{FF2B5EF4-FFF2-40B4-BE49-F238E27FC236}">
                    <a16:creationId xmlns:a16="http://schemas.microsoft.com/office/drawing/2014/main" id="{6FC0CC54-9597-6448-BEA8-039E33A4B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776"/>
                <a:ext cx="24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398344" name="Rectangle 8">
                <a:extLst>
                  <a:ext uri="{FF2B5EF4-FFF2-40B4-BE49-F238E27FC236}">
                    <a16:creationId xmlns:a16="http://schemas.microsoft.com/office/drawing/2014/main" id="{0AC721BA-2BE9-4C47-BE9D-0A6DD1C7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98345" name="Rectangle 9">
                <a:extLst>
                  <a:ext uri="{FF2B5EF4-FFF2-40B4-BE49-F238E27FC236}">
                    <a16:creationId xmlns:a16="http://schemas.microsoft.com/office/drawing/2014/main" id="{49ADCE17-96D9-374C-AB15-52BD06F1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1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398346" name="Line 10">
                <a:extLst>
                  <a:ext uri="{FF2B5EF4-FFF2-40B4-BE49-F238E27FC236}">
                    <a16:creationId xmlns:a16="http://schemas.microsoft.com/office/drawing/2014/main" id="{E1B2F383-28CF-0247-AD1F-86F240845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47" name="Line 11">
                <a:extLst>
                  <a:ext uri="{FF2B5EF4-FFF2-40B4-BE49-F238E27FC236}">
                    <a16:creationId xmlns:a16="http://schemas.microsoft.com/office/drawing/2014/main" id="{FD9E70BC-E72D-CC4D-8C6C-3916EFA01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24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48" name="Line 12">
                <a:extLst>
                  <a:ext uri="{FF2B5EF4-FFF2-40B4-BE49-F238E27FC236}">
                    <a16:creationId xmlns:a16="http://schemas.microsoft.com/office/drawing/2014/main" id="{371B7E75-D6F6-1D4F-8FD6-B490DD7A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49" name="Line 13">
                <a:extLst>
                  <a:ext uri="{FF2B5EF4-FFF2-40B4-BE49-F238E27FC236}">
                    <a16:creationId xmlns:a16="http://schemas.microsoft.com/office/drawing/2014/main" id="{F027770E-0D7D-F147-B996-153084654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0" name="Line 14">
                <a:extLst>
                  <a:ext uri="{FF2B5EF4-FFF2-40B4-BE49-F238E27FC236}">
                    <a16:creationId xmlns:a16="http://schemas.microsoft.com/office/drawing/2014/main" id="{5E17D55B-4CF3-F34A-8918-E069C48B4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1" name="Line 15">
                <a:extLst>
                  <a:ext uri="{FF2B5EF4-FFF2-40B4-BE49-F238E27FC236}">
                    <a16:creationId xmlns:a16="http://schemas.microsoft.com/office/drawing/2014/main" id="{46128844-5E58-1E47-80E0-0DE11FA84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2" name="Line 16">
                <a:extLst>
                  <a:ext uri="{FF2B5EF4-FFF2-40B4-BE49-F238E27FC236}">
                    <a16:creationId xmlns:a16="http://schemas.microsoft.com/office/drawing/2014/main" id="{640ECB15-2CAB-AC48-90F7-FF0F108E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3" name="Line 17">
                <a:extLst>
                  <a:ext uri="{FF2B5EF4-FFF2-40B4-BE49-F238E27FC236}">
                    <a16:creationId xmlns:a16="http://schemas.microsoft.com/office/drawing/2014/main" id="{80686364-FAEA-9E48-BC1E-1062FB08D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2025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4" name="Line 18">
                <a:extLst>
                  <a:ext uri="{FF2B5EF4-FFF2-40B4-BE49-F238E27FC236}">
                    <a16:creationId xmlns:a16="http://schemas.microsoft.com/office/drawing/2014/main" id="{5708D46D-1286-3948-BA7F-EE0496C04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5" name="Line 19">
                <a:extLst>
                  <a:ext uri="{FF2B5EF4-FFF2-40B4-BE49-F238E27FC236}">
                    <a16:creationId xmlns:a16="http://schemas.microsoft.com/office/drawing/2014/main" id="{309287E1-2712-AF43-B76C-B7F597E9D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6" name="Line 20">
                <a:extLst>
                  <a:ext uri="{FF2B5EF4-FFF2-40B4-BE49-F238E27FC236}">
                    <a16:creationId xmlns:a16="http://schemas.microsoft.com/office/drawing/2014/main" id="{40CC1881-1C9D-8E41-9DB4-9909DC70A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7" name="Line 21">
                <a:extLst>
                  <a:ext uri="{FF2B5EF4-FFF2-40B4-BE49-F238E27FC236}">
                    <a16:creationId xmlns:a16="http://schemas.microsoft.com/office/drawing/2014/main" id="{4192AA2C-336F-994A-8359-E48AA3904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8358" name="Line 22">
                <a:extLst>
                  <a:ext uri="{FF2B5EF4-FFF2-40B4-BE49-F238E27FC236}">
                    <a16:creationId xmlns:a16="http://schemas.microsoft.com/office/drawing/2014/main" id="{9BD29137-F543-F745-8DB7-22815F236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25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8359" name="Text Box 23">
              <a:extLst>
                <a:ext uri="{FF2B5EF4-FFF2-40B4-BE49-F238E27FC236}">
                  <a16:creationId xmlns:a16="http://schemas.microsoft.com/office/drawing/2014/main" id="{F0A5456D-3F7D-BA49-B400-4452EC38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787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398360" name="Line 24">
              <a:extLst>
                <a:ext uri="{FF2B5EF4-FFF2-40B4-BE49-F238E27FC236}">
                  <a16:creationId xmlns:a16="http://schemas.microsoft.com/office/drawing/2014/main" id="{71A54057-478D-8340-A05A-C9F51ED6E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8361" name="Line 25">
            <a:extLst>
              <a:ext uri="{FF2B5EF4-FFF2-40B4-BE49-F238E27FC236}">
                <a16:creationId xmlns:a16="http://schemas.microsoft.com/office/drawing/2014/main" id="{DB6F9029-5335-F242-9609-7945B9C1E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99CD7655-9498-964C-BD42-45E45A36B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point, version 2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61ADD88B-10A1-5143-98C6-F1071E95B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state of the object referred to by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after this code?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Point p = new Point(3, 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change(p);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</a:t>
            </a:r>
            <a:r>
              <a:rPr lang="en-US" altLang="en-US" b="1">
                <a:latin typeface="Courier New" panose="02070309020205020404" pitchFamily="49" charset="0"/>
              </a:rPr>
              <a:t>change</a:t>
            </a:r>
            <a:r>
              <a:rPr lang="en-US" altLang="en-US">
                <a:latin typeface="Courier New" panose="02070309020205020404" pitchFamily="49" charset="0"/>
              </a:rPr>
              <a:t>(Point thePoint)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thePoint = new Point(99, -1);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answer: (3, 25)</a:t>
            </a:r>
          </a:p>
        </p:txBody>
      </p:sp>
      <p:grpSp>
        <p:nvGrpSpPr>
          <p:cNvPr id="399364" name="Group 4">
            <a:extLst>
              <a:ext uri="{FF2B5EF4-FFF2-40B4-BE49-F238E27FC236}">
                <a16:creationId xmlns:a16="http://schemas.microsoft.com/office/drawing/2014/main" id="{15823174-0967-774A-8FCD-B58AAAC4F128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743200"/>
            <a:ext cx="3587750" cy="687388"/>
            <a:chOff x="3404" y="1728"/>
            <a:chExt cx="2260" cy="433"/>
          </a:xfrm>
        </p:grpSpPr>
        <p:sp>
          <p:nvSpPr>
            <p:cNvPr id="399365" name="Text Box 5">
              <a:extLst>
                <a:ext uri="{FF2B5EF4-FFF2-40B4-BE49-F238E27FC236}">
                  <a16:creationId xmlns:a16="http://schemas.microsoft.com/office/drawing/2014/main" id="{BC865345-F26C-454F-9464-DF37E31D3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1536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9366" name="Group 6">
              <a:extLst>
                <a:ext uri="{FF2B5EF4-FFF2-40B4-BE49-F238E27FC236}">
                  <a16:creationId xmlns:a16="http://schemas.microsoft.com/office/drawing/2014/main" id="{A1907C6B-2ED4-834A-9E22-605EC7DF9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316" cy="249"/>
              <a:chOff x="4224" y="1776"/>
              <a:chExt cx="1316" cy="249"/>
            </a:xfrm>
          </p:grpSpPr>
          <p:sp>
            <p:nvSpPr>
              <p:cNvPr id="399367" name="Rectangle 7">
                <a:extLst>
                  <a:ext uri="{FF2B5EF4-FFF2-40B4-BE49-F238E27FC236}">
                    <a16:creationId xmlns:a16="http://schemas.microsoft.com/office/drawing/2014/main" id="{8DB2D2DC-6054-9547-AB20-D3CC637A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25</a:t>
                </a:r>
              </a:p>
            </p:txBody>
          </p:sp>
          <p:sp>
            <p:nvSpPr>
              <p:cNvPr id="399368" name="Rectangle 8">
                <a:extLst>
                  <a:ext uri="{FF2B5EF4-FFF2-40B4-BE49-F238E27FC236}">
                    <a16:creationId xmlns:a16="http://schemas.microsoft.com/office/drawing/2014/main" id="{B6598F20-15C8-B941-BB22-01EBD5B50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776"/>
                <a:ext cx="24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399369" name="Rectangle 9">
                <a:extLst>
                  <a:ext uri="{FF2B5EF4-FFF2-40B4-BE49-F238E27FC236}">
                    <a16:creationId xmlns:a16="http://schemas.microsoft.com/office/drawing/2014/main" id="{55BEBD1F-2566-CC47-8A4C-EBEC8B87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99370" name="Rectangle 10">
                <a:extLst>
                  <a:ext uri="{FF2B5EF4-FFF2-40B4-BE49-F238E27FC236}">
                    <a16:creationId xmlns:a16="http://schemas.microsoft.com/office/drawing/2014/main" id="{955159EF-BF44-D444-A1E3-610BDC2FD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1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399371" name="Line 11">
                <a:extLst>
                  <a:ext uri="{FF2B5EF4-FFF2-40B4-BE49-F238E27FC236}">
                    <a16:creationId xmlns:a16="http://schemas.microsoft.com/office/drawing/2014/main" id="{A8A94FB4-10CF-CD49-8403-68732BA2E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2" name="Line 12">
                <a:extLst>
                  <a:ext uri="{FF2B5EF4-FFF2-40B4-BE49-F238E27FC236}">
                    <a16:creationId xmlns:a16="http://schemas.microsoft.com/office/drawing/2014/main" id="{93FFF0B3-4451-6E40-BAE2-68730F3D8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24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3" name="Line 13">
                <a:extLst>
                  <a:ext uri="{FF2B5EF4-FFF2-40B4-BE49-F238E27FC236}">
                    <a16:creationId xmlns:a16="http://schemas.microsoft.com/office/drawing/2014/main" id="{929BDFC6-E117-AF4C-A47E-FA8F4195E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4" name="Line 14">
                <a:extLst>
                  <a:ext uri="{FF2B5EF4-FFF2-40B4-BE49-F238E27FC236}">
                    <a16:creationId xmlns:a16="http://schemas.microsoft.com/office/drawing/2014/main" id="{0F4439CF-8D94-F84C-842D-3C65B7C35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5" name="Line 15">
                <a:extLst>
                  <a:ext uri="{FF2B5EF4-FFF2-40B4-BE49-F238E27FC236}">
                    <a16:creationId xmlns:a16="http://schemas.microsoft.com/office/drawing/2014/main" id="{F926885E-82F9-494A-9A37-CF2C7A7D2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6" name="Line 16">
                <a:extLst>
                  <a:ext uri="{FF2B5EF4-FFF2-40B4-BE49-F238E27FC236}">
                    <a16:creationId xmlns:a16="http://schemas.microsoft.com/office/drawing/2014/main" id="{D06A5CE3-42E3-C147-9D37-A77B5B23F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7" name="Line 17">
                <a:extLst>
                  <a:ext uri="{FF2B5EF4-FFF2-40B4-BE49-F238E27FC236}">
                    <a16:creationId xmlns:a16="http://schemas.microsoft.com/office/drawing/2014/main" id="{6D50B449-262E-B74D-AA62-E930746E1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8" name="Line 18">
                <a:extLst>
                  <a:ext uri="{FF2B5EF4-FFF2-40B4-BE49-F238E27FC236}">
                    <a16:creationId xmlns:a16="http://schemas.microsoft.com/office/drawing/2014/main" id="{842EA7A4-6673-3D49-8900-98BB8995D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2025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79" name="Line 19">
                <a:extLst>
                  <a:ext uri="{FF2B5EF4-FFF2-40B4-BE49-F238E27FC236}">
                    <a16:creationId xmlns:a16="http://schemas.microsoft.com/office/drawing/2014/main" id="{160EEF9A-FCA6-D342-8D97-39FEFAEDC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80" name="Line 20">
                <a:extLst>
                  <a:ext uri="{FF2B5EF4-FFF2-40B4-BE49-F238E27FC236}">
                    <a16:creationId xmlns:a16="http://schemas.microsoft.com/office/drawing/2014/main" id="{6BEA467F-B2C1-5942-8345-03A97701D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81" name="Line 21">
                <a:extLst>
                  <a:ext uri="{FF2B5EF4-FFF2-40B4-BE49-F238E27FC236}">
                    <a16:creationId xmlns:a16="http://schemas.microsoft.com/office/drawing/2014/main" id="{C47E8957-7C1B-A448-811E-C66402181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82" name="Line 22">
                <a:extLst>
                  <a:ext uri="{FF2B5EF4-FFF2-40B4-BE49-F238E27FC236}">
                    <a16:creationId xmlns:a16="http://schemas.microsoft.com/office/drawing/2014/main" id="{6A04FCED-A272-C94A-B3E2-C5A33CF5E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383" name="Line 23">
                <a:extLst>
                  <a:ext uri="{FF2B5EF4-FFF2-40B4-BE49-F238E27FC236}">
                    <a16:creationId xmlns:a16="http://schemas.microsoft.com/office/drawing/2014/main" id="{C34F4CD8-6DDE-3F4E-8CDD-23486481F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25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384" name="Text Box 24">
              <a:extLst>
                <a:ext uri="{FF2B5EF4-FFF2-40B4-BE49-F238E27FC236}">
                  <a16:creationId xmlns:a16="http://schemas.microsoft.com/office/drawing/2014/main" id="{5CCA962A-A0F7-0041-AFA5-67A09B179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787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399385" name="Line 25">
              <a:extLst>
                <a:ext uri="{FF2B5EF4-FFF2-40B4-BE49-F238E27FC236}">
                  <a16:creationId xmlns:a16="http://schemas.microsoft.com/office/drawing/2014/main" id="{CA1E89C3-FD59-C542-8E29-BDEB02586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86" name="Line 26">
            <a:extLst>
              <a:ext uri="{FF2B5EF4-FFF2-40B4-BE49-F238E27FC236}">
                <a16:creationId xmlns:a16="http://schemas.microsoft.com/office/drawing/2014/main" id="{9CFE9A86-5753-254B-B25B-77173BC1A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10" name="Group 50">
            <a:extLst>
              <a:ext uri="{FF2B5EF4-FFF2-40B4-BE49-F238E27FC236}">
                <a16:creationId xmlns:a16="http://schemas.microsoft.com/office/drawing/2014/main" id="{9573128B-613B-9940-A240-5EC03CA7CE93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4495800"/>
            <a:ext cx="2438400" cy="1295400"/>
            <a:chOff x="4132" y="2832"/>
            <a:chExt cx="1536" cy="816"/>
          </a:xfrm>
        </p:grpSpPr>
        <p:grpSp>
          <p:nvGrpSpPr>
            <p:cNvPr id="399409" name="Group 49">
              <a:extLst>
                <a:ext uri="{FF2B5EF4-FFF2-40B4-BE49-F238E27FC236}">
                  <a16:creationId xmlns:a16="http://schemas.microsoft.com/office/drawing/2014/main" id="{481A2079-6D9D-6648-BDA6-2749F86B3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3215"/>
              <a:ext cx="1536" cy="433"/>
              <a:chOff x="4132" y="3215"/>
              <a:chExt cx="1536" cy="433"/>
            </a:xfrm>
          </p:grpSpPr>
          <p:sp>
            <p:nvSpPr>
              <p:cNvPr id="399388" name="Text Box 28">
                <a:extLst>
                  <a:ext uri="{FF2B5EF4-FFF2-40B4-BE49-F238E27FC236}">
                    <a16:creationId xmlns:a16="http://schemas.microsoft.com/office/drawing/2014/main" id="{C6682F72-AE5A-364C-8A41-D8C842636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" y="3215"/>
                <a:ext cx="1536" cy="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9389" name="Group 29">
                <a:extLst>
                  <a:ext uri="{FF2B5EF4-FFF2-40B4-BE49-F238E27FC236}">
                    <a16:creationId xmlns:a16="http://schemas.microsoft.com/office/drawing/2014/main" id="{81B652E9-D6C7-D64F-AA81-4314A5152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8" y="3263"/>
                <a:ext cx="1316" cy="249"/>
                <a:chOff x="4224" y="1776"/>
                <a:chExt cx="1316" cy="249"/>
              </a:xfrm>
            </p:grpSpPr>
            <p:sp>
              <p:nvSpPr>
                <p:cNvPr id="399390" name="Rectangle 30">
                  <a:extLst>
                    <a:ext uri="{FF2B5EF4-FFF2-40B4-BE49-F238E27FC236}">
                      <a16:creationId xmlns:a16="http://schemas.microsoft.com/office/drawing/2014/main" id="{6A5BB1D9-940D-4042-918D-3D0E0449E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8" y="1776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/>
                    <a:t>-1</a:t>
                  </a:r>
                </a:p>
              </p:txBody>
            </p:sp>
            <p:sp>
              <p:nvSpPr>
                <p:cNvPr id="399391" name="Rectangle 31">
                  <a:extLst>
                    <a:ext uri="{FF2B5EF4-FFF2-40B4-BE49-F238E27FC236}">
                      <a16:creationId xmlns:a16="http://schemas.microsoft.com/office/drawing/2014/main" id="{BBB4D58C-8F80-464D-A27A-8C0B34561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8" y="1776"/>
                  <a:ext cx="24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>
                      <a:latin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399392" name="Rectangle 32">
                  <a:extLst>
                    <a:ext uri="{FF2B5EF4-FFF2-40B4-BE49-F238E27FC236}">
                      <a16:creationId xmlns:a16="http://schemas.microsoft.com/office/drawing/2014/main" id="{59391F07-ACDF-CA45-B00E-28E7230C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1776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/>
                    <a:t>99</a:t>
                  </a:r>
                </a:p>
              </p:txBody>
            </p:sp>
            <p:sp>
              <p:nvSpPr>
                <p:cNvPr id="399393" name="Rectangle 33">
                  <a:extLst>
                    <a:ext uri="{FF2B5EF4-FFF2-40B4-BE49-F238E27FC236}">
                      <a16:creationId xmlns:a16="http://schemas.microsoft.com/office/drawing/2014/main" id="{34174343-045F-7545-8223-61736AB37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776"/>
                  <a:ext cx="21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>
                      <a:latin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399394" name="Line 34">
                  <a:extLst>
                    <a:ext uri="{FF2B5EF4-FFF2-40B4-BE49-F238E27FC236}">
                      <a16:creationId xmlns:a16="http://schemas.microsoft.com/office/drawing/2014/main" id="{FD86D294-7D35-504D-BE4F-E31B2EADF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17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395" name="Line 35">
                  <a:extLst>
                    <a:ext uri="{FF2B5EF4-FFF2-40B4-BE49-F238E27FC236}">
                      <a16:creationId xmlns:a16="http://schemas.microsoft.com/office/drawing/2014/main" id="{FDB75F81-884F-F64A-887D-2F608676F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776"/>
                  <a:ext cx="0" cy="24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396" name="Line 36">
                  <a:extLst>
                    <a:ext uri="{FF2B5EF4-FFF2-40B4-BE49-F238E27FC236}">
                      <a16:creationId xmlns:a16="http://schemas.microsoft.com/office/drawing/2014/main" id="{EC5D1B6B-062D-E44C-A15C-62346352A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397" name="Line 37">
                  <a:extLst>
                    <a:ext uri="{FF2B5EF4-FFF2-40B4-BE49-F238E27FC236}">
                      <a16:creationId xmlns:a16="http://schemas.microsoft.com/office/drawing/2014/main" id="{42F7C4A6-4EC6-2140-A786-1530AE22E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17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398" name="Line 38">
                  <a:extLst>
                    <a:ext uri="{FF2B5EF4-FFF2-40B4-BE49-F238E27FC236}">
                      <a16:creationId xmlns:a16="http://schemas.microsoft.com/office/drawing/2014/main" id="{CE8216D2-C23A-6742-A93D-5F497706A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399" name="Line 39">
                  <a:extLst>
                    <a:ext uri="{FF2B5EF4-FFF2-40B4-BE49-F238E27FC236}">
                      <a16:creationId xmlns:a16="http://schemas.microsoft.com/office/drawing/2014/main" id="{9A8FB0E1-A546-504A-BEC2-B64D6420D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0" name="Line 40">
                  <a:extLst>
                    <a:ext uri="{FF2B5EF4-FFF2-40B4-BE49-F238E27FC236}">
                      <a16:creationId xmlns:a16="http://schemas.microsoft.com/office/drawing/2014/main" id="{21544D2B-59E7-CC4B-8F22-6C7D846D2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40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1" name="Line 41">
                  <a:extLst>
                    <a:ext uri="{FF2B5EF4-FFF2-40B4-BE49-F238E27FC236}">
                      <a16:creationId xmlns:a16="http://schemas.microsoft.com/office/drawing/2014/main" id="{8A15CC87-925C-C940-940A-D765BA14D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2025"/>
                  <a:ext cx="24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2" name="Line 42">
                  <a:extLst>
                    <a:ext uri="{FF2B5EF4-FFF2-40B4-BE49-F238E27FC236}">
                      <a16:creationId xmlns:a16="http://schemas.microsoft.com/office/drawing/2014/main" id="{CAF3B27B-5648-DE49-851F-397988775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2025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3" name="Line 43">
                  <a:extLst>
                    <a:ext uri="{FF2B5EF4-FFF2-40B4-BE49-F238E27FC236}">
                      <a16:creationId xmlns:a16="http://schemas.microsoft.com/office/drawing/2014/main" id="{A476975F-98A0-B446-8FAB-8164A8466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2025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4" name="Line 44">
                  <a:extLst>
                    <a:ext uri="{FF2B5EF4-FFF2-40B4-BE49-F238E27FC236}">
                      <a16:creationId xmlns:a16="http://schemas.microsoft.com/office/drawing/2014/main" id="{9071B3E9-ACD6-C747-A165-6D1D10908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776"/>
                  <a:ext cx="212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5" name="Line 45">
                  <a:extLst>
                    <a:ext uri="{FF2B5EF4-FFF2-40B4-BE49-F238E27FC236}">
                      <a16:creationId xmlns:a16="http://schemas.microsoft.com/office/drawing/2014/main" id="{F0430AB1-5B69-004F-99CB-557EE675E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1776"/>
                  <a:ext cx="24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9406" name="Line 46">
                  <a:extLst>
                    <a:ext uri="{FF2B5EF4-FFF2-40B4-BE49-F238E27FC236}">
                      <a16:creationId xmlns:a16="http://schemas.microsoft.com/office/drawing/2014/main" id="{885A8909-E1E4-7042-B096-98F7785E6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2025"/>
                  <a:ext cx="212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99408" name="Line 48">
              <a:extLst>
                <a:ext uri="{FF2B5EF4-FFF2-40B4-BE49-F238E27FC236}">
                  <a16:creationId xmlns:a16="http://schemas.microsoft.com/office/drawing/2014/main" id="{E0C03801-7665-6B43-9E2F-7061E3135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832"/>
              <a:ext cx="1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9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2D05BC2C-1091-A147-B45B-7AC804607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references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B856B8CA-684E-3946-A3B6-3B814555A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a method </a:t>
            </a:r>
            <a:r>
              <a:rPr lang="en-US" altLang="en-US" i="1" dirty="0"/>
              <a:t>dereferences a variable</a:t>
            </a:r>
            <a:r>
              <a:rPr lang="en-US" altLang="en-US" dirty="0"/>
              <a:t> and modifies the object it refers to, that change will be seen by the caller.  (i.e. aliasing)</a:t>
            </a:r>
          </a:p>
          <a:p>
            <a:pPr lvl="1"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b="1" dirty="0">
                <a:latin typeface="Courier New" panose="02070309020205020404" pitchFamily="49" charset="0"/>
              </a:rPr>
              <a:t>change</a:t>
            </a:r>
            <a:r>
              <a:rPr lang="en-US" altLang="en-US" dirty="0">
                <a:latin typeface="Courier New" panose="02070309020205020404" pitchFamily="49" charset="0"/>
              </a:rPr>
              <a:t>(Point </a:t>
            </a:r>
            <a:r>
              <a:rPr lang="en-US" altLang="en-US" dirty="0" err="1">
                <a:latin typeface="Courier New" panose="02070309020205020404" pitchFamily="49" charset="0"/>
              </a:rPr>
              <a:t>thePoint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thePoint.x</a:t>
            </a:r>
            <a:r>
              <a:rPr lang="en-US" altLang="en-US" dirty="0">
                <a:latin typeface="Courier New" panose="02070309020205020404" pitchFamily="49" charset="0"/>
              </a:rPr>
              <a:t> = 99;        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affects p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thePoint.setY</a:t>
            </a:r>
            <a:r>
              <a:rPr lang="en-US" altLang="en-US" dirty="0">
                <a:latin typeface="Courier New" panose="02070309020205020404" pitchFamily="49" charset="0"/>
              </a:rPr>
              <a:t>(-12345);  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affects p</a:t>
            </a:r>
          </a:p>
          <a:p>
            <a:endParaRPr lang="en-US" altLang="en-US" b="1" dirty="0">
              <a:solidFill>
                <a:srgbClr val="008000"/>
              </a:solidFill>
            </a:endParaRPr>
          </a:p>
          <a:p>
            <a:r>
              <a:rPr lang="en-US" altLang="en-US" dirty="0"/>
              <a:t>If a method </a:t>
            </a:r>
            <a:r>
              <a:rPr lang="en-US" altLang="en-US" i="1" dirty="0"/>
              <a:t>reassigns a variable to refer to a new object,</a:t>
            </a:r>
            <a:r>
              <a:rPr lang="en-US" altLang="en-US" dirty="0"/>
              <a:t> that change will </a:t>
            </a:r>
            <a:r>
              <a:rPr lang="en-US" altLang="en-US" i="1" dirty="0"/>
              <a:t>not </a:t>
            </a:r>
            <a:r>
              <a:rPr lang="en-US" altLang="en-US" dirty="0"/>
              <a:t>affect the variable passed in by the caller.</a:t>
            </a:r>
          </a:p>
          <a:p>
            <a:pPr lvl="1"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b="1" dirty="0">
                <a:latin typeface="Courier New" panose="02070309020205020404" pitchFamily="49" charset="0"/>
              </a:rPr>
              <a:t>change</a:t>
            </a:r>
            <a:r>
              <a:rPr lang="en-US" altLang="en-US" dirty="0">
                <a:latin typeface="Courier New" panose="02070309020205020404" pitchFamily="49" charset="0"/>
              </a:rPr>
              <a:t>(Point </a:t>
            </a:r>
            <a:r>
              <a:rPr lang="en-US" altLang="en-US" dirty="0" err="1">
                <a:latin typeface="Courier New" panose="02070309020205020404" pitchFamily="49" charset="0"/>
              </a:rPr>
              <a:t>thePoint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thePoint</a:t>
            </a:r>
            <a:r>
              <a:rPr lang="en-US" altLang="en-US" dirty="0">
                <a:latin typeface="Courier New" panose="02070309020205020404" pitchFamily="49" charset="0"/>
              </a:rPr>
              <a:t> = new Point(99, -1);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p unchanged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thePoint</a:t>
            </a:r>
            <a:r>
              <a:rPr lang="en-US" altLang="en-US" dirty="0">
                <a:latin typeface="Courier New" panose="02070309020205020404" pitchFamily="49" charset="0"/>
              </a:rPr>
              <a:t> = null;        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p unchanged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BF50FA76-2ECD-6843-A725-679441EC3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point, version 3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61CED47B-0064-6444-8EDD-86B96470C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state of the object referred to by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after this code?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Point p = new Point(3, 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change(p);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Point </a:t>
            </a:r>
            <a:r>
              <a:rPr lang="en-US" altLang="en-US" b="1">
                <a:latin typeface="Courier New" panose="02070309020205020404" pitchFamily="49" charset="0"/>
              </a:rPr>
              <a:t>change</a:t>
            </a:r>
            <a:r>
              <a:rPr lang="en-US" altLang="en-US">
                <a:latin typeface="Courier New" panose="02070309020205020404" pitchFamily="49" charset="0"/>
              </a:rPr>
              <a:t>(Point thePoint)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thePoint = new Point(99, -1);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return thePoint;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answer: (3, 25)</a:t>
            </a:r>
          </a:p>
        </p:txBody>
      </p:sp>
      <p:grpSp>
        <p:nvGrpSpPr>
          <p:cNvPr id="401412" name="Group 4">
            <a:extLst>
              <a:ext uri="{FF2B5EF4-FFF2-40B4-BE49-F238E27FC236}">
                <a16:creationId xmlns:a16="http://schemas.microsoft.com/office/drawing/2014/main" id="{986D2923-BEE0-C042-ABB6-B506B03684A2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743200"/>
            <a:ext cx="3587750" cy="687388"/>
            <a:chOff x="3404" y="1728"/>
            <a:chExt cx="2260" cy="433"/>
          </a:xfrm>
        </p:grpSpPr>
        <p:sp>
          <p:nvSpPr>
            <p:cNvPr id="401413" name="Text Box 5">
              <a:extLst>
                <a:ext uri="{FF2B5EF4-FFF2-40B4-BE49-F238E27FC236}">
                  <a16:creationId xmlns:a16="http://schemas.microsoft.com/office/drawing/2014/main" id="{5A959204-89FB-554C-9B65-647B4A2BB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1536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1414" name="Group 6">
              <a:extLst>
                <a:ext uri="{FF2B5EF4-FFF2-40B4-BE49-F238E27FC236}">
                  <a16:creationId xmlns:a16="http://schemas.microsoft.com/office/drawing/2014/main" id="{9A2B0502-C5E7-8942-B714-B4692D12E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316" cy="249"/>
              <a:chOff x="4224" y="1776"/>
              <a:chExt cx="1316" cy="249"/>
            </a:xfrm>
          </p:grpSpPr>
          <p:sp>
            <p:nvSpPr>
              <p:cNvPr id="401415" name="Rectangle 7">
                <a:extLst>
                  <a:ext uri="{FF2B5EF4-FFF2-40B4-BE49-F238E27FC236}">
                    <a16:creationId xmlns:a16="http://schemas.microsoft.com/office/drawing/2014/main" id="{630E63EE-3B51-964F-B16E-CA7D4482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25</a:t>
                </a:r>
              </a:p>
            </p:txBody>
          </p:sp>
          <p:sp>
            <p:nvSpPr>
              <p:cNvPr id="401416" name="Rectangle 8">
                <a:extLst>
                  <a:ext uri="{FF2B5EF4-FFF2-40B4-BE49-F238E27FC236}">
                    <a16:creationId xmlns:a16="http://schemas.microsoft.com/office/drawing/2014/main" id="{514575C4-5952-4442-A8C2-CF4AC3FA5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776"/>
                <a:ext cx="24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401417" name="Rectangle 9">
                <a:extLst>
                  <a:ext uri="{FF2B5EF4-FFF2-40B4-BE49-F238E27FC236}">
                    <a16:creationId xmlns:a16="http://schemas.microsoft.com/office/drawing/2014/main" id="{5D4A6047-5F0C-7647-9CA4-36D94204D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401418" name="Rectangle 10">
                <a:extLst>
                  <a:ext uri="{FF2B5EF4-FFF2-40B4-BE49-F238E27FC236}">
                    <a16:creationId xmlns:a16="http://schemas.microsoft.com/office/drawing/2014/main" id="{C1923505-C193-5A40-9CA4-11B8A11B4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1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401419" name="Line 11">
                <a:extLst>
                  <a:ext uri="{FF2B5EF4-FFF2-40B4-BE49-F238E27FC236}">
                    <a16:creationId xmlns:a16="http://schemas.microsoft.com/office/drawing/2014/main" id="{6FD30B1F-27B1-6744-884E-843697DEB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0" name="Line 12">
                <a:extLst>
                  <a:ext uri="{FF2B5EF4-FFF2-40B4-BE49-F238E27FC236}">
                    <a16:creationId xmlns:a16="http://schemas.microsoft.com/office/drawing/2014/main" id="{07ED192F-347F-6645-8C4C-4FA9D89A9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24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1" name="Line 13">
                <a:extLst>
                  <a:ext uri="{FF2B5EF4-FFF2-40B4-BE49-F238E27FC236}">
                    <a16:creationId xmlns:a16="http://schemas.microsoft.com/office/drawing/2014/main" id="{ACA51763-9B16-194A-85AF-DDE2DC9F9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2" name="Line 14">
                <a:extLst>
                  <a:ext uri="{FF2B5EF4-FFF2-40B4-BE49-F238E27FC236}">
                    <a16:creationId xmlns:a16="http://schemas.microsoft.com/office/drawing/2014/main" id="{F651B323-68F8-C747-B544-8A18E7274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3" name="Line 15">
                <a:extLst>
                  <a:ext uri="{FF2B5EF4-FFF2-40B4-BE49-F238E27FC236}">
                    <a16:creationId xmlns:a16="http://schemas.microsoft.com/office/drawing/2014/main" id="{A9195873-81DD-454C-9A4B-B26D5AA5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4" name="Line 16">
                <a:extLst>
                  <a:ext uri="{FF2B5EF4-FFF2-40B4-BE49-F238E27FC236}">
                    <a16:creationId xmlns:a16="http://schemas.microsoft.com/office/drawing/2014/main" id="{636CD4BE-E10D-D440-8732-F6048C396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5" name="Line 17">
                <a:extLst>
                  <a:ext uri="{FF2B5EF4-FFF2-40B4-BE49-F238E27FC236}">
                    <a16:creationId xmlns:a16="http://schemas.microsoft.com/office/drawing/2014/main" id="{C6315B87-554E-C044-A04C-A845D0F42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6" name="Line 18">
                <a:extLst>
                  <a:ext uri="{FF2B5EF4-FFF2-40B4-BE49-F238E27FC236}">
                    <a16:creationId xmlns:a16="http://schemas.microsoft.com/office/drawing/2014/main" id="{32090437-0AC4-5847-8DE4-F5D03803D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2025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7" name="Line 19">
                <a:extLst>
                  <a:ext uri="{FF2B5EF4-FFF2-40B4-BE49-F238E27FC236}">
                    <a16:creationId xmlns:a16="http://schemas.microsoft.com/office/drawing/2014/main" id="{E365C8EA-263B-D746-99AE-BB309E9AB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8" name="Line 20">
                <a:extLst>
                  <a:ext uri="{FF2B5EF4-FFF2-40B4-BE49-F238E27FC236}">
                    <a16:creationId xmlns:a16="http://schemas.microsoft.com/office/drawing/2014/main" id="{17B1089D-323B-BF46-93DA-AE3EDC3B9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9" name="Line 21">
                <a:extLst>
                  <a:ext uri="{FF2B5EF4-FFF2-40B4-BE49-F238E27FC236}">
                    <a16:creationId xmlns:a16="http://schemas.microsoft.com/office/drawing/2014/main" id="{34908B83-3D8C-6B4A-99EA-18B8CAB6A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30" name="Line 22">
                <a:extLst>
                  <a:ext uri="{FF2B5EF4-FFF2-40B4-BE49-F238E27FC236}">
                    <a16:creationId xmlns:a16="http://schemas.microsoft.com/office/drawing/2014/main" id="{04085039-3A78-6747-84E4-753596419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31" name="Line 23">
                <a:extLst>
                  <a:ext uri="{FF2B5EF4-FFF2-40B4-BE49-F238E27FC236}">
                    <a16:creationId xmlns:a16="http://schemas.microsoft.com/office/drawing/2014/main" id="{E5646938-785C-E748-B8D5-EF791F1C9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25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1432" name="Text Box 24">
              <a:extLst>
                <a:ext uri="{FF2B5EF4-FFF2-40B4-BE49-F238E27FC236}">
                  <a16:creationId xmlns:a16="http://schemas.microsoft.com/office/drawing/2014/main" id="{530208A8-4FCF-4D40-BEE4-FF1A176F9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787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401433" name="Line 25">
              <a:extLst>
                <a:ext uri="{FF2B5EF4-FFF2-40B4-BE49-F238E27FC236}">
                  <a16:creationId xmlns:a16="http://schemas.microsoft.com/office/drawing/2014/main" id="{BE6AAF0D-A5D3-BC4D-A2EB-E4E806150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34" name="Line 26">
            <a:extLst>
              <a:ext uri="{FF2B5EF4-FFF2-40B4-BE49-F238E27FC236}">
                <a16:creationId xmlns:a16="http://schemas.microsoft.com/office/drawing/2014/main" id="{A4C5ED5B-24C1-BE49-8068-A16333A28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1435" name="Group 27">
            <a:extLst>
              <a:ext uri="{FF2B5EF4-FFF2-40B4-BE49-F238E27FC236}">
                <a16:creationId xmlns:a16="http://schemas.microsoft.com/office/drawing/2014/main" id="{3FDD13BD-7F5A-1748-93C4-8C9E6B1EF7EB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4495800"/>
            <a:ext cx="2438400" cy="1295400"/>
            <a:chOff x="4132" y="2832"/>
            <a:chExt cx="1536" cy="816"/>
          </a:xfrm>
        </p:grpSpPr>
        <p:grpSp>
          <p:nvGrpSpPr>
            <p:cNvPr id="401436" name="Group 28">
              <a:extLst>
                <a:ext uri="{FF2B5EF4-FFF2-40B4-BE49-F238E27FC236}">
                  <a16:creationId xmlns:a16="http://schemas.microsoft.com/office/drawing/2014/main" id="{326394B9-D6C7-2549-8ED5-E3FF3BAF9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3215"/>
              <a:ext cx="1536" cy="433"/>
              <a:chOff x="4132" y="3215"/>
              <a:chExt cx="1536" cy="433"/>
            </a:xfrm>
          </p:grpSpPr>
          <p:sp>
            <p:nvSpPr>
              <p:cNvPr id="401437" name="Text Box 29">
                <a:extLst>
                  <a:ext uri="{FF2B5EF4-FFF2-40B4-BE49-F238E27FC236}">
                    <a16:creationId xmlns:a16="http://schemas.microsoft.com/office/drawing/2014/main" id="{78F375EC-3E4F-CB41-AD66-DE2A6610E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" y="3215"/>
                <a:ext cx="1536" cy="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lvl="1" algn="l">
                  <a:lnSpc>
                    <a:spcPct val="80000"/>
                  </a:lnSpc>
                </a:pPr>
                <a:endParaRPr lang="en-US" altLang="en-US" sz="16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1438" name="Group 30">
                <a:extLst>
                  <a:ext uri="{FF2B5EF4-FFF2-40B4-BE49-F238E27FC236}">
                    <a16:creationId xmlns:a16="http://schemas.microsoft.com/office/drawing/2014/main" id="{1D7E9441-3A26-3940-AB25-0EFD8BE9B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8" y="3263"/>
                <a:ext cx="1316" cy="249"/>
                <a:chOff x="4224" y="1776"/>
                <a:chExt cx="1316" cy="249"/>
              </a:xfrm>
            </p:grpSpPr>
            <p:sp>
              <p:nvSpPr>
                <p:cNvPr id="401439" name="Rectangle 31">
                  <a:extLst>
                    <a:ext uri="{FF2B5EF4-FFF2-40B4-BE49-F238E27FC236}">
                      <a16:creationId xmlns:a16="http://schemas.microsoft.com/office/drawing/2014/main" id="{A3AE8C82-7122-EF49-9954-C0014B616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8" y="1776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/>
                    <a:t>-1</a:t>
                  </a:r>
                </a:p>
              </p:txBody>
            </p:sp>
            <p:sp>
              <p:nvSpPr>
                <p:cNvPr id="401440" name="Rectangle 32">
                  <a:extLst>
                    <a:ext uri="{FF2B5EF4-FFF2-40B4-BE49-F238E27FC236}">
                      <a16:creationId xmlns:a16="http://schemas.microsoft.com/office/drawing/2014/main" id="{B37B48B1-8CD7-D346-BB49-6DC8A0F58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8" y="1776"/>
                  <a:ext cx="24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>
                      <a:latin typeface="Courier New" panose="02070309020205020404" pitchFamily="49" charset="0"/>
                    </a:rPr>
                    <a:t>y</a:t>
                  </a:r>
                </a:p>
              </p:txBody>
            </p:sp>
            <p:sp>
              <p:nvSpPr>
                <p:cNvPr id="401441" name="Rectangle 33">
                  <a:extLst>
                    <a:ext uri="{FF2B5EF4-FFF2-40B4-BE49-F238E27FC236}">
                      <a16:creationId xmlns:a16="http://schemas.microsoft.com/office/drawing/2014/main" id="{4B35A80F-2713-124D-A218-FBF6973D4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1776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/>
                    <a:t>99</a:t>
                  </a:r>
                </a:p>
              </p:txBody>
            </p:sp>
            <p:sp>
              <p:nvSpPr>
                <p:cNvPr id="401442" name="Rectangle 34">
                  <a:extLst>
                    <a:ext uri="{FF2B5EF4-FFF2-40B4-BE49-F238E27FC236}">
                      <a16:creationId xmlns:a16="http://schemas.microsoft.com/office/drawing/2014/main" id="{B3B8F0EF-5C80-EC47-A83D-D1F3A0A41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776"/>
                  <a:ext cx="21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algn="l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algn="l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algn="l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r>
                    <a:rPr lang="en-US" altLang="en-US">
                      <a:latin typeface="Courier New" panose="02070309020205020404" pitchFamily="49" charset="0"/>
                    </a:rPr>
                    <a:t>x</a:t>
                  </a:r>
                </a:p>
              </p:txBody>
            </p:sp>
            <p:sp>
              <p:nvSpPr>
                <p:cNvPr id="401443" name="Line 35">
                  <a:extLst>
                    <a:ext uri="{FF2B5EF4-FFF2-40B4-BE49-F238E27FC236}">
                      <a16:creationId xmlns:a16="http://schemas.microsoft.com/office/drawing/2014/main" id="{1D480603-A73B-6640-B21D-89DB7DC01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17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4" name="Line 36">
                  <a:extLst>
                    <a:ext uri="{FF2B5EF4-FFF2-40B4-BE49-F238E27FC236}">
                      <a16:creationId xmlns:a16="http://schemas.microsoft.com/office/drawing/2014/main" id="{2F7CA7B0-8C05-0347-8D98-4DB18B351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776"/>
                  <a:ext cx="0" cy="24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5" name="Line 37">
                  <a:extLst>
                    <a:ext uri="{FF2B5EF4-FFF2-40B4-BE49-F238E27FC236}">
                      <a16:creationId xmlns:a16="http://schemas.microsoft.com/office/drawing/2014/main" id="{3324777B-6619-6547-B3D3-CD9E243A2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6" name="Line 38">
                  <a:extLst>
                    <a:ext uri="{FF2B5EF4-FFF2-40B4-BE49-F238E27FC236}">
                      <a16:creationId xmlns:a16="http://schemas.microsoft.com/office/drawing/2014/main" id="{B92C17E5-1CE6-9D43-A70A-80C06106C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17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7" name="Line 39">
                  <a:extLst>
                    <a:ext uri="{FF2B5EF4-FFF2-40B4-BE49-F238E27FC236}">
                      <a16:creationId xmlns:a16="http://schemas.microsoft.com/office/drawing/2014/main" id="{7C2F7344-FB11-9449-B287-00E893982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8" name="Line 40">
                  <a:extLst>
                    <a:ext uri="{FF2B5EF4-FFF2-40B4-BE49-F238E27FC236}">
                      <a16:creationId xmlns:a16="http://schemas.microsoft.com/office/drawing/2014/main" id="{EA55FC40-99B0-824C-AB1A-85D551F2F7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49" name="Line 41">
                  <a:extLst>
                    <a:ext uri="{FF2B5EF4-FFF2-40B4-BE49-F238E27FC236}">
                      <a16:creationId xmlns:a16="http://schemas.microsoft.com/office/drawing/2014/main" id="{3B8E9940-6969-EB48-98C1-C923BFE6C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40" y="1776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0" name="Line 42">
                  <a:extLst>
                    <a:ext uri="{FF2B5EF4-FFF2-40B4-BE49-F238E27FC236}">
                      <a16:creationId xmlns:a16="http://schemas.microsoft.com/office/drawing/2014/main" id="{B19FF7E9-B496-004C-AF9E-9CF3105F6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2025"/>
                  <a:ext cx="24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1" name="Line 43">
                  <a:extLst>
                    <a:ext uri="{FF2B5EF4-FFF2-40B4-BE49-F238E27FC236}">
                      <a16:creationId xmlns:a16="http://schemas.microsoft.com/office/drawing/2014/main" id="{053B89A9-677C-414A-90B1-CE3572A84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" y="2025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2" name="Line 44">
                  <a:extLst>
                    <a:ext uri="{FF2B5EF4-FFF2-40B4-BE49-F238E27FC236}">
                      <a16:creationId xmlns:a16="http://schemas.microsoft.com/office/drawing/2014/main" id="{B4B67195-2933-1444-9003-28ED70F6A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8" y="2025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3" name="Line 45">
                  <a:extLst>
                    <a:ext uri="{FF2B5EF4-FFF2-40B4-BE49-F238E27FC236}">
                      <a16:creationId xmlns:a16="http://schemas.microsoft.com/office/drawing/2014/main" id="{3EC069FF-C7A2-C54F-8628-C148ADCCB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776"/>
                  <a:ext cx="212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4" name="Line 46">
                  <a:extLst>
                    <a:ext uri="{FF2B5EF4-FFF2-40B4-BE49-F238E27FC236}">
                      <a16:creationId xmlns:a16="http://schemas.microsoft.com/office/drawing/2014/main" id="{A645D5EF-7339-2949-9B88-7913F5589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" y="1776"/>
                  <a:ext cx="24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1455" name="Line 47">
                  <a:extLst>
                    <a:ext uri="{FF2B5EF4-FFF2-40B4-BE49-F238E27FC236}">
                      <a16:creationId xmlns:a16="http://schemas.microsoft.com/office/drawing/2014/main" id="{D656B2C8-DE8D-0340-A345-55F7EEFC4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2025"/>
                  <a:ext cx="212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01456" name="Line 48">
              <a:extLst>
                <a:ext uri="{FF2B5EF4-FFF2-40B4-BE49-F238E27FC236}">
                  <a16:creationId xmlns:a16="http://schemas.microsoft.com/office/drawing/2014/main" id="{DBBE266C-8844-E640-9F4B-E7D17E25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832"/>
              <a:ext cx="1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1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91F237B6-B534-7746-9E02-D5400C7F8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point, version 4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2F4CCC76-155E-0648-ADC5-BD3C660D3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state of the object referred to by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after this code?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Point p = new Point(3, 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 = change(p);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Point </a:t>
            </a:r>
            <a:r>
              <a:rPr lang="en-US" altLang="en-US" b="1">
                <a:latin typeface="Courier New" panose="02070309020205020404" pitchFamily="49" charset="0"/>
              </a:rPr>
              <a:t>change</a:t>
            </a:r>
            <a:r>
              <a:rPr lang="en-US" altLang="en-US">
                <a:latin typeface="Courier New" panose="02070309020205020404" pitchFamily="49" charset="0"/>
              </a:rPr>
              <a:t>(Point thePoint)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thePoint = new Point(99, -1);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return thePoint;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answer: (99, -1)</a:t>
            </a:r>
          </a:p>
        </p:txBody>
      </p:sp>
      <p:grpSp>
        <p:nvGrpSpPr>
          <p:cNvPr id="402482" name="Group 50">
            <a:extLst>
              <a:ext uri="{FF2B5EF4-FFF2-40B4-BE49-F238E27FC236}">
                <a16:creationId xmlns:a16="http://schemas.microsoft.com/office/drawing/2014/main" id="{1676ECC9-67F3-7F41-A93A-75FADF10990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743200"/>
            <a:ext cx="2438400" cy="687388"/>
            <a:chOff x="4128" y="1728"/>
            <a:chExt cx="1536" cy="433"/>
          </a:xfrm>
        </p:grpSpPr>
        <p:sp>
          <p:nvSpPr>
            <p:cNvPr id="402437" name="Text Box 5">
              <a:extLst>
                <a:ext uri="{FF2B5EF4-FFF2-40B4-BE49-F238E27FC236}">
                  <a16:creationId xmlns:a16="http://schemas.microsoft.com/office/drawing/2014/main" id="{E783D441-5827-0E45-B611-36828599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1536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2438" name="Group 6">
              <a:extLst>
                <a:ext uri="{FF2B5EF4-FFF2-40B4-BE49-F238E27FC236}">
                  <a16:creationId xmlns:a16="http://schemas.microsoft.com/office/drawing/2014/main" id="{A2B56830-CFF8-2C48-89AE-712E1C6DD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316" cy="249"/>
              <a:chOff x="4224" y="1776"/>
              <a:chExt cx="1316" cy="249"/>
            </a:xfrm>
          </p:grpSpPr>
          <p:sp>
            <p:nvSpPr>
              <p:cNvPr id="402439" name="Rectangle 7">
                <a:extLst>
                  <a:ext uri="{FF2B5EF4-FFF2-40B4-BE49-F238E27FC236}">
                    <a16:creationId xmlns:a16="http://schemas.microsoft.com/office/drawing/2014/main" id="{5F1472AB-60EB-2A4F-9B54-BECAA984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25</a:t>
                </a:r>
              </a:p>
            </p:txBody>
          </p:sp>
          <p:sp>
            <p:nvSpPr>
              <p:cNvPr id="402440" name="Rectangle 8">
                <a:extLst>
                  <a:ext uri="{FF2B5EF4-FFF2-40B4-BE49-F238E27FC236}">
                    <a16:creationId xmlns:a16="http://schemas.microsoft.com/office/drawing/2014/main" id="{BA708AD0-ABF0-1F44-B97C-2BF1ED5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776"/>
                <a:ext cx="24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402441" name="Rectangle 9">
                <a:extLst>
                  <a:ext uri="{FF2B5EF4-FFF2-40B4-BE49-F238E27FC236}">
                    <a16:creationId xmlns:a16="http://schemas.microsoft.com/office/drawing/2014/main" id="{B3AE1E2C-428F-7049-A389-D3559375B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402442" name="Rectangle 10">
                <a:extLst>
                  <a:ext uri="{FF2B5EF4-FFF2-40B4-BE49-F238E27FC236}">
                    <a16:creationId xmlns:a16="http://schemas.microsoft.com/office/drawing/2014/main" id="{32E112B9-5C97-374B-B0E3-8AD263CFE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1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402443" name="Line 11">
                <a:extLst>
                  <a:ext uri="{FF2B5EF4-FFF2-40B4-BE49-F238E27FC236}">
                    <a16:creationId xmlns:a16="http://schemas.microsoft.com/office/drawing/2014/main" id="{C18F7DCC-3859-FF4A-B9B2-5D13F5F38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4" name="Line 12">
                <a:extLst>
                  <a:ext uri="{FF2B5EF4-FFF2-40B4-BE49-F238E27FC236}">
                    <a16:creationId xmlns:a16="http://schemas.microsoft.com/office/drawing/2014/main" id="{F4E091F0-3A62-D143-B58E-954DCD5C9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24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5" name="Line 13">
                <a:extLst>
                  <a:ext uri="{FF2B5EF4-FFF2-40B4-BE49-F238E27FC236}">
                    <a16:creationId xmlns:a16="http://schemas.microsoft.com/office/drawing/2014/main" id="{757731DF-11A0-FF44-B6E3-23E6198F5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6" name="Line 14">
                <a:extLst>
                  <a:ext uri="{FF2B5EF4-FFF2-40B4-BE49-F238E27FC236}">
                    <a16:creationId xmlns:a16="http://schemas.microsoft.com/office/drawing/2014/main" id="{AA2C17A2-DDA0-E847-9B1E-56E08A5E3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7" name="Line 15">
                <a:extLst>
                  <a:ext uri="{FF2B5EF4-FFF2-40B4-BE49-F238E27FC236}">
                    <a16:creationId xmlns:a16="http://schemas.microsoft.com/office/drawing/2014/main" id="{987ADDFD-34A7-5547-9B3E-A3BEE92C1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8" name="Line 16">
                <a:extLst>
                  <a:ext uri="{FF2B5EF4-FFF2-40B4-BE49-F238E27FC236}">
                    <a16:creationId xmlns:a16="http://schemas.microsoft.com/office/drawing/2014/main" id="{E5EF57FA-4C99-8941-ACFC-1F68A92BC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49" name="Line 17">
                <a:extLst>
                  <a:ext uri="{FF2B5EF4-FFF2-40B4-BE49-F238E27FC236}">
                    <a16:creationId xmlns:a16="http://schemas.microsoft.com/office/drawing/2014/main" id="{33EA3D76-82CE-F14A-8DC1-4826555AB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0" name="Line 18">
                <a:extLst>
                  <a:ext uri="{FF2B5EF4-FFF2-40B4-BE49-F238E27FC236}">
                    <a16:creationId xmlns:a16="http://schemas.microsoft.com/office/drawing/2014/main" id="{5B33BD74-7329-A04F-A55A-730802792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2025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1" name="Line 19">
                <a:extLst>
                  <a:ext uri="{FF2B5EF4-FFF2-40B4-BE49-F238E27FC236}">
                    <a16:creationId xmlns:a16="http://schemas.microsoft.com/office/drawing/2014/main" id="{5ED51887-45D1-D240-B86E-335936189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2" name="Line 20">
                <a:extLst>
                  <a:ext uri="{FF2B5EF4-FFF2-40B4-BE49-F238E27FC236}">
                    <a16:creationId xmlns:a16="http://schemas.microsoft.com/office/drawing/2014/main" id="{0F811D25-A3F6-4849-A5C4-8A88F71E0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3" name="Line 21">
                <a:extLst>
                  <a:ext uri="{FF2B5EF4-FFF2-40B4-BE49-F238E27FC236}">
                    <a16:creationId xmlns:a16="http://schemas.microsoft.com/office/drawing/2014/main" id="{E5E975C6-9975-C941-833C-9D6DAE68A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4" name="Line 22">
                <a:extLst>
                  <a:ext uri="{FF2B5EF4-FFF2-40B4-BE49-F238E27FC236}">
                    <a16:creationId xmlns:a16="http://schemas.microsoft.com/office/drawing/2014/main" id="{9DD2CCE9-5D5A-064A-9571-AB26CC87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55" name="Line 23">
                <a:extLst>
                  <a:ext uri="{FF2B5EF4-FFF2-40B4-BE49-F238E27FC236}">
                    <a16:creationId xmlns:a16="http://schemas.microsoft.com/office/drawing/2014/main" id="{72F2E01E-69C0-D14E-8C30-DC4B5C8B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25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02456" name="Text Box 24">
            <a:extLst>
              <a:ext uri="{FF2B5EF4-FFF2-40B4-BE49-F238E27FC236}">
                <a16:creationId xmlns:a16="http://schemas.microsoft.com/office/drawing/2014/main" id="{8D328DBA-64A2-8944-A565-111F8F7B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28368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402457" name="Line 25">
            <a:extLst>
              <a:ext uri="{FF2B5EF4-FFF2-40B4-BE49-F238E27FC236}">
                <a16:creationId xmlns:a16="http://schemas.microsoft.com/office/drawing/2014/main" id="{83BDD329-C762-1B47-9161-1BFC7921B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58" name="Line 26">
            <a:extLst>
              <a:ext uri="{FF2B5EF4-FFF2-40B4-BE49-F238E27FC236}">
                <a16:creationId xmlns:a16="http://schemas.microsoft.com/office/drawing/2014/main" id="{FBCEEDB0-1306-2E4B-A7F9-57D7F4966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2460" name="Group 28">
            <a:extLst>
              <a:ext uri="{FF2B5EF4-FFF2-40B4-BE49-F238E27FC236}">
                <a16:creationId xmlns:a16="http://schemas.microsoft.com/office/drawing/2014/main" id="{3DEE3DF9-6A36-8941-9CB6-A1E6221B5C96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5103813"/>
            <a:ext cx="2438400" cy="687387"/>
            <a:chOff x="4132" y="3215"/>
            <a:chExt cx="1536" cy="433"/>
          </a:xfrm>
        </p:grpSpPr>
        <p:sp>
          <p:nvSpPr>
            <p:cNvPr id="402461" name="Text Box 29">
              <a:extLst>
                <a:ext uri="{FF2B5EF4-FFF2-40B4-BE49-F238E27FC236}">
                  <a16:creationId xmlns:a16="http://schemas.microsoft.com/office/drawing/2014/main" id="{5FAB544B-A139-684C-9D88-86C1991F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3215"/>
              <a:ext cx="1536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ct val="80000"/>
                </a:lnSpc>
              </a:pPr>
              <a:endPara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2462" name="Group 30">
              <a:extLst>
                <a:ext uri="{FF2B5EF4-FFF2-40B4-BE49-F238E27FC236}">
                  <a16:creationId xmlns:a16="http://schemas.microsoft.com/office/drawing/2014/main" id="{DC599C79-CB79-0942-B39F-AC3B573EA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3263"/>
              <a:ext cx="1316" cy="249"/>
              <a:chOff x="4224" y="1776"/>
              <a:chExt cx="1316" cy="249"/>
            </a:xfrm>
          </p:grpSpPr>
          <p:sp>
            <p:nvSpPr>
              <p:cNvPr id="402463" name="Rectangle 31">
                <a:extLst>
                  <a:ext uri="{FF2B5EF4-FFF2-40B4-BE49-F238E27FC236}">
                    <a16:creationId xmlns:a16="http://schemas.microsoft.com/office/drawing/2014/main" id="{F0B1EE1B-1CBC-A14F-B57A-456399F14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-1</a:t>
                </a:r>
              </a:p>
            </p:txBody>
          </p:sp>
          <p:sp>
            <p:nvSpPr>
              <p:cNvPr id="402464" name="Rectangle 32">
                <a:extLst>
                  <a:ext uri="{FF2B5EF4-FFF2-40B4-BE49-F238E27FC236}">
                    <a16:creationId xmlns:a16="http://schemas.microsoft.com/office/drawing/2014/main" id="{8EED669E-944F-2048-821C-D06C17B6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776"/>
                <a:ext cx="24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402465" name="Rectangle 33">
                <a:extLst>
                  <a:ext uri="{FF2B5EF4-FFF2-40B4-BE49-F238E27FC236}">
                    <a16:creationId xmlns:a16="http://schemas.microsoft.com/office/drawing/2014/main" id="{01D1E720-B28C-8942-B356-A56337E9C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776"/>
                <a:ext cx="4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/>
                  <a:t>99</a:t>
                </a:r>
              </a:p>
            </p:txBody>
          </p:sp>
          <p:sp>
            <p:nvSpPr>
              <p:cNvPr id="402466" name="Rectangle 34">
                <a:extLst>
                  <a:ext uri="{FF2B5EF4-FFF2-40B4-BE49-F238E27FC236}">
                    <a16:creationId xmlns:a16="http://schemas.microsoft.com/office/drawing/2014/main" id="{1E6A0409-4CF3-6C44-A53E-B9D150BCB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1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402467" name="Line 35">
                <a:extLst>
                  <a:ext uri="{FF2B5EF4-FFF2-40B4-BE49-F238E27FC236}">
                    <a16:creationId xmlns:a16="http://schemas.microsoft.com/office/drawing/2014/main" id="{FDCAC70E-E304-4F40-BAD3-69DEC489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68" name="Line 36">
                <a:extLst>
                  <a:ext uri="{FF2B5EF4-FFF2-40B4-BE49-F238E27FC236}">
                    <a16:creationId xmlns:a16="http://schemas.microsoft.com/office/drawing/2014/main" id="{B31902E8-E2A8-F24D-8900-D5EF245E9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24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69" name="Line 37">
                <a:extLst>
                  <a:ext uri="{FF2B5EF4-FFF2-40B4-BE49-F238E27FC236}">
                    <a16:creationId xmlns:a16="http://schemas.microsoft.com/office/drawing/2014/main" id="{8CE67B90-4AE9-6A45-A804-6619FC8EB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0" name="Line 38">
                <a:extLst>
                  <a:ext uri="{FF2B5EF4-FFF2-40B4-BE49-F238E27FC236}">
                    <a16:creationId xmlns:a16="http://schemas.microsoft.com/office/drawing/2014/main" id="{E8A39522-A7A6-494A-B42C-15AC5F160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1" name="Line 39">
                <a:extLst>
                  <a:ext uri="{FF2B5EF4-FFF2-40B4-BE49-F238E27FC236}">
                    <a16:creationId xmlns:a16="http://schemas.microsoft.com/office/drawing/2014/main" id="{90572E2D-C87D-D843-ADB2-D733A174C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2" name="Line 40">
                <a:extLst>
                  <a:ext uri="{FF2B5EF4-FFF2-40B4-BE49-F238E27FC236}">
                    <a16:creationId xmlns:a16="http://schemas.microsoft.com/office/drawing/2014/main" id="{248342DC-3E19-AE46-9D19-D796420E0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3" name="Line 41">
                <a:extLst>
                  <a:ext uri="{FF2B5EF4-FFF2-40B4-BE49-F238E27FC236}">
                    <a16:creationId xmlns:a16="http://schemas.microsoft.com/office/drawing/2014/main" id="{151FA24A-9E43-1643-9236-424701AD8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77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4" name="Line 42">
                <a:extLst>
                  <a:ext uri="{FF2B5EF4-FFF2-40B4-BE49-F238E27FC236}">
                    <a16:creationId xmlns:a16="http://schemas.microsoft.com/office/drawing/2014/main" id="{363A8C8D-C633-3245-9F63-72AA19059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2025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5" name="Line 43">
                <a:extLst>
                  <a:ext uri="{FF2B5EF4-FFF2-40B4-BE49-F238E27FC236}">
                    <a16:creationId xmlns:a16="http://schemas.microsoft.com/office/drawing/2014/main" id="{33622388-0314-1A42-A3E9-931288429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6" name="Line 44">
                <a:extLst>
                  <a:ext uri="{FF2B5EF4-FFF2-40B4-BE49-F238E27FC236}">
                    <a16:creationId xmlns:a16="http://schemas.microsoft.com/office/drawing/2014/main" id="{15287F2E-1B9C-254D-8006-FA08E1DD6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8" y="2025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7" name="Line 45">
                <a:extLst>
                  <a:ext uri="{FF2B5EF4-FFF2-40B4-BE49-F238E27FC236}">
                    <a16:creationId xmlns:a16="http://schemas.microsoft.com/office/drawing/2014/main" id="{0709D290-78AB-1145-AD12-79843336B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8" name="Line 46">
                <a:extLst>
                  <a:ext uri="{FF2B5EF4-FFF2-40B4-BE49-F238E27FC236}">
                    <a16:creationId xmlns:a16="http://schemas.microsoft.com/office/drawing/2014/main" id="{0BEDBABE-1333-4241-BC11-FDD983A2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8" y="1776"/>
                <a:ext cx="24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2479" name="Line 47">
                <a:extLst>
                  <a:ext uri="{FF2B5EF4-FFF2-40B4-BE49-F238E27FC236}">
                    <a16:creationId xmlns:a16="http://schemas.microsoft.com/office/drawing/2014/main" id="{8C877A58-80A0-CC47-87B1-BB9604A72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25"/>
                <a:ext cx="21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02480" name="Line 48">
            <a:extLst>
              <a:ext uri="{FF2B5EF4-FFF2-40B4-BE49-F238E27FC236}">
                <a16:creationId xmlns:a16="http://schemas.microsoft.com/office/drawing/2014/main" id="{AC6826D5-1DB3-D14D-A159-52BCF18CA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4495800"/>
            <a:ext cx="3111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81" name="Line 49">
            <a:extLst>
              <a:ext uri="{FF2B5EF4-FFF2-40B4-BE49-F238E27FC236}">
                <a16:creationId xmlns:a16="http://schemas.microsoft.com/office/drawing/2014/main" id="{4D0D2538-858D-8C41-9733-36D9F19C0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2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2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2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0BC2A9B2-BA15-614D-9A98-65272DDA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 = change(x);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4F5182F-1999-B647-A25A-22593A217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want to write a method that can change the object that a variable refers to, you must do three things:</a:t>
            </a:r>
          </a:p>
          <a:p>
            <a:pPr lvl="1">
              <a:buFontTx/>
              <a:buNone/>
            </a:pPr>
            <a:r>
              <a:rPr lang="en-US" altLang="en-US"/>
              <a:t>1.	 </a:t>
            </a:r>
            <a:r>
              <a:rPr lang="en-US" altLang="en-US" b="1"/>
              <a:t>pass </a:t>
            </a:r>
            <a:r>
              <a:rPr lang="en-US" altLang="en-US"/>
              <a:t>in the original state of the object to the method</a:t>
            </a:r>
          </a:p>
          <a:p>
            <a:pPr lvl="1">
              <a:buFontTx/>
              <a:buNone/>
            </a:pPr>
            <a:r>
              <a:rPr lang="en-US" altLang="en-US"/>
              <a:t>2.	 </a:t>
            </a:r>
            <a:r>
              <a:rPr lang="en-US" altLang="en-US" b="1"/>
              <a:t>return </a:t>
            </a:r>
            <a:r>
              <a:rPr lang="en-US" altLang="en-US"/>
              <a:t>the new (possibly changed) object from the method</a:t>
            </a:r>
          </a:p>
          <a:p>
            <a:pPr lvl="1">
              <a:buFontTx/>
              <a:buNone/>
            </a:pPr>
            <a:r>
              <a:rPr lang="en-US" altLang="en-US"/>
              <a:t>3.	 </a:t>
            </a:r>
            <a:r>
              <a:rPr lang="en-US" altLang="en-US" b="1"/>
              <a:t>re-assign</a:t>
            </a:r>
            <a:r>
              <a:rPr lang="en-US" altLang="en-US"/>
              <a:t> the caller's variable to store the returned result</a:t>
            </a:r>
          </a:p>
          <a:p>
            <a:pPr lvl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 = change(p);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in main</a:t>
            </a:r>
          </a:p>
          <a:p>
            <a:pPr lvl="1"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Point </a:t>
            </a:r>
            <a:r>
              <a:rPr lang="en-US" altLang="en-US" b="1">
                <a:latin typeface="Courier New" panose="02070309020205020404" pitchFamily="49" charset="0"/>
              </a:rPr>
              <a:t>change</a:t>
            </a:r>
            <a:r>
              <a:rPr lang="en-US" altLang="en-US">
                <a:latin typeface="Courier New" panose="02070309020205020404" pitchFamily="49" charset="0"/>
              </a:rPr>
              <a:t>(Point thePoint) 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thePoint = new Point(99, -1);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return thePoint;</a:t>
            </a:r>
          </a:p>
          <a:p>
            <a:pPr lvl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/>
              <a:t>We call this general algorithmic pattern  </a:t>
            </a:r>
            <a:r>
              <a:rPr lang="en-US" altLang="en-US" b="1"/>
              <a:t>x = change(x);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2726547D-B305-7D43-830A-34C5A99A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 = change(x) and strings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80F30441-AC8D-704A-AAB2-B8BC37E66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String methods that modify a string actually return a new one.</a:t>
            </a:r>
          </a:p>
          <a:p>
            <a:pPr lvl="1"/>
            <a:r>
              <a:rPr lang="en-US" altLang="en-US"/>
              <a:t>If we want to modify a string variable, we must re-assign it.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String s = "lil bow wow";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s.toUpperCase();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System.out.println(s);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lil bow wow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 =</a:t>
            </a:r>
            <a:r>
              <a:rPr lang="en-US" altLang="en-US">
                <a:latin typeface="Courier New" panose="02070309020205020404" pitchFamily="49" charset="0"/>
              </a:rPr>
              <a:t> s.toUpperCase();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System.out.println(s);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LIL BOW WOW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We use x = change(x) in methods that modify a binary tree.</a:t>
            </a:r>
          </a:p>
          <a:p>
            <a:pPr lvl="1"/>
            <a:r>
              <a:rPr lang="en-US" altLang="en-US"/>
              <a:t>We will </a:t>
            </a:r>
            <a:r>
              <a:rPr lang="en-US" altLang="en-US" b="1"/>
              <a:t>pass</a:t>
            </a:r>
            <a:r>
              <a:rPr lang="en-US" altLang="en-US"/>
              <a:t> in a node as a parameter and </a:t>
            </a:r>
            <a:r>
              <a:rPr lang="en-US" altLang="en-US" b="1"/>
              <a:t>return</a:t>
            </a:r>
            <a:r>
              <a:rPr lang="en-US" altLang="en-US"/>
              <a:t> a node result.</a:t>
            </a:r>
          </a:p>
          <a:p>
            <a:pPr lvl="1"/>
            <a:r>
              <a:rPr lang="en-US" altLang="en-US"/>
              <a:t>The node passed in must be </a:t>
            </a:r>
            <a:r>
              <a:rPr lang="en-US" altLang="en-US" b="1"/>
              <a:t>re-assigned</a:t>
            </a:r>
            <a:r>
              <a:rPr lang="en-US" altLang="en-US"/>
              <a:t> via x = change(x).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6E040724-524E-8641-8050-8FADB414B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trees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3CA99B89-D2B5-DD4F-A92E-C5843BD59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binary search tree</a:t>
            </a:r>
            <a:r>
              <a:rPr lang="en-US" altLang="en-US"/>
              <a:t> ("BST"): a binary tree that is either: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empty (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), 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root node R such that: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every element of R's left subtree contains data "less than" R's data,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every element of R's right subtree contains data "greater than" R's,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R's left and right subtrees are also binary search trees.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BSTs store their elements in</a:t>
            </a:r>
            <a:br>
              <a:rPr lang="en-US" altLang="en-US"/>
            </a:br>
            <a:r>
              <a:rPr lang="en-US" altLang="en-US"/>
              <a:t>sorted order, which is helpful</a:t>
            </a:r>
            <a:br>
              <a:rPr lang="en-US" altLang="en-US"/>
            </a:br>
            <a:r>
              <a:rPr lang="en-US" altLang="en-US"/>
              <a:t>for searching/sorting tasks.</a:t>
            </a:r>
          </a:p>
        </p:txBody>
      </p:sp>
      <p:grpSp>
        <p:nvGrpSpPr>
          <p:cNvPr id="366612" name="Group 20">
            <a:extLst>
              <a:ext uri="{FF2B5EF4-FFF2-40B4-BE49-F238E27FC236}">
                <a16:creationId xmlns:a16="http://schemas.microsoft.com/office/drawing/2014/main" id="{D6AA0B3E-5E1F-F349-BE8F-0C8E35EA3A5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3200400" cy="2759075"/>
            <a:chOff x="3408" y="2256"/>
            <a:chExt cx="2016" cy="1882"/>
          </a:xfrm>
        </p:grpSpPr>
        <p:sp>
          <p:nvSpPr>
            <p:cNvPr id="366597" name="Oval 5">
              <a:extLst>
                <a:ext uri="{FF2B5EF4-FFF2-40B4-BE49-F238E27FC236}">
                  <a16:creationId xmlns:a16="http://schemas.microsoft.com/office/drawing/2014/main" id="{4A9FA987-F9B9-EC47-B7D7-903019BFCC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66598" name="Oval 6">
              <a:extLst>
                <a:ext uri="{FF2B5EF4-FFF2-40B4-BE49-F238E27FC236}">
                  <a16:creationId xmlns:a16="http://schemas.microsoft.com/office/drawing/2014/main" id="{B794B952-0DA3-194A-ABFE-6B45CA61A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66599" name="Oval 7">
              <a:extLst>
                <a:ext uri="{FF2B5EF4-FFF2-40B4-BE49-F238E27FC236}">
                  <a16:creationId xmlns:a16="http://schemas.microsoft.com/office/drawing/2014/main" id="{B427B70B-F5F7-9F41-8871-FA690FAF0A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66600" name="Oval 8">
              <a:extLst>
                <a:ext uri="{FF2B5EF4-FFF2-40B4-BE49-F238E27FC236}">
                  <a16:creationId xmlns:a16="http://schemas.microsoft.com/office/drawing/2014/main" id="{76321B07-9938-A34F-84F8-7B94FEB792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66601" name="Oval 9">
              <a:extLst>
                <a:ext uri="{FF2B5EF4-FFF2-40B4-BE49-F238E27FC236}">
                  <a16:creationId xmlns:a16="http://schemas.microsoft.com/office/drawing/2014/main" id="{A34683E5-0EEC-364C-99A6-371DB25A9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66602" name="AutoShape 10">
              <a:extLst>
                <a:ext uri="{FF2B5EF4-FFF2-40B4-BE49-F238E27FC236}">
                  <a16:creationId xmlns:a16="http://schemas.microsoft.com/office/drawing/2014/main" id="{2EBC4469-3976-4C4D-AAF2-0A3F6115D559}"/>
                </a:ext>
              </a:extLst>
            </p:cNvPr>
            <p:cNvCxnSpPr>
              <a:cxnSpLocks noChangeShapeType="1"/>
              <a:stCxn id="366601" idx="3"/>
              <a:endCxn id="366600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6603" name="AutoShape 11">
              <a:extLst>
                <a:ext uri="{FF2B5EF4-FFF2-40B4-BE49-F238E27FC236}">
                  <a16:creationId xmlns:a16="http://schemas.microsoft.com/office/drawing/2014/main" id="{8ECDB13A-B9D5-0C47-A326-45FDE525017A}"/>
                </a:ext>
              </a:extLst>
            </p:cNvPr>
            <p:cNvCxnSpPr>
              <a:cxnSpLocks noChangeShapeType="1"/>
              <a:stCxn id="366601" idx="5"/>
              <a:endCxn id="366599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6604" name="AutoShape 12">
              <a:extLst>
                <a:ext uri="{FF2B5EF4-FFF2-40B4-BE49-F238E27FC236}">
                  <a16:creationId xmlns:a16="http://schemas.microsoft.com/office/drawing/2014/main" id="{82482045-A1DB-864A-917A-BCEF4EF810EE}"/>
                </a:ext>
              </a:extLst>
            </p:cNvPr>
            <p:cNvCxnSpPr>
              <a:cxnSpLocks noChangeShapeType="1"/>
              <a:stCxn id="366599" idx="3"/>
              <a:endCxn id="366598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6605" name="AutoShape 13">
              <a:extLst>
                <a:ext uri="{FF2B5EF4-FFF2-40B4-BE49-F238E27FC236}">
                  <a16:creationId xmlns:a16="http://schemas.microsoft.com/office/drawing/2014/main" id="{B664F77B-3795-B245-A5FB-E88F978B7A14}"/>
                </a:ext>
              </a:extLst>
            </p:cNvPr>
            <p:cNvCxnSpPr>
              <a:cxnSpLocks noChangeShapeType="1"/>
              <a:stCxn id="366599" idx="5"/>
              <a:endCxn id="366597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6606" name="Oval 14">
              <a:extLst>
                <a:ext uri="{FF2B5EF4-FFF2-40B4-BE49-F238E27FC236}">
                  <a16:creationId xmlns:a16="http://schemas.microsoft.com/office/drawing/2014/main" id="{664F2DC9-302B-894E-81A4-09C5D18C5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66607" name="Oval 15">
              <a:extLst>
                <a:ext uri="{FF2B5EF4-FFF2-40B4-BE49-F238E27FC236}">
                  <a16:creationId xmlns:a16="http://schemas.microsoft.com/office/drawing/2014/main" id="{EAC59F87-2347-114F-BB4E-CF740396B1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66608" name="AutoShape 16">
              <a:extLst>
                <a:ext uri="{FF2B5EF4-FFF2-40B4-BE49-F238E27FC236}">
                  <a16:creationId xmlns:a16="http://schemas.microsoft.com/office/drawing/2014/main" id="{E6F9B961-A306-CE48-B7A9-FE50B1C0792B}"/>
                </a:ext>
              </a:extLst>
            </p:cNvPr>
            <p:cNvCxnSpPr>
              <a:cxnSpLocks noChangeShapeType="1"/>
              <a:stCxn id="366600" idx="3"/>
              <a:endCxn id="366607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6609" name="AutoShape 17">
              <a:extLst>
                <a:ext uri="{FF2B5EF4-FFF2-40B4-BE49-F238E27FC236}">
                  <a16:creationId xmlns:a16="http://schemas.microsoft.com/office/drawing/2014/main" id="{482FBF78-49B7-304D-958B-E568228DE34D}"/>
                </a:ext>
              </a:extLst>
            </p:cNvPr>
            <p:cNvCxnSpPr>
              <a:cxnSpLocks noChangeShapeType="1"/>
              <a:stCxn id="366600" idx="5"/>
              <a:endCxn id="366606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6610" name="Text Box 18">
              <a:extLst>
                <a:ext uri="{FF2B5EF4-FFF2-40B4-BE49-F238E27FC236}">
                  <a16:creationId xmlns:a16="http://schemas.microsoft.com/office/drawing/2014/main" id="{22359626-AA9C-9F4A-BCA1-308F552F0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6611" name="AutoShape 19">
              <a:extLst>
                <a:ext uri="{FF2B5EF4-FFF2-40B4-BE49-F238E27FC236}">
                  <a16:creationId xmlns:a16="http://schemas.microsoft.com/office/drawing/2014/main" id="{33438CF7-7C82-954C-84D7-10FF87DB5CC6}"/>
                </a:ext>
              </a:extLst>
            </p:cNvPr>
            <p:cNvCxnSpPr>
              <a:cxnSpLocks noChangeShapeType="1"/>
              <a:stCxn id="366610" idx="2"/>
              <a:endCxn id="366601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2A3AAEDD-7D80-A346-84BE-7BB5C1DD8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AD9D14CD-8ECE-CE4D-86B1-78C99AD4B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Much like with linked lists, if we just modify what a local variable refers to, it won't change the collection.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private void add(IntTreeNode node, 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if (node == null)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node = new IntTreeNode(value);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In the linked list case, how did we</a:t>
            </a:r>
            <a:br>
              <a:rPr lang="en-US" altLang="en-US"/>
            </a:br>
            <a:r>
              <a:rPr lang="en-US" altLang="en-US"/>
              <a:t>actually modify the list?</a:t>
            </a:r>
          </a:p>
          <a:p>
            <a:pPr lvl="2"/>
            <a:r>
              <a:rPr lang="en-US" altLang="en-US"/>
              <a:t>by changing the </a:t>
            </a:r>
            <a:r>
              <a:rPr lang="en-US" altLang="en-US">
                <a:latin typeface="Courier New" panose="02070309020205020404" pitchFamily="49" charset="0"/>
              </a:rPr>
              <a:t>front</a:t>
            </a:r>
          </a:p>
          <a:p>
            <a:pPr lvl="2"/>
            <a:r>
              <a:rPr lang="en-US" altLang="en-US"/>
              <a:t>by changing a node's </a:t>
            </a:r>
            <a:r>
              <a:rPr lang="en-US" altLang="en-US">
                <a:latin typeface="Courier New" panose="02070309020205020404" pitchFamily="49" charset="0"/>
              </a:rPr>
              <a:t>next</a:t>
            </a:r>
            <a:r>
              <a:rPr lang="en-US" altLang="en-US"/>
              <a:t> field</a:t>
            </a:r>
          </a:p>
        </p:txBody>
      </p:sp>
      <p:grpSp>
        <p:nvGrpSpPr>
          <p:cNvPr id="377898" name="Group 42">
            <a:extLst>
              <a:ext uri="{FF2B5EF4-FFF2-40B4-BE49-F238E27FC236}">
                <a16:creationId xmlns:a16="http://schemas.microsoft.com/office/drawing/2014/main" id="{AB7AC2B1-1436-9449-A830-2576E23092D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462338"/>
            <a:ext cx="2362200" cy="2252662"/>
            <a:chOff x="4080" y="2112"/>
            <a:chExt cx="1488" cy="1419"/>
          </a:xfrm>
        </p:grpSpPr>
        <p:sp>
          <p:nvSpPr>
            <p:cNvPr id="377877" name="Oval 21">
              <a:extLst>
                <a:ext uri="{FF2B5EF4-FFF2-40B4-BE49-F238E27FC236}">
                  <a16:creationId xmlns:a16="http://schemas.microsoft.com/office/drawing/2014/main" id="{7BBD22D0-F31C-594E-9AED-7AE86C4283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77878" name="Oval 22">
              <a:extLst>
                <a:ext uri="{FF2B5EF4-FFF2-40B4-BE49-F238E27FC236}">
                  <a16:creationId xmlns:a16="http://schemas.microsoft.com/office/drawing/2014/main" id="{5C226CA7-B924-3F40-8F7C-78D1322F1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77879" name="Oval 23">
              <a:extLst>
                <a:ext uri="{FF2B5EF4-FFF2-40B4-BE49-F238E27FC236}">
                  <a16:creationId xmlns:a16="http://schemas.microsoft.com/office/drawing/2014/main" id="{6296AAEE-236F-124A-8B24-454D6459EA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77880" name="Oval 24">
              <a:extLst>
                <a:ext uri="{FF2B5EF4-FFF2-40B4-BE49-F238E27FC236}">
                  <a16:creationId xmlns:a16="http://schemas.microsoft.com/office/drawing/2014/main" id="{A8D2F09E-075D-7A42-BC38-A9E6A1B697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77881" name="Oval 25">
              <a:extLst>
                <a:ext uri="{FF2B5EF4-FFF2-40B4-BE49-F238E27FC236}">
                  <a16:creationId xmlns:a16="http://schemas.microsoft.com/office/drawing/2014/main" id="{E26BB0F9-A0DD-BE40-82F8-6E44060434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77882" name="AutoShape 26">
              <a:extLst>
                <a:ext uri="{FF2B5EF4-FFF2-40B4-BE49-F238E27FC236}">
                  <a16:creationId xmlns:a16="http://schemas.microsoft.com/office/drawing/2014/main" id="{6864603A-E517-7E4E-9A8E-ED875D9CCE3F}"/>
                </a:ext>
              </a:extLst>
            </p:cNvPr>
            <p:cNvCxnSpPr>
              <a:cxnSpLocks noChangeShapeType="1"/>
              <a:stCxn id="377881" idx="3"/>
              <a:endCxn id="377880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7883" name="AutoShape 27">
              <a:extLst>
                <a:ext uri="{FF2B5EF4-FFF2-40B4-BE49-F238E27FC236}">
                  <a16:creationId xmlns:a16="http://schemas.microsoft.com/office/drawing/2014/main" id="{50B018AB-8AF3-B64C-AEF5-885746663C65}"/>
                </a:ext>
              </a:extLst>
            </p:cNvPr>
            <p:cNvCxnSpPr>
              <a:cxnSpLocks noChangeShapeType="1"/>
              <a:stCxn id="377881" idx="5"/>
              <a:endCxn id="377879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7884" name="AutoShape 28">
              <a:extLst>
                <a:ext uri="{FF2B5EF4-FFF2-40B4-BE49-F238E27FC236}">
                  <a16:creationId xmlns:a16="http://schemas.microsoft.com/office/drawing/2014/main" id="{8515954C-DBF7-B742-ABD8-B4A0F689B237}"/>
                </a:ext>
              </a:extLst>
            </p:cNvPr>
            <p:cNvCxnSpPr>
              <a:cxnSpLocks noChangeShapeType="1"/>
              <a:stCxn id="377879" idx="3"/>
              <a:endCxn id="377878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7885" name="AutoShape 29">
              <a:extLst>
                <a:ext uri="{FF2B5EF4-FFF2-40B4-BE49-F238E27FC236}">
                  <a16:creationId xmlns:a16="http://schemas.microsoft.com/office/drawing/2014/main" id="{EE9AEC14-9E01-924F-A5FD-7715346C3315}"/>
                </a:ext>
              </a:extLst>
            </p:cNvPr>
            <p:cNvCxnSpPr>
              <a:cxnSpLocks noChangeShapeType="1"/>
              <a:stCxn id="377879" idx="5"/>
              <a:endCxn id="377877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7886" name="Oval 30">
              <a:extLst>
                <a:ext uri="{FF2B5EF4-FFF2-40B4-BE49-F238E27FC236}">
                  <a16:creationId xmlns:a16="http://schemas.microsoft.com/office/drawing/2014/main" id="{DF2BFB2B-71CE-3441-9EF4-E4C4A50BF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77887" name="Oval 31">
              <a:extLst>
                <a:ext uri="{FF2B5EF4-FFF2-40B4-BE49-F238E27FC236}">
                  <a16:creationId xmlns:a16="http://schemas.microsoft.com/office/drawing/2014/main" id="{978BB870-A0B0-1948-9D4D-169042712F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77888" name="AutoShape 32">
              <a:extLst>
                <a:ext uri="{FF2B5EF4-FFF2-40B4-BE49-F238E27FC236}">
                  <a16:creationId xmlns:a16="http://schemas.microsoft.com/office/drawing/2014/main" id="{610A2D64-A058-FE49-8E6D-2BF586CA921E}"/>
                </a:ext>
              </a:extLst>
            </p:cNvPr>
            <p:cNvCxnSpPr>
              <a:cxnSpLocks noChangeShapeType="1"/>
              <a:stCxn id="377880" idx="3"/>
              <a:endCxn id="377887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7889" name="AutoShape 33">
              <a:extLst>
                <a:ext uri="{FF2B5EF4-FFF2-40B4-BE49-F238E27FC236}">
                  <a16:creationId xmlns:a16="http://schemas.microsoft.com/office/drawing/2014/main" id="{5B9FB67F-4CAF-0F46-B990-790FC9D34859}"/>
                </a:ext>
              </a:extLst>
            </p:cNvPr>
            <p:cNvCxnSpPr>
              <a:cxnSpLocks noChangeShapeType="1"/>
              <a:stCxn id="377880" idx="5"/>
              <a:endCxn id="377886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7890" name="Text Box 34">
              <a:extLst>
                <a:ext uri="{FF2B5EF4-FFF2-40B4-BE49-F238E27FC236}">
                  <a16:creationId xmlns:a16="http://schemas.microsoft.com/office/drawing/2014/main" id="{757968D7-8F0F-D645-97A6-FD3C3B60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112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77891" name="AutoShape 35">
              <a:extLst>
                <a:ext uri="{FF2B5EF4-FFF2-40B4-BE49-F238E27FC236}">
                  <a16:creationId xmlns:a16="http://schemas.microsoft.com/office/drawing/2014/main" id="{E56724C5-13C7-D14A-9959-DD3DD1FAC141}"/>
                </a:ext>
              </a:extLst>
            </p:cNvPr>
            <p:cNvCxnSpPr>
              <a:cxnSpLocks noChangeShapeType="1"/>
              <a:stCxn id="377890" idx="2"/>
              <a:endCxn id="377881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7899" name="Group 43">
            <a:extLst>
              <a:ext uri="{FF2B5EF4-FFF2-40B4-BE49-F238E27FC236}">
                <a16:creationId xmlns:a16="http://schemas.microsoft.com/office/drawing/2014/main" id="{EA2489BF-EAD8-8249-BC74-C403DF28D9DE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2362200"/>
            <a:ext cx="1254125" cy="406400"/>
            <a:chOff x="2952" y="1328"/>
            <a:chExt cx="790" cy="256"/>
          </a:xfrm>
        </p:grpSpPr>
        <p:sp>
          <p:nvSpPr>
            <p:cNvPr id="377892" name="Oval 36">
              <a:extLst>
                <a:ext uri="{FF2B5EF4-FFF2-40B4-BE49-F238E27FC236}">
                  <a16:creationId xmlns:a16="http://schemas.microsoft.com/office/drawing/2014/main" id="{C6CF4566-77DD-244C-80B8-F34A1C028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4" y="1328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49</a:t>
              </a:r>
            </a:p>
          </p:txBody>
        </p:sp>
        <p:sp>
          <p:nvSpPr>
            <p:cNvPr id="377895" name="Text Box 39">
              <a:extLst>
                <a:ext uri="{FF2B5EF4-FFF2-40B4-BE49-F238E27FC236}">
                  <a16:creationId xmlns:a16="http://schemas.microsoft.com/office/drawing/2014/main" id="{6013843A-2618-3F43-8218-A8DE0E0AF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344"/>
              <a:ext cx="3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node</a:t>
              </a:r>
            </a:p>
          </p:txBody>
        </p:sp>
        <p:cxnSp>
          <p:nvCxnSpPr>
            <p:cNvPr id="377896" name="AutoShape 40">
              <a:extLst>
                <a:ext uri="{FF2B5EF4-FFF2-40B4-BE49-F238E27FC236}">
                  <a16:creationId xmlns:a16="http://schemas.microsoft.com/office/drawing/2014/main" id="{5636F5B7-2A8E-1B42-A91A-0A13E6DED6DD}"/>
                </a:ext>
              </a:extLst>
            </p:cNvPr>
            <p:cNvCxnSpPr>
              <a:cxnSpLocks noChangeShapeType="1"/>
              <a:stCxn id="377895" idx="3"/>
              <a:endCxn id="377892" idx="2"/>
            </p:cNvCxnSpPr>
            <p:nvPr/>
          </p:nvCxnSpPr>
          <p:spPr bwMode="auto">
            <a:xfrm>
              <a:off x="3321" y="1450"/>
              <a:ext cx="171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D38899F4-70A8-444E-8FCE-96EDFB639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Applying x = change(x)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59A0E350-33E5-6748-9181-57794D875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205163" algn="l"/>
              </a:tabLst>
            </a:pPr>
            <a:r>
              <a:rPr lang="en-US" altLang="en-US"/>
              <a:t>Methods that modify a tree should have the following pattern:</a:t>
            </a:r>
          </a:p>
          <a:p>
            <a:pPr lvl="1">
              <a:tabLst>
                <a:tab pos="3205163" algn="l"/>
              </a:tabLst>
            </a:pPr>
            <a:r>
              <a:rPr lang="en-US" altLang="en-US"/>
              <a:t>input (parameter):	old state of the node</a:t>
            </a:r>
          </a:p>
          <a:p>
            <a:pPr lvl="1">
              <a:tabLst>
                <a:tab pos="3205163" algn="l"/>
              </a:tabLst>
            </a:pPr>
            <a:r>
              <a:rPr lang="en-US" altLang="en-US"/>
              <a:t>output (return):	new state of the node</a:t>
            </a:r>
          </a:p>
          <a:p>
            <a:pPr lvl="1">
              <a:tabLst>
                <a:tab pos="3205163" algn="l"/>
              </a:tabLst>
            </a:pPr>
            <a:endParaRPr lang="en-US" altLang="en-US"/>
          </a:p>
          <a:p>
            <a:pPr lvl="1">
              <a:tabLst>
                <a:tab pos="3205163" algn="l"/>
              </a:tabLst>
            </a:pPr>
            <a:endParaRPr lang="en-US" altLang="en-US"/>
          </a:p>
          <a:p>
            <a:pPr lvl="1">
              <a:tabLst>
                <a:tab pos="3205163" algn="l"/>
              </a:tabLst>
            </a:pPr>
            <a:endParaRPr lang="en-US" altLang="en-US"/>
          </a:p>
          <a:p>
            <a:pPr lvl="1">
              <a:tabLst>
                <a:tab pos="3205163" algn="l"/>
              </a:tabLst>
            </a:pPr>
            <a:endParaRPr lang="en-US" altLang="en-US"/>
          </a:p>
          <a:p>
            <a:pPr lvl="1">
              <a:tabLst>
                <a:tab pos="3205163" algn="l"/>
              </a:tabLst>
            </a:pPr>
            <a:endParaRPr lang="en-US" altLang="en-US"/>
          </a:p>
          <a:p>
            <a:pPr>
              <a:tabLst>
                <a:tab pos="3205163" algn="l"/>
              </a:tabLst>
            </a:pPr>
            <a:r>
              <a:rPr lang="en-US" altLang="en-US"/>
              <a:t>In order to actually change the tree, you must reassign:</a:t>
            </a:r>
          </a:p>
          <a:p>
            <a:pPr lvl="1">
              <a:lnSpc>
                <a:spcPct val="90000"/>
              </a:lnSpc>
              <a:tabLst>
                <a:tab pos="3205163" algn="l"/>
              </a:tabLst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tabLst>
                <a:tab pos="32051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node        = </a:t>
            </a:r>
            <a:r>
              <a:rPr lang="en-US" altLang="en-US" b="1"/>
              <a:t>change</a:t>
            </a:r>
            <a:r>
              <a:rPr lang="en-US" altLang="en-US">
                <a:latin typeface="Courier New" panose="02070309020205020404" pitchFamily="49" charset="0"/>
              </a:rPr>
              <a:t>(node,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32051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node.left   = </a:t>
            </a:r>
            <a:r>
              <a:rPr lang="en-US" altLang="en-US" b="1"/>
              <a:t>change</a:t>
            </a:r>
            <a:r>
              <a:rPr lang="en-US" altLang="en-US">
                <a:latin typeface="Courier New" panose="02070309020205020404" pitchFamily="49" charset="0"/>
              </a:rPr>
              <a:t>(node.left,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32051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node.right  = </a:t>
            </a:r>
            <a:r>
              <a:rPr lang="en-US" altLang="en-US" b="1"/>
              <a:t>change</a:t>
            </a:r>
            <a:r>
              <a:rPr lang="en-US" altLang="en-US">
                <a:latin typeface="Courier New" panose="02070309020205020404" pitchFamily="49" charset="0"/>
              </a:rPr>
              <a:t>(node.right,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32051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overallRoot = </a:t>
            </a:r>
            <a:r>
              <a:rPr lang="en-US" altLang="en-US" b="1"/>
              <a:t>change</a:t>
            </a:r>
            <a:r>
              <a:rPr lang="en-US" altLang="en-US">
                <a:latin typeface="Courier New" panose="02070309020205020404" pitchFamily="49" charset="0"/>
              </a:rPr>
              <a:t>(overallRoot,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79908" name="Text Box 4">
            <a:extLst>
              <a:ext uri="{FF2B5EF4-FFF2-40B4-BE49-F238E27FC236}">
                <a16:creationId xmlns:a16="http://schemas.microsoft.com/office/drawing/2014/main" id="{FB35A516-3A11-0B44-BE9E-C1A0611C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51200"/>
            <a:ext cx="1600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your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method</a:t>
            </a:r>
          </a:p>
        </p:txBody>
      </p:sp>
      <p:sp>
        <p:nvSpPr>
          <p:cNvPr id="379909" name="Line 5">
            <a:extLst>
              <a:ext uri="{FF2B5EF4-FFF2-40B4-BE49-F238E27FC236}">
                <a16:creationId xmlns:a16="http://schemas.microsoft.com/office/drawing/2014/main" id="{89FAAA83-5542-0348-9661-771D5DFF4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0" name="Text Box 6">
            <a:extLst>
              <a:ext uri="{FF2B5EF4-FFF2-40B4-BE49-F238E27FC236}">
                <a16:creationId xmlns:a16="http://schemas.microsoft.com/office/drawing/2014/main" id="{38714B6B-74C8-404F-83B5-E5C0E5A7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00400"/>
            <a:ext cx="90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node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before</a:t>
            </a:r>
          </a:p>
        </p:txBody>
      </p:sp>
      <p:sp>
        <p:nvSpPr>
          <p:cNvPr id="379911" name="Line 7">
            <a:extLst>
              <a:ext uri="{FF2B5EF4-FFF2-40B4-BE49-F238E27FC236}">
                <a16:creationId xmlns:a16="http://schemas.microsoft.com/office/drawing/2014/main" id="{92EB6E97-2DE3-4F4F-9F01-FD6F1BC29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Text Box 8">
            <a:extLst>
              <a:ext uri="{FF2B5EF4-FFF2-40B4-BE49-F238E27FC236}">
                <a16:creationId xmlns:a16="http://schemas.microsoft.com/office/drawing/2014/main" id="{5FC6A240-6646-2E46-A3EF-B580D07C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00400"/>
            <a:ext cx="73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node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after</a:t>
            </a:r>
          </a:p>
        </p:txBody>
      </p:sp>
      <p:sp>
        <p:nvSpPr>
          <p:cNvPr id="379913" name="Text Box 9">
            <a:extLst>
              <a:ext uri="{FF2B5EF4-FFF2-40B4-BE49-F238E27FC236}">
                <a16:creationId xmlns:a16="http://schemas.microsoft.com/office/drawing/2014/main" id="{FF3D8393-C2A1-E54B-ACCE-F2117D34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84525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Tahoma" panose="020B0604030504040204" pitchFamily="34" charset="0"/>
              </a:rPr>
              <a:t>parameter</a:t>
            </a:r>
          </a:p>
        </p:txBody>
      </p:sp>
      <p:sp>
        <p:nvSpPr>
          <p:cNvPr id="379914" name="Text Box 10">
            <a:extLst>
              <a:ext uri="{FF2B5EF4-FFF2-40B4-BE49-F238E27FC236}">
                <a16:creationId xmlns:a16="http://schemas.microsoft.com/office/drawing/2014/main" id="{E3E96149-DE5E-D44A-BB44-329627B3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184525"/>
            <a:ext cx="86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Tahoma" panose="020B0604030504040204" pitchFamily="34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77CDD4AE-EAAA-5043-B0EA-DF9AD3476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correct solution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60B2FB3D-3E1C-464D-AE72-EC29C6834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this BST in sorted order.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void add(int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>
                <a:latin typeface="Courier New" panose="02070309020205020404" pitchFamily="49" charset="0"/>
              </a:rPr>
              <a:t>overallRoot</a:t>
            </a:r>
            <a:r>
              <a:rPr lang="en-US" altLang="en-US" sz="2000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 add(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 node, 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(node == null)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node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&gt;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node.left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node.left</a:t>
            </a:r>
            <a:r>
              <a:rPr lang="en-US" altLang="en-US" sz="2000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&lt;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node.right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2000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else a duplicate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return node;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000" dirty="0"/>
              <a:t>Think about the case when </a:t>
            </a:r>
            <a:r>
              <a:rPr lang="en-US" altLang="en-US" sz="2000" dirty="0">
                <a:latin typeface="Courier New" panose="02070309020205020404" pitchFamily="49" charset="0"/>
              </a:rPr>
              <a:t>node</a:t>
            </a:r>
            <a:r>
              <a:rPr lang="en-US" altLang="en-US" sz="2000" dirty="0"/>
              <a:t> is a leaf...</a:t>
            </a:r>
          </a:p>
        </p:txBody>
      </p:sp>
      <p:grpSp>
        <p:nvGrpSpPr>
          <p:cNvPr id="380932" name="Group 4">
            <a:extLst>
              <a:ext uri="{FF2B5EF4-FFF2-40B4-BE49-F238E27FC236}">
                <a16:creationId xmlns:a16="http://schemas.microsoft.com/office/drawing/2014/main" id="{60A69871-82CB-3046-9CE5-034EB3EF525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14800"/>
            <a:ext cx="2362200" cy="2252663"/>
            <a:chOff x="4080" y="2112"/>
            <a:chExt cx="1488" cy="1419"/>
          </a:xfrm>
        </p:grpSpPr>
        <p:sp>
          <p:nvSpPr>
            <p:cNvPr id="380933" name="Oval 5">
              <a:extLst>
                <a:ext uri="{FF2B5EF4-FFF2-40B4-BE49-F238E27FC236}">
                  <a16:creationId xmlns:a16="http://schemas.microsoft.com/office/drawing/2014/main" id="{D2BC6B01-E8D4-EE4D-A2C2-F6D78FA6A0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80934" name="Oval 6">
              <a:extLst>
                <a:ext uri="{FF2B5EF4-FFF2-40B4-BE49-F238E27FC236}">
                  <a16:creationId xmlns:a16="http://schemas.microsoft.com/office/drawing/2014/main" id="{C024E88D-DD30-CD4C-A19A-258B3C39D5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80935" name="Oval 7">
              <a:extLst>
                <a:ext uri="{FF2B5EF4-FFF2-40B4-BE49-F238E27FC236}">
                  <a16:creationId xmlns:a16="http://schemas.microsoft.com/office/drawing/2014/main" id="{AC8121B7-836E-6142-B793-BD7E7A968D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80936" name="Oval 8">
              <a:extLst>
                <a:ext uri="{FF2B5EF4-FFF2-40B4-BE49-F238E27FC236}">
                  <a16:creationId xmlns:a16="http://schemas.microsoft.com/office/drawing/2014/main" id="{2B5FBD1E-3F23-2E49-A38E-9B9F04A41F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80937" name="Oval 9">
              <a:extLst>
                <a:ext uri="{FF2B5EF4-FFF2-40B4-BE49-F238E27FC236}">
                  <a16:creationId xmlns:a16="http://schemas.microsoft.com/office/drawing/2014/main" id="{AE03C12D-C47F-B843-8380-3CE5B75C4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80938" name="AutoShape 10">
              <a:extLst>
                <a:ext uri="{FF2B5EF4-FFF2-40B4-BE49-F238E27FC236}">
                  <a16:creationId xmlns:a16="http://schemas.microsoft.com/office/drawing/2014/main" id="{D70A866F-7E7E-8249-B0E0-6EEC9ACB725E}"/>
                </a:ext>
              </a:extLst>
            </p:cNvPr>
            <p:cNvCxnSpPr>
              <a:cxnSpLocks noChangeShapeType="1"/>
              <a:stCxn id="380937" idx="3"/>
              <a:endCxn id="380936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939" name="AutoShape 11">
              <a:extLst>
                <a:ext uri="{FF2B5EF4-FFF2-40B4-BE49-F238E27FC236}">
                  <a16:creationId xmlns:a16="http://schemas.microsoft.com/office/drawing/2014/main" id="{3B7B35EE-9528-4845-BDF6-51ED29738EB1}"/>
                </a:ext>
              </a:extLst>
            </p:cNvPr>
            <p:cNvCxnSpPr>
              <a:cxnSpLocks noChangeShapeType="1"/>
              <a:stCxn id="380937" idx="5"/>
              <a:endCxn id="380935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940" name="AutoShape 12">
              <a:extLst>
                <a:ext uri="{FF2B5EF4-FFF2-40B4-BE49-F238E27FC236}">
                  <a16:creationId xmlns:a16="http://schemas.microsoft.com/office/drawing/2014/main" id="{51F525FB-5AA5-E74F-B86B-3FEDF8B28D6F}"/>
                </a:ext>
              </a:extLst>
            </p:cNvPr>
            <p:cNvCxnSpPr>
              <a:cxnSpLocks noChangeShapeType="1"/>
              <a:stCxn id="380935" idx="3"/>
              <a:endCxn id="380934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941" name="AutoShape 13">
              <a:extLst>
                <a:ext uri="{FF2B5EF4-FFF2-40B4-BE49-F238E27FC236}">
                  <a16:creationId xmlns:a16="http://schemas.microsoft.com/office/drawing/2014/main" id="{74C1A51B-6FBF-9A42-8FDE-4BE5E587525F}"/>
                </a:ext>
              </a:extLst>
            </p:cNvPr>
            <p:cNvCxnSpPr>
              <a:cxnSpLocks noChangeShapeType="1"/>
              <a:stCxn id="380935" idx="5"/>
              <a:endCxn id="380933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0942" name="Oval 14">
              <a:extLst>
                <a:ext uri="{FF2B5EF4-FFF2-40B4-BE49-F238E27FC236}">
                  <a16:creationId xmlns:a16="http://schemas.microsoft.com/office/drawing/2014/main" id="{E0F7E592-3115-D345-B0CF-0C3FE5832C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80943" name="Oval 15">
              <a:extLst>
                <a:ext uri="{FF2B5EF4-FFF2-40B4-BE49-F238E27FC236}">
                  <a16:creationId xmlns:a16="http://schemas.microsoft.com/office/drawing/2014/main" id="{5C20E97A-A940-0C4F-A5D4-600C296409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80944" name="AutoShape 16">
              <a:extLst>
                <a:ext uri="{FF2B5EF4-FFF2-40B4-BE49-F238E27FC236}">
                  <a16:creationId xmlns:a16="http://schemas.microsoft.com/office/drawing/2014/main" id="{9A51ED78-1353-2449-A3DF-4F6BE0AC3351}"/>
                </a:ext>
              </a:extLst>
            </p:cNvPr>
            <p:cNvCxnSpPr>
              <a:cxnSpLocks noChangeShapeType="1"/>
              <a:stCxn id="380936" idx="3"/>
              <a:endCxn id="380943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945" name="AutoShape 17">
              <a:extLst>
                <a:ext uri="{FF2B5EF4-FFF2-40B4-BE49-F238E27FC236}">
                  <a16:creationId xmlns:a16="http://schemas.microsoft.com/office/drawing/2014/main" id="{C072A1E1-0B13-894D-B151-C2349EFFE099}"/>
                </a:ext>
              </a:extLst>
            </p:cNvPr>
            <p:cNvCxnSpPr>
              <a:cxnSpLocks noChangeShapeType="1"/>
              <a:stCxn id="380936" idx="5"/>
              <a:endCxn id="380942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0946" name="Text Box 18">
              <a:extLst>
                <a:ext uri="{FF2B5EF4-FFF2-40B4-BE49-F238E27FC236}">
                  <a16:creationId xmlns:a16="http://schemas.microsoft.com/office/drawing/2014/main" id="{40AEC0BD-41EE-9540-8AD9-3F0A40E5D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112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80947" name="AutoShape 19">
              <a:extLst>
                <a:ext uri="{FF2B5EF4-FFF2-40B4-BE49-F238E27FC236}">
                  <a16:creationId xmlns:a16="http://schemas.microsoft.com/office/drawing/2014/main" id="{1695010D-972A-0647-9DB2-C37A85B72549}"/>
                </a:ext>
              </a:extLst>
            </p:cNvPr>
            <p:cNvCxnSpPr>
              <a:cxnSpLocks noChangeShapeType="1"/>
              <a:stCxn id="380946" idx="2"/>
              <a:endCxn id="380937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0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32C98070-BEAC-6342-9D90-6F12CA5C2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BSTs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24D9E6BD-77AC-DB4B-A7C2-6F2DDAD93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BSTs below contain the same elements.</a:t>
            </a:r>
          </a:p>
          <a:p>
            <a:pPr lvl="1"/>
            <a:r>
              <a:rPr lang="en-US" altLang="en-US"/>
              <a:t>What orders are "better" for searching?</a:t>
            </a:r>
          </a:p>
        </p:txBody>
      </p:sp>
      <p:grpSp>
        <p:nvGrpSpPr>
          <p:cNvPr id="369749" name="Group 85">
            <a:extLst>
              <a:ext uri="{FF2B5EF4-FFF2-40B4-BE49-F238E27FC236}">
                <a16:creationId xmlns:a16="http://schemas.microsoft.com/office/drawing/2014/main" id="{6A7C17DD-DF1E-BD4F-B157-E899DA84FE1D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2362200"/>
            <a:ext cx="2359025" cy="4414838"/>
            <a:chOff x="3842" y="1248"/>
            <a:chExt cx="1486" cy="2925"/>
          </a:xfrm>
        </p:grpSpPr>
        <p:sp>
          <p:nvSpPr>
            <p:cNvPr id="369701" name="Oval 37">
              <a:extLst>
                <a:ext uri="{FF2B5EF4-FFF2-40B4-BE49-F238E27FC236}">
                  <a16:creationId xmlns:a16="http://schemas.microsoft.com/office/drawing/2014/main" id="{363A87D0-1D0C-8C45-A668-DF4B8BF8C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2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9702" name="Oval 38">
              <a:extLst>
                <a:ext uri="{FF2B5EF4-FFF2-40B4-BE49-F238E27FC236}">
                  <a16:creationId xmlns:a16="http://schemas.microsoft.com/office/drawing/2014/main" id="{AA527BC6-2ABF-674B-8A28-4E1AF0A18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0" y="164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69703" name="AutoShape 39">
              <a:extLst>
                <a:ext uri="{FF2B5EF4-FFF2-40B4-BE49-F238E27FC236}">
                  <a16:creationId xmlns:a16="http://schemas.microsoft.com/office/drawing/2014/main" id="{033AB50A-89F2-6842-898F-103D279488E6}"/>
                </a:ext>
              </a:extLst>
            </p:cNvPr>
            <p:cNvCxnSpPr>
              <a:cxnSpLocks noChangeShapeType="1"/>
              <a:stCxn id="369702" idx="3"/>
              <a:endCxn id="369701" idx="0"/>
            </p:cNvCxnSpPr>
            <p:nvPr/>
          </p:nvCxnSpPr>
          <p:spPr bwMode="auto">
            <a:xfrm flipH="1">
              <a:off x="4004" y="1938"/>
              <a:ext cx="483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04" name="AutoShape 40">
              <a:extLst>
                <a:ext uri="{FF2B5EF4-FFF2-40B4-BE49-F238E27FC236}">
                  <a16:creationId xmlns:a16="http://schemas.microsoft.com/office/drawing/2014/main" id="{C645EE2A-781F-D14C-A67D-0D252C0D1864}"/>
                </a:ext>
              </a:extLst>
            </p:cNvPr>
            <p:cNvCxnSpPr>
              <a:cxnSpLocks noChangeShapeType="1"/>
              <a:stCxn id="369702" idx="5"/>
              <a:endCxn id="369719" idx="0"/>
            </p:cNvCxnSpPr>
            <p:nvPr/>
          </p:nvCxnSpPr>
          <p:spPr bwMode="auto">
            <a:xfrm>
              <a:off x="4715" y="1938"/>
              <a:ext cx="45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05" name="Oval 41">
              <a:extLst>
                <a:ext uri="{FF2B5EF4-FFF2-40B4-BE49-F238E27FC236}">
                  <a16:creationId xmlns:a16="http://schemas.microsoft.com/office/drawing/2014/main" id="{7BBDDEBD-213A-944E-9DC0-E73BA024C5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3840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69706" name="Oval 42">
              <a:extLst>
                <a:ext uri="{FF2B5EF4-FFF2-40B4-BE49-F238E27FC236}">
                  <a16:creationId xmlns:a16="http://schemas.microsoft.com/office/drawing/2014/main" id="{14E93DE5-3569-084D-9313-6D0F2A7A56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3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369707" name="AutoShape 43">
              <a:extLst>
                <a:ext uri="{FF2B5EF4-FFF2-40B4-BE49-F238E27FC236}">
                  <a16:creationId xmlns:a16="http://schemas.microsoft.com/office/drawing/2014/main" id="{E0339678-8BF3-244B-AB83-E3D69B617EB7}"/>
                </a:ext>
              </a:extLst>
            </p:cNvPr>
            <p:cNvCxnSpPr>
              <a:cxnSpLocks noChangeShapeType="1"/>
              <a:stCxn id="369701" idx="5"/>
              <a:endCxn id="369706" idx="0"/>
            </p:cNvCxnSpPr>
            <p:nvPr/>
          </p:nvCxnSpPr>
          <p:spPr bwMode="auto">
            <a:xfrm>
              <a:off x="4119" y="2514"/>
              <a:ext cx="1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08" name="AutoShape 44">
              <a:extLst>
                <a:ext uri="{FF2B5EF4-FFF2-40B4-BE49-F238E27FC236}">
                  <a16:creationId xmlns:a16="http://schemas.microsoft.com/office/drawing/2014/main" id="{4DA5E2E3-FA92-E541-AD0D-1BA03C2E2029}"/>
                </a:ext>
              </a:extLst>
            </p:cNvPr>
            <p:cNvCxnSpPr>
              <a:cxnSpLocks noChangeShapeType="1"/>
              <a:stCxn id="369726" idx="5"/>
              <a:endCxn id="369705" idx="0"/>
            </p:cNvCxnSpPr>
            <p:nvPr/>
          </p:nvCxnSpPr>
          <p:spPr bwMode="auto">
            <a:xfrm>
              <a:off x="4849" y="3618"/>
              <a:ext cx="11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11" name="Text Box 47">
              <a:extLst>
                <a:ext uri="{FF2B5EF4-FFF2-40B4-BE49-F238E27FC236}">
                  <a16:creationId xmlns:a16="http://schemas.microsoft.com/office/drawing/2014/main" id="{5B926DC7-DA92-AE44-9C9E-1B3E908C1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1248"/>
              <a:ext cx="91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9712" name="AutoShape 48">
              <a:extLst>
                <a:ext uri="{FF2B5EF4-FFF2-40B4-BE49-F238E27FC236}">
                  <a16:creationId xmlns:a16="http://schemas.microsoft.com/office/drawing/2014/main" id="{B9AFE916-27D4-2E4A-B75F-50BC7374637D}"/>
                </a:ext>
              </a:extLst>
            </p:cNvPr>
            <p:cNvCxnSpPr>
              <a:cxnSpLocks noChangeShapeType="1"/>
              <a:stCxn id="369711" idx="2"/>
              <a:endCxn id="369702" idx="0"/>
            </p:cNvCxnSpPr>
            <p:nvPr/>
          </p:nvCxnSpPr>
          <p:spPr bwMode="auto">
            <a:xfrm flipH="1">
              <a:off x="4601" y="1498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19" name="Oval 55">
              <a:extLst>
                <a:ext uri="{FF2B5EF4-FFF2-40B4-BE49-F238E27FC236}">
                  <a16:creationId xmlns:a16="http://schemas.microsoft.com/office/drawing/2014/main" id="{0FF7527D-69F7-8046-9F2C-E0D4B94D2C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4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69721" name="Oval 57">
              <a:extLst>
                <a:ext uri="{FF2B5EF4-FFF2-40B4-BE49-F238E27FC236}">
                  <a16:creationId xmlns:a16="http://schemas.microsoft.com/office/drawing/2014/main" id="{AAB436B4-2126-954C-935F-57CB767A0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369722" name="AutoShape 58">
              <a:extLst>
                <a:ext uri="{FF2B5EF4-FFF2-40B4-BE49-F238E27FC236}">
                  <a16:creationId xmlns:a16="http://schemas.microsoft.com/office/drawing/2014/main" id="{399B1A45-C61D-0C40-87A6-601E7124DB36}"/>
                </a:ext>
              </a:extLst>
            </p:cNvPr>
            <p:cNvCxnSpPr>
              <a:cxnSpLocks noChangeShapeType="1"/>
              <a:stCxn id="369719" idx="3"/>
              <a:endCxn id="369721" idx="0"/>
            </p:cNvCxnSpPr>
            <p:nvPr/>
          </p:nvCxnSpPr>
          <p:spPr bwMode="auto">
            <a:xfrm flipH="1">
              <a:off x="4962" y="2514"/>
              <a:ext cx="89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26" name="Oval 62">
              <a:extLst>
                <a:ext uri="{FF2B5EF4-FFF2-40B4-BE49-F238E27FC236}">
                  <a16:creationId xmlns:a16="http://schemas.microsoft.com/office/drawing/2014/main" id="{EE0C0E1B-ECE7-F844-B980-AB1FC5E488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2" y="33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69727" name="AutoShape 63">
              <a:extLst>
                <a:ext uri="{FF2B5EF4-FFF2-40B4-BE49-F238E27FC236}">
                  <a16:creationId xmlns:a16="http://schemas.microsoft.com/office/drawing/2014/main" id="{C3CA943C-FEA1-D145-9104-53A232AE01A6}"/>
                </a:ext>
              </a:extLst>
            </p:cNvPr>
            <p:cNvCxnSpPr>
              <a:cxnSpLocks noChangeShapeType="1"/>
              <a:stCxn id="369721" idx="3"/>
              <a:endCxn id="369726" idx="0"/>
            </p:cNvCxnSpPr>
            <p:nvPr/>
          </p:nvCxnSpPr>
          <p:spPr bwMode="auto">
            <a:xfrm flipH="1">
              <a:off x="4734" y="3073"/>
              <a:ext cx="113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9733" name="Group 69">
            <a:extLst>
              <a:ext uri="{FF2B5EF4-FFF2-40B4-BE49-F238E27FC236}">
                <a16:creationId xmlns:a16="http://schemas.microsoft.com/office/drawing/2014/main" id="{B0680172-B08F-DB47-AB05-1A1E72A6D82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3200400" cy="2987675"/>
            <a:chOff x="3408" y="2256"/>
            <a:chExt cx="2016" cy="1882"/>
          </a:xfrm>
        </p:grpSpPr>
        <p:sp>
          <p:nvSpPr>
            <p:cNvPr id="369734" name="Oval 70">
              <a:extLst>
                <a:ext uri="{FF2B5EF4-FFF2-40B4-BE49-F238E27FC236}">
                  <a16:creationId xmlns:a16="http://schemas.microsoft.com/office/drawing/2014/main" id="{61C8F9DA-E76F-2945-8CD3-D077BBB31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69735" name="Oval 71">
              <a:extLst>
                <a:ext uri="{FF2B5EF4-FFF2-40B4-BE49-F238E27FC236}">
                  <a16:creationId xmlns:a16="http://schemas.microsoft.com/office/drawing/2014/main" id="{BFE0BE13-1991-0B4E-8EA3-CC18A1D193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69736" name="Oval 72">
              <a:extLst>
                <a:ext uri="{FF2B5EF4-FFF2-40B4-BE49-F238E27FC236}">
                  <a16:creationId xmlns:a16="http://schemas.microsoft.com/office/drawing/2014/main" id="{A9E8CE1F-7E5A-D14C-83AB-5F22BE1F4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69737" name="Oval 73">
              <a:extLst>
                <a:ext uri="{FF2B5EF4-FFF2-40B4-BE49-F238E27FC236}">
                  <a16:creationId xmlns:a16="http://schemas.microsoft.com/office/drawing/2014/main" id="{C9632BBC-BF55-5740-8E31-3D82928D21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69738" name="Oval 74">
              <a:extLst>
                <a:ext uri="{FF2B5EF4-FFF2-40B4-BE49-F238E27FC236}">
                  <a16:creationId xmlns:a16="http://schemas.microsoft.com/office/drawing/2014/main" id="{C242677B-09EE-C845-8C14-C18083B1E1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69739" name="AutoShape 75">
              <a:extLst>
                <a:ext uri="{FF2B5EF4-FFF2-40B4-BE49-F238E27FC236}">
                  <a16:creationId xmlns:a16="http://schemas.microsoft.com/office/drawing/2014/main" id="{454C5FC5-1D9C-3343-80EE-F2DE78A9CB4E}"/>
                </a:ext>
              </a:extLst>
            </p:cNvPr>
            <p:cNvCxnSpPr>
              <a:cxnSpLocks noChangeShapeType="1"/>
              <a:stCxn id="369738" idx="3"/>
              <a:endCxn id="369737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40" name="AutoShape 76">
              <a:extLst>
                <a:ext uri="{FF2B5EF4-FFF2-40B4-BE49-F238E27FC236}">
                  <a16:creationId xmlns:a16="http://schemas.microsoft.com/office/drawing/2014/main" id="{F9DE0B77-A640-0D4E-B76F-4EB6EDDD973D}"/>
                </a:ext>
              </a:extLst>
            </p:cNvPr>
            <p:cNvCxnSpPr>
              <a:cxnSpLocks noChangeShapeType="1"/>
              <a:stCxn id="369738" idx="5"/>
              <a:endCxn id="369736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41" name="AutoShape 77">
              <a:extLst>
                <a:ext uri="{FF2B5EF4-FFF2-40B4-BE49-F238E27FC236}">
                  <a16:creationId xmlns:a16="http://schemas.microsoft.com/office/drawing/2014/main" id="{312F1528-E81E-734F-BE73-F7F75F7B0DFA}"/>
                </a:ext>
              </a:extLst>
            </p:cNvPr>
            <p:cNvCxnSpPr>
              <a:cxnSpLocks noChangeShapeType="1"/>
              <a:stCxn id="369736" idx="3"/>
              <a:endCxn id="369735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42" name="AutoShape 78">
              <a:extLst>
                <a:ext uri="{FF2B5EF4-FFF2-40B4-BE49-F238E27FC236}">
                  <a16:creationId xmlns:a16="http://schemas.microsoft.com/office/drawing/2014/main" id="{3780E1CB-6517-D041-A49F-56971541294E}"/>
                </a:ext>
              </a:extLst>
            </p:cNvPr>
            <p:cNvCxnSpPr>
              <a:cxnSpLocks noChangeShapeType="1"/>
              <a:stCxn id="369736" idx="5"/>
              <a:endCxn id="369734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43" name="Oval 79">
              <a:extLst>
                <a:ext uri="{FF2B5EF4-FFF2-40B4-BE49-F238E27FC236}">
                  <a16:creationId xmlns:a16="http://schemas.microsoft.com/office/drawing/2014/main" id="{0BFAFC56-4259-9A4C-B8B3-9EAA44218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69744" name="Oval 80">
              <a:extLst>
                <a:ext uri="{FF2B5EF4-FFF2-40B4-BE49-F238E27FC236}">
                  <a16:creationId xmlns:a16="http://schemas.microsoft.com/office/drawing/2014/main" id="{EE386D1F-4EF9-A949-A4DE-BC73171D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69745" name="AutoShape 81">
              <a:extLst>
                <a:ext uri="{FF2B5EF4-FFF2-40B4-BE49-F238E27FC236}">
                  <a16:creationId xmlns:a16="http://schemas.microsoft.com/office/drawing/2014/main" id="{DF982D2C-D878-1A40-A7D5-A31025D65FFF}"/>
                </a:ext>
              </a:extLst>
            </p:cNvPr>
            <p:cNvCxnSpPr>
              <a:cxnSpLocks noChangeShapeType="1"/>
              <a:stCxn id="369737" idx="3"/>
              <a:endCxn id="369744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46" name="AutoShape 82">
              <a:extLst>
                <a:ext uri="{FF2B5EF4-FFF2-40B4-BE49-F238E27FC236}">
                  <a16:creationId xmlns:a16="http://schemas.microsoft.com/office/drawing/2014/main" id="{BF8C507D-8392-EC46-8A9F-E97681BA47F6}"/>
                </a:ext>
              </a:extLst>
            </p:cNvPr>
            <p:cNvCxnSpPr>
              <a:cxnSpLocks noChangeShapeType="1"/>
              <a:stCxn id="369737" idx="5"/>
              <a:endCxn id="369743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47" name="Text Box 83">
              <a:extLst>
                <a:ext uri="{FF2B5EF4-FFF2-40B4-BE49-F238E27FC236}">
                  <a16:creationId xmlns:a16="http://schemas.microsoft.com/office/drawing/2014/main" id="{AACC94FA-66B8-AA4B-9023-CC1538354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9748" name="AutoShape 84">
              <a:extLst>
                <a:ext uri="{FF2B5EF4-FFF2-40B4-BE49-F238E27FC236}">
                  <a16:creationId xmlns:a16="http://schemas.microsoft.com/office/drawing/2014/main" id="{49F14082-D269-3349-A870-48B2B627BE46}"/>
                </a:ext>
              </a:extLst>
            </p:cNvPr>
            <p:cNvCxnSpPr>
              <a:cxnSpLocks noChangeShapeType="1"/>
              <a:stCxn id="369747" idx="2"/>
              <a:endCxn id="369738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9766" name="Group 102">
            <a:extLst>
              <a:ext uri="{FF2B5EF4-FFF2-40B4-BE49-F238E27FC236}">
                <a16:creationId xmlns:a16="http://schemas.microsoft.com/office/drawing/2014/main" id="{E7CFFBE1-9C58-CC45-81B1-21B97442912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512888"/>
            <a:ext cx="2800350" cy="5268912"/>
            <a:chOff x="3948" y="902"/>
            <a:chExt cx="1764" cy="3319"/>
          </a:xfrm>
        </p:grpSpPr>
        <p:sp>
          <p:nvSpPr>
            <p:cNvPr id="369751" name="Oval 87">
              <a:extLst>
                <a:ext uri="{FF2B5EF4-FFF2-40B4-BE49-F238E27FC236}">
                  <a16:creationId xmlns:a16="http://schemas.microsoft.com/office/drawing/2014/main" id="{21B4B7DD-D146-434C-AA9A-A48CB6700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6" y="173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69752" name="Oval 88">
              <a:extLst>
                <a:ext uri="{FF2B5EF4-FFF2-40B4-BE49-F238E27FC236}">
                  <a16:creationId xmlns:a16="http://schemas.microsoft.com/office/drawing/2014/main" id="{32141398-7BDB-3B41-9AC4-8BDAB754B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1296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69753" name="AutoShape 89">
              <a:extLst>
                <a:ext uri="{FF2B5EF4-FFF2-40B4-BE49-F238E27FC236}">
                  <a16:creationId xmlns:a16="http://schemas.microsoft.com/office/drawing/2014/main" id="{1DA35EBE-4B88-E64D-BB74-F8FC1E0C26EE}"/>
                </a:ext>
              </a:extLst>
            </p:cNvPr>
            <p:cNvCxnSpPr>
              <a:cxnSpLocks noChangeShapeType="1"/>
              <a:stCxn id="369752" idx="3"/>
              <a:endCxn id="369751" idx="0"/>
            </p:cNvCxnSpPr>
            <p:nvPr/>
          </p:nvCxnSpPr>
          <p:spPr bwMode="auto">
            <a:xfrm flipH="1">
              <a:off x="5058" y="1592"/>
              <a:ext cx="77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54" name="AutoShape 90">
              <a:extLst>
                <a:ext uri="{FF2B5EF4-FFF2-40B4-BE49-F238E27FC236}">
                  <a16:creationId xmlns:a16="http://schemas.microsoft.com/office/drawing/2014/main" id="{A1382D0E-72C4-6844-B4DC-8E92CF975F1E}"/>
                </a:ext>
              </a:extLst>
            </p:cNvPr>
            <p:cNvCxnSpPr>
              <a:cxnSpLocks noChangeShapeType="1"/>
              <a:stCxn id="369756" idx="3"/>
              <a:endCxn id="369761" idx="0"/>
            </p:cNvCxnSpPr>
            <p:nvPr/>
          </p:nvCxnSpPr>
          <p:spPr bwMode="auto">
            <a:xfrm flipH="1">
              <a:off x="4674" y="2459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55" name="Oval 91">
              <a:extLst>
                <a:ext uri="{FF2B5EF4-FFF2-40B4-BE49-F238E27FC236}">
                  <a16:creationId xmlns:a16="http://schemas.microsoft.com/office/drawing/2014/main" id="{6DD123B5-4686-9345-B26C-73A78B4838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8" y="388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9756" name="Oval 92">
              <a:extLst>
                <a:ext uri="{FF2B5EF4-FFF2-40B4-BE49-F238E27FC236}">
                  <a16:creationId xmlns:a16="http://schemas.microsoft.com/office/drawing/2014/main" id="{0FF62E64-4AEF-194F-9367-30EFEACAE3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4" y="216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cxnSp>
          <p:nvCxnSpPr>
            <p:cNvPr id="369757" name="AutoShape 93">
              <a:extLst>
                <a:ext uri="{FF2B5EF4-FFF2-40B4-BE49-F238E27FC236}">
                  <a16:creationId xmlns:a16="http://schemas.microsoft.com/office/drawing/2014/main" id="{7BA94646-F3FB-F946-B421-693AD5A9E19D}"/>
                </a:ext>
              </a:extLst>
            </p:cNvPr>
            <p:cNvCxnSpPr>
              <a:cxnSpLocks noChangeShapeType="1"/>
              <a:stCxn id="369751" idx="3"/>
              <a:endCxn id="369756" idx="0"/>
            </p:cNvCxnSpPr>
            <p:nvPr/>
          </p:nvCxnSpPr>
          <p:spPr bwMode="auto">
            <a:xfrm flipH="1">
              <a:off x="4866" y="2027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58" name="AutoShape 94">
              <a:extLst>
                <a:ext uri="{FF2B5EF4-FFF2-40B4-BE49-F238E27FC236}">
                  <a16:creationId xmlns:a16="http://schemas.microsoft.com/office/drawing/2014/main" id="{4FB52365-9AEF-2342-A37A-B742FDC0DC35}"/>
                </a:ext>
              </a:extLst>
            </p:cNvPr>
            <p:cNvCxnSpPr>
              <a:cxnSpLocks noChangeShapeType="1"/>
              <a:stCxn id="369764" idx="3"/>
              <a:endCxn id="369755" idx="0"/>
            </p:cNvCxnSpPr>
            <p:nvPr/>
          </p:nvCxnSpPr>
          <p:spPr bwMode="auto">
            <a:xfrm flipH="1">
              <a:off x="4110" y="3755"/>
              <a:ext cx="7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59" name="Text Box 95">
              <a:extLst>
                <a:ext uri="{FF2B5EF4-FFF2-40B4-BE49-F238E27FC236}">
                  <a16:creationId xmlns:a16="http://schemas.microsoft.com/office/drawing/2014/main" id="{6B72D303-79EF-0442-8155-21CB52CEA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902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9760" name="AutoShape 96">
              <a:extLst>
                <a:ext uri="{FF2B5EF4-FFF2-40B4-BE49-F238E27FC236}">
                  <a16:creationId xmlns:a16="http://schemas.microsoft.com/office/drawing/2014/main" id="{84E6DA6C-6FD9-8641-9199-D55AFA9C06A7}"/>
                </a:ext>
              </a:extLst>
            </p:cNvPr>
            <p:cNvCxnSpPr>
              <a:cxnSpLocks noChangeShapeType="1"/>
              <a:stCxn id="369759" idx="2"/>
              <a:endCxn id="369752" idx="0"/>
            </p:cNvCxnSpPr>
            <p:nvPr/>
          </p:nvCxnSpPr>
          <p:spPr bwMode="auto">
            <a:xfrm flipH="1">
              <a:off x="5249" y="1152"/>
              <a:ext cx="4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61" name="Oval 97">
              <a:extLst>
                <a:ext uri="{FF2B5EF4-FFF2-40B4-BE49-F238E27FC236}">
                  <a16:creationId xmlns:a16="http://schemas.microsoft.com/office/drawing/2014/main" id="{AD6D92BA-BD45-CE4C-834C-283E490A21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59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369762" name="Oval 98">
              <a:extLst>
                <a:ext uri="{FF2B5EF4-FFF2-40B4-BE49-F238E27FC236}">
                  <a16:creationId xmlns:a16="http://schemas.microsoft.com/office/drawing/2014/main" id="{C37403B6-AFEA-9D4B-A621-D7B83FD1B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302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69763" name="AutoShape 99">
              <a:extLst>
                <a:ext uri="{FF2B5EF4-FFF2-40B4-BE49-F238E27FC236}">
                  <a16:creationId xmlns:a16="http://schemas.microsoft.com/office/drawing/2014/main" id="{F4147A7E-4F47-0542-A547-2F95E3266AC8}"/>
                </a:ext>
              </a:extLst>
            </p:cNvPr>
            <p:cNvCxnSpPr>
              <a:cxnSpLocks noChangeShapeType="1"/>
              <a:stCxn id="369761" idx="3"/>
              <a:endCxn id="369762" idx="0"/>
            </p:cNvCxnSpPr>
            <p:nvPr/>
          </p:nvCxnSpPr>
          <p:spPr bwMode="auto">
            <a:xfrm flipH="1">
              <a:off x="4482" y="2891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64" name="Oval 100">
              <a:extLst>
                <a:ext uri="{FF2B5EF4-FFF2-40B4-BE49-F238E27FC236}">
                  <a16:creationId xmlns:a16="http://schemas.microsoft.com/office/drawing/2014/main" id="{54E089E0-61E2-094A-8262-4569302AAF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0" y="345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369765" name="AutoShape 101">
              <a:extLst>
                <a:ext uri="{FF2B5EF4-FFF2-40B4-BE49-F238E27FC236}">
                  <a16:creationId xmlns:a16="http://schemas.microsoft.com/office/drawing/2014/main" id="{E2D45C4D-636D-D44D-AAFD-12A07692D7E8}"/>
                </a:ext>
              </a:extLst>
            </p:cNvPr>
            <p:cNvCxnSpPr>
              <a:cxnSpLocks noChangeShapeType="1"/>
              <a:stCxn id="369762" idx="3"/>
              <a:endCxn id="369764" idx="0"/>
            </p:cNvCxnSpPr>
            <p:nvPr/>
          </p:nvCxnSpPr>
          <p:spPr bwMode="auto">
            <a:xfrm flipH="1">
              <a:off x="4302" y="3323"/>
              <a:ext cx="65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2445D4D9-F3C1-4F48-B397-E320E1D8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and balance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5432506F-7618-624B-ACC7-548D74E6A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balanced tree</a:t>
            </a:r>
            <a:r>
              <a:rPr lang="en-US" altLang="en-US"/>
              <a:t>: One whose subtrees differ in height by at most 1 and are themselves balanced.</a:t>
            </a:r>
          </a:p>
          <a:p>
            <a:pPr lvl="1"/>
            <a:r>
              <a:rPr lang="en-US" altLang="en-US"/>
              <a:t>A balanced tree of N nodes has a height of ~ log</a:t>
            </a:r>
            <a:r>
              <a:rPr lang="en-US" altLang="en-US" baseline="-25000"/>
              <a:t>2</a:t>
            </a:r>
            <a:r>
              <a:rPr lang="en-US" altLang="en-US"/>
              <a:t> N.</a:t>
            </a:r>
          </a:p>
          <a:p>
            <a:pPr lvl="1"/>
            <a:r>
              <a:rPr lang="en-US" altLang="en-US"/>
              <a:t>A very unbalanced tree can have a height close to N.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runtime of adding to / searching a</a:t>
            </a:r>
            <a:br>
              <a:rPr lang="en-US" altLang="en-US"/>
            </a:br>
            <a:r>
              <a:rPr lang="en-US" altLang="en-US"/>
              <a:t>BST is closely related to height.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Some tree collections (e.g. </a:t>
            </a:r>
            <a:r>
              <a:rPr lang="en-US" altLang="en-US">
                <a:latin typeface="Courier New" panose="02070309020205020404" pitchFamily="49" charset="0"/>
              </a:rPr>
              <a:t>TreeSet</a:t>
            </a:r>
            <a:r>
              <a:rPr lang="en-US" altLang="en-US"/>
              <a:t>)</a:t>
            </a:r>
            <a:br>
              <a:rPr lang="en-US" altLang="en-US"/>
            </a:br>
            <a:r>
              <a:rPr lang="en-US" altLang="en-US"/>
              <a:t>contain code to balance themselves</a:t>
            </a:r>
            <a:br>
              <a:rPr lang="en-US" altLang="en-US"/>
            </a:br>
            <a:r>
              <a:rPr lang="en-US" altLang="en-US"/>
              <a:t>as new nodes are added.</a:t>
            </a:r>
          </a:p>
        </p:txBody>
      </p:sp>
      <p:grpSp>
        <p:nvGrpSpPr>
          <p:cNvPr id="382998" name="Group 22">
            <a:extLst>
              <a:ext uri="{FF2B5EF4-FFF2-40B4-BE49-F238E27FC236}">
                <a16:creationId xmlns:a16="http://schemas.microsoft.com/office/drawing/2014/main" id="{14D903E4-631D-994C-A430-709D8A5E09FE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635375"/>
            <a:ext cx="2209800" cy="2689225"/>
            <a:chOff x="2352" y="1724"/>
            <a:chExt cx="2064" cy="2401"/>
          </a:xfrm>
        </p:grpSpPr>
        <p:sp>
          <p:nvSpPr>
            <p:cNvPr id="382981" name="Oval 5">
              <a:extLst>
                <a:ext uri="{FF2B5EF4-FFF2-40B4-BE49-F238E27FC236}">
                  <a16:creationId xmlns:a16="http://schemas.microsoft.com/office/drawing/2014/main" id="{BCD97593-3176-BC45-B746-6CF81DEF6A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82982" name="Oval 6">
              <a:extLst>
                <a:ext uri="{FF2B5EF4-FFF2-40B4-BE49-F238E27FC236}">
                  <a16:creationId xmlns:a16="http://schemas.microsoft.com/office/drawing/2014/main" id="{3169A24D-2628-FD4A-B37E-0CD65C154D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82983" name="Oval 7">
              <a:extLst>
                <a:ext uri="{FF2B5EF4-FFF2-40B4-BE49-F238E27FC236}">
                  <a16:creationId xmlns:a16="http://schemas.microsoft.com/office/drawing/2014/main" id="{B9BD4CCE-C17F-DE43-ABA3-7BA466C0E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82984" name="Oval 8">
              <a:extLst>
                <a:ext uri="{FF2B5EF4-FFF2-40B4-BE49-F238E27FC236}">
                  <a16:creationId xmlns:a16="http://schemas.microsoft.com/office/drawing/2014/main" id="{069B195B-7F15-7F41-A493-B1D7607D3D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82985" name="Oval 9">
              <a:extLst>
                <a:ext uri="{FF2B5EF4-FFF2-40B4-BE49-F238E27FC236}">
                  <a16:creationId xmlns:a16="http://schemas.microsoft.com/office/drawing/2014/main" id="{45A2B7AF-2BE0-2E47-9B52-FF82640893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82986" name="AutoShape 10">
              <a:extLst>
                <a:ext uri="{FF2B5EF4-FFF2-40B4-BE49-F238E27FC236}">
                  <a16:creationId xmlns:a16="http://schemas.microsoft.com/office/drawing/2014/main" id="{FE050C1E-15F7-074D-A9A4-16DEC7FD58CA}"/>
                </a:ext>
              </a:extLst>
            </p:cNvPr>
            <p:cNvCxnSpPr>
              <a:cxnSpLocks noChangeShapeType="1"/>
              <a:stCxn id="382985" idx="3"/>
              <a:endCxn id="382984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7" name="AutoShape 11">
              <a:extLst>
                <a:ext uri="{FF2B5EF4-FFF2-40B4-BE49-F238E27FC236}">
                  <a16:creationId xmlns:a16="http://schemas.microsoft.com/office/drawing/2014/main" id="{897B101C-8A3C-F64E-B2ED-12B88405087D}"/>
                </a:ext>
              </a:extLst>
            </p:cNvPr>
            <p:cNvCxnSpPr>
              <a:cxnSpLocks noChangeShapeType="1"/>
              <a:stCxn id="382985" idx="5"/>
              <a:endCxn id="382983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8" name="AutoShape 12">
              <a:extLst>
                <a:ext uri="{FF2B5EF4-FFF2-40B4-BE49-F238E27FC236}">
                  <a16:creationId xmlns:a16="http://schemas.microsoft.com/office/drawing/2014/main" id="{F671BAB7-A401-454E-8EA4-B43C846C1A23}"/>
                </a:ext>
              </a:extLst>
            </p:cNvPr>
            <p:cNvCxnSpPr>
              <a:cxnSpLocks noChangeShapeType="1"/>
              <a:stCxn id="382990" idx="3"/>
              <a:endCxn id="382982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9" name="AutoShape 13">
              <a:extLst>
                <a:ext uri="{FF2B5EF4-FFF2-40B4-BE49-F238E27FC236}">
                  <a16:creationId xmlns:a16="http://schemas.microsoft.com/office/drawing/2014/main" id="{0199FBA8-5A06-B247-A932-0EB87F94BD9B}"/>
                </a:ext>
              </a:extLst>
            </p:cNvPr>
            <p:cNvCxnSpPr>
              <a:cxnSpLocks noChangeShapeType="1"/>
              <a:stCxn id="382983" idx="5"/>
              <a:endCxn id="382981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2990" name="Oval 14">
              <a:extLst>
                <a:ext uri="{FF2B5EF4-FFF2-40B4-BE49-F238E27FC236}">
                  <a16:creationId xmlns:a16="http://schemas.microsoft.com/office/drawing/2014/main" id="{4C3BA6A0-120A-574A-9270-3DC96F7CE8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382991" name="Oval 15">
              <a:extLst>
                <a:ext uri="{FF2B5EF4-FFF2-40B4-BE49-F238E27FC236}">
                  <a16:creationId xmlns:a16="http://schemas.microsoft.com/office/drawing/2014/main" id="{D37AC9BE-7D29-A14C-B21D-72FB62C43D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82992" name="AutoShape 16">
              <a:extLst>
                <a:ext uri="{FF2B5EF4-FFF2-40B4-BE49-F238E27FC236}">
                  <a16:creationId xmlns:a16="http://schemas.microsoft.com/office/drawing/2014/main" id="{DF3CD117-0B12-D542-BD72-E2815D87B556}"/>
                </a:ext>
              </a:extLst>
            </p:cNvPr>
            <p:cNvCxnSpPr>
              <a:cxnSpLocks noChangeShapeType="1"/>
              <a:stCxn id="382984" idx="3"/>
              <a:endCxn id="382991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93" name="AutoShape 17">
              <a:extLst>
                <a:ext uri="{FF2B5EF4-FFF2-40B4-BE49-F238E27FC236}">
                  <a16:creationId xmlns:a16="http://schemas.microsoft.com/office/drawing/2014/main" id="{FFAADD59-F6A9-FF49-AD3F-23E96C3BF7F3}"/>
                </a:ext>
              </a:extLst>
            </p:cNvPr>
            <p:cNvCxnSpPr>
              <a:cxnSpLocks noChangeShapeType="1"/>
              <a:stCxn id="382984" idx="5"/>
              <a:endCxn id="382990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2994" name="Text Box 18">
              <a:extLst>
                <a:ext uri="{FF2B5EF4-FFF2-40B4-BE49-F238E27FC236}">
                  <a16:creationId xmlns:a16="http://schemas.microsoft.com/office/drawing/2014/main" id="{2E36A1A7-C229-1047-8E52-D0F81E479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1724"/>
              <a:ext cx="112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2995" name="AutoShape 19">
              <a:extLst>
                <a:ext uri="{FF2B5EF4-FFF2-40B4-BE49-F238E27FC236}">
                  <a16:creationId xmlns:a16="http://schemas.microsoft.com/office/drawing/2014/main" id="{44C27720-6FEE-CA48-B0CB-0840C5828FA2}"/>
                </a:ext>
              </a:extLst>
            </p:cNvPr>
            <p:cNvCxnSpPr>
              <a:cxnSpLocks noChangeShapeType="1"/>
              <a:stCxn id="382994" idx="2"/>
              <a:endCxn id="382985" idx="0"/>
            </p:cNvCxnSpPr>
            <p:nvPr/>
          </p:nvCxnSpPr>
          <p:spPr bwMode="auto">
            <a:xfrm>
              <a:off x="3400" y="193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2996" name="Line 20">
            <a:extLst>
              <a:ext uri="{FF2B5EF4-FFF2-40B4-BE49-F238E27FC236}">
                <a16:creationId xmlns:a16="http://schemas.microsoft.com/office/drawing/2014/main" id="{89800753-11AA-7B46-9621-006A9F73C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997" name="Text Box 21">
            <a:extLst>
              <a:ext uri="{FF2B5EF4-FFF2-40B4-BE49-F238E27FC236}">
                <a16:creationId xmlns:a16="http://schemas.microsoft.com/office/drawing/2014/main" id="{CFF3CC3E-C63F-2D47-B882-C5210912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125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Tahoma" panose="020B0604030504040204" pitchFamily="34" charset="0"/>
              </a:rPr>
              <a:t>height = 4</a:t>
            </a:r>
          </a:p>
          <a:p>
            <a:pPr algn="l"/>
            <a:r>
              <a:rPr lang="en-US" altLang="en-US">
                <a:latin typeface="Tahoma" panose="020B0604030504040204" pitchFamily="34" charset="0"/>
              </a:rPr>
              <a:t>(balanced)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E0B1A4A4-4E19-444E-9E7C-7603C4700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662586F0-887B-0347-9C82-49D421E9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a method </a:t>
            </a:r>
            <a:r>
              <a:rPr lang="en-US" altLang="en-US">
                <a:latin typeface="Courier New" panose="02070309020205020404" pitchFamily="49" charset="0"/>
              </a:rPr>
              <a:t>getMin</a:t>
            </a:r>
            <a:r>
              <a:rPr lang="en-US" altLang="en-US"/>
              <a:t> to the </a:t>
            </a:r>
            <a:r>
              <a:rPr lang="en-US" altLang="en-US">
                <a:latin typeface="Courier New" panose="02070309020205020404" pitchFamily="49" charset="0"/>
              </a:rPr>
              <a:t>IntTree</a:t>
            </a:r>
            <a:r>
              <a:rPr lang="en-US" altLang="en-US"/>
              <a:t> class that returns the minimum integer value from the tree.  Assume that the elements of the </a:t>
            </a:r>
            <a:r>
              <a:rPr lang="en-US" altLang="en-US">
                <a:latin typeface="Courier New" panose="02070309020205020404" pitchFamily="49" charset="0"/>
              </a:rPr>
              <a:t>IntTree</a:t>
            </a:r>
            <a:r>
              <a:rPr lang="en-US" altLang="en-US"/>
              <a:t> constitute a legal binary search tree.  Throw a </a:t>
            </a:r>
            <a:r>
              <a:rPr lang="en-US" altLang="en-US">
                <a:latin typeface="Courier New" panose="02070309020205020404" pitchFamily="49" charset="0"/>
              </a:rPr>
              <a:t>NoSuchElementException</a:t>
            </a:r>
            <a:r>
              <a:rPr lang="en-US" altLang="en-US"/>
              <a:t> if the tree is empty.</a:t>
            </a:r>
          </a:p>
          <a:p>
            <a:pPr lvl="1"/>
            <a:endParaRPr lang="en-US" altLang="en-US" sz="90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min = tree.getMin();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-3</a:t>
            </a:r>
          </a:p>
        </p:txBody>
      </p:sp>
      <p:grpSp>
        <p:nvGrpSpPr>
          <p:cNvPr id="386052" name="Group 4">
            <a:extLst>
              <a:ext uri="{FF2B5EF4-FFF2-40B4-BE49-F238E27FC236}">
                <a16:creationId xmlns:a16="http://schemas.microsoft.com/office/drawing/2014/main" id="{36C3C880-FAE5-DD43-AFB0-C600B4F4104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3200400" cy="2759075"/>
            <a:chOff x="1872" y="1958"/>
            <a:chExt cx="2016" cy="1738"/>
          </a:xfrm>
        </p:grpSpPr>
        <p:sp>
          <p:nvSpPr>
            <p:cNvPr id="386053" name="Oval 5">
              <a:extLst>
                <a:ext uri="{FF2B5EF4-FFF2-40B4-BE49-F238E27FC236}">
                  <a16:creationId xmlns:a16="http://schemas.microsoft.com/office/drawing/2014/main" id="{2A09FB0B-B2B4-F044-8833-D5145887A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86054" name="Oval 6">
              <a:extLst>
                <a:ext uri="{FF2B5EF4-FFF2-40B4-BE49-F238E27FC236}">
                  <a16:creationId xmlns:a16="http://schemas.microsoft.com/office/drawing/2014/main" id="{91D9157B-B05B-7E40-A9C8-7031A37BF1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86055" name="Oval 7">
              <a:extLst>
                <a:ext uri="{FF2B5EF4-FFF2-40B4-BE49-F238E27FC236}">
                  <a16:creationId xmlns:a16="http://schemas.microsoft.com/office/drawing/2014/main" id="{F155B883-DC37-704A-82B3-E69304E2EE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86056" name="Oval 8">
              <a:extLst>
                <a:ext uri="{FF2B5EF4-FFF2-40B4-BE49-F238E27FC236}">
                  <a16:creationId xmlns:a16="http://schemas.microsoft.com/office/drawing/2014/main" id="{BA0E56D4-5091-754D-9EB6-ECEDCA15C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86057" name="Oval 9">
              <a:extLst>
                <a:ext uri="{FF2B5EF4-FFF2-40B4-BE49-F238E27FC236}">
                  <a16:creationId xmlns:a16="http://schemas.microsoft.com/office/drawing/2014/main" id="{D4D57524-6804-C844-977F-AB294F9A74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86058" name="AutoShape 10">
              <a:extLst>
                <a:ext uri="{FF2B5EF4-FFF2-40B4-BE49-F238E27FC236}">
                  <a16:creationId xmlns:a16="http://schemas.microsoft.com/office/drawing/2014/main" id="{C396BE56-94F0-514C-9650-F822793F30DB}"/>
                </a:ext>
              </a:extLst>
            </p:cNvPr>
            <p:cNvCxnSpPr>
              <a:cxnSpLocks noChangeShapeType="1"/>
              <a:stCxn id="386057" idx="3"/>
              <a:endCxn id="386056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59" name="AutoShape 11">
              <a:extLst>
                <a:ext uri="{FF2B5EF4-FFF2-40B4-BE49-F238E27FC236}">
                  <a16:creationId xmlns:a16="http://schemas.microsoft.com/office/drawing/2014/main" id="{6115E316-746E-F84C-94F2-3BE6213FE44A}"/>
                </a:ext>
              </a:extLst>
            </p:cNvPr>
            <p:cNvCxnSpPr>
              <a:cxnSpLocks noChangeShapeType="1"/>
              <a:stCxn id="386057" idx="5"/>
              <a:endCxn id="386055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0" name="AutoShape 12">
              <a:extLst>
                <a:ext uri="{FF2B5EF4-FFF2-40B4-BE49-F238E27FC236}">
                  <a16:creationId xmlns:a16="http://schemas.microsoft.com/office/drawing/2014/main" id="{D293E079-5013-DC42-BB6B-39A76BFD86BF}"/>
                </a:ext>
              </a:extLst>
            </p:cNvPr>
            <p:cNvCxnSpPr>
              <a:cxnSpLocks noChangeShapeType="1"/>
              <a:stCxn id="386055" idx="3"/>
              <a:endCxn id="386054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1" name="AutoShape 13">
              <a:extLst>
                <a:ext uri="{FF2B5EF4-FFF2-40B4-BE49-F238E27FC236}">
                  <a16:creationId xmlns:a16="http://schemas.microsoft.com/office/drawing/2014/main" id="{DE13EBC5-6678-AB40-96A8-2A2F5DFD0844}"/>
                </a:ext>
              </a:extLst>
            </p:cNvPr>
            <p:cNvCxnSpPr>
              <a:cxnSpLocks noChangeShapeType="1"/>
              <a:stCxn id="386055" idx="5"/>
              <a:endCxn id="386053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062" name="Oval 14">
              <a:extLst>
                <a:ext uri="{FF2B5EF4-FFF2-40B4-BE49-F238E27FC236}">
                  <a16:creationId xmlns:a16="http://schemas.microsoft.com/office/drawing/2014/main" id="{F31D5566-B9C7-3244-A06C-7049D9ED2D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86063" name="Oval 15">
              <a:extLst>
                <a:ext uri="{FF2B5EF4-FFF2-40B4-BE49-F238E27FC236}">
                  <a16:creationId xmlns:a16="http://schemas.microsoft.com/office/drawing/2014/main" id="{D98563F2-BCEE-A442-967A-9904A8A1DE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86064" name="AutoShape 16">
              <a:extLst>
                <a:ext uri="{FF2B5EF4-FFF2-40B4-BE49-F238E27FC236}">
                  <a16:creationId xmlns:a16="http://schemas.microsoft.com/office/drawing/2014/main" id="{6A35ADB2-154F-5840-85B2-4922A5964558}"/>
                </a:ext>
              </a:extLst>
            </p:cNvPr>
            <p:cNvCxnSpPr>
              <a:cxnSpLocks noChangeShapeType="1"/>
              <a:stCxn id="386056" idx="3"/>
              <a:endCxn id="386063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5" name="AutoShape 17">
              <a:extLst>
                <a:ext uri="{FF2B5EF4-FFF2-40B4-BE49-F238E27FC236}">
                  <a16:creationId xmlns:a16="http://schemas.microsoft.com/office/drawing/2014/main" id="{30FB2C20-477E-B542-A818-DCF4BF811C63}"/>
                </a:ext>
              </a:extLst>
            </p:cNvPr>
            <p:cNvCxnSpPr>
              <a:cxnSpLocks noChangeShapeType="1"/>
              <a:stCxn id="386056" idx="5"/>
              <a:endCxn id="386062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066" name="Text Box 18">
              <a:extLst>
                <a:ext uri="{FF2B5EF4-FFF2-40B4-BE49-F238E27FC236}">
                  <a16:creationId xmlns:a16="http://schemas.microsoft.com/office/drawing/2014/main" id="{B99BC21F-C6A0-094A-80E8-4D03A4F1D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1958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6067" name="AutoShape 19">
              <a:extLst>
                <a:ext uri="{FF2B5EF4-FFF2-40B4-BE49-F238E27FC236}">
                  <a16:creationId xmlns:a16="http://schemas.microsoft.com/office/drawing/2014/main" id="{EE34A972-EE00-4842-BFB8-080FE07FD27A}"/>
                </a:ext>
              </a:extLst>
            </p:cNvPr>
            <p:cNvCxnSpPr>
              <a:cxnSpLocks noChangeShapeType="1"/>
              <a:stCxn id="386066" idx="2"/>
              <a:endCxn id="386057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99324266-8B1B-A348-905D-9AA5C8263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3E164C45-9310-E345-A006-D05DDBEE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the minimum value from this BST.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Throws a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if the tree is empty.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int </a:t>
            </a:r>
            <a:r>
              <a:rPr lang="en-US" altLang="en-US" sz="2000" dirty="0" err="1">
                <a:latin typeface="Courier New" panose="02070309020205020404" pitchFamily="49" charset="0"/>
              </a:rPr>
              <a:t>getMin</a:t>
            </a:r>
            <a:r>
              <a:rPr lang="en-US" altLang="en-US" sz="20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</a:t>
            </a:r>
            <a:r>
              <a:rPr lang="en-US" altLang="en-US" sz="2000" dirty="0" err="1">
                <a:latin typeface="Courier New" panose="02070309020205020404" pitchFamily="49" charset="0"/>
              </a:rPr>
              <a:t>overallRoot</a:t>
            </a:r>
            <a:r>
              <a:rPr lang="en-US" altLang="en-US" sz="2000" dirty="0">
                <a:latin typeface="Courier New" panose="02070309020205020404" pitchFamily="49" charset="0"/>
              </a:rPr>
              <a:t> == null)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throw new </a:t>
            </a:r>
            <a:r>
              <a:rPr lang="en-US" altLang="en-US" sz="2000" dirty="0" err="1">
                <a:latin typeface="Courier New" panose="02070309020205020404" pitchFamily="49" charset="0"/>
              </a:rPr>
              <a:t>NoSuchElementException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getMin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int </a:t>
            </a:r>
            <a:r>
              <a:rPr lang="en-US" altLang="en-US" sz="2000" dirty="0" err="1">
                <a:latin typeface="Courier New" panose="02070309020205020404" pitchFamily="49" charset="0"/>
              </a:rPr>
              <a:t>getMin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 root)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</a:t>
            </a:r>
            <a:r>
              <a:rPr lang="en-US" altLang="en-US" sz="2000" dirty="0" err="1">
                <a:latin typeface="Courier New" panose="02070309020205020404" pitchFamily="49" charset="0"/>
              </a:rPr>
              <a:t>root.left</a:t>
            </a:r>
            <a:r>
              <a:rPr lang="en-US" altLang="en-US" sz="2000" dirty="0">
                <a:latin typeface="Courier New" panose="02070309020205020404" pitchFamily="49" charset="0"/>
              </a:rPr>
              <a:t> == null)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root.data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getMin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root.left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87076" name="Group 4">
            <a:extLst>
              <a:ext uri="{FF2B5EF4-FFF2-40B4-BE49-F238E27FC236}">
                <a16:creationId xmlns:a16="http://schemas.microsoft.com/office/drawing/2014/main" id="{95E1B9CC-CE74-C647-8EE3-82FE216696B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038600"/>
            <a:ext cx="2362200" cy="2252663"/>
            <a:chOff x="4080" y="2112"/>
            <a:chExt cx="1488" cy="1419"/>
          </a:xfrm>
        </p:grpSpPr>
        <p:sp>
          <p:nvSpPr>
            <p:cNvPr id="387077" name="Oval 5">
              <a:extLst>
                <a:ext uri="{FF2B5EF4-FFF2-40B4-BE49-F238E27FC236}">
                  <a16:creationId xmlns:a16="http://schemas.microsoft.com/office/drawing/2014/main" id="{E75EEB8E-463A-584C-99B3-160DDA77FB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87078" name="Oval 6">
              <a:extLst>
                <a:ext uri="{FF2B5EF4-FFF2-40B4-BE49-F238E27FC236}">
                  <a16:creationId xmlns:a16="http://schemas.microsoft.com/office/drawing/2014/main" id="{DCC71059-C7C6-EF45-A817-CADB0F8FF3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87079" name="Oval 7">
              <a:extLst>
                <a:ext uri="{FF2B5EF4-FFF2-40B4-BE49-F238E27FC236}">
                  <a16:creationId xmlns:a16="http://schemas.microsoft.com/office/drawing/2014/main" id="{6BA84025-1A34-544C-8D37-92129CAF0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87080" name="Oval 8">
              <a:extLst>
                <a:ext uri="{FF2B5EF4-FFF2-40B4-BE49-F238E27FC236}">
                  <a16:creationId xmlns:a16="http://schemas.microsoft.com/office/drawing/2014/main" id="{FC498A19-9FC6-7E46-925A-3BC92485E0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87081" name="Oval 9">
              <a:extLst>
                <a:ext uri="{FF2B5EF4-FFF2-40B4-BE49-F238E27FC236}">
                  <a16:creationId xmlns:a16="http://schemas.microsoft.com/office/drawing/2014/main" id="{53EC0C42-8426-8246-84E0-7CA31C001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87082" name="AutoShape 10">
              <a:extLst>
                <a:ext uri="{FF2B5EF4-FFF2-40B4-BE49-F238E27FC236}">
                  <a16:creationId xmlns:a16="http://schemas.microsoft.com/office/drawing/2014/main" id="{3328D121-7F56-9E4A-9A20-9178BC816789}"/>
                </a:ext>
              </a:extLst>
            </p:cNvPr>
            <p:cNvCxnSpPr>
              <a:cxnSpLocks noChangeShapeType="1"/>
              <a:stCxn id="387081" idx="3"/>
              <a:endCxn id="387080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083" name="AutoShape 11">
              <a:extLst>
                <a:ext uri="{FF2B5EF4-FFF2-40B4-BE49-F238E27FC236}">
                  <a16:creationId xmlns:a16="http://schemas.microsoft.com/office/drawing/2014/main" id="{51F89364-8AAD-9D4C-BEDC-FBD7942B0AA1}"/>
                </a:ext>
              </a:extLst>
            </p:cNvPr>
            <p:cNvCxnSpPr>
              <a:cxnSpLocks noChangeShapeType="1"/>
              <a:stCxn id="387081" idx="5"/>
              <a:endCxn id="387079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084" name="AutoShape 12">
              <a:extLst>
                <a:ext uri="{FF2B5EF4-FFF2-40B4-BE49-F238E27FC236}">
                  <a16:creationId xmlns:a16="http://schemas.microsoft.com/office/drawing/2014/main" id="{1C2FE786-1298-1F4C-9F09-6EEF9BB28F8C}"/>
                </a:ext>
              </a:extLst>
            </p:cNvPr>
            <p:cNvCxnSpPr>
              <a:cxnSpLocks noChangeShapeType="1"/>
              <a:stCxn id="387079" idx="3"/>
              <a:endCxn id="387078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085" name="AutoShape 13">
              <a:extLst>
                <a:ext uri="{FF2B5EF4-FFF2-40B4-BE49-F238E27FC236}">
                  <a16:creationId xmlns:a16="http://schemas.microsoft.com/office/drawing/2014/main" id="{70D89211-72D0-F34B-BA2D-489A024EEDC3}"/>
                </a:ext>
              </a:extLst>
            </p:cNvPr>
            <p:cNvCxnSpPr>
              <a:cxnSpLocks noChangeShapeType="1"/>
              <a:stCxn id="387079" idx="5"/>
              <a:endCxn id="387077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7086" name="Oval 14">
              <a:extLst>
                <a:ext uri="{FF2B5EF4-FFF2-40B4-BE49-F238E27FC236}">
                  <a16:creationId xmlns:a16="http://schemas.microsoft.com/office/drawing/2014/main" id="{5FFD59DF-026D-7348-8DD4-63B868198C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87087" name="Oval 15">
              <a:extLst>
                <a:ext uri="{FF2B5EF4-FFF2-40B4-BE49-F238E27FC236}">
                  <a16:creationId xmlns:a16="http://schemas.microsoft.com/office/drawing/2014/main" id="{48F2C207-2C8A-2044-B244-59A0857C6C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87088" name="AutoShape 16">
              <a:extLst>
                <a:ext uri="{FF2B5EF4-FFF2-40B4-BE49-F238E27FC236}">
                  <a16:creationId xmlns:a16="http://schemas.microsoft.com/office/drawing/2014/main" id="{9C27B987-C099-EB4D-8406-AD27C3E25185}"/>
                </a:ext>
              </a:extLst>
            </p:cNvPr>
            <p:cNvCxnSpPr>
              <a:cxnSpLocks noChangeShapeType="1"/>
              <a:stCxn id="387080" idx="3"/>
              <a:endCxn id="387087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089" name="AutoShape 17">
              <a:extLst>
                <a:ext uri="{FF2B5EF4-FFF2-40B4-BE49-F238E27FC236}">
                  <a16:creationId xmlns:a16="http://schemas.microsoft.com/office/drawing/2014/main" id="{BB1DC8FA-A57D-CA4D-B448-8B755E5F03A1}"/>
                </a:ext>
              </a:extLst>
            </p:cNvPr>
            <p:cNvCxnSpPr>
              <a:cxnSpLocks noChangeShapeType="1"/>
              <a:stCxn id="387080" idx="5"/>
              <a:endCxn id="387086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7090" name="Text Box 18">
              <a:extLst>
                <a:ext uri="{FF2B5EF4-FFF2-40B4-BE49-F238E27FC236}">
                  <a16:creationId xmlns:a16="http://schemas.microsoft.com/office/drawing/2014/main" id="{A2D82911-A1D1-7041-B02E-E03EF4F82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112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87091" name="AutoShape 19">
              <a:extLst>
                <a:ext uri="{FF2B5EF4-FFF2-40B4-BE49-F238E27FC236}">
                  <a16:creationId xmlns:a16="http://schemas.microsoft.com/office/drawing/2014/main" id="{5874D976-520C-8D48-BD9F-9292EDCE78CF}"/>
                </a:ext>
              </a:extLst>
            </p:cNvPr>
            <p:cNvCxnSpPr>
              <a:cxnSpLocks noChangeShapeType="1"/>
              <a:stCxn id="387090" idx="2"/>
              <a:endCxn id="387081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90E9F003-69B7-A948-B581-68F217BF8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Remove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3D6BE073-B906-3545-9BC5-DCD4E89A3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that the elements of the </a:t>
            </a:r>
            <a:r>
              <a:rPr lang="en-US" altLang="en-US" dirty="0" err="1">
                <a:latin typeface="Courier New" panose="02070309020205020404" pitchFamily="49" charset="0"/>
              </a:rPr>
              <a:t>IntTree</a:t>
            </a:r>
            <a:r>
              <a:rPr lang="en-US" altLang="en-US" dirty="0"/>
              <a:t> constitute a legal binary search tree.</a:t>
            </a:r>
          </a:p>
          <a:p>
            <a:r>
              <a:rPr lang="en-US" altLang="en-US" dirty="0"/>
              <a:t>How would </a:t>
            </a:r>
            <a:r>
              <a:rPr lang="en-US" altLang="en-US" dirty="0">
                <a:latin typeface="Courier New" panose="02070309020205020404" pitchFamily="49" charset="0"/>
              </a:rPr>
              <a:t>remove</a:t>
            </a:r>
            <a:r>
              <a:rPr lang="en-US" altLang="en-US" dirty="0"/>
              <a:t> work so that it removes a given integer value from the tree, if present, and maintain ordering?</a:t>
            </a:r>
          </a:p>
          <a:p>
            <a:pPr lvl="1"/>
            <a:endParaRPr lang="en-US" altLang="en-US" sz="900" dirty="0">
              <a:latin typeface="Courier New" panose="02070309020205020404" pitchFamily="49" charset="0"/>
            </a:endParaRPr>
          </a:p>
          <a:p>
            <a:pPr lvl="2"/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(73);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(29);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(87);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(55);</a:t>
            </a:r>
            <a:endParaRPr lang="en-US" altLang="en-US" dirty="0">
              <a:latin typeface="Courier New" panose="02070309020205020404" pitchFamily="49" charset="0"/>
              <a:sym typeface="Symbol" pitchFamily="2" charset="2"/>
            </a:endParaRPr>
          </a:p>
        </p:txBody>
      </p:sp>
      <p:grpSp>
        <p:nvGrpSpPr>
          <p:cNvPr id="393220" name="Group 4">
            <a:extLst>
              <a:ext uri="{FF2B5EF4-FFF2-40B4-BE49-F238E27FC236}">
                <a16:creationId xmlns:a16="http://schemas.microsoft.com/office/drawing/2014/main" id="{ED35D9CD-1BBA-2049-B408-6BE4F08DE488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3048000"/>
            <a:ext cx="2790825" cy="3581400"/>
            <a:chOff x="3330" y="1920"/>
            <a:chExt cx="1758" cy="2256"/>
          </a:xfrm>
        </p:grpSpPr>
        <p:sp>
          <p:nvSpPr>
            <p:cNvPr id="393221" name="Oval 5">
              <a:extLst>
                <a:ext uri="{FF2B5EF4-FFF2-40B4-BE49-F238E27FC236}">
                  <a16:creationId xmlns:a16="http://schemas.microsoft.com/office/drawing/2014/main" id="{6D5F379D-4906-A24E-808B-35F6F32B1F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6" y="335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93222" name="Oval 6">
              <a:extLst>
                <a:ext uri="{FF2B5EF4-FFF2-40B4-BE49-F238E27FC236}">
                  <a16:creationId xmlns:a16="http://schemas.microsoft.com/office/drawing/2014/main" id="{138458D3-F5DC-E644-875E-0662594BCA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1" y="3350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93223" name="Oval 7">
              <a:extLst>
                <a:ext uri="{FF2B5EF4-FFF2-40B4-BE49-F238E27FC236}">
                  <a16:creationId xmlns:a16="http://schemas.microsoft.com/office/drawing/2014/main" id="{126288AD-B1AE-E64D-B97B-486495D27F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3" y="2795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93224" name="Oval 8">
              <a:extLst>
                <a:ext uri="{FF2B5EF4-FFF2-40B4-BE49-F238E27FC236}">
                  <a16:creationId xmlns:a16="http://schemas.microsoft.com/office/drawing/2014/main" id="{99A7F525-FFA4-844C-A0C6-ECF3B9ABDF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0" y="2795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3225" name="Oval 9">
              <a:extLst>
                <a:ext uri="{FF2B5EF4-FFF2-40B4-BE49-F238E27FC236}">
                  <a16:creationId xmlns:a16="http://schemas.microsoft.com/office/drawing/2014/main" id="{389F6D78-EA78-7A4F-9486-3EE798C9FF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2" y="2302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93226" name="AutoShape 10">
              <a:extLst>
                <a:ext uri="{FF2B5EF4-FFF2-40B4-BE49-F238E27FC236}">
                  <a16:creationId xmlns:a16="http://schemas.microsoft.com/office/drawing/2014/main" id="{5174C75D-CAED-9946-AAA6-3A4E2450EE9B}"/>
                </a:ext>
              </a:extLst>
            </p:cNvPr>
            <p:cNvCxnSpPr>
              <a:cxnSpLocks noChangeShapeType="1"/>
              <a:stCxn id="393225" idx="3"/>
              <a:endCxn id="393224" idx="0"/>
            </p:cNvCxnSpPr>
            <p:nvPr/>
          </p:nvCxnSpPr>
          <p:spPr bwMode="auto">
            <a:xfrm flipH="1">
              <a:off x="3492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227" name="AutoShape 11">
              <a:extLst>
                <a:ext uri="{FF2B5EF4-FFF2-40B4-BE49-F238E27FC236}">
                  <a16:creationId xmlns:a16="http://schemas.microsoft.com/office/drawing/2014/main" id="{7E5AE0D8-61F0-1341-A674-B0B9640AA4B8}"/>
                </a:ext>
              </a:extLst>
            </p:cNvPr>
            <p:cNvCxnSpPr>
              <a:cxnSpLocks noChangeShapeType="1"/>
              <a:stCxn id="393225" idx="5"/>
              <a:endCxn id="393223" idx="0"/>
            </p:cNvCxnSpPr>
            <p:nvPr/>
          </p:nvCxnSpPr>
          <p:spPr bwMode="auto">
            <a:xfrm>
              <a:off x="4187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228" name="AutoShape 12">
              <a:extLst>
                <a:ext uri="{FF2B5EF4-FFF2-40B4-BE49-F238E27FC236}">
                  <a16:creationId xmlns:a16="http://schemas.microsoft.com/office/drawing/2014/main" id="{8D0759FF-EAF5-D04D-BF01-ECC644C6137F}"/>
                </a:ext>
              </a:extLst>
            </p:cNvPr>
            <p:cNvCxnSpPr>
              <a:cxnSpLocks noChangeShapeType="1"/>
              <a:stCxn id="393223" idx="3"/>
              <a:endCxn id="393222" idx="0"/>
            </p:cNvCxnSpPr>
            <p:nvPr/>
          </p:nvCxnSpPr>
          <p:spPr bwMode="auto">
            <a:xfrm flipH="1">
              <a:off x="4393" y="3070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229" name="AutoShape 13">
              <a:extLst>
                <a:ext uri="{FF2B5EF4-FFF2-40B4-BE49-F238E27FC236}">
                  <a16:creationId xmlns:a16="http://schemas.microsoft.com/office/drawing/2014/main" id="{839CF9D4-CAFF-EC48-9290-EB9B424C856B}"/>
                </a:ext>
              </a:extLst>
            </p:cNvPr>
            <p:cNvCxnSpPr>
              <a:cxnSpLocks noChangeShapeType="1"/>
              <a:stCxn id="393223" idx="5"/>
              <a:endCxn id="393221" idx="0"/>
            </p:cNvCxnSpPr>
            <p:nvPr/>
          </p:nvCxnSpPr>
          <p:spPr bwMode="auto">
            <a:xfrm>
              <a:off x="4769" y="3070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3230" name="Oval 14">
              <a:extLst>
                <a:ext uri="{FF2B5EF4-FFF2-40B4-BE49-F238E27FC236}">
                  <a16:creationId xmlns:a16="http://schemas.microsoft.com/office/drawing/2014/main" id="{686FFF36-DB3D-DC44-9825-31A833E376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0" y="3350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93231" name="Oval 15">
              <a:extLst>
                <a:ext uri="{FF2B5EF4-FFF2-40B4-BE49-F238E27FC236}">
                  <a16:creationId xmlns:a16="http://schemas.microsoft.com/office/drawing/2014/main" id="{013642F5-B1B8-8F43-BADC-AE354365FF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1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36</a:t>
              </a:r>
            </a:p>
          </p:txBody>
        </p:sp>
        <p:cxnSp>
          <p:nvCxnSpPr>
            <p:cNvPr id="393232" name="AutoShape 16">
              <a:extLst>
                <a:ext uri="{FF2B5EF4-FFF2-40B4-BE49-F238E27FC236}">
                  <a16:creationId xmlns:a16="http://schemas.microsoft.com/office/drawing/2014/main" id="{F71A2CAE-EECB-4149-A3CA-BCEBEEADFD94}"/>
                </a:ext>
              </a:extLst>
            </p:cNvPr>
            <p:cNvCxnSpPr>
              <a:cxnSpLocks noChangeShapeType="1"/>
              <a:stCxn id="393230" idx="3"/>
              <a:endCxn id="393231" idx="0"/>
            </p:cNvCxnSpPr>
            <p:nvPr/>
          </p:nvCxnSpPr>
          <p:spPr bwMode="auto">
            <a:xfrm flipH="1">
              <a:off x="3583" y="3625"/>
              <a:ext cx="12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233" name="AutoShape 17">
              <a:extLst>
                <a:ext uri="{FF2B5EF4-FFF2-40B4-BE49-F238E27FC236}">
                  <a16:creationId xmlns:a16="http://schemas.microsoft.com/office/drawing/2014/main" id="{ADD5FB9A-2CAD-394E-9FCE-44B1183284A5}"/>
                </a:ext>
              </a:extLst>
            </p:cNvPr>
            <p:cNvCxnSpPr>
              <a:cxnSpLocks noChangeShapeType="1"/>
              <a:stCxn id="393224" idx="5"/>
              <a:endCxn id="393230" idx="0"/>
            </p:cNvCxnSpPr>
            <p:nvPr/>
          </p:nvCxnSpPr>
          <p:spPr bwMode="auto">
            <a:xfrm>
              <a:off x="3607" y="3070"/>
              <a:ext cx="215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3234" name="Text Box 18">
              <a:extLst>
                <a:ext uri="{FF2B5EF4-FFF2-40B4-BE49-F238E27FC236}">
                  <a16:creationId xmlns:a16="http://schemas.microsoft.com/office/drawing/2014/main" id="{09EE37EA-5C71-A545-8AF4-D1408A9DD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920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3235" name="AutoShape 19">
              <a:extLst>
                <a:ext uri="{FF2B5EF4-FFF2-40B4-BE49-F238E27FC236}">
                  <a16:creationId xmlns:a16="http://schemas.microsoft.com/office/drawing/2014/main" id="{DC5CBDDA-C675-4445-9AD7-1A62832CA1AA}"/>
                </a:ext>
              </a:extLst>
            </p:cNvPr>
            <p:cNvCxnSpPr>
              <a:cxnSpLocks noChangeShapeType="1"/>
              <a:stCxn id="393234" idx="2"/>
              <a:endCxn id="393225" idx="0"/>
            </p:cNvCxnSpPr>
            <p:nvPr/>
          </p:nvCxnSpPr>
          <p:spPr bwMode="auto">
            <a:xfrm>
              <a:off x="4072" y="2151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3236" name="Oval 20">
              <a:extLst>
                <a:ext uri="{FF2B5EF4-FFF2-40B4-BE49-F238E27FC236}">
                  <a16:creationId xmlns:a16="http://schemas.microsoft.com/office/drawing/2014/main" id="{80B2BB64-F7C0-E249-866B-BCAD9F8162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9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73</a:t>
              </a:r>
            </a:p>
          </p:txBody>
        </p:sp>
        <p:cxnSp>
          <p:nvCxnSpPr>
            <p:cNvPr id="393237" name="AutoShape 21">
              <a:extLst>
                <a:ext uri="{FF2B5EF4-FFF2-40B4-BE49-F238E27FC236}">
                  <a16:creationId xmlns:a16="http://schemas.microsoft.com/office/drawing/2014/main" id="{852FFB91-2E68-C145-B3CD-42A671309D63}"/>
                </a:ext>
              </a:extLst>
            </p:cNvPr>
            <p:cNvCxnSpPr>
              <a:cxnSpLocks noChangeShapeType="1"/>
              <a:stCxn id="393222" idx="5"/>
              <a:endCxn id="393236" idx="0"/>
            </p:cNvCxnSpPr>
            <p:nvPr/>
          </p:nvCxnSpPr>
          <p:spPr bwMode="auto">
            <a:xfrm>
              <a:off x="4507" y="3625"/>
              <a:ext cx="8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C0F28840-F303-E947-A946-B59B12AA9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Cases for removal 1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0D394868-CBAD-A841-874C-4FBEF069E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2150" lvl="1" indent="-346075">
              <a:buFontTx/>
              <a:buNone/>
              <a:tabLst>
                <a:tab pos="4572000" algn="l"/>
              </a:tabLst>
            </a:pPr>
            <a:r>
              <a:rPr lang="en-US" altLang="en-US"/>
              <a:t>1.	a leaf:	replace with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  <a:p>
            <a:pPr marL="692150" lvl="1" indent="-346075">
              <a:buFontTx/>
              <a:buNone/>
              <a:tabLst>
                <a:tab pos="4572000" algn="l"/>
              </a:tabLst>
            </a:pPr>
            <a:r>
              <a:rPr lang="en-US" altLang="en-US"/>
              <a:t>2.	a node with a left child only:	replace with left child</a:t>
            </a:r>
          </a:p>
          <a:p>
            <a:pPr marL="692150" lvl="1" indent="-346075">
              <a:buFontTx/>
              <a:buNone/>
              <a:tabLst>
                <a:tab pos="4572000" algn="l"/>
              </a:tabLst>
            </a:pPr>
            <a:r>
              <a:rPr lang="en-US" altLang="en-US"/>
              <a:t>3.	a node with a right child only:	replace with right child</a:t>
            </a:r>
          </a:p>
        </p:txBody>
      </p:sp>
      <p:grpSp>
        <p:nvGrpSpPr>
          <p:cNvPr id="394244" name="Group 4">
            <a:extLst>
              <a:ext uri="{FF2B5EF4-FFF2-40B4-BE49-F238E27FC236}">
                <a16:creationId xmlns:a16="http://schemas.microsoft.com/office/drawing/2014/main" id="{E45E448C-0048-A64C-856E-0BF19C2A5B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244850"/>
            <a:ext cx="2319338" cy="2759075"/>
            <a:chOff x="96" y="2294"/>
            <a:chExt cx="1461" cy="1738"/>
          </a:xfrm>
        </p:grpSpPr>
        <p:sp>
          <p:nvSpPr>
            <p:cNvPr id="394245" name="Oval 5">
              <a:extLst>
                <a:ext uri="{FF2B5EF4-FFF2-40B4-BE49-F238E27FC236}">
                  <a16:creationId xmlns:a16="http://schemas.microsoft.com/office/drawing/2014/main" id="{19BDD2C8-DA43-9043-8DA1-88C5A2C14A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4246" name="Oval 6">
              <a:extLst>
                <a:ext uri="{FF2B5EF4-FFF2-40B4-BE49-F238E27FC236}">
                  <a16:creationId xmlns:a16="http://schemas.microsoft.com/office/drawing/2014/main" id="{E0A2665E-CC93-A44B-A847-86A37C6C1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94247" name="AutoShape 7">
              <a:extLst>
                <a:ext uri="{FF2B5EF4-FFF2-40B4-BE49-F238E27FC236}">
                  <a16:creationId xmlns:a16="http://schemas.microsoft.com/office/drawing/2014/main" id="{A8D10F33-46B9-6C46-90D2-42A5BD25AF69}"/>
                </a:ext>
              </a:extLst>
            </p:cNvPr>
            <p:cNvCxnSpPr>
              <a:cxnSpLocks noChangeShapeType="1"/>
              <a:stCxn id="394246" idx="3"/>
              <a:endCxn id="394245" idx="0"/>
            </p:cNvCxnSpPr>
            <p:nvPr/>
          </p:nvCxnSpPr>
          <p:spPr bwMode="auto">
            <a:xfrm flipH="1">
              <a:off x="516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248" name="Oval 8">
              <a:extLst>
                <a:ext uri="{FF2B5EF4-FFF2-40B4-BE49-F238E27FC236}">
                  <a16:creationId xmlns:a16="http://schemas.microsoft.com/office/drawing/2014/main" id="{9886BC64-0195-A745-A4B1-AD8F519823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9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94249" name="Oval 9">
              <a:extLst>
                <a:ext uri="{FF2B5EF4-FFF2-40B4-BE49-F238E27FC236}">
                  <a16:creationId xmlns:a16="http://schemas.microsoft.com/office/drawing/2014/main" id="{D42E0B8E-A64D-B840-980A-7852B12153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94250" name="AutoShape 10">
              <a:extLst>
                <a:ext uri="{FF2B5EF4-FFF2-40B4-BE49-F238E27FC236}">
                  <a16:creationId xmlns:a16="http://schemas.microsoft.com/office/drawing/2014/main" id="{6D54ADFA-F2A2-344C-BC8F-B09D7B0BD8D8}"/>
                </a:ext>
              </a:extLst>
            </p:cNvPr>
            <p:cNvCxnSpPr>
              <a:cxnSpLocks noChangeShapeType="1"/>
              <a:stCxn id="394245" idx="3"/>
              <a:endCxn id="394249" idx="0"/>
            </p:cNvCxnSpPr>
            <p:nvPr/>
          </p:nvCxnSpPr>
          <p:spPr bwMode="auto">
            <a:xfrm flipH="1">
              <a:off x="258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4251" name="AutoShape 11">
              <a:extLst>
                <a:ext uri="{FF2B5EF4-FFF2-40B4-BE49-F238E27FC236}">
                  <a16:creationId xmlns:a16="http://schemas.microsoft.com/office/drawing/2014/main" id="{67145C59-8CE2-5649-AB8B-C30F3BC7F29B}"/>
                </a:ext>
              </a:extLst>
            </p:cNvPr>
            <p:cNvCxnSpPr>
              <a:cxnSpLocks noChangeShapeType="1"/>
              <a:stCxn id="394245" idx="5"/>
              <a:endCxn id="394248" idx="0"/>
            </p:cNvCxnSpPr>
            <p:nvPr/>
          </p:nvCxnSpPr>
          <p:spPr bwMode="auto">
            <a:xfrm>
              <a:off x="630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252" name="Text Box 12">
              <a:extLst>
                <a:ext uri="{FF2B5EF4-FFF2-40B4-BE49-F238E27FC236}">
                  <a16:creationId xmlns:a16="http://schemas.microsoft.com/office/drawing/2014/main" id="{7062F27B-E20D-334C-999C-8FBC0B9C3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4253" name="AutoShape 13">
              <a:extLst>
                <a:ext uri="{FF2B5EF4-FFF2-40B4-BE49-F238E27FC236}">
                  <a16:creationId xmlns:a16="http://schemas.microsoft.com/office/drawing/2014/main" id="{F657EBB5-7093-694E-ACAD-F005799BF990}"/>
                </a:ext>
              </a:extLst>
            </p:cNvPr>
            <p:cNvCxnSpPr>
              <a:cxnSpLocks noChangeShapeType="1"/>
              <a:stCxn id="394252" idx="2"/>
              <a:endCxn id="394246" idx="0"/>
            </p:cNvCxnSpPr>
            <p:nvPr/>
          </p:nvCxnSpPr>
          <p:spPr bwMode="auto">
            <a:xfrm>
              <a:off x="1096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4254" name="Text Box 14">
            <a:extLst>
              <a:ext uri="{FF2B5EF4-FFF2-40B4-BE49-F238E27FC236}">
                <a16:creationId xmlns:a16="http://schemas.microsoft.com/office/drawing/2014/main" id="{40D895C1-97F6-5B4A-9339-BAC549CC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62626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Courier New" panose="02070309020205020404" pitchFamily="49" charset="0"/>
              </a:rPr>
              <a:t>tree.remove(-3);</a:t>
            </a:r>
          </a:p>
        </p:txBody>
      </p:sp>
      <p:grpSp>
        <p:nvGrpSpPr>
          <p:cNvPr id="394255" name="Group 15">
            <a:extLst>
              <a:ext uri="{FF2B5EF4-FFF2-40B4-BE49-F238E27FC236}">
                <a16:creationId xmlns:a16="http://schemas.microsoft.com/office/drawing/2014/main" id="{131C6CC5-37AA-F649-B670-CB76D70D193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60725"/>
            <a:ext cx="1909763" cy="2759075"/>
            <a:chOff x="2637" y="2304"/>
            <a:chExt cx="1203" cy="1738"/>
          </a:xfrm>
        </p:grpSpPr>
        <p:sp>
          <p:nvSpPr>
            <p:cNvPr id="394256" name="Oval 16">
              <a:extLst>
                <a:ext uri="{FF2B5EF4-FFF2-40B4-BE49-F238E27FC236}">
                  <a16:creationId xmlns:a16="http://schemas.microsoft.com/office/drawing/2014/main" id="{7299C2C0-6E68-C046-A9C2-6C0F04A8C1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7" y="317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4257" name="Oval 17">
              <a:extLst>
                <a:ext uri="{FF2B5EF4-FFF2-40B4-BE49-F238E27FC236}">
                  <a16:creationId xmlns:a16="http://schemas.microsoft.com/office/drawing/2014/main" id="{A1A81C77-6D68-9B47-8089-4D1235CBF3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9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94258" name="AutoShape 18">
              <a:extLst>
                <a:ext uri="{FF2B5EF4-FFF2-40B4-BE49-F238E27FC236}">
                  <a16:creationId xmlns:a16="http://schemas.microsoft.com/office/drawing/2014/main" id="{5E7B9EEE-0337-9D44-8D7B-BDA40D2438B3}"/>
                </a:ext>
              </a:extLst>
            </p:cNvPr>
            <p:cNvCxnSpPr>
              <a:cxnSpLocks noChangeShapeType="1"/>
              <a:stCxn id="394257" idx="3"/>
              <a:endCxn id="394256" idx="0"/>
            </p:cNvCxnSpPr>
            <p:nvPr/>
          </p:nvCxnSpPr>
          <p:spPr bwMode="auto">
            <a:xfrm flipH="1">
              <a:off x="2799" y="296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259" name="Oval 19">
              <a:extLst>
                <a:ext uri="{FF2B5EF4-FFF2-40B4-BE49-F238E27FC236}">
                  <a16:creationId xmlns:a16="http://schemas.microsoft.com/office/drawing/2014/main" id="{32339769-0532-B047-B12D-2CB2366E1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12" y="373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cxnSp>
          <p:nvCxnSpPr>
            <p:cNvPr id="394260" name="AutoShape 20">
              <a:extLst>
                <a:ext uri="{FF2B5EF4-FFF2-40B4-BE49-F238E27FC236}">
                  <a16:creationId xmlns:a16="http://schemas.microsoft.com/office/drawing/2014/main" id="{0E21463D-4D43-5D48-942C-EFF573098CB5}"/>
                </a:ext>
              </a:extLst>
            </p:cNvPr>
            <p:cNvCxnSpPr>
              <a:cxnSpLocks noChangeShapeType="1"/>
              <a:stCxn id="394256" idx="5"/>
              <a:endCxn id="394259" idx="0"/>
            </p:cNvCxnSpPr>
            <p:nvPr/>
          </p:nvCxnSpPr>
          <p:spPr bwMode="auto">
            <a:xfrm>
              <a:off x="2913" y="345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261" name="Text Box 21">
              <a:extLst>
                <a:ext uri="{FF2B5EF4-FFF2-40B4-BE49-F238E27FC236}">
                  <a16:creationId xmlns:a16="http://schemas.microsoft.com/office/drawing/2014/main" id="{2A3FB2A1-E763-D246-8340-783D4016E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4262" name="AutoShape 22">
              <a:extLst>
                <a:ext uri="{FF2B5EF4-FFF2-40B4-BE49-F238E27FC236}">
                  <a16:creationId xmlns:a16="http://schemas.microsoft.com/office/drawing/2014/main" id="{3A9D5966-5D39-B348-821D-B86246193DAA}"/>
                </a:ext>
              </a:extLst>
            </p:cNvPr>
            <p:cNvCxnSpPr>
              <a:cxnSpLocks noChangeShapeType="1"/>
              <a:stCxn id="394261" idx="2"/>
              <a:endCxn id="394257" idx="0"/>
            </p:cNvCxnSpPr>
            <p:nvPr/>
          </p:nvCxnSpPr>
          <p:spPr bwMode="auto">
            <a:xfrm>
              <a:off x="3379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4263" name="Group 23">
            <a:extLst>
              <a:ext uri="{FF2B5EF4-FFF2-40B4-BE49-F238E27FC236}">
                <a16:creationId xmlns:a16="http://schemas.microsoft.com/office/drawing/2014/main" id="{705EC6BB-FAD8-BF47-B989-75A1D057AAFB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3260725"/>
            <a:ext cx="1516062" cy="1860550"/>
            <a:chOff x="3977" y="2304"/>
            <a:chExt cx="955" cy="1172"/>
          </a:xfrm>
        </p:grpSpPr>
        <p:sp>
          <p:nvSpPr>
            <p:cNvPr id="394264" name="Oval 24">
              <a:extLst>
                <a:ext uri="{FF2B5EF4-FFF2-40B4-BE49-F238E27FC236}">
                  <a16:creationId xmlns:a16="http://schemas.microsoft.com/office/drawing/2014/main" id="{49C91275-22DD-1847-ABE1-6B26F8396A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5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4265" name="Oval 25">
              <a:extLst>
                <a:ext uri="{FF2B5EF4-FFF2-40B4-BE49-F238E27FC236}">
                  <a16:creationId xmlns:a16="http://schemas.microsoft.com/office/drawing/2014/main" id="{913EA59E-8DDB-9840-85E6-2521DB42E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8" y="316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cxnSp>
          <p:nvCxnSpPr>
            <p:cNvPr id="394266" name="AutoShape 26">
              <a:extLst>
                <a:ext uri="{FF2B5EF4-FFF2-40B4-BE49-F238E27FC236}">
                  <a16:creationId xmlns:a16="http://schemas.microsoft.com/office/drawing/2014/main" id="{7928E250-554B-C148-9103-D33E219A46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0" y="292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267" name="Text Box 27">
              <a:extLst>
                <a:ext uri="{FF2B5EF4-FFF2-40B4-BE49-F238E27FC236}">
                  <a16:creationId xmlns:a16="http://schemas.microsoft.com/office/drawing/2014/main" id="{2C29E472-52E8-A245-8D7C-BC75035BA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4268" name="AutoShape 28">
              <a:extLst>
                <a:ext uri="{FF2B5EF4-FFF2-40B4-BE49-F238E27FC236}">
                  <a16:creationId xmlns:a16="http://schemas.microsoft.com/office/drawing/2014/main" id="{2FC536F7-02FE-CD4F-A27B-50D32A6182BD}"/>
                </a:ext>
              </a:extLst>
            </p:cNvPr>
            <p:cNvCxnSpPr>
              <a:cxnSpLocks noChangeShapeType="1"/>
              <a:stCxn id="394267" idx="2"/>
              <a:endCxn id="394264" idx="0"/>
            </p:cNvCxnSpPr>
            <p:nvPr/>
          </p:nvCxnSpPr>
          <p:spPr bwMode="auto">
            <a:xfrm>
              <a:off x="4435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4269" name="Group 29">
            <a:extLst>
              <a:ext uri="{FF2B5EF4-FFF2-40B4-BE49-F238E27FC236}">
                <a16:creationId xmlns:a16="http://schemas.microsoft.com/office/drawing/2014/main" id="{D9C2E5DC-54DE-0F4C-B369-E329268CE4AD}"/>
              </a:ext>
            </a:extLst>
          </p:cNvPr>
          <p:cNvGrpSpPr>
            <a:grpSpLocks/>
          </p:cNvGrpSpPr>
          <p:nvPr/>
        </p:nvGrpSpPr>
        <p:grpSpPr bwMode="auto">
          <a:xfrm>
            <a:off x="7685088" y="3260725"/>
            <a:ext cx="1458912" cy="1095375"/>
            <a:chOff x="4709" y="2304"/>
            <a:chExt cx="919" cy="690"/>
          </a:xfrm>
        </p:grpSpPr>
        <p:sp>
          <p:nvSpPr>
            <p:cNvPr id="394270" name="Oval 30">
              <a:extLst>
                <a:ext uri="{FF2B5EF4-FFF2-40B4-BE49-F238E27FC236}">
                  <a16:creationId xmlns:a16="http://schemas.microsoft.com/office/drawing/2014/main" id="{945FA60F-5175-C648-9153-F6D63FBAF0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94271" name="Text Box 31">
              <a:extLst>
                <a:ext uri="{FF2B5EF4-FFF2-40B4-BE49-F238E27FC236}">
                  <a16:creationId xmlns:a16="http://schemas.microsoft.com/office/drawing/2014/main" id="{2F7B331A-A3A9-634F-BDD4-B45E12980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4272" name="AutoShape 32">
              <a:extLst>
                <a:ext uri="{FF2B5EF4-FFF2-40B4-BE49-F238E27FC236}">
                  <a16:creationId xmlns:a16="http://schemas.microsoft.com/office/drawing/2014/main" id="{76913116-7F9D-514E-BD88-68896644B7FB}"/>
                </a:ext>
              </a:extLst>
            </p:cNvPr>
            <p:cNvCxnSpPr>
              <a:cxnSpLocks noChangeShapeType="1"/>
              <a:stCxn id="394271" idx="2"/>
              <a:endCxn id="394270" idx="0"/>
            </p:cNvCxnSpPr>
            <p:nvPr/>
          </p:nvCxnSpPr>
          <p:spPr bwMode="auto">
            <a:xfrm>
              <a:off x="5167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4273" name="Text Box 33">
            <a:extLst>
              <a:ext uri="{FF2B5EF4-FFF2-40B4-BE49-F238E27FC236}">
                <a16:creationId xmlns:a16="http://schemas.microsoft.com/office/drawing/2014/main" id="{8CA62E6D-F78C-1E4C-92E4-8F292AED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626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Courier New" panose="02070309020205020404" pitchFamily="49" charset="0"/>
              </a:rPr>
              <a:t>tree.remove(55);</a:t>
            </a:r>
          </a:p>
        </p:txBody>
      </p:sp>
      <p:sp>
        <p:nvSpPr>
          <p:cNvPr id="394274" name="Text Box 34">
            <a:extLst>
              <a:ext uri="{FF2B5EF4-FFF2-40B4-BE49-F238E27FC236}">
                <a16:creationId xmlns:a16="http://schemas.microsoft.com/office/drawing/2014/main" id="{5511C2DD-9D81-D447-AF04-E9F62240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Courier New" panose="02070309020205020404" pitchFamily="49" charset="0"/>
              </a:rPr>
              <a:t>tree.remove(29);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4" grpId="0"/>
      <p:bldP spid="394273" grpId="0"/>
      <p:bldP spid="3942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A5E4D743-DE60-AF43-AD1F-329A982EE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Cases for removal 2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2A5807E4-C0BD-0F49-BF4F-E3D03C56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2150" lvl="1" indent="-346075">
              <a:buFontTx/>
              <a:buNone/>
              <a:tabLst>
                <a:tab pos="4349750" algn="l"/>
              </a:tabLst>
            </a:pPr>
            <a:r>
              <a:rPr lang="en-US" altLang="en-US"/>
              <a:t>4.	a node with </a:t>
            </a:r>
            <a:r>
              <a:rPr lang="en-US" altLang="en-US" b="1"/>
              <a:t>both </a:t>
            </a:r>
            <a:r>
              <a:rPr lang="en-US" altLang="en-US"/>
              <a:t>children:	replace with </a:t>
            </a:r>
            <a:r>
              <a:rPr lang="en-US" altLang="en-US" b="1"/>
              <a:t>min from right</a:t>
            </a:r>
          </a:p>
        </p:txBody>
      </p:sp>
      <p:grpSp>
        <p:nvGrpSpPr>
          <p:cNvPr id="395268" name="Group 4">
            <a:extLst>
              <a:ext uri="{FF2B5EF4-FFF2-40B4-BE49-F238E27FC236}">
                <a16:creationId xmlns:a16="http://schemas.microsoft.com/office/drawing/2014/main" id="{317810F9-F630-854F-8552-8ABF3F75076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60725"/>
            <a:ext cx="3200400" cy="2759075"/>
            <a:chOff x="384" y="2294"/>
            <a:chExt cx="2016" cy="1738"/>
          </a:xfrm>
        </p:grpSpPr>
        <p:sp>
          <p:nvSpPr>
            <p:cNvPr id="395269" name="Oval 5">
              <a:extLst>
                <a:ext uri="{FF2B5EF4-FFF2-40B4-BE49-F238E27FC236}">
                  <a16:creationId xmlns:a16="http://schemas.microsoft.com/office/drawing/2014/main" id="{CA771349-3CA0-8B48-B785-827A3F23D7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8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95270" name="Oval 6">
              <a:extLst>
                <a:ext uri="{FF2B5EF4-FFF2-40B4-BE49-F238E27FC236}">
                  <a16:creationId xmlns:a16="http://schemas.microsoft.com/office/drawing/2014/main" id="{714CA8B8-2304-5A46-8437-85F8EE0A44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3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95271" name="Oval 7">
              <a:extLst>
                <a:ext uri="{FF2B5EF4-FFF2-40B4-BE49-F238E27FC236}">
                  <a16:creationId xmlns:a16="http://schemas.microsoft.com/office/drawing/2014/main" id="{14098213-C1AA-5646-BDAE-B40E3C479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5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95272" name="Oval 8">
              <a:extLst>
                <a:ext uri="{FF2B5EF4-FFF2-40B4-BE49-F238E27FC236}">
                  <a16:creationId xmlns:a16="http://schemas.microsoft.com/office/drawing/2014/main" id="{D363CF70-4AFF-154E-94FF-C7AFEE6B0C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2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5273" name="Oval 9">
              <a:extLst>
                <a:ext uri="{FF2B5EF4-FFF2-40B4-BE49-F238E27FC236}">
                  <a16:creationId xmlns:a16="http://schemas.microsoft.com/office/drawing/2014/main" id="{E299492C-B9DF-9B43-8D94-4F964D8CCF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4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95274" name="AutoShape 10">
              <a:extLst>
                <a:ext uri="{FF2B5EF4-FFF2-40B4-BE49-F238E27FC236}">
                  <a16:creationId xmlns:a16="http://schemas.microsoft.com/office/drawing/2014/main" id="{D6AD4AFE-1DAB-FE4A-8EC6-7D34390473FC}"/>
                </a:ext>
              </a:extLst>
            </p:cNvPr>
            <p:cNvCxnSpPr>
              <a:cxnSpLocks noChangeShapeType="1"/>
              <a:stCxn id="395273" idx="3"/>
              <a:endCxn id="395272" idx="0"/>
            </p:cNvCxnSpPr>
            <p:nvPr/>
          </p:nvCxnSpPr>
          <p:spPr bwMode="auto">
            <a:xfrm flipH="1">
              <a:off x="804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5" name="AutoShape 11">
              <a:extLst>
                <a:ext uri="{FF2B5EF4-FFF2-40B4-BE49-F238E27FC236}">
                  <a16:creationId xmlns:a16="http://schemas.microsoft.com/office/drawing/2014/main" id="{435D3198-0B7E-1A40-B90A-ACB53ABE7AE8}"/>
                </a:ext>
              </a:extLst>
            </p:cNvPr>
            <p:cNvCxnSpPr>
              <a:cxnSpLocks noChangeShapeType="1"/>
              <a:stCxn id="395273" idx="5"/>
              <a:endCxn id="395271" idx="0"/>
            </p:cNvCxnSpPr>
            <p:nvPr/>
          </p:nvCxnSpPr>
          <p:spPr bwMode="auto">
            <a:xfrm>
              <a:off x="1499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6" name="AutoShape 12">
              <a:extLst>
                <a:ext uri="{FF2B5EF4-FFF2-40B4-BE49-F238E27FC236}">
                  <a16:creationId xmlns:a16="http://schemas.microsoft.com/office/drawing/2014/main" id="{A7E2FFC5-4AE4-2D4C-9CF0-E978D6FB217E}"/>
                </a:ext>
              </a:extLst>
            </p:cNvPr>
            <p:cNvCxnSpPr>
              <a:cxnSpLocks noChangeShapeType="1"/>
              <a:stCxn id="395271" idx="3"/>
              <a:endCxn id="395270" idx="0"/>
            </p:cNvCxnSpPr>
            <p:nvPr/>
          </p:nvCxnSpPr>
          <p:spPr bwMode="auto">
            <a:xfrm flipH="1">
              <a:off x="1705" y="3444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7" name="AutoShape 13">
              <a:extLst>
                <a:ext uri="{FF2B5EF4-FFF2-40B4-BE49-F238E27FC236}">
                  <a16:creationId xmlns:a16="http://schemas.microsoft.com/office/drawing/2014/main" id="{D2CE3507-A78F-124C-A69D-F73B725B85DD}"/>
                </a:ext>
              </a:extLst>
            </p:cNvPr>
            <p:cNvCxnSpPr>
              <a:cxnSpLocks noChangeShapeType="1"/>
              <a:stCxn id="395271" idx="5"/>
              <a:endCxn id="395269" idx="0"/>
            </p:cNvCxnSpPr>
            <p:nvPr/>
          </p:nvCxnSpPr>
          <p:spPr bwMode="auto">
            <a:xfrm>
              <a:off x="2081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78" name="Oval 14">
              <a:extLst>
                <a:ext uri="{FF2B5EF4-FFF2-40B4-BE49-F238E27FC236}">
                  <a16:creationId xmlns:a16="http://schemas.microsoft.com/office/drawing/2014/main" id="{230D5F59-B3D3-C14C-8E9B-0C744C974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7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95279" name="Oval 15">
              <a:extLst>
                <a:ext uri="{FF2B5EF4-FFF2-40B4-BE49-F238E27FC236}">
                  <a16:creationId xmlns:a16="http://schemas.microsoft.com/office/drawing/2014/main" id="{3BDB871A-F6D4-1D47-89E5-72096307AB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95280" name="AutoShape 16">
              <a:extLst>
                <a:ext uri="{FF2B5EF4-FFF2-40B4-BE49-F238E27FC236}">
                  <a16:creationId xmlns:a16="http://schemas.microsoft.com/office/drawing/2014/main" id="{E48A5627-AA4F-5740-AFB0-9E2604829C6A}"/>
                </a:ext>
              </a:extLst>
            </p:cNvPr>
            <p:cNvCxnSpPr>
              <a:cxnSpLocks noChangeShapeType="1"/>
              <a:stCxn id="395272" idx="3"/>
              <a:endCxn id="395279" idx="0"/>
            </p:cNvCxnSpPr>
            <p:nvPr/>
          </p:nvCxnSpPr>
          <p:spPr bwMode="auto">
            <a:xfrm flipH="1">
              <a:off x="546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81" name="AutoShape 17">
              <a:extLst>
                <a:ext uri="{FF2B5EF4-FFF2-40B4-BE49-F238E27FC236}">
                  <a16:creationId xmlns:a16="http://schemas.microsoft.com/office/drawing/2014/main" id="{588F4185-B0F8-D045-B3AC-93F29FCBD869}"/>
                </a:ext>
              </a:extLst>
            </p:cNvPr>
            <p:cNvCxnSpPr>
              <a:cxnSpLocks noChangeShapeType="1"/>
              <a:stCxn id="395272" idx="5"/>
              <a:endCxn id="395278" idx="0"/>
            </p:cNvCxnSpPr>
            <p:nvPr/>
          </p:nvCxnSpPr>
          <p:spPr bwMode="auto">
            <a:xfrm>
              <a:off x="918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82" name="Text Box 18">
              <a:extLst>
                <a:ext uri="{FF2B5EF4-FFF2-40B4-BE49-F238E27FC236}">
                  <a16:creationId xmlns:a16="http://schemas.microsoft.com/office/drawing/2014/main" id="{70CD1ECB-5CC4-0A48-A6D3-04B1DD27C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5283" name="AutoShape 19">
              <a:extLst>
                <a:ext uri="{FF2B5EF4-FFF2-40B4-BE49-F238E27FC236}">
                  <a16:creationId xmlns:a16="http://schemas.microsoft.com/office/drawing/2014/main" id="{4A73CACC-BAB8-0C4C-8839-E0683236C086}"/>
                </a:ext>
              </a:extLst>
            </p:cNvPr>
            <p:cNvCxnSpPr>
              <a:cxnSpLocks noChangeShapeType="1"/>
              <a:stCxn id="395282" idx="2"/>
              <a:endCxn id="395273" idx="0"/>
            </p:cNvCxnSpPr>
            <p:nvPr/>
          </p:nvCxnSpPr>
          <p:spPr bwMode="auto">
            <a:xfrm>
              <a:off x="1384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5284" name="Group 20">
            <a:extLst>
              <a:ext uri="{FF2B5EF4-FFF2-40B4-BE49-F238E27FC236}">
                <a16:creationId xmlns:a16="http://schemas.microsoft.com/office/drawing/2014/main" id="{0642BD44-8B7B-0241-9F22-4637AB241EB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60725"/>
            <a:ext cx="3200400" cy="2759075"/>
            <a:chOff x="3408" y="2294"/>
            <a:chExt cx="2016" cy="1738"/>
          </a:xfrm>
        </p:grpSpPr>
        <p:sp>
          <p:nvSpPr>
            <p:cNvPr id="395285" name="Oval 21">
              <a:extLst>
                <a:ext uri="{FF2B5EF4-FFF2-40B4-BE49-F238E27FC236}">
                  <a16:creationId xmlns:a16="http://schemas.microsoft.com/office/drawing/2014/main" id="{E3EF8EF9-82A4-D347-AD71-A57645D762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95286" name="Oval 22">
              <a:extLst>
                <a:ext uri="{FF2B5EF4-FFF2-40B4-BE49-F238E27FC236}">
                  <a16:creationId xmlns:a16="http://schemas.microsoft.com/office/drawing/2014/main" id="{3950A1B2-F769-2B42-80EA-E0701F10DE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95287" name="Oval 23">
              <a:extLst>
                <a:ext uri="{FF2B5EF4-FFF2-40B4-BE49-F238E27FC236}">
                  <a16:creationId xmlns:a16="http://schemas.microsoft.com/office/drawing/2014/main" id="{BAEC2A4E-A640-6C40-A275-F9AFB2666C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95288" name="Oval 24">
              <a:extLst>
                <a:ext uri="{FF2B5EF4-FFF2-40B4-BE49-F238E27FC236}">
                  <a16:creationId xmlns:a16="http://schemas.microsoft.com/office/drawing/2014/main" id="{0A084225-50BA-4A40-98F6-097D15E1E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>
                  <a:solidFill>
                    <a:srgbClr val="800000"/>
                  </a:solidFill>
                  <a:latin typeface="Tahoma" panose="020B0604030504040204" pitchFamily="34" charset="0"/>
                </a:rPr>
                <a:t>60</a:t>
              </a:r>
            </a:p>
          </p:txBody>
        </p:sp>
        <p:cxnSp>
          <p:nvCxnSpPr>
            <p:cNvPr id="395289" name="AutoShape 25">
              <a:extLst>
                <a:ext uri="{FF2B5EF4-FFF2-40B4-BE49-F238E27FC236}">
                  <a16:creationId xmlns:a16="http://schemas.microsoft.com/office/drawing/2014/main" id="{AA17EEEB-09A1-C94A-96DB-9F0BCB4C3E57}"/>
                </a:ext>
              </a:extLst>
            </p:cNvPr>
            <p:cNvCxnSpPr>
              <a:cxnSpLocks noChangeShapeType="1"/>
              <a:stCxn id="395288" idx="3"/>
              <a:endCxn id="395287" idx="0"/>
            </p:cNvCxnSpPr>
            <p:nvPr/>
          </p:nvCxnSpPr>
          <p:spPr bwMode="auto">
            <a:xfrm flipH="1">
              <a:off x="3828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90" name="AutoShape 26">
              <a:extLst>
                <a:ext uri="{FF2B5EF4-FFF2-40B4-BE49-F238E27FC236}">
                  <a16:creationId xmlns:a16="http://schemas.microsoft.com/office/drawing/2014/main" id="{4267C5D5-3144-A046-9219-BB10CD4305E9}"/>
                </a:ext>
              </a:extLst>
            </p:cNvPr>
            <p:cNvCxnSpPr>
              <a:cxnSpLocks noChangeShapeType="1"/>
              <a:stCxn id="395288" idx="5"/>
              <a:endCxn id="395286" idx="0"/>
            </p:cNvCxnSpPr>
            <p:nvPr/>
          </p:nvCxnSpPr>
          <p:spPr bwMode="auto">
            <a:xfrm>
              <a:off x="4523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91" name="AutoShape 27">
              <a:extLst>
                <a:ext uri="{FF2B5EF4-FFF2-40B4-BE49-F238E27FC236}">
                  <a16:creationId xmlns:a16="http://schemas.microsoft.com/office/drawing/2014/main" id="{497528C3-C80E-504D-8C63-3EDABC8D2175}"/>
                </a:ext>
              </a:extLst>
            </p:cNvPr>
            <p:cNvCxnSpPr>
              <a:cxnSpLocks noChangeShapeType="1"/>
              <a:stCxn id="395286" idx="5"/>
              <a:endCxn id="395285" idx="0"/>
            </p:cNvCxnSpPr>
            <p:nvPr/>
          </p:nvCxnSpPr>
          <p:spPr bwMode="auto">
            <a:xfrm>
              <a:off x="5105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92" name="Oval 28">
              <a:extLst>
                <a:ext uri="{FF2B5EF4-FFF2-40B4-BE49-F238E27FC236}">
                  <a16:creationId xmlns:a16="http://schemas.microsoft.com/office/drawing/2014/main" id="{9AC1A911-B396-6944-8E90-60ABD44E1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95293" name="Oval 29">
              <a:extLst>
                <a:ext uri="{FF2B5EF4-FFF2-40B4-BE49-F238E27FC236}">
                  <a16:creationId xmlns:a16="http://schemas.microsoft.com/office/drawing/2014/main" id="{0FEA8EAC-7924-844B-9D3D-5982A3F78C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95294" name="AutoShape 30">
              <a:extLst>
                <a:ext uri="{FF2B5EF4-FFF2-40B4-BE49-F238E27FC236}">
                  <a16:creationId xmlns:a16="http://schemas.microsoft.com/office/drawing/2014/main" id="{FE48DB96-EE55-BE43-81AD-EAA680257F77}"/>
                </a:ext>
              </a:extLst>
            </p:cNvPr>
            <p:cNvCxnSpPr>
              <a:cxnSpLocks noChangeShapeType="1"/>
              <a:stCxn id="395287" idx="3"/>
              <a:endCxn id="395293" idx="0"/>
            </p:cNvCxnSpPr>
            <p:nvPr/>
          </p:nvCxnSpPr>
          <p:spPr bwMode="auto">
            <a:xfrm flipH="1">
              <a:off x="3570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95" name="AutoShape 31">
              <a:extLst>
                <a:ext uri="{FF2B5EF4-FFF2-40B4-BE49-F238E27FC236}">
                  <a16:creationId xmlns:a16="http://schemas.microsoft.com/office/drawing/2014/main" id="{B9838043-1A79-334E-A51F-4B2C35944EA5}"/>
                </a:ext>
              </a:extLst>
            </p:cNvPr>
            <p:cNvCxnSpPr>
              <a:cxnSpLocks noChangeShapeType="1"/>
              <a:stCxn id="395287" idx="5"/>
              <a:endCxn id="395292" idx="0"/>
            </p:cNvCxnSpPr>
            <p:nvPr/>
          </p:nvCxnSpPr>
          <p:spPr bwMode="auto">
            <a:xfrm>
              <a:off x="3942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96" name="Text Box 32">
              <a:extLst>
                <a:ext uri="{FF2B5EF4-FFF2-40B4-BE49-F238E27FC236}">
                  <a16:creationId xmlns:a16="http://schemas.microsoft.com/office/drawing/2014/main" id="{F42C2437-A301-EB4F-A9ED-F7CF22D4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95297" name="AutoShape 33">
              <a:extLst>
                <a:ext uri="{FF2B5EF4-FFF2-40B4-BE49-F238E27FC236}">
                  <a16:creationId xmlns:a16="http://schemas.microsoft.com/office/drawing/2014/main" id="{73505051-8B82-DF48-8393-05C0138686F8}"/>
                </a:ext>
              </a:extLst>
            </p:cNvPr>
            <p:cNvCxnSpPr>
              <a:cxnSpLocks noChangeShapeType="1"/>
              <a:stCxn id="395296" idx="2"/>
              <a:endCxn id="395288" idx="0"/>
            </p:cNvCxnSpPr>
            <p:nvPr/>
          </p:nvCxnSpPr>
          <p:spPr bwMode="auto">
            <a:xfrm>
              <a:off x="4408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5298" name="Text Box 34">
            <a:extLst>
              <a:ext uri="{FF2B5EF4-FFF2-40B4-BE49-F238E27FC236}">
                <a16:creationId xmlns:a16="http://schemas.microsoft.com/office/drawing/2014/main" id="{54B22930-660E-7341-82F1-3377121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41148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tree.remove(55);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9B11E598-EA1A-374A-9745-5D76DE464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B7E7917-F5BF-324B-817F-50AF83AFF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Which of the trees shown are legal binary search trees?</a:t>
            </a:r>
          </a:p>
        </p:txBody>
      </p:sp>
      <p:grpSp>
        <p:nvGrpSpPr>
          <p:cNvPr id="367674" name="Group 58">
            <a:extLst>
              <a:ext uri="{FF2B5EF4-FFF2-40B4-BE49-F238E27FC236}">
                <a16:creationId xmlns:a16="http://schemas.microsoft.com/office/drawing/2014/main" id="{492B2045-170F-F54B-B227-F951D3B2534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65313"/>
            <a:ext cx="3200400" cy="3163887"/>
            <a:chOff x="48" y="1175"/>
            <a:chExt cx="2016" cy="1993"/>
          </a:xfrm>
        </p:grpSpPr>
        <p:sp>
          <p:nvSpPr>
            <p:cNvPr id="367621" name="Oval 5">
              <a:extLst>
                <a:ext uri="{FF2B5EF4-FFF2-40B4-BE49-F238E27FC236}">
                  <a16:creationId xmlns:a16="http://schemas.microsoft.com/office/drawing/2014/main" id="{48BAFED0-5C5D-CB42-8E84-795598D0CE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2" y="231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67622" name="Oval 6">
              <a:extLst>
                <a:ext uri="{FF2B5EF4-FFF2-40B4-BE49-F238E27FC236}">
                  <a16:creationId xmlns:a16="http://schemas.microsoft.com/office/drawing/2014/main" id="{4FB6757F-E341-4C42-BD95-20BA12B8EF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7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367623" name="Oval 7">
              <a:extLst>
                <a:ext uri="{FF2B5EF4-FFF2-40B4-BE49-F238E27FC236}">
                  <a16:creationId xmlns:a16="http://schemas.microsoft.com/office/drawing/2014/main" id="{5A11534D-DC8B-DA44-B5DA-742F12418E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9" y="170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367624" name="Oval 8">
              <a:extLst>
                <a:ext uri="{FF2B5EF4-FFF2-40B4-BE49-F238E27FC236}">
                  <a16:creationId xmlns:a16="http://schemas.microsoft.com/office/drawing/2014/main" id="{72D08EB0-CBE7-CA4E-86AE-22FACBFB7C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" y="170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67625" name="Oval 9">
              <a:extLst>
                <a:ext uri="{FF2B5EF4-FFF2-40B4-BE49-F238E27FC236}">
                  <a16:creationId xmlns:a16="http://schemas.microsoft.com/office/drawing/2014/main" id="{A19D2473-B1AA-874C-A721-3E243D46D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" y="117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m</a:t>
              </a:r>
            </a:p>
          </p:txBody>
        </p:sp>
        <p:cxnSp>
          <p:nvCxnSpPr>
            <p:cNvPr id="367626" name="AutoShape 10">
              <a:extLst>
                <a:ext uri="{FF2B5EF4-FFF2-40B4-BE49-F238E27FC236}">
                  <a16:creationId xmlns:a16="http://schemas.microsoft.com/office/drawing/2014/main" id="{63CCFBEB-1613-684C-8917-ED96E117939F}"/>
                </a:ext>
              </a:extLst>
            </p:cNvPr>
            <p:cNvCxnSpPr>
              <a:cxnSpLocks noChangeShapeType="1"/>
              <a:stCxn id="367625" idx="3"/>
              <a:endCxn id="367624" idx="0"/>
            </p:cNvCxnSpPr>
            <p:nvPr/>
          </p:nvCxnSpPr>
          <p:spPr bwMode="auto">
            <a:xfrm flipH="1">
              <a:off x="468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7" name="AutoShape 11">
              <a:extLst>
                <a:ext uri="{FF2B5EF4-FFF2-40B4-BE49-F238E27FC236}">
                  <a16:creationId xmlns:a16="http://schemas.microsoft.com/office/drawing/2014/main" id="{7295B7B6-3615-F640-AD02-D8BF66D6E344}"/>
                </a:ext>
              </a:extLst>
            </p:cNvPr>
            <p:cNvCxnSpPr>
              <a:cxnSpLocks noChangeShapeType="1"/>
              <a:stCxn id="367625" idx="5"/>
              <a:endCxn id="367623" idx="0"/>
            </p:cNvCxnSpPr>
            <p:nvPr/>
          </p:nvCxnSpPr>
          <p:spPr bwMode="auto">
            <a:xfrm>
              <a:off x="1163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8" name="AutoShape 12">
              <a:extLst>
                <a:ext uri="{FF2B5EF4-FFF2-40B4-BE49-F238E27FC236}">
                  <a16:creationId xmlns:a16="http://schemas.microsoft.com/office/drawing/2014/main" id="{D7C8C95B-76FE-964E-9E7A-9BB991BB3ABC}"/>
                </a:ext>
              </a:extLst>
            </p:cNvPr>
            <p:cNvCxnSpPr>
              <a:cxnSpLocks noChangeShapeType="1"/>
              <a:stCxn id="367623" idx="3"/>
              <a:endCxn id="367622" idx="0"/>
            </p:cNvCxnSpPr>
            <p:nvPr/>
          </p:nvCxnSpPr>
          <p:spPr bwMode="auto">
            <a:xfrm flipH="1">
              <a:off x="1369" y="2006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9" name="AutoShape 13">
              <a:extLst>
                <a:ext uri="{FF2B5EF4-FFF2-40B4-BE49-F238E27FC236}">
                  <a16:creationId xmlns:a16="http://schemas.microsoft.com/office/drawing/2014/main" id="{895DECDB-1BD5-1C47-A208-32436913C8FD}"/>
                </a:ext>
              </a:extLst>
            </p:cNvPr>
            <p:cNvCxnSpPr>
              <a:cxnSpLocks noChangeShapeType="1"/>
              <a:stCxn id="367623" idx="5"/>
              <a:endCxn id="367621" idx="0"/>
            </p:cNvCxnSpPr>
            <p:nvPr/>
          </p:nvCxnSpPr>
          <p:spPr bwMode="auto">
            <a:xfrm>
              <a:off x="1745" y="2006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30" name="Oval 14">
              <a:extLst>
                <a:ext uri="{FF2B5EF4-FFF2-40B4-BE49-F238E27FC236}">
                  <a16:creationId xmlns:a16="http://schemas.microsoft.com/office/drawing/2014/main" id="{9038B015-E68D-734B-8649-E8B7C0E6F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" y="283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67631" name="Oval 15">
              <a:extLst>
                <a:ext uri="{FF2B5EF4-FFF2-40B4-BE49-F238E27FC236}">
                  <a16:creationId xmlns:a16="http://schemas.microsoft.com/office/drawing/2014/main" id="{FDB793BD-22DF-9742-B505-BA5983D53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67632" name="AutoShape 16">
              <a:extLst>
                <a:ext uri="{FF2B5EF4-FFF2-40B4-BE49-F238E27FC236}">
                  <a16:creationId xmlns:a16="http://schemas.microsoft.com/office/drawing/2014/main" id="{BF2634B8-D48B-9B45-A0E9-E7803EB8CDAD}"/>
                </a:ext>
              </a:extLst>
            </p:cNvPr>
            <p:cNvCxnSpPr>
              <a:cxnSpLocks noChangeShapeType="1"/>
              <a:stCxn id="367624" idx="3"/>
              <a:endCxn id="367631" idx="0"/>
            </p:cNvCxnSpPr>
            <p:nvPr/>
          </p:nvCxnSpPr>
          <p:spPr bwMode="auto">
            <a:xfrm flipH="1">
              <a:off x="210" y="2010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33" name="AutoShape 17">
              <a:extLst>
                <a:ext uri="{FF2B5EF4-FFF2-40B4-BE49-F238E27FC236}">
                  <a16:creationId xmlns:a16="http://schemas.microsoft.com/office/drawing/2014/main" id="{6F8C0B30-9240-6046-B9D2-9D1259C20706}"/>
                </a:ext>
              </a:extLst>
            </p:cNvPr>
            <p:cNvCxnSpPr>
              <a:cxnSpLocks noChangeShapeType="1"/>
              <a:stCxn id="367631" idx="5"/>
              <a:endCxn id="367630" idx="0"/>
            </p:cNvCxnSpPr>
            <p:nvPr/>
          </p:nvCxnSpPr>
          <p:spPr bwMode="auto">
            <a:xfrm>
              <a:off x="324" y="2606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7671" name="Group 55">
            <a:extLst>
              <a:ext uri="{FF2B5EF4-FFF2-40B4-BE49-F238E27FC236}">
                <a16:creationId xmlns:a16="http://schemas.microsoft.com/office/drawing/2014/main" id="{F97FBA5B-0A55-E54B-88C7-D9FEFEC0BDE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28800"/>
            <a:ext cx="3581400" cy="4033838"/>
            <a:chOff x="3408" y="1152"/>
            <a:chExt cx="2256" cy="2541"/>
          </a:xfrm>
        </p:grpSpPr>
        <p:sp>
          <p:nvSpPr>
            <p:cNvPr id="367636" name="Oval 20">
              <a:extLst>
                <a:ext uri="{FF2B5EF4-FFF2-40B4-BE49-F238E27FC236}">
                  <a16:creationId xmlns:a16="http://schemas.microsoft.com/office/drawing/2014/main" id="{130706DC-5BA7-604A-922D-DE788C3696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67637" name="Oval 21">
              <a:extLst>
                <a:ext uri="{FF2B5EF4-FFF2-40B4-BE49-F238E27FC236}">
                  <a16:creationId xmlns:a16="http://schemas.microsoft.com/office/drawing/2014/main" id="{90A42970-1CCC-544F-B96A-DB8C56F383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67638" name="Oval 22">
              <a:extLst>
                <a:ext uri="{FF2B5EF4-FFF2-40B4-BE49-F238E27FC236}">
                  <a16:creationId xmlns:a16="http://schemas.microsoft.com/office/drawing/2014/main" id="{3B54796F-764A-B243-8854-EDD7FE3537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67639" name="Oval 23">
              <a:extLst>
                <a:ext uri="{FF2B5EF4-FFF2-40B4-BE49-F238E27FC236}">
                  <a16:creationId xmlns:a16="http://schemas.microsoft.com/office/drawing/2014/main" id="{E4E43D44-5DDB-E34B-925B-A78811CFD5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67640" name="Oval 24">
              <a:extLst>
                <a:ext uri="{FF2B5EF4-FFF2-40B4-BE49-F238E27FC236}">
                  <a16:creationId xmlns:a16="http://schemas.microsoft.com/office/drawing/2014/main" id="{121C8731-4529-2C46-B9AD-855872F28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67641" name="AutoShape 25">
              <a:extLst>
                <a:ext uri="{FF2B5EF4-FFF2-40B4-BE49-F238E27FC236}">
                  <a16:creationId xmlns:a16="http://schemas.microsoft.com/office/drawing/2014/main" id="{F0470459-3DB7-584C-88C6-6DEF54D9E713}"/>
                </a:ext>
              </a:extLst>
            </p:cNvPr>
            <p:cNvCxnSpPr>
              <a:cxnSpLocks noChangeShapeType="1"/>
              <a:stCxn id="367640" idx="3"/>
              <a:endCxn id="367639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2" name="AutoShape 26">
              <a:extLst>
                <a:ext uri="{FF2B5EF4-FFF2-40B4-BE49-F238E27FC236}">
                  <a16:creationId xmlns:a16="http://schemas.microsoft.com/office/drawing/2014/main" id="{263783A0-4997-6B43-A9D2-DB7D7A0E6D35}"/>
                </a:ext>
              </a:extLst>
            </p:cNvPr>
            <p:cNvCxnSpPr>
              <a:cxnSpLocks noChangeShapeType="1"/>
              <a:stCxn id="367640" idx="5"/>
              <a:endCxn id="367638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3" name="AutoShape 27">
              <a:extLst>
                <a:ext uri="{FF2B5EF4-FFF2-40B4-BE49-F238E27FC236}">
                  <a16:creationId xmlns:a16="http://schemas.microsoft.com/office/drawing/2014/main" id="{2EF12520-E1CC-AA45-9CCE-1F7DB66E29B7}"/>
                </a:ext>
              </a:extLst>
            </p:cNvPr>
            <p:cNvCxnSpPr>
              <a:cxnSpLocks noChangeShapeType="1"/>
              <a:stCxn id="367638" idx="3"/>
              <a:endCxn id="367637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4" name="AutoShape 28">
              <a:extLst>
                <a:ext uri="{FF2B5EF4-FFF2-40B4-BE49-F238E27FC236}">
                  <a16:creationId xmlns:a16="http://schemas.microsoft.com/office/drawing/2014/main" id="{79EB5548-7BF7-474B-B7E5-A67FC947AF2E}"/>
                </a:ext>
              </a:extLst>
            </p:cNvPr>
            <p:cNvCxnSpPr>
              <a:cxnSpLocks noChangeShapeType="1"/>
              <a:stCxn id="367638" idx="5"/>
              <a:endCxn id="367636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45" name="Oval 29">
              <a:extLst>
                <a:ext uri="{FF2B5EF4-FFF2-40B4-BE49-F238E27FC236}">
                  <a16:creationId xmlns:a16="http://schemas.microsoft.com/office/drawing/2014/main" id="{AC3FED3C-663A-A94C-92B1-D2AA578743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7646" name="Oval 30">
              <a:extLst>
                <a:ext uri="{FF2B5EF4-FFF2-40B4-BE49-F238E27FC236}">
                  <a16:creationId xmlns:a16="http://schemas.microsoft.com/office/drawing/2014/main" id="{4BE8575C-4369-3044-BE2D-FC5418A52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67647" name="AutoShape 31">
              <a:extLst>
                <a:ext uri="{FF2B5EF4-FFF2-40B4-BE49-F238E27FC236}">
                  <a16:creationId xmlns:a16="http://schemas.microsoft.com/office/drawing/2014/main" id="{EB7C4655-B857-1E4C-9A8B-BB949AE83273}"/>
                </a:ext>
              </a:extLst>
            </p:cNvPr>
            <p:cNvCxnSpPr>
              <a:cxnSpLocks noChangeShapeType="1"/>
              <a:stCxn id="367639" idx="3"/>
              <a:endCxn id="367646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8" name="AutoShape 32">
              <a:extLst>
                <a:ext uri="{FF2B5EF4-FFF2-40B4-BE49-F238E27FC236}">
                  <a16:creationId xmlns:a16="http://schemas.microsoft.com/office/drawing/2014/main" id="{68CEDF16-D99B-9F4E-AB56-41B7253B0D9F}"/>
                </a:ext>
              </a:extLst>
            </p:cNvPr>
            <p:cNvCxnSpPr>
              <a:cxnSpLocks noChangeShapeType="1"/>
              <a:stCxn id="367646" idx="5"/>
              <a:endCxn id="367645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49" name="Oval 33">
              <a:extLst>
                <a:ext uri="{FF2B5EF4-FFF2-40B4-BE49-F238E27FC236}">
                  <a16:creationId xmlns:a16="http://schemas.microsoft.com/office/drawing/2014/main" id="{43BF2E42-2879-F04E-96EA-A87091646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67650" name="AutoShape 34">
              <a:extLst>
                <a:ext uri="{FF2B5EF4-FFF2-40B4-BE49-F238E27FC236}">
                  <a16:creationId xmlns:a16="http://schemas.microsoft.com/office/drawing/2014/main" id="{0317727A-56FB-6F4F-92EF-0FC8BAC1D333}"/>
                </a:ext>
              </a:extLst>
            </p:cNvPr>
            <p:cNvCxnSpPr>
              <a:cxnSpLocks noChangeShapeType="1"/>
              <a:stCxn id="367639" idx="5"/>
              <a:endCxn id="367649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51" name="Oval 35">
              <a:extLst>
                <a:ext uri="{FF2B5EF4-FFF2-40B4-BE49-F238E27FC236}">
                  <a16:creationId xmlns:a16="http://schemas.microsoft.com/office/drawing/2014/main" id="{64E44CF2-C9A5-264C-9990-B49837A7A7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67652" name="AutoShape 36">
              <a:extLst>
                <a:ext uri="{FF2B5EF4-FFF2-40B4-BE49-F238E27FC236}">
                  <a16:creationId xmlns:a16="http://schemas.microsoft.com/office/drawing/2014/main" id="{E4D76EDE-D48E-1344-81FA-619620FC67A7}"/>
                </a:ext>
              </a:extLst>
            </p:cNvPr>
            <p:cNvCxnSpPr>
              <a:cxnSpLocks noChangeShapeType="1"/>
              <a:stCxn id="367636" idx="5"/>
              <a:endCxn id="367651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53" name="Oval 37">
              <a:extLst>
                <a:ext uri="{FF2B5EF4-FFF2-40B4-BE49-F238E27FC236}">
                  <a16:creationId xmlns:a16="http://schemas.microsoft.com/office/drawing/2014/main" id="{7D94EB52-2518-D640-873A-ECF4BA2E7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67654" name="AutoShape 38">
              <a:extLst>
                <a:ext uri="{FF2B5EF4-FFF2-40B4-BE49-F238E27FC236}">
                  <a16:creationId xmlns:a16="http://schemas.microsoft.com/office/drawing/2014/main" id="{A637B17B-3FAA-B04A-B0C5-15E1B2340841}"/>
                </a:ext>
              </a:extLst>
            </p:cNvPr>
            <p:cNvCxnSpPr>
              <a:cxnSpLocks noChangeShapeType="1"/>
              <a:stCxn id="367651" idx="3"/>
              <a:endCxn id="367653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655" name="Oval 39">
            <a:extLst>
              <a:ext uri="{FF2B5EF4-FFF2-40B4-BE49-F238E27FC236}">
                <a16:creationId xmlns:a16="http://schemas.microsoft.com/office/drawing/2014/main" id="{633DEDE7-EE1E-3245-9644-6A1FD35EE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5" y="2290763"/>
            <a:ext cx="51117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ahoma" panose="020B0604030504040204" pitchFamily="34" charset="0"/>
              </a:rPr>
              <a:t>42</a:t>
            </a:r>
          </a:p>
        </p:txBody>
      </p:sp>
      <p:grpSp>
        <p:nvGrpSpPr>
          <p:cNvPr id="367673" name="Group 57">
            <a:extLst>
              <a:ext uri="{FF2B5EF4-FFF2-40B4-BE49-F238E27FC236}">
                <a16:creationId xmlns:a16="http://schemas.microsoft.com/office/drawing/2014/main" id="{86F6932B-5488-134B-B7C5-080C5AF49CB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94275"/>
            <a:ext cx="1360488" cy="1482725"/>
            <a:chOff x="864" y="3146"/>
            <a:chExt cx="857" cy="934"/>
          </a:xfrm>
        </p:grpSpPr>
        <p:sp>
          <p:nvSpPr>
            <p:cNvPr id="367656" name="Oval 40">
              <a:extLst>
                <a:ext uri="{FF2B5EF4-FFF2-40B4-BE49-F238E27FC236}">
                  <a16:creationId xmlns:a16="http://schemas.microsoft.com/office/drawing/2014/main" id="{D6CB60EA-7D71-6645-B3F7-805AB33C2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9" y="374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-7</a:t>
              </a:r>
            </a:p>
          </p:txBody>
        </p:sp>
        <p:sp>
          <p:nvSpPr>
            <p:cNvPr id="367657" name="Oval 41">
              <a:extLst>
                <a:ext uri="{FF2B5EF4-FFF2-40B4-BE49-F238E27FC236}">
                  <a16:creationId xmlns:a16="http://schemas.microsoft.com/office/drawing/2014/main" id="{B88D5D8B-4F75-0E4E-96EA-24EB7B617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4" y="374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367658" name="Oval 42">
              <a:extLst>
                <a:ext uri="{FF2B5EF4-FFF2-40B4-BE49-F238E27FC236}">
                  <a16:creationId xmlns:a16="http://schemas.microsoft.com/office/drawing/2014/main" id="{8399F40E-7295-7A4C-9A79-ECE3114D2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6" y="314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-5</a:t>
              </a:r>
            </a:p>
          </p:txBody>
        </p:sp>
        <p:cxnSp>
          <p:nvCxnSpPr>
            <p:cNvPr id="367659" name="AutoShape 43">
              <a:extLst>
                <a:ext uri="{FF2B5EF4-FFF2-40B4-BE49-F238E27FC236}">
                  <a16:creationId xmlns:a16="http://schemas.microsoft.com/office/drawing/2014/main" id="{8E14B05B-D2F6-AC45-A0B2-81981DB333C5}"/>
                </a:ext>
              </a:extLst>
            </p:cNvPr>
            <p:cNvCxnSpPr>
              <a:cxnSpLocks noChangeShapeType="1"/>
              <a:stCxn id="367658" idx="3"/>
              <a:endCxn id="367657" idx="0"/>
            </p:cNvCxnSpPr>
            <p:nvPr/>
          </p:nvCxnSpPr>
          <p:spPr bwMode="auto">
            <a:xfrm flipH="1">
              <a:off x="1026" y="344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0" name="AutoShape 44">
              <a:extLst>
                <a:ext uri="{FF2B5EF4-FFF2-40B4-BE49-F238E27FC236}">
                  <a16:creationId xmlns:a16="http://schemas.microsoft.com/office/drawing/2014/main" id="{01F71A53-2CC6-B845-941C-23B1522C100D}"/>
                </a:ext>
              </a:extLst>
            </p:cNvPr>
            <p:cNvCxnSpPr>
              <a:cxnSpLocks noChangeShapeType="1"/>
              <a:stCxn id="367658" idx="5"/>
              <a:endCxn id="367656" idx="0"/>
            </p:cNvCxnSpPr>
            <p:nvPr/>
          </p:nvCxnSpPr>
          <p:spPr bwMode="auto">
            <a:xfrm>
              <a:off x="1402" y="344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7672" name="Group 56">
            <a:extLst>
              <a:ext uri="{FF2B5EF4-FFF2-40B4-BE49-F238E27FC236}">
                <a16:creationId xmlns:a16="http://schemas.microsoft.com/office/drawing/2014/main" id="{E63BEACE-02DA-AE44-8674-6E890DD0DD5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191000"/>
            <a:ext cx="2514600" cy="2330450"/>
            <a:chOff x="2064" y="2640"/>
            <a:chExt cx="1584" cy="1468"/>
          </a:xfrm>
        </p:grpSpPr>
        <p:sp>
          <p:nvSpPr>
            <p:cNvPr id="367661" name="Oval 45">
              <a:extLst>
                <a:ext uri="{FF2B5EF4-FFF2-40B4-BE49-F238E27FC236}">
                  <a16:creationId xmlns:a16="http://schemas.microsoft.com/office/drawing/2014/main" id="{791DCF8C-2DF6-1C42-8170-3E1EDC1B11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90" y="3775"/>
              <a:ext cx="45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21.3</a:t>
              </a:r>
            </a:p>
          </p:txBody>
        </p:sp>
        <p:sp>
          <p:nvSpPr>
            <p:cNvPr id="367662" name="Oval 46">
              <a:extLst>
                <a:ext uri="{FF2B5EF4-FFF2-40B4-BE49-F238E27FC236}">
                  <a16:creationId xmlns:a16="http://schemas.microsoft.com/office/drawing/2014/main" id="{205417E3-C561-D941-A427-504A5B73C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3775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8.1</a:t>
              </a:r>
            </a:p>
          </p:txBody>
        </p:sp>
        <p:sp>
          <p:nvSpPr>
            <p:cNvPr id="367663" name="Oval 47">
              <a:extLst>
                <a:ext uri="{FF2B5EF4-FFF2-40B4-BE49-F238E27FC236}">
                  <a16:creationId xmlns:a16="http://schemas.microsoft.com/office/drawing/2014/main" id="{F662FFF7-92B5-F146-A62A-781B3773B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4" y="3174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9.6</a:t>
              </a:r>
            </a:p>
          </p:txBody>
        </p:sp>
        <p:sp>
          <p:nvSpPr>
            <p:cNvPr id="367664" name="Oval 48">
              <a:extLst>
                <a:ext uri="{FF2B5EF4-FFF2-40B4-BE49-F238E27FC236}">
                  <a16:creationId xmlns:a16="http://schemas.microsoft.com/office/drawing/2014/main" id="{AEA1ABC1-0512-5C4B-8993-DD20D818CE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174"/>
              <a:ext cx="36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1.9</a:t>
              </a:r>
            </a:p>
          </p:txBody>
        </p:sp>
        <p:sp>
          <p:nvSpPr>
            <p:cNvPr id="367665" name="Oval 49">
              <a:extLst>
                <a:ext uri="{FF2B5EF4-FFF2-40B4-BE49-F238E27FC236}">
                  <a16:creationId xmlns:a16="http://schemas.microsoft.com/office/drawing/2014/main" id="{2B38BFE8-23FB-5C47-9275-8322B3EF1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9" y="2640"/>
              <a:ext cx="361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7.2</a:t>
              </a:r>
            </a:p>
          </p:txBody>
        </p:sp>
        <p:cxnSp>
          <p:nvCxnSpPr>
            <p:cNvPr id="367666" name="AutoShape 50">
              <a:extLst>
                <a:ext uri="{FF2B5EF4-FFF2-40B4-BE49-F238E27FC236}">
                  <a16:creationId xmlns:a16="http://schemas.microsoft.com/office/drawing/2014/main" id="{B950EC44-715E-3046-A812-E3F0E492AB30}"/>
                </a:ext>
              </a:extLst>
            </p:cNvPr>
            <p:cNvCxnSpPr>
              <a:cxnSpLocks noChangeShapeType="1"/>
              <a:stCxn id="367665" idx="3"/>
              <a:endCxn id="367664" idx="0"/>
            </p:cNvCxnSpPr>
            <p:nvPr/>
          </p:nvCxnSpPr>
          <p:spPr bwMode="auto">
            <a:xfrm flipH="1">
              <a:off x="2246" y="2936"/>
              <a:ext cx="295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7" name="AutoShape 51">
              <a:extLst>
                <a:ext uri="{FF2B5EF4-FFF2-40B4-BE49-F238E27FC236}">
                  <a16:creationId xmlns:a16="http://schemas.microsoft.com/office/drawing/2014/main" id="{99119641-671B-1140-8D66-FC375B4F7883}"/>
                </a:ext>
              </a:extLst>
            </p:cNvPr>
            <p:cNvCxnSpPr>
              <a:cxnSpLocks noChangeShapeType="1"/>
              <a:stCxn id="367665" idx="5"/>
              <a:endCxn id="367663" idx="0"/>
            </p:cNvCxnSpPr>
            <p:nvPr/>
          </p:nvCxnSpPr>
          <p:spPr bwMode="auto">
            <a:xfrm>
              <a:off x="2797" y="2936"/>
              <a:ext cx="269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8" name="AutoShape 52">
              <a:extLst>
                <a:ext uri="{FF2B5EF4-FFF2-40B4-BE49-F238E27FC236}">
                  <a16:creationId xmlns:a16="http://schemas.microsoft.com/office/drawing/2014/main" id="{7961D8BA-E524-DE4B-A96A-04003D71826B}"/>
                </a:ext>
              </a:extLst>
            </p:cNvPr>
            <p:cNvCxnSpPr>
              <a:cxnSpLocks noChangeShapeType="1"/>
              <a:stCxn id="367663" idx="3"/>
              <a:endCxn id="367662" idx="0"/>
            </p:cNvCxnSpPr>
            <p:nvPr/>
          </p:nvCxnSpPr>
          <p:spPr bwMode="auto">
            <a:xfrm flipH="1">
              <a:off x="2786" y="3470"/>
              <a:ext cx="15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9" name="AutoShape 53">
              <a:extLst>
                <a:ext uri="{FF2B5EF4-FFF2-40B4-BE49-F238E27FC236}">
                  <a16:creationId xmlns:a16="http://schemas.microsoft.com/office/drawing/2014/main" id="{25813005-9ED6-6A47-A1A9-5E72F2F9C1AD}"/>
                </a:ext>
              </a:extLst>
            </p:cNvPr>
            <p:cNvCxnSpPr>
              <a:cxnSpLocks noChangeShapeType="1"/>
              <a:stCxn id="367663" idx="5"/>
              <a:endCxn id="367661" idx="0"/>
            </p:cNvCxnSpPr>
            <p:nvPr/>
          </p:nvCxnSpPr>
          <p:spPr bwMode="auto">
            <a:xfrm>
              <a:off x="3194" y="3470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9B11E598-EA1A-374A-9745-5D76DE464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B7E7917-F5BF-324B-817F-50AF83AFF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Which of the trees shown are legal binary search trees?</a:t>
            </a:r>
          </a:p>
        </p:txBody>
      </p:sp>
      <p:grpSp>
        <p:nvGrpSpPr>
          <p:cNvPr id="367674" name="Group 58">
            <a:extLst>
              <a:ext uri="{FF2B5EF4-FFF2-40B4-BE49-F238E27FC236}">
                <a16:creationId xmlns:a16="http://schemas.microsoft.com/office/drawing/2014/main" id="{492B2045-170F-F54B-B227-F951D3B2534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65313"/>
            <a:ext cx="3200400" cy="3163887"/>
            <a:chOff x="48" y="1175"/>
            <a:chExt cx="2016" cy="1993"/>
          </a:xfrm>
        </p:grpSpPr>
        <p:sp>
          <p:nvSpPr>
            <p:cNvPr id="367621" name="Oval 5">
              <a:extLst>
                <a:ext uri="{FF2B5EF4-FFF2-40B4-BE49-F238E27FC236}">
                  <a16:creationId xmlns:a16="http://schemas.microsoft.com/office/drawing/2014/main" id="{48BAFED0-5C5D-CB42-8E84-795598D0CE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2" y="231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67622" name="Oval 6">
              <a:extLst>
                <a:ext uri="{FF2B5EF4-FFF2-40B4-BE49-F238E27FC236}">
                  <a16:creationId xmlns:a16="http://schemas.microsoft.com/office/drawing/2014/main" id="{4FB6757F-E341-4C42-BD95-20BA12B8EF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7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367623" name="Oval 7">
              <a:extLst>
                <a:ext uri="{FF2B5EF4-FFF2-40B4-BE49-F238E27FC236}">
                  <a16:creationId xmlns:a16="http://schemas.microsoft.com/office/drawing/2014/main" id="{5A11534D-DC8B-DA44-B5DA-742F12418E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9" y="170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367624" name="Oval 8">
              <a:extLst>
                <a:ext uri="{FF2B5EF4-FFF2-40B4-BE49-F238E27FC236}">
                  <a16:creationId xmlns:a16="http://schemas.microsoft.com/office/drawing/2014/main" id="{72D08EB0-CBE7-CA4E-86AE-22FACBFB7C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" y="170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67625" name="Oval 9">
              <a:extLst>
                <a:ext uri="{FF2B5EF4-FFF2-40B4-BE49-F238E27FC236}">
                  <a16:creationId xmlns:a16="http://schemas.microsoft.com/office/drawing/2014/main" id="{A19D2473-B1AA-874C-A721-3E243D46D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" y="117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m</a:t>
              </a:r>
            </a:p>
          </p:txBody>
        </p:sp>
        <p:cxnSp>
          <p:nvCxnSpPr>
            <p:cNvPr id="367626" name="AutoShape 10">
              <a:extLst>
                <a:ext uri="{FF2B5EF4-FFF2-40B4-BE49-F238E27FC236}">
                  <a16:creationId xmlns:a16="http://schemas.microsoft.com/office/drawing/2014/main" id="{63CCFBEB-1613-684C-8917-ED96E117939F}"/>
                </a:ext>
              </a:extLst>
            </p:cNvPr>
            <p:cNvCxnSpPr>
              <a:cxnSpLocks noChangeShapeType="1"/>
              <a:stCxn id="367625" idx="3"/>
              <a:endCxn id="367624" idx="0"/>
            </p:cNvCxnSpPr>
            <p:nvPr/>
          </p:nvCxnSpPr>
          <p:spPr bwMode="auto">
            <a:xfrm flipH="1">
              <a:off x="468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7" name="AutoShape 11">
              <a:extLst>
                <a:ext uri="{FF2B5EF4-FFF2-40B4-BE49-F238E27FC236}">
                  <a16:creationId xmlns:a16="http://schemas.microsoft.com/office/drawing/2014/main" id="{7295B7B6-3615-F640-AD02-D8BF66D6E344}"/>
                </a:ext>
              </a:extLst>
            </p:cNvPr>
            <p:cNvCxnSpPr>
              <a:cxnSpLocks noChangeShapeType="1"/>
              <a:stCxn id="367625" idx="5"/>
              <a:endCxn id="367623" idx="0"/>
            </p:cNvCxnSpPr>
            <p:nvPr/>
          </p:nvCxnSpPr>
          <p:spPr bwMode="auto">
            <a:xfrm>
              <a:off x="1163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8" name="AutoShape 12">
              <a:extLst>
                <a:ext uri="{FF2B5EF4-FFF2-40B4-BE49-F238E27FC236}">
                  <a16:creationId xmlns:a16="http://schemas.microsoft.com/office/drawing/2014/main" id="{D7C8C95B-76FE-964E-9E7A-9BB991BB3ABC}"/>
                </a:ext>
              </a:extLst>
            </p:cNvPr>
            <p:cNvCxnSpPr>
              <a:cxnSpLocks noChangeShapeType="1"/>
              <a:stCxn id="367623" idx="3"/>
              <a:endCxn id="367622" idx="0"/>
            </p:cNvCxnSpPr>
            <p:nvPr/>
          </p:nvCxnSpPr>
          <p:spPr bwMode="auto">
            <a:xfrm flipH="1">
              <a:off x="1369" y="2006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29" name="AutoShape 13">
              <a:extLst>
                <a:ext uri="{FF2B5EF4-FFF2-40B4-BE49-F238E27FC236}">
                  <a16:creationId xmlns:a16="http://schemas.microsoft.com/office/drawing/2014/main" id="{895DECDB-1BD5-1C47-A208-32436913C8FD}"/>
                </a:ext>
              </a:extLst>
            </p:cNvPr>
            <p:cNvCxnSpPr>
              <a:cxnSpLocks noChangeShapeType="1"/>
              <a:stCxn id="367623" idx="5"/>
              <a:endCxn id="367621" idx="0"/>
            </p:cNvCxnSpPr>
            <p:nvPr/>
          </p:nvCxnSpPr>
          <p:spPr bwMode="auto">
            <a:xfrm>
              <a:off x="1745" y="2006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30" name="Oval 14">
              <a:extLst>
                <a:ext uri="{FF2B5EF4-FFF2-40B4-BE49-F238E27FC236}">
                  <a16:creationId xmlns:a16="http://schemas.microsoft.com/office/drawing/2014/main" id="{9038B015-E68D-734B-8649-E8B7C0E6F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" y="283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67631" name="Oval 15">
              <a:extLst>
                <a:ext uri="{FF2B5EF4-FFF2-40B4-BE49-F238E27FC236}">
                  <a16:creationId xmlns:a16="http://schemas.microsoft.com/office/drawing/2014/main" id="{FDB793BD-22DF-9742-B505-BA5983D53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67632" name="AutoShape 16">
              <a:extLst>
                <a:ext uri="{FF2B5EF4-FFF2-40B4-BE49-F238E27FC236}">
                  <a16:creationId xmlns:a16="http://schemas.microsoft.com/office/drawing/2014/main" id="{BF2634B8-D48B-9B45-A0E9-E7803EB8CDAD}"/>
                </a:ext>
              </a:extLst>
            </p:cNvPr>
            <p:cNvCxnSpPr>
              <a:cxnSpLocks noChangeShapeType="1"/>
              <a:stCxn id="367624" idx="3"/>
              <a:endCxn id="367631" idx="0"/>
            </p:cNvCxnSpPr>
            <p:nvPr/>
          </p:nvCxnSpPr>
          <p:spPr bwMode="auto">
            <a:xfrm flipH="1">
              <a:off x="210" y="2010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33" name="AutoShape 17">
              <a:extLst>
                <a:ext uri="{FF2B5EF4-FFF2-40B4-BE49-F238E27FC236}">
                  <a16:creationId xmlns:a16="http://schemas.microsoft.com/office/drawing/2014/main" id="{6F8C0B30-9240-6046-B9D2-9D1259C20706}"/>
                </a:ext>
              </a:extLst>
            </p:cNvPr>
            <p:cNvCxnSpPr>
              <a:cxnSpLocks noChangeShapeType="1"/>
              <a:stCxn id="367631" idx="5"/>
              <a:endCxn id="367630" idx="0"/>
            </p:cNvCxnSpPr>
            <p:nvPr/>
          </p:nvCxnSpPr>
          <p:spPr bwMode="auto">
            <a:xfrm>
              <a:off x="324" y="2606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7671" name="Group 55">
            <a:extLst>
              <a:ext uri="{FF2B5EF4-FFF2-40B4-BE49-F238E27FC236}">
                <a16:creationId xmlns:a16="http://schemas.microsoft.com/office/drawing/2014/main" id="{F97FBA5B-0A55-E54B-88C7-D9FEFEC0BDE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28800"/>
            <a:ext cx="3581400" cy="4033838"/>
            <a:chOff x="3408" y="1152"/>
            <a:chExt cx="2256" cy="2541"/>
          </a:xfrm>
          <a:solidFill>
            <a:srgbClr val="92D050"/>
          </a:solidFill>
        </p:grpSpPr>
        <p:sp>
          <p:nvSpPr>
            <p:cNvPr id="367636" name="Oval 20">
              <a:extLst>
                <a:ext uri="{FF2B5EF4-FFF2-40B4-BE49-F238E27FC236}">
                  <a16:creationId xmlns:a16="http://schemas.microsoft.com/office/drawing/2014/main" id="{130706DC-5BA7-604A-922D-DE788C3696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67637" name="Oval 21">
              <a:extLst>
                <a:ext uri="{FF2B5EF4-FFF2-40B4-BE49-F238E27FC236}">
                  <a16:creationId xmlns:a16="http://schemas.microsoft.com/office/drawing/2014/main" id="{90A42970-1CCC-544F-B96A-DB8C56F383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67638" name="Oval 22">
              <a:extLst>
                <a:ext uri="{FF2B5EF4-FFF2-40B4-BE49-F238E27FC236}">
                  <a16:creationId xmlns:a16="http://schemas.microsoft.com/office/drawing/2014/main" id="{3B54796F-764A-B243-8854-EDD7FE3537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67639" name="Oval 23">
              <a:extLst>
                <a:ext uri="{FF2B5EF4-FFF2-40B4-BE49-F238E27FC236}">
                  <a16:creationId xmlns:a16="http://schemas.microsoft.com/office/drawing/2014/main" id="{E4E43D44-5DDB-E34B-925B-A78811CFD5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67640" name="Oval 24">
              <a:extLst>
                <a:ext uri="{FF2B5EF4-FFF2-40B4-BE49-F238E27FC236}">
                  <a16:creationId xmlns:a16="http://schemas.microsoft.com/office/drawing/2014/main" id="{121C8731-4529-2C46-B9AD-855872F28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67641" name="AutoShape 25">
              <a:extLst>
                <a:ext uri="{FF2B5EF4-FFF2-40B4-BE49-F238E27FC236}">
                  <a16:creationId xmlns:a16="http://schemas.microsoft.com/office/drawing/2014/main" id="{F0470459-3DB7-584C-88C6-6DEF54D9E713}"/>
                </a:ext>
              </a:extLst>
            </p:cNvPr>
            <p:cNvCxnSpPr>
              <a:cxnSpLocks noChangeShapeType="1"/>
              <a:stCxn id="367640" idx="3"/>
              <a:endCxn id="367639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2" name="AutoShape 26">
              <a:extLst>
                <a:ext uri="{FF2B5EF4-FFF2-40B4-BE49-F238E27FC236}">
                  <a16:creationId xmlns:a16="http://schemas.microsoft.com/office/drawing/2014/main" id="{263783A0-4997-6B43-A9D2-DB7D7A0E6D35}"/>
                </a:ext>
              </a:extLst>
            </p:cNvPr>
            <p:cNvCxnSpPr>
              <a:cxnSpLocks noChangeShapeType="1"/>
              <a:stCxn id="367640" idx="5"/>
              <a:endCxn id="367638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3" name="AutoShape 27">
              <a:extLst>
                <a:ext uri="{FF2B5EF4-FFF2-40B4-BE49-F238E27FC236}">
                  <a16:creationId xmlns:a16="http://schemas.microsoft.com/office/drawing/2014/main" id="{2EF12520-E1CC-AA45-9CCE-1F7DB66E29B7}"/>
                </a:ext>
              </a:extLst>
            </p:cNvPr>
            <p:cNvCxnSpPr>
              <a:cxnSpLocks noChangeShapeType="1"/>
              <a:stCxn id="367638" idx="3"/>
              <a:endCxn id="367637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4" name="AutoShape 28">
              <a:extLst>
                <a:ext uri="{FF2B5EF4-FFF2-40B4-BE49-F238E27FC236}">
                  <a16:creationId xmlns:a16="http://schemas.microsoft.com/office/drawing/2014/main" id="{79EB5548-7BF7-474B-B7E5-A67FC947AF2E}"/>
                </a:ext>
              </a:extLst>
            </p:cNvPr>
            <p:cNvCxnSpPr>
              <a:cxnSpLocks noChangeShapeType="1"/>
              <a:stCxn id="367638" idx="5"/>
              <a:endCxn id="367636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45" name="Oval 29">
              <a:extLst>
                <a:ext uri="{FF2B5EF4-FFF2-40B4-BE49-F238E27FC236}">
                  <a16:creationId xmlns:a16="http://schemas.microsoft.com/office/drawing/2014/main" id="{AC3FED3C-663A-A94C-92B1-D2AA578743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7646" name="Oval 30">
              <a:extLst>
                <a:ext uri="{FF2B5EF4-FFF2-40B4-BE49-F238E27FC236}">
                  <a16:creationId xmlns:a16="http://schemas.microsoft.com/office/drawing/2014/main" id="{4BE8575C-4369-3044-BE2D-FC5418A52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67647" name="AutoShape 31">
              <a:extLst>
                <a:ext uri="{FF2B5EF4-FFF2-40B4-BE49-F238E27FC236}">
                  <a16:creationId xmlns:a16="http://schemas.microsoft.com/office/drawing/2014/main" id="{EB7C4655-B857-1E4C-9A8B-BB949AE83273}"/>
                </a:ext>
              </a:extLst>
            </p:cNvPr>
            <p:cNvCxnSpPr>
              <a:cxnSpLocks noChangeShapeType="1"/>
              <a:stCxn id="367639" idx="3"/>
              <a:endCxn id="367646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48" name="AutoShape 32">
              <a:extLst>
                <a:ext uri="{FF2B5EF4-FFF2-40B4-BE49-F238E27FC236}">
                  <a16:creationId xmlns:a16="http://schemas.microsoft.com/office/drawing/2014/main" id="{68CEDF16-D99B-9F4E-AB56-41B7253B0D9F}"/>
                </a:ext>
              </a:extLst>
            </p:cNvPr>
            <p:cNvCxnSpPr>
              <a:cxnSpLocks noChangeShapeType="1"/>
              <a:stCxn id="367646" idx="5"/>
              <a:endCxn id="367645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49" name="Oval 33">
              <a:extLst>
                <a:ext uri="{FF2B5EF4-FFF2-40B4-BE49-F238E27FC236}">
                  <a16:creationId xmlns:a16="http://schemas.microsoft.com/office/drawing/2014/main" id="{43BF2E42-2879-F04E-96EA-A87091646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67650" name="AutoShape 34">
              <a:extLst>
                <a:ext uri="{FF2B5EF4-FFF2-40B4-BE49-F238E27FC236}">
                  <a16:creationId xmlns:a16="http://schemas.microsoft.com/office/drawing/2014/main" id="{0317727A-56FB-6F4F-92EF-0FC8BAC1D333}"/>
                </a:ext>
              </a:extLst>
            </p:cNvPr>
            <p:cNvCxnSpPr>
              <a:cxnSpLocks noChangeShapeType="1"/>
              <a:stCxn id="367639" idx="5"/>
              <a:endCxn id="367649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51" name="Oval 35">
              <a:extLst>
                <a:ext uri="{FF2B5EF4-FFF2-40B4-BE49-F238E27FC236}">
                  <a16:creationId xmlns:a16="http://schemas.microsoft.com/office/drawing/2014/main" id="{64E44CF2-C9A5-264C-9990-B49837A7A7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67652" name="AutoShape 36">
              <a:extLst>
                <a:ext uri="{FF2B5EF4-FFF2-40B4-BE49-F238E27FC236}">
                  <a16:creationId xmlns:a16="http://schemas.microsoft.com/office/drawing/2014/main" id="{E4D76EDE-D48E-1344-81FA-619620FC67A7}"/>
                </a:ext>
              </a:extLst>
            </p:cNvPr>
            <p:cNvCxnSpPr>
              <a:cxnSpLocks noChangeShapeType="1"/>
              <a:stCxn id="367636" idx="5"/>
              <a:endCxn id="367651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7653" name="Oval 37">
              <a:extLst>
                <a:ext uri="{FF2B5EF4-FFF2-40B4-BE49-F238E27FC236}">
                  <a16:creationId xmlns:a16="http://schemas.microsoft.com/office/drawing/2014/main" id="{7D94EB52-2518-D640-873A-ECF4BA2E7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67654" name="AutoShape 38">
              <a:extLst>
                <a:ext uri="{FF2B5EF4-FFF2-40B4-BE49-F238E27FC236}">
                  <a16:creationId xmlns:a16="http://schemas.microsoft.com/office/drawing/2014/main" id="{A637B17B-3FAA-B04A-B0C5-15E1B2340841}"/>
                </a:ext>
              </a:extLst>
            </p:cNvPr>
            <p:cNvCxnSpPr>
              <a:cxnSpLocks noChangeShapeType="1"/>
              <a:stCxn id="367651" idx="3"/>
              <a:endCxn id="367653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655" name="Oval 39">
            <a:extLst>
              <a:ext uri="{FF2B5EF4-FFF2-40B4-BE49-F238E27FC236}">
                <a16:creationId xmlns:a16="http://schemas.microsoft.com/office/drawing/2014/main" id="{633DEDE7-EE1E-3245-9644-6A1FD35EE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5" y="2290763"/>
            <a:ext cx="511175" cy="52863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ahoma" panose="020B0604030504040204" pitchFamily="34" charset="0"/>
              </a:rPr>
              <a:t>42</a:t>
            </a:r>
          </a:p>
        </p:txBody>
      </p:sp>
      <p:grpSp>
        <p:nvGrpSpPr>
          <p:cNvPr id="367673" name="Group 57">
            <a:extLst>
              <a:ext uri="{FF2B5EF4-FFF2-40B4-BE49-F238E27FC236}">
                <a16:creationId xmlns:a16="http://schemas.microsoft.com/office/drawing/2014/main" id="{86F6932B-5488-134B-B7C5-080C5AF49CB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94275"/>
            <a:ext cx="1360488" cy="1482725"/>
            <a:chOff x="864" y="3146"/>
            <a:chExt cx="857" cy="934"/>
          </a:xfrm>
        </p:grpSpPr>
        <p:sp>
          <p:nvSpPr>
            <p:cNvPr id="367656" name="Oval 40">
              <a:extLst>
                <a:ext uri="{FF2B5EF4-FFF2-40B4-BE49-F238E27FC236}">
                  <a16:creationId xmlns:a16="http://schemas.microsoft.com/office/drawing/2014/main" id="{D6CB60EA-7D71-6645-B3F7-805AB33C2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9" y="374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-7</a:t>
              </a:r>
            </a:p>
          </p:txBody>
        </p:sp>
        <p:sp>
          <p:nvSpPr>
            <p:cNvPr id="367657" name="Oval 41">
              <a:extLst>
                <a:ext uri="{FF2B5EF4-FFF2-40B4-BE49-F238E27FC236}">
                  <a16:creationId xmlns:a16="http://schemas.microsoft.com/office/drawing/2014/main" id="{B88D5D8B-4F75-0E4E-96EA-24EB7B617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4" y="374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367658" name="Oval 42">
              <a:extLst>
                <a:ext uri="{FF2B5EF4-FFF2-40B4-BE49-F238E27FC236}">
                  <a16:creationId xmlns:a16="http://schemas.microsoft.com/office/drawing/2014/main" id="{8399F40E-7295-7A4C-9A79-ECE3114D2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6" y="314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-5</a:t>
              </a:r>
            </a:p>
          </p:txBody>
        </p:sp>
        <p:cxnSp>
          <p:nvCxnSpPr>
            <p:cNvPr id="367659" name="AutoShape 43">
              <a:extLst>
                <a:ext uri="{FF2B5EF4-FFF2-40B4-BE49-F238E27FC236}">
                  <a16:creationId xmlns:a16="http://schemas.microsoft.com/office/drawing/2014/main" id="{8E14B05B-D2F6-AC45-A0B2-81981DB333C5}"/>
                </a:ext>
              </a:extLst>
            </p:cNvPr>
            <p:cNvCxnSpPr>
              <a:cxnSpLocks noChangeShapeType="1"/>
              <a:stCxn id="367658" idx="3"/>
              <a:endCxn id="367657" idx="0"/>
            </p:cNvCxnSpPr>
            <p:nvPr/>
          </p:nvCxnSpPr>
          <p:spPr bwMode="auto">
            <a:xfrm flipH="1">
              <a:off x="1026" y="344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0" name="AutoShape 44">
              <a:extLst>
                <a:ext uri="{FF2B5EF4-FFF2-40B4-BE49-F238E27FC236}">
                  <a16:creationId xmlns:a16="http://schemas.microsoft.com/office/drawing/2014/main" id="{01F71A53-2CC6-B845-941C-23B1522C100D}"/>
                </a:ext>
              </a:extLst>
            </p:cNvPr>
            <p:cNvCxnSpPr>
              <a:cxnSpLocks noChangeShapeType="1"/>
              <a:stCxn id="367658" idx="5"/>
              <a:endCxn id="367656" idx="0"/>
            </p:cNvCxnSpPr>
            <p:nvPr/>
          </p:nvCxnSpPr>
          <p:spPr bwMode="auto">
            <a:xfrm>
              <a:off x="1402" y="344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7672" name="Group 56">
            <a:extLst>
              <a:ext uri="{FF2B5EF4-FFF2-40B4-BE49-F238E27FC236}">
                <a16:creationId xmlns:a16="http://schemas.microsoft.com/office/drawing/2014/main" id="{E63BEACE-02DA-AE44-8674-6E890DD0DD5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191000"/>
            <a:ext cx="2514600" cy="2330450"/>
            <a:chOff x="2064" y="2640"/>
            <a:chExt cx="1584" cy="1468"/>
          </a:xfrm>
          <a:solidFill>
            <a:srgbClr val="92D050"/>
          </a:solidFill>
        </p:grpSpPr>
        <p:sp>
          <p:nvSpPr>
            <p:cNvPr id="367661" name="Oval 45">
              <a:extLst>
                <a:ext uri="{FF2B5EF4-FFF2-40B4-BE49-F238E27FC236}">
                  <a16:creationId xmlns:a16="http://schemas.microsoft.com/office/drawing/2014/main" id="{791DCF8C-2DF6-1C42-8170-3E1EDC1B11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90" y="3775"/>
              <a:ext cx="458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21.3</a:t>
              </a:r>
            </a:p>
          </p:txBody>
        </p:sp>
        <p:sp>
          <p:nvSpPr>
            <p:cNvPr id="367662" name="Oval 46">
              <a:extLst>
                <a:ext uri="{FF2B5EF4-FFF2-40B4-BE49-F238E27FC236}">
                  <a16:creationId xmlns:a16="http://schemas.microsoft.com/office/drawing/2014/main" id="{205417E3-C561-D941-A427-504A5B73C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3775"/>
              <a:ext cx="36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8.1</a:t>
              </a:r>
            </a:p>
          </p:txBody>
        </p:sp>
        <p:sp>
          <p:nvSpPr>
            <p:cNvPr id="367663" name="Oval 47">
              <a:extLst>
                <a:ext uri="{FF2B5EF4-FFF2-40B4-BE49-F238E27FC236}">
                  <a16:creationId xmlns:a16="http://schemas.microsoft.com/office/drawing/2014/main" id="{F662FFF7-92B5-F146-A62A-781B3773B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4" y="3174"/>
              <a:ext cx="363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9.6</a:t>
              </a:r>
            </a:p>
          </p:txBody>
        </p:sp>
        <p:sp>
          <p:nvSpPr>
            <p:cNvPr id="367664" name="Oval 48">
              <a:extLst>
                <a:ext uri="{FF2B5EF4-FFF2-40B4-BE49-F238E27FC236}">
                  <a16:creationId xmlns:a16="http://schemas.microsoft.com/office/drawing/2014/main" id="{AEA1ABC1-0512-5C4B-8993-DD20D818CE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174"/>
              <a:ext cx="364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1.9</a:t>
              </a:r>
            </a:p>
          </p:txBody>
        </p:sp>
        <p:sp>
          <p:nvSpPr>
            <p:cNvPr id="367665" name="Oval 49">
              <a:extLst>
                <a:ext uri="{FF2B5EF4-FFF2-40B4-BE49-F238E27FC236}">
                  <a16:creationId xmlns:a16="http://schemas.microsoft.com/office/drawing/2014/main" id="{2B38BFE8-23FB-5C47-9275-8322B3EF1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9" y="2640"/>
              <a:ext cx="361" cy="33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7.2</a:t>
              </a:r>
            </a:p>
          </p:txBody>
        </p:sp>
        <p:cxnSp>
          <p:nvCxnSpPr>
            <p:cNvPr id="367666" name="AutoShape 50">
              <a:extLst>
                <a:ext uri="{FF2B5EF4-FFF2-40B4-BE49-F238E27FC236}">
                  <a16:creationId xmlns:a16="http://schemas.microsoft.com/office/drawing/2014/main" id="{B950EC44-715E-3046-A812-E3F0E492AB30}"/>
                </a:ext>
              </a:extLst>
            </p:cNvPr>
            <p:cNvCxnSpPr>
              <a:cxnSpLocks noChangeShapeType="1"/>
              <a:stCxn id="367665" idx="3"/>
              <a:endCxn id="367664" idx="0"/>
            </p:cNvCxnSpPr>
            <p:nvPr/>
          </p:nvCxnSpPr>
          <p:spPr bwMode="auto">
            <a:xfrm flipH="1">
              <a:off x="2246" y="2936"/>
              <a:ext cx="295" cy="2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7" name="AutoShape 51">
              <a:extLst>
                <a:ext uri="{FF2B5EF4-FFF2-40B4-BE49-F238E27FC236}">
                  <a16:creationId xmlns:a16="http://schemas.microsoft.com/office/drawing/2014/main" id="{99119641-671B-1140-8D66-FC375B4F7883}"/>
                </a:ext>
              </a:extLst>
            </p:cNvPr>
            <p:cNvCxnSpPr>
              <a:cxnSpLocks noChangeShapeType="1"/>
              <a:stCxn id="367665" idx="5"/>
              <a:endCxn id="367663" idx="0"/>
            </p:cNvCxnSpPr>
            <p:nvPr/>
          </p:nvCxnSpPr>
          <p:spPr bwMode="auto">
            <a:xfrm>
              <a:off x="2797" y="2936"/>
              <a:ext cx="269" cy="2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8" name="AutoShape 52">
              <a:extLst>
                <a:ext uri="{FF2B5EF4-FFF2-40B4-BE49-F238E27FC236}">
                  <a16:creationId xmlns:a16="http://schemas.microsoft.com/office/drawing/2014/main" id="{7961D8BA-E524-DE4B-A96A-04003D71826B}"/>
                </a:ext>
              </a:extLst>
            </p:cNvPr>
            <p:cNvCxnSpPr>
              <a:cxnSpLocks noChangeShapeType="1"/>
              <a:stCxn id="367663" idx="3"/>
              <a:endCxn id="367662" idx="0"/>
            </p:cNvCxnSpPr>
            <p:nvPr/>
          </p:nvCxnSpPr>
          <p:spPr bwMode="auto">
            <a:xfrm flipH="1">
              <a:off x="2786" y="3470"/>
              <a:ext cx="151" cy="29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7669" name="AutoShape 53">
              <a:extLst>
                <a:ext uri="{FF2B5EF4-FFF2-40B4-BE49-F238E27FC236}">
                  <a16:creationId xmlns:a16="http://schemas.microsoft.com/office/drawing/2014/main" id="{25813005-9ED6-6A47-A1A9-5E72F2F9C1AD}"/>
                </a:ext>
              </a:extLst>
            </p:cNvPr>
            <p:cNvCxnSpPr>
              <a:cxnSpLocks noChangeShapeType="1"/>
              <a:stCxn id="367663" idx="5"/>
              <a:endCxn id="367661" idx="0"/>
            </p:cNvCxnSpPr>
            <p:nvPr/>
          </p:nvCxnSpPr>
          <p:spPr bwMode="auto">
            <a:xfrm>
              <a:off x="3194" y="3470"/>
              <a:ext cx="225" cy="29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77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10E1A9BE-2BE2-3A44-AC23-74CB3DA90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BST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4F6CBC3E-6BEC-9742-9157-FD9948C96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Describe an algorithm for searching the tree below for the value 31.</a:t>
            </a:r>
          </a:p>
          <a:p>
            <a:pPr lvl="1"/>
            <a:endParaRPr lang="en-US" altLang="en-US"/>
          </a:p>
          <a:p>
            <a:r>
              <a:rPr lang="en-US" altLang="en-US"/>
              <a:t>Then search for the value 6.</a:t>
            </a:r>
          </a:p>
          <a:p>
            <a:pPr lvl="1"/>
            <a:endParaRPr lang="en-US" altLang="en-US"/>
          </a:p>
          <a:p>
            <a:r>
              <a:rPr lang="en-US" altLang="en-US"/>
              <a:t>What is the maximum</a:t>
            </a:r>
            <a:br>
              <a:rPr lang="en-US" altLang="en-US"/>
            </a:br>
            <a:r>
              <a:rPr lang="en-US" altLang="en-US"/>
              <a:t>number of nodes you</a:t>
            </a:r>
            <a:br>
              <a:rPr lang="en-US" altLang="en-US"/>
            </a:br>
            <a:r>
              <a:rPr lang="en-US" altLang="en-US"/>
              <a:t>would need to examine</a:t>
            </a:r>
            <a:br>
              <a:rPr lang="en-US" altLang="en-US"/>
            </a:br>
            <a:r>
              <a:rPr lang="en-US" altLang="en-US"/>
              <a:t>to perform any search?</a:t>
            </a:r>
          </a:p>
          <a:p>
            <a:endParaRPr lang="en-US" altLang="en-US"/>
          </a:p>
        </p:txBody>
      </p:sp>
      <p:grpSp>
        <p:nvGrpSpPr>
          <p:cNvPr id="368686" name="Group 46">
            <a:extLst>
              <a:ext uri="{FF2B5EF4-FFF2-40B4-BE49-F238E27FC236}">
                <a16:creationId xmlns:a16="http://schemas.microsoft.com/office/drawing/2014/main" id="{810A7CC9-9472-7542-89BC-776A8C24783D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2503488"/>
            <a:ext cx="5372100" cy="3821112"/>
            <a:chOff x="2232" y="1577"/>
            <a:chExt cx="3384" cy="2407"/>
          </a:xfrm>
        </p:grpSpPr>
        <p:sp>
          <p:nvSpPr>
            <p:cNvPr id="368648" name="Oval 8">
              <a:extLst>
                <a:ext uri="{FF2B5EF4-FFF2-40B4-BE49-F238E27FC236}">
                  <a16:creationId xmlns:a16="http://schemas.microsoft.com/office/drawing/2014/main" id="{C37EFB27-4522-9D4D-8838-1CA4B92308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2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368649" name="Oval 9">
              <a:extLst>
                <a:ext uri="{FF2B5EF4-FFF2-40B4-BE49-F238E27FC236}">
                  <a16:creationId xmlns:a16="http://schemas.microsoft.com/office/drawing/2014/main" id="{F58DB588-48F2-6A46-BCED-1689766EB7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6" y="1971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68650" name="AutoShape 10">
              <a:extLst>
                <a:ext uri="{FF2B5EF4-FFF2-40B4-BE49-F238E27FC236}">
                  <a16:creationId xmlns:a16="http://schemas.microsoft.com/office/drawing/2014/main" id="{527C89AB-7FF6-974A-9F95-5F4CE800DFAC}"/>
                </a:ext>
              </a:extLst>
            </p:cNvPr>
            <p:cNvCxnSpPr>
              <a:cxnSpLocks noChangeShapeType="1"/>
              <a:stCxn id="368649" idx="3"/>
              <a:endCxn id="368648" idx="0"/>
            </p:cNvCxnSpPr>
            <p:nvPr/>
          </p:nvCxnSpPr>
          <p:spPr bwMode="auto">
            <a:xfrm flipH="1">
              <a:off x="3044" y="2267"/>
              <a:ext cx="819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1" name="AutoShape 11">
              <a:extLst>
                <a:ext uri="{FF2B5EF4-FFF2-40B4-BE49-F238E27FC236}">
                  <a16:creationId xmlns:a16="http://schemas.microsoft.com/office/drawing/2014/main" id="{04169360-91F3-A844-B452-EE6A3A2D6F63}"/>
                </a:ext>
              </a:extLst>
            </p:cNvPr>
            <p:cNvCxnSpPr>
              <a:cxnSpLocks noChangeShapeType="1"/>
              <a:stCxn id="368649" idx="5"/>
              <a:endCxn id="368673" idx="0"/>
            </p:cNvCxnSpPr>
            <p:nvPr/>
          </p:nvCxnSpPr>
          <p:spPr bwMode="auto">
            <a:xfrm>
              <a:off x="4091" y="2267"/>
              <a:ext cx="72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54" name="Oval 14">
              <a:extLst>
                <a:ext uri="{FF2B5EF4-FFF2-40B4-BE49-F238E27FC236}">
                  <a16:creationId xmlns:a16="http://schemas.microsoft.com/office/drawing/2014/main" id="{5B1CA9EB-AC27-144A-AADC-345166A4F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68655" name="Oval 15">
              <a:extLst>
                <a:ext uri="{FF2B5EF4-FFF2-40B4-BE49-F238E27FC236}">
                  <a16:creationId xmlns:a16="http://schemas.microsoft.com/office/drawing/2014/main" id="{D9809261-BBDC-DD40-A58C-7BBB77B65D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2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68656" name="AutoShape 16">
              <a:extLst>
                <a:ext uri="{FF2B5EF4-FFF2-40B4-BE49-F238E27FC236}">
                  <a16:creationId xmlns:a16="http://schemas.microsoft.com/office/drawing/2014/main" id="{431E2501-6DCD-3845-9148-5DB53B3760E9}"/>
                </a:ext>
              </a:extLst>
            </p:cNvPr>
            <p:cNvCxnSpPr>
              <a:cxnSpLocks noChangeShapeType="1"/>
              <a:stCxn id="368648" idx="3"/>
              <a:endCxn id="368655" idx="0"/>
            </p:cNvCxnSpPr>
            <p:nvPr/>
          </p:nvCxnSpPr>
          <p:spPr bwMode="auto">
            <a:xfrm flipH="1">
              <a:off x="2624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7" name="AutoShape 17">
              <a:extLst>
                <a:ext uri="{FF2B5EF4-FFF2-40B4-BE49-F238E27FC236}">
                  <a16:creationId xmlns:a16="http://schemas.microsoft.com/office/drawing/2014/main" id="{E3F4389E-50B7-2447-8408-045268B75034}"/>
                </a:ext>
              </a:extLst>
            </p:cNvPr>
            <p:cNvCxnSpPr>
              <a:cxnSpLocks noChangeShapeType="1"/>
              <a:stCxn id="368655" idx="5"/>
              <a:endCxn id="368654" idx="0"/>
            </p:cNvCxnSpPr>
            <p:nvPr/>
          </p:nvCxnSpPr>
          <p:spPr bwMode="auto">
            <a:xfrm>
              <a:off x="2738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58" name="Oval 18">
              <a:extLst>
                <a:ext uri="{FF2B5EF4-FFF2-40B4-BE49-F238E27FC236}">
                  <a16:creationId xmlns:a16="http://schemas.microsoft.com/office/drawing/2014/main" id="{4A51FC7B-4A12-784A-83B5-ED1BB47E09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4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15</a:t>
              </a:r>
            </a:p>
          </p:txBody>
        </p:sp>
        <p:cxnSp>
          <p:nvCxnSpPr>
            <p:cNvPr id="368659" name="AutoShape 19">
              <a:extLst>
                <a:ext uri="{FF2B5EF4-FFF2-40B4-BE49-F238E27FC236}">
                  <a16:creationId xmlns:a16="http://schemas.microsoft.com/office/drawing/2014/main" id="{5C06266D-5B33-A54D-BD11-EC5A4D79D485}"/>
                </a:ext>
              </a:extLst>
            </p:cNvPr>
            <p:cNvCxnSpPr>
              <a:cxnSpLocks noChangeShapeType="1"/>
              <a:stCxn id="368648" idx="5"/>
              <a:endCxn id="368658" idx="0"/>
            </p:cNvCxnSpPr>
            <p:nvPr/>
          </p:nvCxnSpPr>
          <p:spPr bwMode="auto">
            <a:xfrm>
              <a:off x="3159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64" name="Text Box 24">
              <a:extLst>
                <a:ext uri="{FF2B5EF4-FFF2-40B4-BE49-F238E27FC236}">
                  <a16:creationId xmlns:a16="http://schemas.microsoft.com/office/drawing/2014/main" id="{6B47C914-6601-2449-84A4-EC40EEE8F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577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8665" name="AutoShape 25">
              <a:extLst>
                <a:ext uri="{FF2B5EF4-FFF2-40B4-BE49-F238E27FC236}">
                  <a16:creationId xmlns:a16="http://schemas.microsoft.com/office/drawing/2014/main" id="{652EC06A-4109-DF4A-82C1-1B06D29334DD}"/>
                </a:ext>
              </a:extLst>
            </p:cNvPr>
            <p:cNvCxnSpPr>
              <a:cxnSpLocks noChangeShapeType="1"/>
              <a:stCxn id="368664" idx="2"/>
              <a:endCxn id="368649" idx="0"/>
            </p:cNvCxnSpPr>
            <p:nvPr/>
          </p:nvCxnSpPr>
          <p:spPr bwMode="auto">
            <a:xfrm flipH="1">
              <a:off x="3977" y="1827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67" name="Oval 27">
              <a:extLst>
                <a:ext uri="{FF2B5EF4-FFF2-40B4-BE49-F238E27FC236}">
                  <a16:creationId xmlns:a16="http://schemas.microsoft.com/office/drawing/2014/main" id="{2FBA5C95-ED11-CC45-9F03-976A46E222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-2</a:t>
              </a:r>
            </a:p>
          </p:txBody>
        </p:sp>
        <p:cxnSp>
          <p:nvCxnSpPr>
            <p:cNvPr id="368668" name="AutoShape 28">
              <a:extLst>
                <a:ext uri="{FF2B5EF4-FFF2-40B4-BE49-F238E27FC236}">
                  <a16:creationId xmlns:a16="http://schemas.microsoft.com/office/drawing/2014/main" id="{7800EFF6-A01E-4244-BBA3-51B8A1502D69}"/>
                </a:ext>
              </a:extLst>
            </p:cNvPr>
            <p:cNvCxnSpPr>
              <a:cxnSpLocks noChangeShapeType="1"/>
              <a:stCxn id="368655" idx="3"/>
              <a:endCxn id="368667" idx="0"/>
            </p:cNvCxnSpPr>
            <p:nvPr/>
          </p:nvCxnSpPr>
          <p:spPr bwMode="auto">
            <a:xfrm flipH="1">
              <a:off x="2394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69" name="Oval 29">
              <a:extLst>
                <a:ext uri="{FF2B5EF4-FFF2-40B4-BE49-F238E27FC236}">
                  <a16:creationId xmlns:a16="http://schemas.microsoft.com/office/drawing/2014/main" id="{C1D958F8-3B31-A74C-9224-E7DCD62AF6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8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16</a:t>
              </a:r>
            </a:p>
          </p:txBody>
        </p:sp>
        <p:cxnSp>
          <p:nvCxnSpPr>
            <p:cNvPr id="368670" name="AutoShape 30">
              <a:extLst>
                <a:ext uri="{FF2B5EF4-FFF2-40B4-BE49-F238E27FC236}">
                  <a16:creationId xmlns:a16="http://schemas.microsoft.com/office/drawing/2014/main" id="{6BCE8AF4-6B48-4847-A6EA-20C77F61FDF1}"/>
                </a:ext>
              </a:extLst>
            </p:cNvPr>
            <p:cNvCxnSpPr>
              <a:cxnSpLocks noChangeShapeType="1"/>
              <a:stCxn id="368658" idx="5"/>
              <a:endCxn id="368669" idx="0"/>
            </p:cNvCxnSpPr>
            <p:nvPr/>
          </p:nvCxnSpPr>
          <p:spPr bwMode="auto">
            <a:xfrm>
              <a:off x="3590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71" name="Oval 31">
              <a:extLst>
                <a:ext uri="{FF2B5EF4-FFF2-40B4-BE49-F238E27FC236}">
                  <a16:creationId xmlns:a16="http://schemas.microsoft.com/office/drawing/2014/main" id="{187F0117-6705-CB44-B2B6-2F14286826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8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13</a:t>
              </a:r>
            </a:p>
          </p:txBody>
        </p:sp>
        <p:cxnSp>
          <p:nvCxnSpPr>
            <p:cNvPr id="368672" name="AutoShape 32">
              <a:extLst>
                <a:ext uri="{FF2B5EF4-FFF2-40B4-BE49-F238E27FC236}">
                  <a16:creationId xmlns:a16="http://schemas.microsoft.com/office/drawing/2014/main" id="{820EB317-2ED7-C14F-B4CA-1716B5CDB550}"/>
                </a:ext>
              </a:extLst>
            </p:cNvPr>
            <p:cNvCxnSpPr>
              <a:cxnSpLocks noChangeShapeType="1"/>
              <a:stCxn id="368658" idx="3"/>
              <a:endCxn id="368671" idx="0"/>
            </p:cNvCxnSpPr>
            <p:nvPr/>
          </p:nvCxnSpPr>
          <p:spPr bwMode="auto">
            <a:xfrm flipH="1">
              <a:off x="3260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73" name="Oval 33">
              <a:extLst>
                <a:ext uri="{FF2B5EF4-FFF2-40B4-BE49-F238E27FC236}">
                  <a16:creationId xmlns:a16="http://schemas.microsoft.com/office/drawing/2014/main" id="{FB444BD8-5DB2-3541-AB2F-934108C80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35</a:t>
              </a:r>
            </a:p>
          </p:txBody>
        </p:sp>
        <p:sp>
          <p:nvSpPr>
            <p:cNvPr id="368674" name="Oval 34">
              <a:extLst>
                <a:ext uri="{FF2B5EF4-FFF2-40B4-BE49-F238E27FC236}">
                  <a16:creationId xmlns:a16="http://schemas.microsoft.com/office/drawing/2014/main" id="{F816888E-85D0-4E4E-9C4D-EA68790204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31</a:t>
              </a:r>
            </a:p>
          </p:txBody>
        </p:sp>
        <p:sp>
          <p:nvSpPr>
            <p:cNvPr id="368675" name="Oval 35">
              <a:extLst>
                <a:ext uri="{FF2B5EF4-FFF2-40B4-BE49-F238E27FC236}">
                  <a16:creationId xmlns:a16="http://schemas.microsoft.com/office/drawing/2014/main" id="{218CC93F-85E7-A041-978E-3BFD72BBB2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6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22</a:t>
              </a:r>
            </a:p>
          </p:txBody>
        </p:sp>
        <p:cxnSp>
          <p:nvCxnSpPr>
            <p:cNvPr id="368676" name="AutoShape 36">
              <a:extLst>
                <a:ext uri="{FF2B5EF4-FFF2-40B4-BE49-F238E27FC236}">
                  <a16:creationId xmlns:a16="http://schemas.microsoft.com/office/drawing/2014/main" id="{53052A95-63FD-4245-99FD-4EE40B1B4D6B}"/>
                </a:ext>
              </a:extLst>
            </p:cNvPr>
            <p:cNvCxnSpPr>
              <a:cxnSpLocks noChangeShapeType="1"/>
              <a:stCxn id="368673" idx="3"/>
              <a:endCxn id="368675" idx="0"/>
            </p:cNvCxnSpPr>
            <p:nvPr/>
          </p:nvCxnSpPr>
          <p:spPr bwMode="auto">
            <a:xfrm flipH="1">
              <a:off x="4398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77" name="AutoShape 37">
              <a:extLst>
                <a:ext uri="{FF2B5EF4-FFF2-40B4-BE49-F238E27FC236}">
                  <a16:creationId xmlns:a16="http://schemas.microsoft.com/office/drawing/2014/main" id="{71911520-4149-8241-9623-419D45EE84F3}"/>
                </a:ext>
              </a:extLst>
            </p:cNvPr>
            <p:cNvCxnSpPr>
              <a:cxnSpLocks noChangeShapeType="1"/>
              <a:stCxn id="368675" idx="5"/>
              <a:endCxn id="368674" idx="0"/>
            </p:cNvCxnSpPr>
            <p:nvPr/>
          </p:nvCxnSpPr>
          <p:spPr bwMode="auto">
            <a:xfrm>
              <a:off x="4512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78" name="Oval 38">
              <a:extLst>
                <a:ext uri="{FF2B5EF4-FFF2-40B4-BE49-F238E27FC236}">
                  <a16:creationId xmlns:a16="http://schemas.microsoft.com/office/drawing/2014/main" id="{CED2D7B4-43BF-2F44-828F-41926DC08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58</a:t>
              </a:r>
            </a:p>
          </p:txBody>
        </p:sp>
        <p:cxnSp>
          <p:nvCxnSpPr>
            <p:cNvPr id="368679" name="AutoShape 39">
              <a:extLst>
                <a:ext uri="{FF2B5EF4-FFF2-40B4-BE49-F238E27FC236}">
                  <a16:creationId xmlns:a16="http://schemas.microsoft.com/office/drawing/2014/main" id="{D5199A2D-C955-854B-8B87-6DE2B858B678}"/>
                </a:ext>
              </a:extLst>
            </p:cNvPr>
            <p:cNvCxnSpPr>
              <a:cxnSpLocks noChangeShapeType="1"/>
              <a:stCxn id="368673" idx="5"/>
              <a:endCxn id="368678" idx="0"/>
            </p:cNvCxnSpPr>
            <p:nvPr/>
          </p:nvCxnSpPr>
          <p:spPr bwMode="auto">
            <a:xfrm>
              <a:off x="4933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80" name="Oval 40">
              <a:extLst>
                <a:ext uri="{FF2B5EF4-FFF2-40B4-BE49-F238E27FC236}">
                  <a16:creationId xmlns:a16="http://schemas.microsoft.com/office/drawing/2014/main" id="{2CD3E1F6-873B-2042-853E-250D62926C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68681" name="AutoShape 41">
              <a:extLst>
                <a:ext uri="{FF2B5EF4-FFF2-40B4-BE49-F238E27FC236}">
                  <a16:creationId xmlns:a16="http://schemas.microsoft.com/office/drawing/2014/main" id="{C8AB10DC-33E3-3244-8057-7A763DE52BC8}"/>
                </a:ext>
              </a:extLst>
            </p:cNvPr>
            <p:cNvCxnSpPr>
              <a:cxnSpLocks noChangeShapeType="1"/>
              <a:stCxn id="368675" idx="3"/>
              <a:endCxn id="368680" idx="0"/>
            </p:cNvCxnSpPr>
            <p:nvPr/>
          </p:nvCxnSpPr>
          <p:spPr bwMode="auto">
            <a:xfrm flipH="1">
              <a:off x="4168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82" name="Oval 42">
              <a:extLst>
                <a:ext uri="{FF2B5EF4-FFF2-40B4-BE49-F238E27FC236}">
                  <a16:creationId xmlns:a16="http://schemas.microsoft.com/office/drawing/2014/main" id="{3E1AEDEF-0B85-1F46-BBFA-01B7F1751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cxnSp>
          <p:nvCxnSpPr>
            <p:cNvPr id="368683" name="AutoShape 43">
              <a:extLst>
                <a:ext uri="{FF2B5EF4-FFF2-40B4-BE49-F238E27FC236}">
                  <a16:creationId xmlns:a16="http://schemas.microsoft.com/office/drawing/2014/main" id="{E63F1882-0C58-9B4F-ABDF-ECB6D89C0FDC}"/>
                </a:ext>
              </a:extLst>
            </p:cNvPr>
            <p:cNvCxnSpPr>
              <a:cxnSpLocks noChangeShapeType="1"/>
              <a:stCxn id="368678" idx="5"/>
              <a:endCxn id="368682" idx="0"/>
            </p:cNvCxnSpPr>
            <p:nvPr/>
          </p:nvCxnSpPr>
          <p:spPr bwMode="auto">
            <a:xfrm>
              <a:off x="5364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84" name="Oval 44">
              <a:extLst>
                <a:ext uri="{FF2B5EF4-FFF2-40B4-BE49-F238E27FC236}">
                  <a16:creationId xmlns:a16="http://schemas.microsoft.com/office/drawing/2014/main" id="{9CA7856E-869C-AA49-9469-D41E36812C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cxnSp>
          <p:nvCxnSpPr>
            <p:cNvPr id="368685" name="AutoShape 45">
              <a:extLst>
                <a:ext uri="{FF2B5EF4-FFF2-40B4-BE49-F238E27FC236}">
                  <a16:creationId xmlns:a16="http://schemas.microsoft.com/office/drawing/2014/main" id="{66BB6813-92F2-5940-B6AD-10224966F287}"/>
                </a:ext>
              </a:extLst>
            </p:cNvPr>
            <p:cNvCxnSpPr>
              <a:cxnSpLocks noChangeShapeType="1"/>
              <a:stCxn id="368678" idx="3"/>
              <a:endCxn id="368684" idx="0"/>
            </p:cNvCxnSpPr>
            <p:nvPr/>
          </p:nvCxnSpPr>
          <p:spPr bwMode="auto">
            <a:xfrm flipH="1">
              <a:off x="5034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27A6FF4E-FE52-7B47-ADC4-11FE7AEB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E833AA4F-DB16-0349-8B42-0363C1777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 the </a:t>
            </a:r>
            <a:r>
              <a:rPr lang="en-US" altLang="en-US">
                <a:latin typeface="Courier New" panose="02070309020205020404" pitchFamily="49" charset="0"/>
              </a:rPr>
              <a:t>IntTree</a:t>
            </a:r>
            <a:r>
              <a:rPr lang="en-US" altLang="en-US"/>
              <a:t> class into a </a:t>
            </a:r>
            <a:r>
              <a:rPr lang="en-US" altLang="en-US">
                <a:latin typeface="Courier New" panose="02070309020205020404" pitchFamily="49" charset="0"/>
              </a:rPr>
              <a:t>SearchTree</a:t>
            </a:r>
            <a:r>
              <a:rPr lang="en-US" altLang="en-US"/>
              <a:t> class.</a:t>
            </a:r>
          </a:p>
          <a:p>
            <a:pPr lvl="1"/>
            <a:r>
              <a:rPr lang="en-US" altLang="en-US"/>
              <a:t>The elements of the tree will constitute a legal binary search tree.</a:t>
            </a:r>
          </a:p>
          <a:p>
            <a:pPr lvl="1"/>
            <a:endParaRPr lang="en-US" altLang="en-US" sz="1200"/>
          </a:p>
          <a:p>
            <a:r>
              <a:rPr lang="en-US" altLang="en-US"/>
              <a:t>Add a method </a:t>
            </a:r>
            <a:r>
              <a:rPr lang="en-US" altLang="en-US">
                <a:latin typeface="Courier New" panose="02070309020205020404" pitchFamily="49" charset="0"/>
              </a:rPr>
              <a:t>contains</a:t>
            </a:r>
            <a:r>
              <a:rPr lang="en-US" altLang="en-US"/>
              <a:t> to the </a:t>
            </a:r>
            <a:r>
              <a:rPr lang="en-US" altLang="en-US">
                <a:latin typeface="Courier New" panose="02070309020205020404" pitchFamily="49" charset="0"/>
              </a:rPr>
              <a:t>SearchTree</a:t>
            </a:r>
            <a:r>
              <a:rPr lang="en-US" altLang="en-US"/>
              <a:t> class that searches the tree for a given integer, returning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if found.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If a </a:t>
            </a:r>
            <a:r>
              <a:rPr lang="en-US" altLang="en-US">
                <a:latin typeface="Courier New" panose="02070309020205020404" pitchFamily="49" charset="0"/>
              </a:rPr>
              <a:t>SearchTree</a:t>
            </a:r>
            <a:r>
              <a:rPr lang="en-US" altLang="en-US"/>
              <a:t> variable </a:t>
            </a:r>
            <a:r>
              <a:rPr lang="en-US" altLang="en-US">
                <a:latin typeface="Courier New" panose="02070309020205020404" pitchFamily="49" charset="0"/>
              </a:rPr>
              <a:t>tree</a:t>
            </a:r>
            <a:r>
              <a:rPr lang="en-US" altLang="en-US"/>
              <a:t> referred to the tree below, the following calls would have these results:</a:t>
            </a:r>
          </a:p>
          <a:p>
            <a:pPr lvl="2"/>
            <a:endParaRPr lang="en-US" altLang="en-US" sz="800">
              <a:latin typeface="Courier New" panose="02070309020205020404" pitchFamily="49" charset="0"/>
            </a:endParaRPr>
          </a:p>
          <a:p>
            <a:pPr lvl="2"/>
            <a:r>
              <a:rPr lang="en-US" altLang="en-US">
                <a:latin typeface="Courier New" panose="02070309020205020404" pitchFamily="49" charset="0"/>
              </a:rPr>
              <a:t>tree.contains(29)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true</a:t>
            </a:r>
          </a:p>
          <a:p>
            <a:pPr lvl="2"/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tree.contains(55)</a:t>
            </a:r>
            <a:r>
              <a:rPr lang="en-US" altLang="en-US">
                <a:sym typeface="Symbol" pitchFamily="2" charset="2"/>
              </a:rPr>
              <a:t>  </a:t>
            </a:r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true</a:t>
            </a:r>
          </a:p>
          <a:p>
            <a:pPr lvl="2"/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tree.contains(63)</a:t>
            </a:r>
            <a:r>
              <a:rPr lang="en-US" altLang="en-US">
                <a:sym typeface="Symbol" pitchFamily="2" charset="2"/>
              </a:rPr>
              <a:t>  </a:t>
            </a:r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false</a:t>
            </a:r>
          </a:p>
          <a:p>
            <a:pPr lvl="2"/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tree.contains(35)</a:t>
            </a:r>
            <a:r>
              <a:rPr lang="en-US" altLang="en-US">
                <a:sym typeface="Symbol" pitchFamily="2" charset="2"/>
              </a:rPr>
              <a:t>  </a:t>
            </a:r>
            <a:r>
              <a:rPr lang="en-US" altLang="en-US">
                <a:latin typeface="Courier New" panose="02070309020205020404" pitchFamily="49" charset="0"/>
                <a:sym typeface="Symbol" pitchFamily="2" charset="2"/>
              </a:rPr>
              <a:t>false</a:t>
            </a:r>
          </a:p>
        </p:txBody>
      </p:sp>
      <p:grpSp>
        <p:nvGrpSpPr>
          <p:cNvPr id="373764" name="Group 4">
            <a:extLst>
              <a:ext uri="{FF2B5EF4-FFF2-40B4-BE49-F238E27FC236}">
                <a16:creationId xmlns:a16="http://schemas.microsoft.com/office/drawing/2014/main" id="{94845B0B-958F-9E4B-86FE-801C87A6C0C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46525"/>
            <a:ext cx="3200400" cy="2759075"/>
            <a:chOff x="3408" y="2256"/>
            <a:chExt cx="2016" cy="1882"/>
          </a:xfrm>
        </p:grpSpPr>
        <p:sp>
          <p:nvSpPr>
            <p:cNvPr id="373765" name="Oval 5">
              <a:extLst>
                <a:ext uri="{FF2B5EF4-FFF2-40B4-BE49-F238E27FC236}">
                  <a16:creationId xmlns:a16="http://schemas.microsoft.com/office/drawing/2014/main" id="{C7786BEA-3110-8E42-A331-E509F29F13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73766" name="Oval 6">
              <a:extLst>
                <a:ext uri="{FF2B5EF4-FFF2-40B4-BE49-F238E27FC236}">
                  <a16:creationId xmlns:a16="http://schemas.microsoft.com/office/drawing/2014/main" id="{3F6122D5-CDCF-864E-93FC-2AC6A3325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73767" name="Oval 7">
              <a:extLst>
                <a:ext uri="{FF2B5EF4-FFF2-40B4-BE49-F238E27FC236}">
                  <a16:creationId xmlns:a16="http://schemas.microsoft.com/office/drawing/2014/main" id="{9CE5C206-52FB-DA4C-9FF5-CCAD8E5BAB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73768" name="Oval 8">
              <a:extLst>
                <a:ext uri="{FF2B5EF4-FFF2-40B4-BE49-F238E27FC236}">
                  <a16:creationId xmlns:a16="http://schemas.microsoft.com/office/drawing/2014/main" id="{8645B387-637E-9F45-9577-E530F7838D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73769" name="Oval 9">
              <a:extLst>
                <a:ext uri="{FF2B5EF4-FFF2-40B4-BE49-F238E27FC236}">
                  <a16:creationId xmlns:a16="http://schemas.microsoft.com/office/drawing/2014/main" id="{849D76EF-2B4F-B140-B148-18AFAC045C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73770" name="AutoShape 10">
              <a:extLst>
                <a:ext uri="{FF2B5EF4-FFF2-40B4-BE49-F238E27FC236}">
                  <a16:creationId xmlns:a16="http://schemas.microsoft.com/office/drawing/2014/main" id="{E5E41938-D46B-4A46-97C9-6873173B4539}"/>
                </a:ext>
              </a:extLst>
            </p:cNvPr>
            <p:cNvCxnSpPr>
              <a:cxnSpLocks noChangeShapeType="1"/>
              <a:stCxn id="373769" idx="3"/>
              <a:endCxn id="373768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71" name="AutoShape 11">
              <a:extLst>
                <a:ext uri="{FF2B5EF4-FFF2-40B4-BE49-F238E27FC236}">
                  <a16:creationId xmlns:a16="http://schemas.microsoft.com/office/drawing/2014/main" id="{34284D1C-C835-E644-8F2B-583C91DA3C52}"/>
                </a:ext>
              </a:extLst>
            </p:cNvPr>
            <p:cNvCxnSpPr>
              <a:cxnSpLocks noChangeShapeType="1"/>
              <a:stCxn id="373769" idx="5"/>
              <a:endCxn id="373767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72" name="AutoShape 12">
              <a:extLst>
                <a:ext uri="{FF2B5EF4-FFF2-40B4-BE49-F238E27FC236}">
                  <a16:creationId xmlns:a16="http://schemas.microsoft.com/office/drawing/2014/main" id="{DD77A609-2A38-2947-81BF-A89A72A4AB54}"/>
                </a:ext>
              </a:extLst>
            </p:cNvPr>
            <p:cNvCxnSpPr>
              <a:cxnSpLocks noChangeShapeType="1"/>
              <a:stCxn id="373767" idx="3"/>
              <a:endCxn id="373766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73" name="AutoShape 13">
              <a:extLst>
                <a:ext uri="{FF2B5EF4-FFF2-40B4-BE49-F238E27FC236}">
                  <a16:creationId xmlns:a16="http://schemas.microsoft.com/office/drawing/2014/main" id="{C2B8C37B-0D9F-924E-9C30-775204496116}"/>
                </a:ext>
              </a:extLst>
            </p:cNvPr>
            <p:cNvCxnSpPr>
              <a:cxnSpLocks noChangeShapeType="1"/>
              <a:stCxn id="373767" idx="5"/>
              <a:endCxn id="373765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3774" name="Oval 14">
              <a:extLst>
                <a:ext uri="{FF2B5EF4-FFF2-40B4-BE49-F238E27FC236}">
                  <a16:creationId xmlns:a16="http://schemas.microsoft.com/office/drawing/2014/main" id="{89CEB60B-C4E7-EA4C-B5B5-805F7CB08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73775" name="Oval 15">
              <a:extLst>
                <a:ext uri="{FF2B5EF4-FFF2-40B4-BE49-F238E27FC236}">
                  <a16:creationId xmlns:a16="http://schemas.microsoft.com/office/drawing/2014/main" id="{5E2755FF-2960-7847-A966-C9E26E203A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73776" name="AutoShape 16">
              <a:extLst>
                <a:ext uri="{FF2B5EF4-FFF2-40B4-BE49-F238E27FC236}">
                  <a16:creationId xmlns:a16="http://schemas.microsoft.com/office/drawing/2014/main" id="{A866DA9F-4DCE-AA44-9C82-672E9E232A7A}"/>
                </a:ext>
              </a:extLst>
            </p:cNvPr>
            <p:cNvCxnSpPr>
              <a:cxnSpLocks noChangeShapeType="1"/>
              <a:stCxn id="373768" idx="3"/>
              <a:endCxn id="373775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77" name="AutoShape 17">
              <a:extLst>
                <a:ext uri="{FF2B5EF4-FFF2-40B4-BE49-F238E27FC236}">
                  <a16:creationId xmlns:a16="http://schemas.microsoft.com/office/drawing/2014/main" id="{095763BC-1FE6-AD48-BAE4-D3963FAAFC44}"/>
                </a:ext>
              </a:extLst>
            </p:cNvPr>
            <p:cNvCxnSpPr>
              <a:cxnSpLocks noChangeShapeType="1"/>
              <a:stCxn id="373768" idx="5"/>
              <a:endCxn id="373774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3778" name="Text Box 18">
              <a:extLst>
                <a:ext uri="{FF2B5EF4-FFF2-40B4-BE49-F238E27FC236}">
                  <a16:creationId xmlns:a16="http://schemas.microsoft.com/office/drawing/2014/main" id="{CF466218-BC39-7141-8513-DB03A92C1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73779" name="AutoShape 19">
              <a:extLst>
                <a:ext uri="{FF2B5EF4-FFF2-40B4-BE49-F238E27FC236}">
                  <a16:creationId xmlns:a16="http://schemas.microsoft.com/office/drawing/2014/main" id="{AD3951B9-E7D4-8447-951C-E4A81E3D1C25}"/>
                </a:ext>
              </a:extLst>
            </p:cNvPr>
            <p:cNvCxnSpPr>
              <a:cxnSpLocks noChangeShapeType="1"/>
              <a:stCxn id="373778" idx="2"/>
              <a:endCxn id="373769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628F351B-66A5-A745-AF17-86F6DA45B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20CE43A6-90FB-194E-A22E-829B51EC3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whether this tree contains the given integer.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contains(int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>
                <a:latin typeface="Courier New" panose="02070309020205020404" pitchFamily="49" charset="0"/>
              </a:rPr>
              <a:t>contains(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contains(</a:t>
            </a:r>
            <a:r>
              <a:rPr lang="en-US" altLang="en-US" sz="2000" dirty="0" err="1">
                <a:latin typeface="Courier New" panose="02070309020205020404" pitchFamily="49" charset="0"/>
              </a:rPr>
              <a:t>IntTreeNode</a:t>
            </a:r>
            <a:r>
              <a:rPr lang="en-US" altLang="en-US" sz="2000" dirty="0">
                <a:latin typeface="Courier New" panose="02070309020205020404" pitchFamily="49" charset="0"/>
              </a:rPr>
              <a:t> node, int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(node == null)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==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node.data</a:t>
            </a:r>
            <a:r>
              <a:rPr lang="en-US" altLang="en-US" sz="2000" dirty="0">
                <a:latin typeface="Courier New" panose="02070309020205020404" pitchFamily="49" charset="0"/>
              </a:rPr>
              <a:t> &gt;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>
                <a:latin typeface="Courier New" panose="02070309020205020404" pitchFamily="49" charset="0"/>
              </a:rPr>
              <a:t>contains(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node.left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root.data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 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>
                <a:latin typeface="Courier New" panose="02070309020205020404" pitchFamily="49" charset="0"/>
              </a:rPr>
              <a:t>contains(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2000" b="1" dirty="0">
                <a:latin typeface="Courier New" panose="02070309020205020404" pitchFamily="49" charset="0"/>
              </a:rPr>
              <a:t>, value);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0F9E7F81-FB39-E74F-94D1-4C9F0F339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to a BST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7667666A-F461-674B-B4DC-28F7A9F2F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we want to add the value 14 to the BST below.</a:t>
            </a:r>
          </a:p>
          <a:p>
            <a:pPr lvl="1"/>
            <a:r>
              <a:rPr lang="en-US" altLang="en-US" dirty="0"/>
              <a:t>Where should the new node be added?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Where would we add the value 3?</a:t>
            </a:r>
          </a:p>
          <a:p>
            <a:pPr marL="346075" lvl="1" indent="0">
              <a:buNone/>
            </a:pPr>
            <a:endParaRPr lang="en-US" altLang="en-US" dirty="0"/>
          </a:p>
          <a:p>
            <a:r>
              <a:rPr lang="en-US" altLang="en-US" dirty="0"/>
              <a:t>Where would we add 7?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the tree is empty, where</a:t>
            </a:r>
            <a:br>
              <a:rPr lang="en-US" altLang="en-US" dirty="0"/>
            </a:br>
            <a:r>
              <a:rPr lang="en-US" altLang="en-US" dirty="0"/>
              <a:t>should a new value be added?</a:t>
            </a:r>
          </a:p>
          <a:p>
            <a:pPr marL="346075" lvl="1" indent="0">
              <a:buNone/>
            </a:pPr>
            <a:endParaRPr lang="en-US" altLang="en-US" dirty="0"/>
          </a:p>
          <a:p>
            <a:r>
              <a:rPr lang="en-US" altLang="en-US" dirty="0"/>
              <a:t>What is the general algorithm?</a:t>
            </a:r>
          </a:p>
        </p:txBody>
      </p:sp>
      <p:grpSp>
        <p:nvGrpSpPr>
          <p:cNvPr id="370692" name="Group 4">
            <a:extLst>
              <a:ext uri="{FF2B5EF4-FFF2-40B4-BE49-F238E27FC236}">
                <a16:creationId xmlns:a16="http://schemas.microsoft.com/office/drawing/2014/main" id="{CBC7CC9F-4A17-0F45-9AF6-08EAB6D1AD7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62200"/>
            <a:ext cx="3581400" cy="4033838"/>
            <a:chOff x="3408" y="1152"/>
            <a:chExt cx="2256" cy="2541"/>
          </a:xfrm>
        </p:grpSpPr>
        <p:sp>
          <p:nvSpPr>
            <p:cNvPr id="370693" name="Oval 5">
              <a:extLst>
                <a:ext uri="{FF2B5EF4-FFF2-40B4-BE49-F238E27FC236}">
                  <a16:creationId xmlns:a16="http://schemas.microsoft.com/office/drawing/2014/main" id="{7BEEBA57-B9FA-AE49-A20C-AAA11302D1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70694" name="Oval 6">
              <a:extLst>
                <a:ext uri="{FF2B5EF4-FFF2-40B4-BE49-F238E27FC236}">
                  <a16:creationId xmlns:a16="http://schemas.microsoft.com/office/drawing/2014/main" id="{97D57C6C-31FB-564C-888F-56240F809B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70695" name="Oval 7">
              <a:extLst>
                <a:ext uri="{FF2B5EF4-FFF2-40B4-BE49-F238E27FC236}">
                  <a16:creationId xmlns:a16="http://schemas.microsoft.com/office/drawing/2014/main" id="{139D0937-EBA2-7048-973F-1E1C97C4B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70696" name="Oval 8">
              <a:extLst>
                <a:ext uri="{FF2B5EF4-FFF2-40B4-BE49-F238E27FC236}">
                  <a16:creationId xmlns:a16="http://schemas.microsoft.com/office/drawing/2014/main" id="{9F4C40A2-7947-EA45-BD36-8C831A338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70697" name="Oval 9">
              <a:extLst>
                <a:ext uri="{FF2B5EF4-FFF2-40B4-BE49-F238E27FC236}">
                  <a16:creationId xmlns:a16="http://schemas.microsoft.com/office/drawing/2014/main" id="{05D5065C-8E8D-5C4B-B156-C9711F6D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70698" name="AutoShape 10">
              <a:extLst>
                <a:ext uri="{FF2B5EF4-FFF2-40B4-BE49-F238E27FC236}">
                  <a16:creationId xmlns:a16="http://schemas.microsoft.com/office/drawing/2014/main" id="{3D644F81-36C2-9C42-94A5-A7E3957B13E8}"/>
                </a:ext>
              </a:extLst>
            </p:cNvPr>
            <p:cNvCxnSpPr>
              <a:cxnSpLocks noChangeShapeType="1"/>
              <a:stCxn id="370697" idx="3"/>
              <a:endCxn id="370696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699" name="AutoShape 11">
              <a:extLst>
                <a:ext uri="{FF2B5EF4-FFF2-40B4-BE49-F238E27FC236}">
                  <a16:creationId xmlns:a16="http://schemas.microsoft.com/office/drawing/2014/main" id="{05618B96-200C-0E48-929E-53D1BE80DBAB}"/>
                </a:ext>
              </a:extLst>
            </p:cNvPr>
            <p:cNvCxnSpPr>
              <a:cxnSpLocks noChangeShapeType="1"/>
              <a:stCxn id="370697" idx="5"/>
              <a:endCxn id="370695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0" name="AutoShape 12">
              <a:extLst>
                <a:ext uri="{FF2B5EF4-FFF2-40B4-BE49-F238E27FC236}">
                  <a16:creationId xmlns:a16="http://schemas.microsoft.com/office/drawing/2014/main" id="{491286CF-4130-724C-AF97-AEDE643F8BBE}"/>
                </a:ext>
              </a:extLst>
            </p:cNvPr>
            <p:cNvCxnSpPr>
              <a:cxnSpLocks noChangeShapeType="1"/>
              <a:stCxn id="370695" idx="3"/>
              <a:endCxn id="370694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1" name="AutoShape 13">
              <a:extLst>
                <a:ext uri="{FF2B5EF4-FFF2-40B4-BE49-F238E27FC236}">
                  <a16:creationId xmlns:a16="http://schemas.microsoft.com/office/drawing/2014/main" id="{D9DECC5E-2FD9-354E-A443-3CF6112A0685}"/>
                </a:ext>
              </a:extLst>
            </p:cNvPr>
            <p:cNvCxnSpPr>
              <a:cxnSpLocks noChangeShapeType="1"/>
              <a:stCxn id="370695" idx="5"/>
              <a:endCxn id="370693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2" name="Oval 14">
              <a:extLst>
                <a:ext uri="{FF2B5EF4-FFF2-40B4-BE49-F238E27FC236}">
                  <a16:creationId xmlns:a16="http://schemas.microsoft.com/office/drawing/2014/main" id="{EE7C5990-951C-D14C-92E6-221939DB7B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70703" name="Oval 15">
              <a:extLst>
                <a:ext uri="{FF2B5EF4-FFF2-40B4-BE49-F238E27FC236}">
                  <a16:creationId xmlns:a16="http://schemas.microsoft.com/office/drawing/2014/main" id="{9D442621-FF94-F247-9308-9ABFDB923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70704" name="AutoShape 16">
              <a:extLst>
                <a:ext uri="{FF2B5EF4-FFF2-40B4-BE49-F238E27FC236}">
                  <a16:creationId xmlns:a16="http://schemas.microsoft.com/office/drawing/2014/main" id="{DA023C9D-3092-EE4B-9BF5-7730CE2C5079}"/>
                </a:ext>
              </a:extLst>
            </p:cNvPr>
            <p:cNvCxnSpPr>
              <a:cxnSpLocks noChangeShapeType="1"/>
              <a:stCxn id="370696" idx="3"/>
              <a:endCxn id="370703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5" name="AutoShape 17">
              <a:extLst>
                <a:ext uri="{FF2B5EF4-FFF2-40B4-BE49-F238E27FC236}">
                  <a16:creationId xmlns:a16="http://schemas.microsoft.com/office/drawing/2014/main" id="{36E1F02D-9276-1A45-9750-3F99EDD5DAD7}"/>
                </a:ext>
              </a:extLst>
            </p:cNvPr>
            <p:cNvCxnSpPr>
              <a:cxnSpLocks noChangeShapeType="1"/>
              <a:stCxn id="370703" idx="5"/>
              <a:endCxn id="370702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6" name="Oval 18">
              <a:extLst>
                <a:ext uri="{FF2B5EF4-FFF2-40B4-BE49-F238E27FC236}">
                  <a16:creationId xmlns:a16="http://schemas.microsoft.com/office/drawing/2014/main" id="{C965797D-6DD8-B940-A26B-77BDD0FDEB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70707" name="AutoShape 19">
              <a:extLst>
                <a:ext uri="{FF2B5EF4-FFF2-40B4-BE49-F238E27FC236}">
                  <a16:creationId xmlns:a16="http://schemas.microsoft.com/office/drawing/2014/main" id="{A6170D33-2E7D-CB40-957F-E1E9A3F97696}"/>
                </a:ext>
              </a:extLst>
            </p:cNvPr>
            <p:cNvCxnSpPr>
              <a:cxnSpLocks noChangeShapeType="1"/>
              <a:stCxn id="370696" idx="5"/>
              <a:endCxn id="370706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8" name="Oval 20">
              <a:extLst>
                <a:ext uri="{FF2B5EF4-FFF2-40B4-BE49-F238E27FC236}">
                  <a16:creationId xmlns:a16="http://schemas.microsoft.com/office/drawing/2014/main" id="{7771C3DB-EB31-7E42-A505-D68AA86D10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70709" name="AutoShape 21">
              <a:extLst>
                <a:ext uri="{FF2B5EF4-FFF2-40B4-BE49-F238E27FC236}">
                  <a16:creationId xmlns:a16="http://schemas.microsoft.com/office/drawing/2014/main" id="{BAEA3298-69B5-B84A-A12A-3E20237CC64D}"/>
                </a:ext>
              </a:extLst>
            </p:cNvPr>
            <p:cNvCxnSpPr>
              <a:cxnSpLocks noChangeShapeType="1"/>
              <a:stCxn id="370693" idx="5"/>
              <a:endCxn id="370708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10" name="Oval 22">
              <a:extLst>
                <a:ext uri="{FF2B5EF4-FFF2-40B4-BE49-F238E27FC236}">
                  <a16:creationId xmlns:a16="http://schemas.microsoft.com/office/drawing/2014/main" id="{BC126375-BD26-2C42-B823-92F3109E9D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70711" name="AutoShape 23">
              <a:extLst>
                <a:ext uri="{FF2B5EF4-FFF2-40B4-BE49-F238E27FC236}">
                  <a16:creationId xmlns:a16="http://schemas.microsoft.com/office/drawing/2014/main" id="{D22DCB72-4242-2644-8DC2-BFFCD2F2C4FE}"/>
                </a:ext>
              </a:extLst>
            </p:cNvPr>
            <p:cNvCxnSpPr>
              <a:cxnSpLocks noChangeShapeType="1"/>
              <a:stCxn id="370708" idx="3"/>
              <a:endCxn id="370710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C4760A27-A1C0-BE41-B36C-7F9F97DA2AE8}"/>
              </a:ext>
            </a:extLst>
          </p:cNvPr>
          <p:cNvGrpSpPr>
            <a:grpSpLocks/>
          </p:cNvGrpSpPr>
          <p:nvPr/>
        </p:nvGrpSpPr>
        <p:grpSpPr bwMode="auto">
          <a:xfrm>
            <a:off x="6479380" y="4612453"/>
            <a:ext cx="512763" cy="904874"/>
            <a:chOff x="2592" y="3626"/>
            <a:chExt cx="323" cy="570"/>
          </a:xfrm>
        </p:grpSpPr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4B774DF5-7321-7E4C-AA93-FA557DD955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2" y="3888"/>
              <a:ext cx="323" cy="308"/>
            </a:xfrm>
            <a:prstGeom prst="ellipse">
              <a:avLst/>
            </a:prstGeom>
            <a:solidFill>
              <a:srgbClr val="FCD4D4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3" name="AutoShape 21">
              <a:extLst>
                <a:ext uri="{FF2B5EF4-FFF2-40B4-BE49-F238E27FC236}">
                  <a16:creationId xmlns:a16="http://schemas.microsoft.com/office/drawing/2014/main" id="{6A601E38-61B6-4049-AEBA-4745E416224E}"/>
                </a:ext>
              </a:extLst>
            </p:cNvPr>
            <p:cNvCxnSpPr>
              <a:cxnSpLocks noChangeShapeType="1"/>
              <a:endCxn id="32" idx="0"/>
            </p:cNvCxnSpPr>
            <p:nvPr/>
          </p:nvCxnSpPr>
          <p:spPr bwMode="auto">
            <a:xfrm>
              <a:off x="2657" y="3626"/>
              <a:ext cx="96" cy="2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24">
            <a:extLst>
              <a:ext uri="{FF2B5EF4-FFF2-40B4-BE49-F238E27FC236}">
                <a16:creationId xmlns:a16="http://schemas.microsoft.com/office/drawing/2014/main" id="{442729D9-0292-8A41-A92B-5C3833B96E76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5473697"/>
            <a:ext cx="512763" cy="838199"/>
            <a:chOff x="2645" y="3597"/>
            <a:chExt cx="323" cy="528"/>
          </a:xfrm>
        </p:grpSpPr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4FF0D43C-61E3-804A-B88B-2305004AA5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5" y="3817"/>
              <a:ext cx="323" cy="308"/>
            </a:xfrm>
            <a:prstGeom prst="ellipse">
              <a:avLst/>
            </a:prstGeom>
            <a:solidFill>
              <a:srgbClr val="FCD4D4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3</a:t>
              </a:r>
            </a:p>
          </p:txBody>
        </p:sp>
        <p:cxnSp>
          <p:nvCxnSpPr>
            <p:cNvPr id="36" name="AutoShape 21">
              <a:extLst>
                <a:ext uri="{FF2B5EF4-FFF2-40B4-BE49-F238E27FC236}">
                  <a16:creationId xmlns:a16="http://schemas.microsoft.com/office/drawing/2014/main" id="{E104BE49-41D1-F34D-BF64-65AB3B8F08F8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 flipH="1">
              <a:off x="2807" y="3597"/>
              <a:ext cx="109" cy="2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A26F1C6E-3B8B-2746-8850-21435B7F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exercise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8ABF66D1-07C3-CA45-8608-48C14B186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Draw what a binary search tree would look like if the following values were added to an initially empty tree in this order:</a:t>
            </a:r>
          </a:p>
          <a:p>
            <a:pPr lvl="1"/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75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98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80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31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150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39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23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11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77</a:t>
            </a:r>
          </a:p>
        </p:txBody>
      </p:sp>
      <p:sp>
        <p:nvSpPr>
          <p:cNvPr id="381961" name="Oval 9">
            <a:extLst>
              <a:ext uri="{FF2B5EF4-FFF2-40B4-BE49-F238E27FC236}">
                <a16:creationId xmlns:a16="http://schemas.microsoft.com/office/drawing/2014/main" id="{4697E460-6124-4E44-8622-9081941AA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300" y="2362200"/>
            <a:ext cx="51117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381981" name="Group 29">
            <a:extLst>
              <a:ext uri="{FF2B5EF4-FFF2-40B4-BE49-F238E27FC236}">
                <a16:creationId xmlns:a16="http://schemas.microsoft.com/office/drawing/2014/main" id="{1CEB8C74-B5EE-0F4D-9027-DB5C5D58BBDE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2832100"/>
            <a:ext cx="1257300" cy="906463"/>
            <a:chOff x="1967" y="1784"/>
            <a:chExt cx="792" cy="571"/>
          </a:xfrm>
        </p:grpSpPr>
        <p:sp>
          <p:nvSpPr>
            <p:cNvPr id="381960" name="Oval 8">
              <a:extLst>
                <a:ext uri="{FF2B5EF4-FFF2-40B4-BE49-F238E27FC236}">
                  <a16:creationId xmlns:a16="http://schemas.microsoft.com/office/drawing/2014/main" id="{E6C05011-BDC8-4140-AD3E-9183E01E2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7" y="20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81962" name="AutoShape 10">
              <a:extLst>
                <a:ext uri="{FF2B5EF4-FFF2-40B4-BE49-F238E27FC236}">
                  <a16:creationId xmlns:a16="http://schemas.microsoft.com/office/drawing/2014/main" id="{53123703-2554-B04E-8AA8-18B78DD8F0ED}"/>
                </a:ext>
              </a:extLst>
            </p:cNvPr>
            <p:cNvCxnSpPr>
              <a:cxnSpLocks noChangeShapeType="1"/>
              <a:stCxn id="381961" idx="3"/>
              <a:endCxn id="381960" idx="0"/>
            </p:cNvCxnSpPr>
            <p:nvPr/>
          </p:nvCxnSpPr>
          <p:spPr bwMode="auto">
            <a:xfrm flipH="1">
              <a:off x="2129" y="1784"/>
              <a:ext cx="63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2" name="Group 30">
            <a:extLst>
              <a:ext uri="{FF2B5EF4-FFF2-40B4-BE49-F238E27FC236}">
                <a16:creationId xmlns:a16="http://schemas.microsoft.com/office/drawing/2014/main" id="{1E714411-8C11-D74A-8B4E-584AA9F3A248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2832100"/>
            <a:ext cx="1125537" cy="906463"/>
            <a:chOff x="2987" y="1784"/>
            <a:chExt cx="709" cy="571"/>
          </a:xfrm>
        </p:grpSpPr>
        <p:sp>
          <p:nvSpPr>
            <p:cNvPr id="381959" name="Oval 7">
              <a:extLst>
                <a:ext uri="{FF2B5EF4-FFF2-40B4-BE49-F238E27FC236}">
                  <a16:creationId xmlns:a16="http://schemas.microsoft.com/office/drawing/2014/main" id="{0BD4AD0D-4E4C-484C-851D-06DDF3484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3" y="202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75</a:t>
              </a:r>
            </a:p>
          </p:txBody>
        </p:sp>
        <p:cxnSp>
          <p:nvCxnSpPr>
            <p:cNvPr id="381963" name="AutoShape 11">
              <a:extLst>
                <a:ext uri="{FF2B5EF4-FFF2-40B4-BE49-F238E27FC236}">
                  <a16:creationId xmlns:a16="http://schemas.microsoft.com/office/drawing/2014/main" id="{A963753F-5301-264B-AA97-7573F47ADCCA}"/>
                </a:ext>
              </a:extLst>
            </p:cNvPr>
            <p:cNvCxnSpPr>
              <a:cxnSpLocks noChangeShapeType="1"/>
              <a:stCxn id="381961" idx="5"/>
              <a:endCxn id="381959" idx="0"/>
            </p:cNvCxnSpPr>
            <p:nvPr/>
          </p:nvCxnSpPr>
          <p:spPr bwMode="auto">
            <a:xfrm>
              <a:off x="2987" y="1784"/>
              <a:ext cx="54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4" name="Group 32">
            <a:extLst>
              <a:ext uri="{FF2B5EF4-FFF2-40B4-BE49-F238E27FC236}">
                <a16:creationId xmlns:a16="http://schemas.microsoft.com/office/drawing/2014/main" id="{98F15B12-E2A6-9A45-9B62-4464F784BA4B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4633913"/>
            <a:ext cx="533400" cy="923925"/>
            <a:chOff x="3757" y="2919"/>
            <a:chExt cx="336" cy="582"/>
          </a:xfrm>
        </p:grpSpPr>
        <p:sp>
          <p:nvSpPr>
            <p:cNvPr id="381958" name="Oval 6">
              <a:extLst>
                <a:ext uri="{FF2B5EF4-FFF2-40B4-BE49-F238E27FC236}">
                  <a16:creationId xmlns:a16="http://schemas.microsoft.com/office/drawing/2014/main" id="{3145CB79-645E-1842-BF91-F219A686C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7" y="316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80</a:t>
              </a:r>
            </a:p>
          </p:txBody>
        </p:sp>
        <p:cxnSp>
          <p:nvCxnSpPr>
            <p:cNvPr id="381964" name="AutoShape 12">
              <a:extLst>
                <a:ext uri="{FF2B5EF4-FFF2-40B4-BE49-F238E27FC236}">
                  <a16:creationId xmlns:a16="http://schemas.microsoft.com/office/drawing/2014/main" id="{29F88714-D1E7-B242-85CD-D24292980D6E}"/>
                </a:ext>
              </a:extLst>
            </p:cNvPr>
            <p:cNvCxnSpPr>
              <a:cxnSpLocks noChangeShapeType="1"/>
              <a:stCxn id="381957" idx="3"/>
              <a:endCxn id="381958" idx="0"/>
            </p:cNvCxnSpPr>
            <p:nvPr/>
          </p:nvCxnSpPr>
          <p:spPr bwMode="auto">
            <a:xfrm flipH="1">
              <a:off x="3919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3" name="Group 31">
            <a:extLst>
              <a:ext uri="{FF2B5EF4-FFF2-40B4-BE49-F238E27FC236}">
                <a16:creationId xmlns:a16="http://schemas.microsoft.com/office/drawing/2014/main" id="{68F6F6D4-6C3F-D640-92D9-35CC9E35D29A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3679825"/>
            <a:ext cx="1141412" cy="1012825"/>
            <a:chOff x="3649" y="2318"/>
            <a:chExt cx="719" cy="638"/>
          </a:xfrm>
        </p:grpSpPr>
        <p:sp>
          <p:nvSpPr>
            <p:cNvPr id="381957" name="Oval 5">
              <a:extLst>
                <a:ext uri="{FF2B5EF4-FFF2-40B4-BE49-F238E27FC236}">
                  <a16:creationId xmlns:a16="http://schemas.microsoft.com/office/drawing/2014/main" id="{4D499C13-FD87-E740-ACB5-6678772D58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6" y="2623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98</a:t>
              </a:r>
            </a:p>
          </p:txBody>
        </p:sp>
        <p:cxnSp>
          <p:nvCxnSpPr>
            <p:cNvPr id="381965" name="AutoShape 13">
              <a:extLst>
                <a:ext uri="{FF2B5EF4-FFF2-40B4-BE49-F238E27FC236}">
                  <a16:creationId xmlns:a16="http://schemas.microsoft.com/office/drawing/2014/main" id="{C0EE3A42-793F-034F-9E5C-06C6FD6AA7CC}"/>
                </a:ext>
              </a:extLst>
            </p:cNvPr>
            <p:cNvCxnSpPr>
              <a:cxnSpLocks noChangeShapeType="1"/>
              <a:stCxn id="381959" idx="5"/>
              <a:endCxn id="381957" idx="0"/>
            </p:cNvCxnSpPr>
            <p:nvPr/>
          </p:nvCxnSpPr>
          <p:spPr bwMode="auto">
            <a:xfrm>
              <a:off x="3649" y="2318"/>
              <a:ext cx="55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9" name="Group 37">
            <a:extLst>
              <a:ext uri="{FF2B5EF4-FFF2-40B4-BE49-F238E27FC236}">
                <a16:creationId xmlns:a16="http://schemas.microsoft.com/office/drawing/2014/main" id="{4AC2BD37-E66C-7D4D-AC7F-DDD4A21AFB5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79825"/>
            <a:ext cx="606425" cy="1012825"/>
            <a:chOff x="1632" y="2318"/>
            <a:chExt cx="382" cy="638"/>
          </a:xfrm>
        </p:grpSpPr>
        <p:sp>
          <p:nvSpPr>
            <p:cNvPr id="381967" name="Oval 15">
              <a:extLst>
                <a:ext uri="{FF2B5EF4-FFF2-40B4-BE49-F238E27FC236}">
                  <a16:creationId xmlns:a16="http://schemas.microsoft.com/office/drawing/2014/main" id="{B4E67684-F689-9B46-93AB-AD0FCDB4B0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6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cxnSp>
          <p:nvCxnSpPr>
            <p:cNvPr id="381968" name="AutoShape 16">
              <a:extLst>
                <a:ext uri="{FF2B5EF4-FFF2-40B4-BE49-F238E27FC236}">
                  <a16:creationId xmlns:a16="http://schemas.microsoft.com/office/drawing/2014/main" id="{B69F724D-AB89-6F4C-AA10-C86260B920F6}"/>
                </a:ext>
              </a:extLst>
            </p:cNvPr>
            <p:cNvCxnSpPr>
              <a:cxnSpLocks noChangeShapeType="1"/>
              <a:stCxn id="381960" idx="3"/>
              <a:endCxn id="381967" idx="0"/>
            </p:cNvCxnSpPr>
            <p:nvPr/>
          </p:nvCxnSpPr>
          <p:spPr bwMode="auto">
            <a:xfrm flipH="1">
              <a:off x="1794" y="2318"/>
              <a:ext cx="220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7" name="Group 35">
            <a:extLst>
              <a:ext uri="{FF2B5EF4-FFF2-40B4-BE49-F238E27FC236}">
                <a16:creationId xmlns:a16="http://schemas.microsoft.com/office/drawing/2014/main" id="{11B695EF-7F70-C141-A6D9-058CED197A13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4660900"/>
            <a:ext cx="514350" cy="896938"/>
            <a:chOff x="2531" y="2936"/>
            <a:chExt cx="324" cy="565"/>
          </a:xfrm>
        </p:grpSpPr>
        <p:sp>
          <p:nvSpPr>
            <p:cNvPr id="381966" name="Oval 14">
              <a:extLst>
                <a:ext uri="{FF2B5EF4-FFF2-40B4-BE49-F238E27FC236}">
                  <a16:creationId xmlns:a16="http://schemas.microsoft.com/office/drawing/2014/main" id="{2BD4779E-D95A-5C49-8C40-A8C0E2C711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31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39</a:t>
              </a:r>
            </a:p>
          </p:txBody>
        </p:sp>
        <p:cxnSp>
          <p:nvCxnSpPr>
            <p:cNvPr id="381969" name="AutoShape 17">
              <a:extLst>
                <a:ext uri="{FF2B5EF4-FFF2-40B4-BE49-F238E27FC236}">
                  <a16:creationId xmlns:a16="http://schemas.microsoft.com/office/drawing/2014/main" id="{585EC557-CD1C-1F48-8207-E7CDE7E25A97}"/>
                </a:ext>
              </a:extLst>
            </p:cNvPr>
            <p:cNvCxnSpPr>
              <a:cxnSpLocks noChangeShapeType="1"/>
              <a:stCxn id="381970" idx="5"/>
              <a:endCxn id="381966" idx="0"/>
            </p:cNvCxnSpPr>
            <p:nvPr/>
          </p:nvCxnSpPr>
          <p:spPr bwMode="auto">
            <a:xfrm>
              <a:off x="2580" y="2936"/>
              <a:ext cx="11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5" name="Group 33">
            <a:extLst>
              <a:ext uri="{FF2B5EF4-FFF2-40B4-BE49-F238E27FC236}">
                <a16:creationId xmlns:a16="http://schemas.microsoft.com/office/drawing/2014/main" id="{62BDE16F-C60C-924E-98A1-C7621F52DA84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3679825"/>
            <a:ext cx="608013" cy="1039813"/>
            <a:chOff x="2244" y="2318"/>
            <a:chExt cx="383" cy="655"/>
          </a:xfrm>
        </p:grpSpPr>
        <p:sp>
          <p:nvSpPr>
            <p:cNvPr id="381970" name="Oval 18">
              <a:extLst>
                <a:ext uri="{FF2B5EF4-FFF2-40B4-BE49-F238E27FC236}">
                  <a16:creationId xmlns:a16="http://schemas.microsoft.com/office/drawing/2014/main" id="{85BC3CAB-8F31-C749-B785-12BDB1813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31</a:t>
              </a:r>
            </a:p>
          </p:txBody>
        </p:sp>
        <p:cxnSp>
          <p:nvCxnSpPr>
            <p:cNvPr id="381971" name="AutoShape 19">
              <a:extLst>
                <a:ext uri="{FF2B5EF4-FFF2-40B4-BE49-F238E27FC236}">
                  <a16:creationId xmlns:a16="http://schemas.microsoft.com/office/drawing/2014/main" id="{E9C227E9-D04F-1647-A108-3569FA8808A6}"/>
                </a:ext>
              </a:extLst>
            </p:cNvPr>
            <p:cNvCxnSpPr>
              <a:cxnSpLocks noChangeShapeType="1"/>
              <a:stCxn id="381960" idx="5"/>
              <a:endCxn id="381970" idx="0"/>
            </p:cNvCxnSpPr>
            <p:nvPr/>
          </p:nvCxnSpPr>
          <p:spPr bwMode="auto">
            <a:xfrm>
              <a:off x="2244" y="2318"/>
              <a:ext cx="22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6" name="Group 34">
            <a:extLst>
              <a:ext uri="{FF2B5EF4-FFF2-40B4-BE49-F238E27FC236}">
                <a16:creationId xmlns:a16="http://schemas.microsoft.com/office/drawing/2014/main" id="{69D76FCA-055B-C444-8B12-29A3AC892AFE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4633913"/>
            <a:ext cx="663575" cy="923925"/>
            <a:chOff x="4286" y="2919"/>
            <a:chExt cx="418" cy="582"/>
          </a:xfrm>
        </p:grpSpPr>
        <p:sp>
          <p:nvSpPr>
            <p:cNvPr id="381972" name="Oval 20">
              <a:extLst>
                <a:ext uri="{FF2B5EF4-FFF2-40B4-BE49-F238E27FC236}">
                  <a16:creationId xmlns:a16="http://schemas.microsoft.com/office/drawing/2014/main" id="{F5E27B8F-FD2E-D742-AEE4-DA07CB10E8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6" y="3168"/>
              <a:ext cx="41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150</a:t>
              </a:r>
            </a:p>
          </p:txBody>
        </p:sp>
        <p:cxnSp>
          <p:nvCxnSpPr>
            <p:cNvPr id="381973" name="AutoShape 21">
              <a:extLst>
                <a:ext uri="{FF2B5EF4-FFF2-40B4-BE49-F238E27FC236}">
                  <a16:creationId xmlns:a16="http://schemas.microsoft.com/office/drawing/2014/main" id="{B0E1D4E3-D8CB-4B48-8F3F-AD7BF0053A1B}"/>
                </a:ext>
              </a:extLst>
            </p:cNvPr>
            <p:cNvCxnSpPr>
              <a:cxnSpLocks noChangeShapeType="1"/>
              <a:stCxn id="381957" idx="5"/>
              <a:endCxn id="381972" idx="0"/>
            </p:cNvCxnSpPr>
            <p:nvPr/>
          </p:nvCxnSpPr>
          <p:spPr bwMode="auto">
            <a:xfrm>
              <a:off x="4321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88" name="Group 36">
            <a:extLst>
              <a:ext uri="{FF2B5EF4-FFF2-40B4-BE49-F238E27FC236}">
                <a16:creationId xmlns:a16="http://schemas.microsoft.com/office/drawing/2014/main" id="{4FE9A4D3-3927-414D-99D1-2D59500A883F}"/>
              </a:ext>
            </a:extLst>
          </p:cNvPr>
          <p:cNvGrpSpPr>
            <a:grpSpLocks/>
          </p:cNvGrpSpPr>
          <p:nvPr/>
        </p:nvGrpSpPr>
        <p:grpSpPr bwMode="auto">
          <a:xfrm>
            <a:off x="3332163" y="4660900"/>
            <a:ext cx="514350" cy="896938"/>
            <a:chOff x="2099" y="2936"/>
            <a:chExt cx="324" cy="565"/>
          </a:xfrm>
        </p:grpSpPr>
        <p:sp>
          <p:nvSpPr>
            <p:cNvPr id="381976" name="Oval 24">
              <a:extLst>
                <a:ext uri="{FF2B5EF4-FFF2-40B4-BE49-F238E27FC236}">
                  <a16:creationId xmlns:a16="http://schemas.microsoft.com/office/drawing/2014/main" id="{C03A55CC-6754-A545-96FF-C933E0682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99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23</a:t>
              </a:r>
            </a:p>
          </p:txBody>
        </p:sp>
        <p:cxnSp>
          <p:nvCxnSpPr>
            <p:cNvPr id="381977" name="AutoShape 25">
              <a:extLst>
                <a:ext uri="{FF2B5EF4-FFF2-40B4-BE49-F238E27FC236}">
                  <a16:creationId xmlns:a16="http://schemas.microsoft.com/office/drawing/2014/main" id="{D5FB9AD3-0325-D944-A846-E170E5561F4D}"/>
                </a:ext>
              </a:extLst>
            </p:cNvPr>
            <p:cNvCxnSpPr>
              <a:cxnSpLocks noChangeShapeType="1"/>
              <a:stCxn id="381970" idx="3"/>
              <a:endCxn id="381976" idx="0"/>
            </p:cNvCxnSpPr>
            <p:nvPr/>
          </p:nvCxnSpPr>
          <p:spPr bwMode="auto">
            <a:xfrm flipH="1">
              <a:off x="2261" y="2936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1990" name="Group 38">
            <a:extLst>
              <a:ext uri="{FF2B5EF4-FFF2-40B4-BE49-F238E27FC236}">
                <a16:creationId xmlns:a16="http://schemas.microsoft.com/office/drawing/2014/main" id="{5809359D-5110-ED4F-943F-98DAADA6ADE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499100"/>
            <a:ext cx="512763" cy="901700"/>
            <a:chOff x="3504" y="3464"/>
            <a:chExt cx="323" cy="568"/>
          </a:xfrm>
        </p:grpSpPr>
        <p:sp>
          <p:nvSpPr>
            <p:cNvPr id="381978" name="Oval 26">
              <a:extLst>
                <a:ext uri="{FF2B5EF4-FFF2-40B4-BE49-F238E27FC236}">
                  <a16:creationId xmlns:a16="http://schemas.microsoft.com/office/drawing/2014/main" id="{3F73EC96-F6BC-4A4C-9634-11D551B042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4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77</a:t>
              </a:r>
            </a:p>
          </p:txBody>
        </p:sp>
        <p:cxnSp>
          <p:nvCxnSpPr>
            <p:cNvPr id="381979" name="AutoShape 27">
              <a:extLst>
                <a:ext uri="{FF2B5EF4-FFF2-40B4-BE49-F238E27FC236}">
                  <a16:creationId xmlns:a16="http://schemas.microsoft.com/office/drawing/2014/main" id="{6C1E1955-55B0-044F-94E4-6D6DEEEAFB90}"/>
                </a:ext>
              </a:extLst>
            </p:cNvPr>
            <p:cNvCxnSpPr>
              <a:cxnSpLocks noChangeShapeType="1"/>
              <a:stCxn id="381958" idx="3"/>
              <a:endCxn id="381978" idx="0"/>
            </p:cNvCxnSpPr>
            <p:nvPr/>
          </p:nvCxnSpPr>
          <p:spPr bwMode="auto">
            <a:xfrm flipH="1">
              <a:off x="3666" y="3464"/>
              <a:ext cx="138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2405</Words>
  <Application>Microsoft Macintosh PowerPoint</Application>
  <PresentationFormat>On-screen Show (4:3)</PresentationFormat>
  <Paragraphs>582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Tahoma</vt:lpstr>
      <vt:lpstr>Andale Mono</vt:lpstr>
      <vt:lpstr>Verdana</vt:lpstr>
      <vt:lpstr>Courier New</vt:lpstr>
      <vt:lpstr>Times New Roman</vt:lpstr>
      <vt:lpstr>Symbol</vt:lpstr>
      <vt:lpstr>Default Design</vt:lpstr>
      <vt:lpstr>Binary Search Trees</vt:lpstr>
      <vt:lpstr>Binary search trees</vt:lpstr>
      <vt:lpstr>Exercise</vt:lpstr>
      <vt:lpstr>Exercise</vt:lpstr>
      <vt:lpstr>Searching a BST</vt:lpstr>
      <vt:lpstr>Exercise</vt:lpstr>
      <vt:lpstr>Exercise solution</vt:lpstr>
      <vt:lpstr>Adding to a BST</vt:lpstr>
      <vt:lpstr>Adding exercise</vt:lpstr>
      <vt:lpstr>Exercise</vt:lpstr>
      <vt:lpstr>An incorrect solution</vt:lpstr>
      <vt:lpstr>The x = change(x) pattern</vt:lpstr>
      <vt:lpstr>A tangent: Change a point</vt:lpstr>
      <vt:lpstr>Change point, version 2</vt:lpstr>
      <vt:lpstr>Changing references</vt:lpstr>
      <vt:lpstr>Change point, version 3</vt:lpstr>
      <vt:lpstr>Change point, version 4</vt:lpstr>
      <vt:lpstr>x = change(x);</vt:lpstr>
      <vt:lpstr>x = change(x) and strings</vt:lpstr>
      <vt:lpstr>The problem</vt:lpstr>
      <vt:lpstr>Applying x = change(x)</vt:lpstr>
      <vt:lpstr>A correct solution</vt:lpstr>
      <vt:lpstr>Searching BSTs</vt:lpstr>
      <vt:lpstr>Trees and balance</vt:lpstr>
      <vt:lpstr>Exercise</vt:lpstr>
      <vt:lpstr>Exercise solution</vt:lpstr>
      <vt:lpstr>Remove</vt:lpstr>
      <vt:lpstr>Cases for removal 1</vt:lpstr>
      <vt:lpstr>Cases for removal 2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Stites, Jared</cp:lastModifiedBy>
  <cp:revision>431</cp:revision>
  <dcterms:created xsi:type="dcterms:W3CDTF">2008-06-28T20:57:21Z</dcterms:created>
  <dcterms:modified xsi:type="dcterms:W3CDTF">2020-10-15T15:44:16Z</dcterms:modified>
</cp:coreProperties>
</file>