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7" r:id="rId3"/>
  </p:sldMasterIdLst>
  <p:notesMasterIdLst>
    <p:notesMasterId r:id="rId16"/>
  </p:notesMasterIdLst>
  <p:sldIdLst>
    <p:sldId id="268" r:id="rId4"/>
    <p:sldId id="257" r:id="rId5"/>
    <p:sldId id="258" r:id="rId6"/>
    <p:sldId id="259" r:id="rId7"/>
    <p:sldId id="260" r:id="rId8"/>
    <p:sldId id="261" r:id="rId9"/>
    <p:sldId id="262" r:id="rId10"/>
    <p:sldId id="263" r:id="rId11"/>
    <p:sldId id="267" r:id="rId12"/>
    <p:sldId id="264" r:id="rId13"/>
    <p:sldId id="265" r:id="rId14"/>
    <p:sldId id="26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689456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Bubble sort is one way to sort an array of numbers. Adjacent values are swapped until the array is completely sorted. This algorithm gets its name from the way values eventually "bubble" up to their proper position in the sorted array. </a:t>
            </a: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342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As you can see, </a:t>
            </a:r>
            <a:r>
              <a:rPr lang="en" i="1"/>
              <a:t>O</a:t>
            </a:r>
            <a:r>
              <a:rPr lang="en"/>
              <a:t>(</a:t>
            </a:r>
            <a:r>
              <a:rPr lang="en" i="1"/>
              <a:t>n</a:t>
            </a:r>
            <a:r>
              <a:rPr lang="en" i="1" baseline="30000"/>
              <a:t>2</a:t>
            </a:r>
            <a:r>
              <a:rPr lang="en"/>
              <a:t>) is far from efficient.  Maybe we can do better with other sorting algorithms?</a:t>
            </a:r>
            <a:endParaRPr baseline="-25000"/>
          </a:p>
        </p:txBody>
      </p:sp>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12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Here's a comparison of the runtimes of bubble sort to the runtimes of other sorting algorithms covered in CS50.</a:t>
            </a:r>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9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While stepping through the data, if two adjacent values are not in sorted order, then swap them.  After a full scan of the array, repeat from step 1 if any changes have been made.  </a:t>
            </a:r>
            <a:endParaRPr/>
          </a:p>
          <a:p>
            <a:pPr marL="0" lvl="0" indent="0" rtl="0">
              <a:spcBef>
                <a:spcPts val="0"/>
              </a:spcBef>
              <a:spcAft>
                <a:spcPts val="0"/>
              </a:spcAft>
              <a:buNone/>
            </a:pPr>
            <a:endParaRPr/>
          </a:p>
          <a:p>
            <a:pPr marL="0" lvl="0" indent="0" rtl="0">
              <a:spcBef>
                <a:spcPts val="0"/>
              </a:spcBef>
              <a:spcAft>
                <a:spcPts val="0"/>
              </a:spcAft>
              <a:buNone/>
            </a:pPr>
            <a:r>
              <a:rPr lang="en"/>
              <a:t>The algorithm can be used to sort a list in either ascending or descending order. </a:t>
            </a: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97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Let's sort the elements of this array in ascending order. </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51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During our first pass through the array, we've swapped (8,6), (8,4), and (8,2).  The value 8 has "bubbled" up to its correct position. </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73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During our second pass, we've swapped (6,4) and (6,2).  The value 6 has "bubbled" up to its correct position. </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3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During our third pass, we've swapped (4,2).  The value 4 has "bubbled" up to its correct position.</a:t>
            </a:r>
            <a:endParaRPr/>
          </a:p>
          <a:p>
            <a:pPr marL="0" lvl="0" indent="0" rtl="0">
              <a:spcBef>
                <a:spcPts val="0"/>
              </a:spcBef>
              <a:spcAft>
                <a:spcPts val="0"/>
              </a:spcAft>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797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On this final pass through the list no swaps were made, signalling that the array has been completely sorted. </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356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And this is how you can implement bubble sort in C to sort an array in ascending order. </a:t>
            </a:r>
            <a:endParaRPr/>
          </a:p>
          <a:p>
            <a:pPr marL="0" lvl="0" indent="0" rtl="0">
              <a:spcBef>
                <a:spcPts val="0"/>
              </a:spcBef>
              <a:spcAft>
                <a:spcPts val="0"/>
              </a:spcAft>
              <a:buNone/>
            </a:pPr>
            <a:endParaRPr/>
          </a:p>
          <a:p>
            <a:pPr marL="0" lvl="0" indent="0" rtl="0">
              <a:spcBef>
                <a:spcPts val="0"/>
              </a:spcBef>
              <a:spcAft>
                <a:spcPts val="0"/>
              </a:spcAft>
              <a:buNone/>
            </a:pPr>
            <a:r>
              <a:rPr lang="en"/>
              <a:t>What change would you make to this pseudocode if you wanted to sort a list in descending order instead?</a:t>
            </a:r>
            <a:endParaRPr/>
          </a:p>
        </p:txBody>
      </p:sp>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54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Bubble sort is </a:t>
            </a:r>
            <a:r>
              <a:rPr lang="en" i="1"/>
              <a:t>O</a:t>
            </a:r>
            <a:r>
              <a:rPr lang="en"/>
              <a:t>(</a:t>
            </a:r>
            <a:r>
              <a:rPr lang="en" i="1"/>
              <a:t>n</a:t>
            </a:r>
            <a:r>
              <a:rPr lang="en" i="1" baseline="30000"/>
              <a:t>2</a:t>
            </a:r>
            <a:r>
              <a:rPr lang="en"/>
              <a:t>) in the worst case (numbers start out in descending order, as in the example we just saw) because we must take n steps on each of n iterations through the numbers.  The largest number bubbles up to its correct place in the first iteration, the second largest in the second iteration, and so on.</a:t>
            </a:r>
            <a:endParaRPr/>
          </a:p>
          <a:p>
            <a:pPr marL="0" lvl="0" indent="0" rtl="0">
              <a:spcBef>
                <a:spcPts val="0"/>
              </a:spcBef>
              <a:spcAft>
                <a:spcPts val="0"/>
              </a:spcAft>
              <a:buNone/>
            </a:pPr>
            <a:endParaRPr/>
          </a:p>
          <a:p>
            <a:pPr marL="0" lvl="0" indent="0" rtl="0">
              <a:spcBef>
                <a:spcPts val="0"/>
              </a:spcBef>
              <a:spcAft>
                <a:spcPts val="0"/>
              </a:spcAft>
              <a:buNone/>
            </a:pPr>
            <a:r>
              <a:rPr lang="en"/>
              <a:t>Bubble sort is </a:t>
            </a:r>
            <a:r>
              <a:rPr lang="en" i="1">
                <a:highlight>
                  <a:srgbClr val="FFFFFF"/>
                </a:highlight>
              </a:rPr>
              <a:t>Ω</a:t>
            </a:r>
            <a:r>
              <a:rPr lang="en">
                <a:highlight>
                  <a:srgbClr val="FFFFFF"/>
                </a:highlight>
              </a:rPr>
              <a:t>(</a:t>
            </a:r>
            <a:r>
              <a:rPr lang="en" i="1">
                <a:highlight>
                  <a:srgbClr val="FFFFFF"/>
                </a:highlight>
              </a:rPr>
              <a:t>n</a:t>
            </a:r>
            <a:r>
              <a:rPr lang="en">
                <a:highlight>
                  <a:srgbClr val="FFFFFF"/>
                </a:highlight>
              </a:rPr>
              <a:t>) in the best case, which occurs when the list is already sorted.  There will be no swaps on the first pass through the list, so the algorithm will have completed after only n comparisons. </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r>
              <a:rPr lang="en">
                <a:highlight>
                  <a:srgbClr val="FFFFFF"/>
                </a:highlight>
              </a:rPr>
              <a:t>What would the best case runtime of bubble sort be if we didn't optimize by keeping track of the number of swaps that were made? </a:t>
            </a:r>
            <a:endParaRPr>
              <a:highlight>
                <a:srgbClr val="FFFFFF"/>
              </a:highlight>
            </a:endParaRPr>
          </a:p>
          <a:p>
            <a:pPr marL="0" lvl="0" indent="0" rtl="0">
              <a:spcBef>
                <a:spcPts val="0"/>
              </a:spcBef>
              <a:spcAft>
                <a:spcPts val="0"/>
              </a:spcAft>
              <a:buNone/>
            </a:pPr>
            <a:r>
              <a:rPr lang="en" i="1"/>
              <a:t>n</a:t>
            </a:r>
            <a:r>
              <a:rPr lang="en" i="1" baseline="30000"/>
              <a:t>2</a:t>
            </a:r>
            <a:endParaRPr/>
          </a:p>
        </p:txBody>
      </p:sp>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51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9" name="Shape 49"/>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0" name="Shape 50"/>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Shape 5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7" name="Shape 5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8" name="Shape 58"/>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9" name="Shape 59"/>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0" name="Shape 6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Shape 7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75" name="Shape 75"/>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76" name="Shape 7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1" name="Shape 8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83" name="Shape 8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8" name="Shape 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94" name="Shape 9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31" name="Shape 31"/>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23705392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7" name="Shape 3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3354671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3" name="Shape 43"/>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
        <p:nvSpPr>
          <p:cNvPr id="44" name="Shape 4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3644357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9" name="Shape 49"/>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0" name="Shape 50"/>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29403455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Shape 5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7" name="Shape 5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8" name="Shape 58"/>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9" name="Shape 59"/>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0" name="Shape 6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18498548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668864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27949136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Shape 7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75" name="Shape 75"/>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76" name="Shape 7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11124732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1" name="Shape 8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83" name="Shape 8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22565124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8" name="Shape 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38386021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94" name="Shape 9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15251268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Shape 17"/>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31" name="Shape 31"/>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7" name="Shape 3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3" name="Shape 43"/>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
        <p:nvSpPr>
          <p:cNvPr id="44" name="Shape 4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25" name="Shape 25"/>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25" name="Shape 25"/>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indent="-88900">
              <a:buSzPts val="1400"/>
              <a:buFont typeface="Arial"/>
              <a:buChar char="●"/>
            </a:pPr>
            <a:endParaRPr/>
          </a:p>
          <a:p>
            <a:pPr marL="457200" lvl="1" indent="-88900" algn="l">
              <a:buSzPts val="1400"/>
              <a:buFont typeface="Arial"/>
              <a:buChar char="○"/>
            </a:pPr>
            <a:endParaRPr sz="1800">
              <a:solidFill>
                <a:srgbClr val="000000"/>
              </a:solidFill>
            </a:endParaRPr>
          </a:p>
          <a:p>
            <a:pPr marL="914400" lvl="2" indent="-88900" algn="l">
              <a:buSzPts val="1400"/>
              <a:buFont typeface="Arial"/>
              <a:buChar char="■"/>
            </a:pPr>
            <a:endParaRPr sz="1800">
              <a:solidFill>
                <a:srgbClr val="000000"/>
              </a:solidFill>
            </a:endParaRPr>
          </a:p>
          <a:p>
            <a:pPr marL="1371600" lvl="3" indent="-88900" algn="l">
              <a:buSzPts val="1400"/>
              <a:buFont typeface="Arial"/>
              <a:buChar char="●"/>
            </a:pPr>
            <a:endParaRPr sz="1800">
              <a:solidFill>
                <a:srgbClr val="000000"/>
              </a:solidFill>
            </a:endParaRPr>
          </a:p>
          <a:p>
            <a:pPr marL="1828800" lvl="4" indent="-88900" algn="l">
              <a:buSzPts val="1400"/>
              <a:buFont typeface="Arial"/>
              <a:buChar char="○"/>
            </a:pPr>
            <a:endParaRPr sz="1800">
              <a:solidFill>
                <a:srgbClr val="000000"/>
              </a:solidFill>
            </a:endParaRPr>
          </a:p>
          <a:p>
            <a:pPr marL="2286000" lvl="5" indent="-88900" algn="l">
              <a:buSzPts val="1400"/>
              <a:buFont typeface="Arial"/>
              <a:buChar char="■"/>
            </a:pPr>
            <a:endParaRPr sz="1800">
              <a:solidFill>
                <a:srgbClr val="000000"/>
              </a:solidFill>
            </a:endParaRPr>
          </a:p>
          <a:p>
            <a:pPr marL="2743200" lvl="6" indent="-88900" algn="l">
              <a:buSzPts val="1400"/>
              <a:buFont typeface="Arial"/>
              <a:buChar char="●"/>
            </a:pPr>
            <a:endParaRPr sz="1800">
              <a:solidFill>
                <a:srgbClr val="000000"/>
              </a:solidFill>
            </a:endParaRPr>
          </a:p>
          <a:p>
            <a:pPr marL="3200400" lvl="7" indent="-88900" algn="l">
              <a:buSzPts val="1400"/>
              <a:buFont typeface="Arial"/>
              <a:buChar char="○"/>
            </a:pPr>
            <a:endParaRPr sz="1800">
              <a:solidFill>
                <a:srgbClr val="000000"/>
              </a:solidFill>
            </a:endParaRPr>
          </a:p>
          <a:p>
            <a:pPr marL="3657600" lvl="8" indent="-88900" algn="l">
              <a:buSzPts val="1400"/>
              <a:buFont typeface="Arial"/>
              <a:buChar char="■"/>
            </a:pPr>
            <a:endParaRPr sz="1800">
              <a:solidFill>
                <a:srgbClr val="000000"/>
              </a:solidFill>
            </a:endParaRPr>
          </a:p>
        </p:txBody>
      </p:sp>
    </p:spTree>
    <p:extLst>
      <p:ext uri="{BB962C8B-B14F-4D97-AF65-F5344CB8AC3E}">
        <p14:creationId xmlns:p14="http://schemas.microsoft.com/office/powerpoint/2010/main" val="1988955900"/>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Shape 102"/>
          <p:cNvSpPr txBox="1"/>
          <p:nvPr/>
        </p:nvSpPr>
        <p:spPr>
          <a:xfrm>
            <a:off x="339789" y="3782093"/>
            <a:ext cx="7530600" cy="1748100"/>
          </a:xfrm>
          <a:prstGeom prst="rect">
            <a:avLst/>
          </a:prstGeom>
          <a:noFill/>
          <a:ln>
            <a:noFill/>
          </a:ln>
        </p:spPr>
        <p:txBody>
          <a:bodyPr spcFirstLastPara="1" wrap="square" lIns="91425" tIns="45700" rIns="91425" bIns="45700" anchor="ctr" anchorCtr="0">
            <a:noAutofit/>
          </a:bodyPr>
          <a:lstStyle/>
          <a:p>
            <a:pPr algn="ctr"/>
            <a:r>
              <a:rPr lang="en" sz="4800" b="1">
                <a:solidFill>
                  <a:srgbClr val="F2F2F2"/>
                </a:solidFill>
              </a:rPr>
              <a:t>Bubble Sort</a:t>
            </a:r>
            <a:endParaRPr sz="4800">
              <a:latin typeface="Calibri"/>
              <a:ea typeface="Calibri"/>
              <a:cs typeface="Calibri"/>
              <a:sym typeface="Calibri"/>
            </a:endParaRPr>
          </a:p>
        </p:txBody>
      </p:sp>
    </p:spTree>
    <p:extLst>
      <p:ext uri="{BB962C8B-B14F-4D97-AF65-F5344CB8AC3E}">
        <p14:creationId xmlns:p14="http://schemas.microsoft.com/office/powerpoint/2010/main" val="28854409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p:nvPr/>
        </p:nvSpPr>
        <p:spPr>
          <a:xfrm>
            <a:off x="932575" y="2337400"/>
            <a:ext cx="7596600" cy="262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3600" b="1" dirty="0">
                <a:solidFill>
                  <a:srgbClr val="FFFFFF"/>
                </a:solidFill>
              </a:rPr>
              <a:t>What's the worst case runtime of bubble sort</a:t>
            </a:r>
            <a:r>
              <a:rPr lang="en" sz="3600" b="1" dirty="0" smtClean="0">
                <a:solidFill>
                  <a:srgbClr val="FFFFFF"/>
                </a:solidFill>
              </a:rPr>
              <a:t>?</a:t>
            </a:r>
          </a:p>
          <a:p>
            <a:pPr marL="0" marR="0" lvl="0" indent="0" algn="l" rtl="0">
              <a:spcBef>
                <a:spcPts val="0"/>
              </a:spcBef>
              <a:spcAft>
                <a:spcPts val="0"/>
              </a:spcAft>
              <a:buNone/>
            </a:pPr>
            <a:endParaRPr lang="en" sz="3600" b="1" dirty="0">
              <a:solidFill>
                <a:srgbClr val="FFFFFF"/>
              </a:solidFill>
            </a:endParaRPr>
          </a:p>
          <a:p>
            <a:pPr lvl="0"/>
            <a:r>
              <a:rPr lang="en-US" sz="3600" b="1" dirty="0">
                <a:solidFill>
                  <a:srgbClr val="FFFFFF"/>
                </a:solidFill>
              </a:rPr>
              <a:t>What's the best case runtime of bubble sort?</a:t>
            </a:r>
          </a:p>
          <a:p>
            <a:pPr marL="0" marR="0" lvl="0" indent="0" algn="l" rtl="0">
              <a:spcBef>
                <a:spcPts val="0"/>
              </a:spcBef>
              <a:spcAft>
                <a:spcPts val="0"/>
              </a:spcAft>
              <a:buNone/>
            </a:pPr>
            <a:endParaRPr sz="3600" b="1" dirty="0" smtClean="0">
              <a:solidFill>
                <a:srgbClr val="FFFFFF"/>
              </a:solidFill>
            </a:endParaRPr>
          </a:p>
          <a:p>
            <a:pPr marL="0" marR="0" lvl="0" indent="0" algn="l" rtl="0">
              <a:spcBef>
                <a:spcPts val="0"/>
              </a:spcBef>
              <a:spcAft>
                <a:spcPts val="0"/>
              </a:spcAft>
              <a:buNone/>
            </a:pPr>
            <a:endParaRPr sz="3600" b="1" dirty="0">
              <a:solidFill>
                <a:srgbClr val="FFFFFF"/>
              </a:solidFill>
              <a:highlight>
                <a:srgbClr val="000000"/>
              </a:highlight>
            </a:endParaRPr>
          </a:p>
          <a:p>
            <a:pPr marL="457200" marR="0" lvl="0" indent="-228600" algn="ctr"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Shape 380"/>
          <p:cNvPicPr preferRelativeResize="0"/>
          <p:nvPr/>
        </p:nvPicPr>
        <p:blipFill>
          <a:blip r:embed="rId3">
            <a:alphaModFix/>
          </a:blip>
          <a:stretch>
            <a:fillRect/>
          </a:stretch>
        </p:blipFill>
        <p:spPr>
          <a:xfrm>
            <a:off x="1842075" y="172650"/>
            <a:ext cx="5606075" cy="6545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p:nvPr/>
        </p:nvSpPr>
        <p:spPr>
          <a:xfrm>
            <a:off x="689308" y="1504453"/>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6" name="Shape 386"/>
          <p:cNvSpPr txBox="1"/>
          <p:nvPr/>
        </p:nvSpPr>
        <p:spPr>
          <a:xfrm>
            <a:off x="1434762" y="1267828"/>
            <a:ext cx="1674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Bubble Sort</a:t>
            </a:r>
            <a:endParaRPr sz="2400"/>
          </a:p>
        </p:txBody>
      </p:sp>
      <p:cxnSp>
        <p:nvCxnSpPr>
          <p:cNvPr id="387" name="Shape 387"/>
          <p:cNvCxnSpPr/>
          <p:nvPr/>
        </p:nvCxnSpPr>
        <p:spPr>
          <a:xfrm flipH="1">
            <a:off x="1456700" y="1507150"/>
            <a:ext cx="16200" cy="3598500"/>
          </a:xfrm>
          <a:prstGeom prst="straightConnector1">
            <a:avLst/>
          </a:prstGeom>
          <a:noFill/>
          <a:ln w="76200" cap="flat" cmpd="sng">
            <a:solidFill>
              <a:schemeClr val="accent5"/>
            </a:solidFill>
            <a:prstDash val="solid"/>
            <a:round/>
            <a:headEnd type="none" w="med" len="med"/>
            <a:tailEnd type="none" w="med" len="med"/>
          </a:ln>
        </p:spPr>
      </p:cxnSp>
      <p:sp>
        <p:nvSpPr>
          <p:cNvPr id="388" name="Shape 388"/>
          <p:cNvSpPr/>
          <p:nvPr/>
        </p:nvSpPr>
        <p:spPr>
          <a:xfrm>
            <a:off x="689308" y="2404287"/>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9" name="Shape 389"/>
          <p:cNvSpPr/>
          <p:nvPr/>
        </p:nvSpPr>
        <p:spPr>
          <a:xfrm>
            <a:off x="689308" y="3304146"/>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0" name="Shape 390"/>
          <p:cNvSpPr/>
          <p:nvPr/>
        </p:nvSpPr>
        <p:spPr>
          <a:xfrm>
            <a:off x="689308" y="4194062"/>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91" name="Shape 391"/>
          <p:cNvCxnSpPr/>
          <p:nvPr/>
        </p:nvCxnSpPr>
        <p:spPr>
          <a:xfrm flipH="1">
            <a:off x="4958913"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392" name="Shape 392"/>
          <p:cNvCxnSpPr/>
          <p:nvPr/>
        </p:nvCxnSpPr>
        <p:spPr>
          <a:xfrm flipH="1">
            <a:off x="3185607"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393" name="Shape 393"/>
          <p:cNvCxnSpPr/>
          <p:nvPr/>
        </p:nvCxnSpPr>
        <p:spPr>
          <a:xfrm flipH="1">
            <a:off x="6656017" y="1514701"/>
            <a:ext cx="2400" cy="3568800"/>
          </a:xfrm>
          <a:prstGeom prst="straightConnector1">
            <a:avLst/>
          </a:prstGeom>
          <a:noFill/>
          <a:ln w="76200" cap="flat" cmpd="sng">
            <a:solidFill>
              <a:schemeClr val="accent5"/>
            </a:solidFill>
            <a:prstDash val="solid"/>
            <a:round/>
            <a:headEnd type="none" w="med" len="med"/>
            <a:tailEnd type="none" w="med" len="med"/>
          </a:ln>
        </p:spPr>
      </p:cxnSp>
      <p:sp>
        <p:nvSpPr>
          <p:cNvPr id="394" name="Shape 394"/>
          <p:cNvSpPr txBox="1"/>
          <p:nvPr/>
        </p:nvSpPr>
        <p:spPr>
          <a:xfrm>
            <a:off x="642500" y="2174758"/>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chemeClr val="lt1"/>
                </a:solidFill>
              </a:rPr>
              <a:t>O</a:t>
            </a:r>
            <a:endParaRPr i="1"/>
          </a:p>
        </p:txBody>
      </p:sp>
      <p:sp>
        <p:nvSpPr>
          <p:cNvPr id="395" name="Shape 395"/>
          <p:cNvSpPr txBox="1"/>
          <p:nvPr/>
        </p:nvSpPr>
        <p:spPr>
          <a:xfrm>
            <a:off x="642500" y="3006107"/>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Ω</a:t>
            </a:r>
            <a:endParaRPr sz="5500" i="1">
              <a:solidFill>
                <a:srgbClr val="FFFFFF"/>
              </a:solidFill>
              <a:highlight>
                <a:srgbClr val="000000"/>
              </a:highlight>
            </a:endParaRPr>
          </a:p>
        </p:txBody>
      </p:sp>
      <p:sp>
        <p:nvSpPr>
          <p:cNvPr id="396" name="Shape 396"/>
          <p:cNvSpPr txBox="1"/>
          <p:nvPr/>
        </p:nvSpPr>
        <p:spPr>
          <a:xfrm>
            <a:off x="642500" y="3913032"/>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Θ</a:t>
            </a:r>
            <a:endParaRPr sz="5500" i="1">
              <a:solidFill>
                <a:srgbClr val="FFFFFF"/>
              </a:solidFill>
              <a:highlight>
                <a:srgbClr val="000000"/>
              </a:highlight>
            </a:endParaRPr>
          </a:p>
        </p:txBody>
      </p:sp>
      <p:sp>
        <p:nvSpPr>
          <p:cNvPr id="397" name="Shape 397"/>
          <p:cNvSpPr txBox="1"/>
          <p:nvPr/>
        </p:nvSpPr>
        <p:spPr>
          <a:xfrm>
            <a:off x="3056601"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Selection Sort</a:t>
            </a:r>
            <a:endParaRPr sz="2400"/>
          </a:p>
        </p:txBody>
      </p:sp>
      <p:sp>
        <p:nvSpPr>
          <p:cNvPr id="398" name="Shape 398"/>
          <p:cNvSpPr txBox="1"/>
          <p:nvPr/>
        </p:nvSpPr>
        <p:spPr>
          <a:xfrm>
            <a:off x="4735975"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Insertion Sort</a:t>
            </a:r>
            <a:endParaRPr sz="2400"/>
          </a:p>
        </p:txBody>
      </p:sp>
      <p:sp>
        <p:nvSpPr>
          <p:cNvPr id="399" name="Shape 399"/>
          <p:cNvSpPr txBox="1"/>
          <p:nvPr/>
        </p:nvSpPr>
        <p:spPr>
          <a:xfrm>
            <a:off x="6643950" y="1267825"/>
            <a:ext cx="15525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Merge Sort</a:t>
            </a:r>
            <a:endParaRPr sz="2400"/>
          </a:p>
        </p:txBody>
      </p:sp>
      <p:sp>
        <p:nvSpPr>
          <p:cNvPr id="400" name="Shape 400"/>
          <p:cNvSpPr txBox="1"/>
          <p:nvPr/>
        </p:nvSpPr>
        <p:spPr>
          <a:xfrm>
            <a:off x="19379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01" name="Shape 401"/>
          <p:cNvSpPr txBox="1"/>
          <p:nvPr/>
        </p:nvSpPr>
        <p:spPr>
          <a:xfrm>
            <a:off x="20141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402" name="Shape 402"/>
          <p:cNvSpPr txBox="1"/>
          <p:nvPr/>
        </p:nvSpPr>
        <p:spPr>
          <a:xfrm>
            <a:off x="55193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403" name="Shape 403"/>
          <p:cNvSpPr txBox="1"/>
          <p:nvPr/>
        </p:nvSpPr>
        <p:spPr>
          <a:xfrm>
            <a:off x="6662300" y="30129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04" name="Shape 404"/>
          <p:cNvSpPr txBox="1"/>
          <p:nvPr/>
        </p:nvSpPr>
        <p:spPr>
          <a:xfrm>
            <a:off x="6662300" y="39273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05" name="Shape 405"/>
          <p:cNvSpPr txBox="1"/>
          <p:nvPr/>
        </p:nvSpPr>
        <p:spPr>
          <a:xfrm>
            <a:off x="6662300" y="2098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06" name="Shape 406"/>
          <p:cNvSpPr txBox="1"/>
          <p:nvPr/>
        </p:nvSpPr>
        <p:spPr>
          <a:xfrm>
            <a:off x="36905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07" name="Shape 407"/>
          <p:cNvSpPr txBox="1"/>
          <p:nvPr/>
        </p:nvSpPr>
        <p:spPr>
          <a:xfrm>
            <a:off x="3690500" y="30891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08" name="Shape 408"/>
          <p:cNvSpPr txBox="1"/>
          <p:nvPr/>
        </p:nvSpPr>
        <p:spPr>
          <a:xfrm>
            <a:off x="3690500" y="4003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09" name="Shape 409"/>
          <p:cNvSpPr txBox="1"/>
          <p:nvPr/>
        </p:nvSpPr>
        <p:spPr>
          <a:xfrm>
            <a:off x="54431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1428425" y="1877900"/>
            <a:ext cx="6844500" cy="41325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3000" b="1">
                <a:solidFill>
                  <a:srgbClr val="F2F2F2"/>
                </a:solidFill>
              </a:rPr>
              <a:t>1. Step through entire list, swapping adjacent values if not in order</a:t>
            </a:r>
            <a:endParaRPr sz="3000" b="1">
              <a:solidFill>
                <a:srgbClr val="F2F2F2"/>
              </a:solidFill>
            </a:endParaRPr>
          </a:p>
          <a:p>
            <a:pPr marL="0" lvl="0" indent="0" rtl="0">
              <a:spcBef>
                <a:spcPts val="0"/>
              </a:spcBef>
              <a:spcAft>
                <a:spcPts val="0"/>
              </a:spcAft>
              <a:buNone/>
            </a:pPr>
            <a:endParaRPr sz="3000" b="1">
              <a:solidFill>
                <a:srgbClr val="F2F2F2"/>
              </a:solidFill>
            </a:endParaRPr>
          </a:p>
          <a:p>
            <a:pPr marL="0" lvl="0" indent="0" rtl="0">
              <a:spcBef>
                <a:spcPts val="0"/>
              </a:spcBef>
              <a:spcAft>
                <a:spcPts val="0"/>
              </a:spcAft>
              <a:buNone/>
            </a:pPr>
            <a:r>
              <a:rPr lang="en" sz="3000" b="1">
                <a:solidFill>
                  <a:srgbClr val="F2F2F2"/>
                </a:solidFill>
              </a:rPr>
              <a:t>2. Repeat from step 1 if any swaps have been made</a:t>
            </a:r>
            <a:endParaRPr sz="300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sp>
        <p:nvSpPr>
          <p:cNvPr id="108" name="Shape 108"/>
          <p:cNvSpPr txBox="1"/>
          <p:nvPr/>
        </p:nvSpPr>
        <p:spPr>
          <a:xfrm>
            <a:off x="998289" y="143018"/>
            <a:ext cx="7530600" cy="174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4800" b="1" dirty="0">
                <a:solidFill>
                  <a:srgbClr val="F2F2F2"/>
                </a:solidFill>
              </a:rPr>
              <a:t>Algorithm</a:t>
            </a:r>
            <a:endParaRPr sz="48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2629646" y="2715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114" name="Shape 114"/>
          <p:cNvSpPr txBox="1"/>
          <p:nvPr/>
        </p:nvSpPr>
        <p:spPr>
          <a:xfrm>
            <a:off x="3643495" y="2715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115" name="Shape 115"/>
          <p:cNvSpPr/>
          <p:nvPr/>
        </p:nvSpPr>
        <p:spPr>
          <a:xfrm>
            <a:off x="2378950" y="24964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 name="Shape 116"/>
          <p:cNvSpPr txBox="1"/>
          <p:nvPr/>
        </p:nvSpPr>
        <p:spPr>
          <a:xfrm>
            <a:off x="5120125" y="2467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17" name="Shape 117"/>
          <p:cNvSpPr txBox="1"/>
          <p:nvPr/>
        </p:nvSpPr>
        <p:spPr>
          <a:xfrm>
            <a:off x="6173043" y="24677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18" name="Shape 118"/>
          <p:cNvSpPr txBox="1"/>
          <p:nvPr/>
        </p:nvSpPr>
        <p:spPr>
          <a:xfrm>
            <a:off x="4755891" y="2715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cxnSp>
        <p:nvCxnSpPr>
          <p:cNvPr id="119" name="Shape 119"/>
          <p:cNvCxnSpPr/>
          <p:nvPr/>
        </p:nvCxnSpPr>
        <p:spPr>
          <a:xfrm>
            <a:off x="3432766" y="2461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20" name="Shape 120"/>
          <p:cNvCxnSpPr/>
          <p:nvPr/>
        </p:nvCxnSpPr>
        <p:spPr>
          <a:xfrm>
            <a:off x="4446957" y="2461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21" name="Shape 121"/>
          <p:cNvCxnSpPr/>
          <p:nvPr/>
        </p:nvCxnSpPr>
        <p:spPr>
          <a:xfrm>
            <a:off x="5480718" y="2461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22" name="Shape 122"/>
          <p:cNvCxnSpPr/>
          <p:nvPr/>
        </p:nvCxnSpPr>
        <p:spPr>
          <a:xfrm>
            <a:off x="6557375" y="24611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123" name="Shape 123"/>
          <p:cNvSpPr/>
          <p:nvPr/>
        </p:nvSpPr>
        <p:spPr>
          <a:xfrm>
            <a:off x="3051685" y="2490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142434" y="2490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5089516" y="2490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4055755" y="2490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txBox="1"/>
          <p:nvPr/>
        </p:nvSpPr>
        <p:spPr>
          <a:xfrm>
            <a:off x="4051538" y="2467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28" name="Shape 128"/>
          <p:cNvSpPr txBox="1"/>
          <p:nvPr/>
        </p:nvSpPr>
        <p:spPr>
          <a:xfrm>
            <a:off x="3006094" y="2467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29" name="Shape 129"/>
          <p:cNvSpPr txBox="1"/>
          <p:nvPr/>
        </p:nvSpPr>
        <p:spPr>
          <a:xfrm>
            <a:off x="5798294" y="2715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2" name="Shape 142"/>
          <p:cNvSpPr/>
          <p:nvPr/>
        </p:nvSpPr>
        <p:spPr>
          <a:xfrm>
            <a:off x="2374025" y="150807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Group 11"/>
          <p:cNvGrpSpPr/>
          <p:nvPr/>
        </p:nvGrpSpPr>
        <p:grpSpPr>
          <a:xfrm>
            <a:off x="2378950" y="1470502"/>
            <a:ext cx="4411193" cy="1731428"/>
            <a:chOff x="2378950" y="1470502"/>
            <a:chExt cx="4411193" cy="1731428"/>
          </a:xfrm>
        </p:grpSpPr>
        <p:sp>
          <p:nvSpPr>
            <p:cNvPr id="143" name="Shape 143"/>
            <p:cNvSpPr txBox="1"/>
            <p:nvPr/>
          </p:nvSpPr>
          <p:spPr>
            <a:xfrm>
              <a:off x="5120125" y="14771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44" name="Shape 144"/>
            <p:cNvSpPr txBox="1"/>
            <p:nvPr/>
          </p:nvSpPr>
          <p:spPr>
            <a:xfrm>
              <a:off x="6173043" y="14771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45" name="Shape 145"/>
            <p:cNvSpPr/>
            <p:nvPr/>
          </p:nvSpPr>
          <p:spPr>
            <a:xfrm>
              <a:off x="2378950" y="15058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6" name="Shape 146"/>
            <p:cNvSpPr txBox="1"/>
            <p:nvPr/>
          </p:nvSpPr>
          <p:spPr>
            <a:xfrm>
              <a:off x="4755891" y="17250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4</a:t>
              </a:r>
              <a:endParaRPr dirty="0"/>
            </a:p>
          </p:txBody>
        </p:sp>
        <p:cxnSp>
          <p:nvCxnSpPr>
            <p:cNvPr id="147" name="Shape 147"/>
            <p:cNvCxnSpPr/>
            <p:nvPr/>
          </p:nvCxnSpPr>
          <p:spPr>
            <a:xfrm>
              <a:off x="3432766" y="14705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48" name="Shape 148"/>
            <p:cNvCxnSpPr/>
            <p:nvPr/>
          </p:nvCxnSpPr>
          <p:spPr>
            <a:xfrm>
              <a:off x="4446957" y="14705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49" name="Shape 149"/>
            <p:cNvCxnSpPr/>
            <p:nvPr/>
          </p:nvCxnSpPr>
          <p:spPr>
            <a:xfrm>
              <a:off x="5480718" y="14705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50" name="Shape 150"/>
            <p:cNvCxnSpPr/>
            <p:nvPr/>
          </p:nvCxnSpPr>
          <p:spPr>
            <a:xfrm>
              <a:off x="6557375" y="14705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151" name="Shape 151"/>
            <p:cNvSpPr/>
            <p:nvPr/>
          </p:nvSpPr>
          <p:spPr>
            <a:xfrm>
              <a:off x="3051685" y="14995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6142434" y="14995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089516" y="14995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4055755" y="14995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4051538" y="14771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56" name="Shape 156"/>
            <p:cNvSpPr txBox="1"/>
            <p:nvPr/>
          </p:nvSpPr>
          <p:spPr>
            <a:xfrm>
              <a:off x="3006094" y="14771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57" name="Shape 157"/>
            <p:cNvSpPr txBox="1"/>
            <p:nvPr/>
          </p:nvSpPr>
          <p:spPr>
            <a:xfrm>
              <a:off x="2629646" y="17250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158" name="Shape 158"/>
            <p:cNvSpPr txBox="1"/>
            <p:nvPr/>
          </p:nvSpPr>
          <p:spPr>
            <a:xfrm>
              <a:off x="3643495" y="17250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159" name="Shape 159"/>
            <p:cNvSpPr txBox="1"/>
            <p:nvPr/>
          </p:nvSpPr>
          <p:spPr>
            <a:xfrm>
              <a:off x="5798294" y="17250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2</a:t>
              </a:r>
              <a:endParaRPr dirty="0"/>
            </a:p>
          </p:txBody>
        </p:sp>
      </p:grpSp>
      <p:sp>
        <p:nvSpPr>
          <p:cNvPr id="188" name="Shape 188"/>
          <p:cNvSpPr/>
          <p:nvPr/>
        </p:nvSpPr>
        <p:spPr>
          <a:xfrm>
            <a:off x="3124225" y="229857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475370" y="4878320"/>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Group 13"/>
          <p:cNvGrpSpPr/>
          <p:nvPr/>
        </p:nvGrpSpPr>
        <p:grpSpPr>
          <a:xfrm>
            <a:off x="2378950" y="4823302"/>
            <a:ext cx="4411193" cy="1731428"/>
            <a:chOff x="2378950" y="4823302"/>
            <a:chExt cx="4411193" cy="1731428"/>
          </a:xfrm>
        </p:grpSpPr>
        <p:sp>
          <p:nvSpPr>
            <p:cNvPr id="135" name="Shape 135"/>
            <p:cNvSpPr txBox="1"/>
            <p:nvPr/>
          </p:nvSpPr>
          <p:spPr>
            <a:xfrm>
              <a:off x="4755891" y="5077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136" name="Shape 136"/>
            <p:cNvSpPr/>
            <p:nvPr/>
          </p:nvSpPr>
          <p:spPr>
            <a:xfrm>
              <a:off x="2378950" y="48586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txBox="1"/>
            <p:nvPr/>
          </p:nvSpPr>
          <p:spPr>
            <a:xfrm>
              <a:off x="3643495" y="5077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174" name="Shape 174"/>
            <p:cNvSpPr txBox="1"/>
            <p:nvPr/>
          </p:nvSpPr>
          <p:spPr>
            <a:xfrm>
              <a:off x="2629646" y="5077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175" name="Shape 175"/>
            <p:cNvSpPr txBox="1"/>
            <p:nvPr/>
          </p:nvSpPr>
          <p:spPr>
            <a:xfrm>
              <a:off x="5120125" y="4829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76" name="Shape 176"/>
            <p:cNvSpPr txBox="1"/>
            <p:nvPr/>
          </p:nvSpPr>
          <p:spPr>
            <a:xfrm>
              <a:off x="6173043" y="48299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77" name="Shape 177"/>
            <p:cNvCxnSpPr/>
            <p:nvPr/>
          </p:nvCxnSpPr>
          <p:spPr>
            <a:xfrm>
              <a:off x="3432766" y="4823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78" name="Shape 178"/>
            <p:cNvCxnSpPr/>
            <p:nvPr/>
          </p:nvCxnSpPr>
          <p:spPr>
            <a:xfrm>
              <a:off x="4446957" y="4823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79" name="Shape 179"/>
            <p:cNvCxnSpPr/>
            <p:nvPr/>
          </p:nvCxnSpPr>
          <p:spPr>
            <a:xfrm>
              <a:off x="5480718" y="4823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80" name="Shape 180"/>
            <p:cNvCxnSpPr/>
            <p:nvPr/>
          </p:nvCxnSpPr>
          <p:spPr>
            <a:xfrm>
              <a:off x="6557375" y="48233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181" name="Shape 181"/>
            <p:cNvSpPr/>
            <p:nvPr/>
          </p:nvSpPr>
          <p:spPr>
            <a:xfrm>
              <a:off x="3051685" y="4852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6142434" y="4852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5089516" y="4852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4055755" y="4852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txBox="1"/>
            <p:nvPr/>
          </p:nvSpPr>
          <p:spPr>
            <a:xfrm>
              <a:off x="4051538" y="4829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86" name="Shape 186"/>
            <p:cNvSpPr txBox="1"/>
            <p:nvPr/>
          </p:nvSpPr>
          <p:spPr>
            <a:xfrm>
              <a:off x="3006094" y="4829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87" name="Shape 187"/>
            <p:cNvSpPr txBox="1"/>
            <p:nvPr/>
          </p:nvSpPr>
          <p:spPr>
            <a:xfrm>
              <a:off x="5798294" y="5077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grpSp>
      <p:sp>
        <p:nvSpPr>
          <p:cNvPr id="189" name="Shape 189"/>
          <p:cNvSpPr/>
          <p:nvPr/>
        </p:nvSpPr>
        <p:spPr>
          <a:xfrm>
            <a:off x="5240988" y="565142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3432763" y="3147800"/>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3" name="Group 12"/>
          <p:cNvGrpSpPr/>
          <p:nvPr/>
        </p:nvGrpSpPr>
        <p:grpSpPr>
          <a:xfrm>
            <a:off x="2378950" y="3135700"/>
            <a:ext cx="4411193" cy="1731428"/>
            <a:chOff x="2378950" y="3146902"/>
            <a:chExt cx="4411193" cy="1731428"/>
          </a:xfrm>
        </p:grpSpPr>
        <p:sp>
          <p:nvSpPr>
            <p:cNvPr id="139" name="Shape 139"/>
            <p:cNvSpPr/>
            <p:nvPr/>
          </p:nvSpPr>
          <p:spPr>
            <a:xfrm>
              <a:off x="2378950" y="31822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4755891" y="34014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4</a:t>
              </a:r>
              <a:endParaRPr dirty="0"/>
            </a:p>
          </p:txBody>
        </p:sp>
        <p:sp>
          <p:nvSpPr>
            <p:cNvPr id="141" name="Shape 141"/>
            <p:cNvSpPr txBox="1"/>
            <p:nvPr/>
          </p:nvSpPr>
          <p:spPr>
            <a:xfrm>
              <a:off x="2629646" y="34014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6</a:t>
              </a:r>
              <a:endParaRPr dirty="0"/>
            </a:p>
          </p:txBody>
        </p:sp>
        <p:sp>
          <p:nvSpPr>
            <p:cNvPr id="160" name="Shape 160"/>
            <p:cNvSpPr txBox="1"/>
            <p:nvPr/>
          </p:nvSpPr>
          <p:spPr>
            <a:xfrm>
              <a:off x="5120125" y="31535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161" name="Shape 161"/>
            <p:cNvSpPr txBox="1"/>
            <p:nvPr/>
          </p:nvSpPr>
          <p:spPr>
            <a:xfrm>
              <a:off x="6173043" y="31535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162" name="Shape 162"/>
            <p:cNvCxnSpPr/>
            <p:nvPr/>
          </p:nvCxnSpPr>
          <p:spPr>
            <a:xfrm>
              <a:off x="3432766" y="31469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63" name="Shape 163"/>
            <p:cNvCxnSpPr/>
            <p:nvPr/>
          </p:nvCxnSpPr>
          <p:spPr>
            <a:xfrm>
              <a:off x="4446957" y="31469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64" name="Shape 164"/>
            <p:cNvCxnSpPr/>
            <p:nvPr/>
          </p:nvCxnSpPr>
          <p:spPr>
            <a:xfrm>
              <a:off x="5480718" y="31469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165" name="Shape 165"/>
            <p:cNvCxnSpPr/>
            <p:nvPr/>
          </p:nvCxnSpPr>
          <p:spPr>
            <a:xfrm>
              <a:off x="6557375" y="31469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166" name="Shape 166"/>
            <p:cNvSpPr/>
            <p:nvPr/>
          </p:nvSpPr>
          <p:spPr>
            <a:xfrm>
              <a:off x="3051685" y="31759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6142434" y="31759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5089516" y="31759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4055755" y="31759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4051538" y="31535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171" name="Shape 171"/>
            <p:cNvSpPr txBox="1"/>
            <p:nvPr/>
          </p:nvSpPr>
          <p:spPr>
            <a:xfrm>
              <a:off x="3006094" y="31535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sp>
          <p:nvSpPr>
            <p:cNvPr id="172" name="Shape 172"/>
            <p:cNvSpPr txBox="1"/>
            <p:nvPr/>
          </p:nvSpPr>
          <p:spPr>
            <a:xfrm>
              <a:off x="3643495" y="34014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173" name="Shape 173"/>
            <p:cNvSpPr txBox="1"/>
            <p:nvPr/>
          </p:nvSpPr>
          <p:spPr>
            <a:xfrm>
              <a:off x="5798294" y="34014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2</a:t>
              </a:r>
              <a:endParaRPr dirty="0"/>
            </a:p>
          </p:txBody>
        </p:sp>
      </p:grpSp>
      <p:sp>
        <p:nvSpPr>
          <p:cNvPr id="190" name="Shape 190"/>
          <p:cNvSpPr/>
          <p:nvPr/>
        </p:nvSpPr>
        <p:spPr>
          <a:xfrm>
            <a:off x="4174188" y="397502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txBox="1"/>
          <p:nvPr/>
        </p:nvSpPr>
        <p:spPr>
          <a:xfrm>
            <a:off x="3108731" y="600249"/>
            <a:ext cx="2676448" cy="47387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Arial"/>
              <a:buNone/>
            </a:pPr>
            <a:r>
              <a:rPr lang="en" sz="3950" b="1" dirty="0">
                <a:solidFill>
                  <a:srgbClr val="F2F2F2"/>
                </a:solidFill>
              </a:rPr>
              <a:t>First </a:t>
            </a:r>
            <a:r>
              <a:rPr lang="en" sz="3950" b="1" dirty="0" smtClean="0">
                <a:solidFill>
                  <a:srgbClr val="F2F2F2"/>
                </a:solidFill>
              </a:rPr>
              <a:t>pass</a:t>
            </a: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88" grpId="0" animBg="1"/>
      <p:bldP spid="134" grpId="0" animBg="1"/>
      <p:bldP spid="189" grpId="0" animBg="1"/>
      <p:bldP spid="138" grpId="0" animBg="1"/>
      <p:bldP spid="19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4460634" y="478247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 name="Group 9"/>
          <p:cNvGrpSpPr/>
          <p:nvPr/>
        </p:nvGrpSpPr>
        <p:grpSpPr>
          <a:xfrm>
            <a:off x="2378950" y="4747102"/>
            <a:ext cx="4411193" cy="1731428"/>
            <a:chOff x="2378950" y="4747102"/>
            <a:chExt cx="4411193" cy="1731428"/>
          </a:xfrm>
        </p:grpSpPr>
        <p:sp>
          <p:nvSpPr>
            <p:cNvPr id="198" name="Shape 198"/>
            <p:cNvSpPr txBox="1"/>
            <p:nvPr/>
          </p:nvSpPr>
          <p:spPr>
            <a:xfrm>
              <a:off x="4755891"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199" name="Shape 199"/>
            <p:cNvSpPr/>
            <p:nvPr/>
          </p:nvSpPr>
          <p:spPr>
            <a:xfrm>
              <a:off x="2378950" y="47824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3643495"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236" name="Shape 236"/>
            <p:cNvSpPr txBox="1"/>
            <p:nvPr/>
          </p:nvSpPr>
          <p:spPr>
            <a:xfrm>
              <a:off x="5798294"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8</a:t>
              </a:r>
              <a:endParaRPr dirty="0"/>
            </a:p>
          </p:txBody>
        </p:sp>
        <p:sp>
          <p:nvSpPr>
            <p:cNvPr id="237" name="Shape 237"/>
            <p:cNvSpPr txBox="1"/>
            <p:nvPr/>
          </p:nvSpPr>
          <p:spPr>
            <a:xfrm>
              <a:off x="2629646"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238" name="Shape 238"/>
            <p:cNvSpPr txBox="1"/>
            <p:nvPr/>
          </p:nvSpPr>
          <p:spPr>
            <a:xfrm>
              <a:off x="5120125"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39" name="Shape 239"/>
            <p:cNvSpPr txBox="1"/>
            <p:nvPr/>
          </p:nvSpPr>
          <p:spPr>
            <a:xfrm>
              <a:off x="6173043" y="47537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40" name="Shape 240"/>
            <p:cNvCxnSpPr/>
            <p:nvPr/>
          </p:nvCxnSpPr>
          <p:spPr>
            <a:xfrm>
              <a:off x="3432766"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41" name="Shape 241"/>
            <p:cNvCxnSpPr/>
            <p:nvPr/>
          </p:nvCxnSpPr>
          <p:spPr>
            <a:xfrm>
              <a:off x="4446957"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42" name="Shape 242"/>
            <p:cNvCxnSpPr/>
            <p:nvPr/>
          </p:nvCxnSpPr>
          <p:spPr>
            <a:xfrm>
              <a:off x="5480718"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43" name="Shape 243"/>
            <p:cNvCxnSpPr/>
            <p:nvPr/>
          </p:nvCxnSpPr>
          <p:spPr>
            <a:xfrm>
              <a:off x="6557375" y="47471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244" name="Shape 244"/>
            <p:cNvSpPr/>
            <p:nvPr/>
          </p:nvSpPr>
          <p:spPr>
            <a:xfrm>
              <a:off x="305168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6142434"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5089516"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405575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txBox="1"/>
            <p:nvPr/>
          </p:nvSpPr>
          <p:spPr>
            <a:xfrm>
              <a:off x="4051538"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49" name="Shape 249"/>
            <p:cNvSpPr txBox="1"/>
            <p:nvPr/>
          </p:nvSpPr>
          <p:spPr>
            <a:xfrm>
              <a:off x="3006094"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202" name="Shape 202"/>
          <p:cNvSpPr/>
          <p:nvPr/>
        </p:nvSpPr>
        <p:spPr>
          <a:xfrm>
            <a:off x="2398463" y="1396100"/>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 name="Group 7"/>
          <p:cNvGrpSpPr/>
          <p:nvPr/>
        </p:nvGrpSpPr>
        <p:grpSpPr>
          <a:xfrm>
            <a:off x="2378950" y="1394302"/>
            <a:ext cx="4411193" cy="1731428"/>
            <a:chOff x="2378950" y="1394302"/>
            <a:chExt cx="4411193" cy="1731428"/>
          </a:xfrm>
        </p:grpSpPr>
        <p:sp>
          <p:nvSpPr>
            <p:cNvPr id="197" name="Shape 197"/>
            <p:cNvSpPr txBox="1"/>
            <p:nvPr/>
          </p:nvSpPr>
          <p:spPr>
            <a:xfrm>
              <a:off x="6173043" y="14009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03" name="Shape 203"/>
            <p:cNvSpPr txBox="1"/>
            <p:nvPr/>
          </p:nvSpPr>
          <p:spPr>
            <a:xfrm>
              <a:off x="3643495"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4</a:t>
              </a:r>
              <a:endParaRPr dirty="0"/>
            </a:p>
          </p:txBody>
        </p:sp>
        <p:sp>
          <p:nvSpPr>
            <p:cNvPr id="204" name="Shape 204"/>
            <p:cNvSpPr/>
            <p:nvPr/>
          </p:nvSpPr>
          <p:spPr>
            <a:xfrm>
              <a:off x="2378950" y="14296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798294"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8</a:t>
              </a:r>
              <a:endParaRPr dirty="0"/>
            </a:p>
          </p:txBody>
        </p:sp>
        <p:sp>
          <p:nvSpPr>
            <p:cNvPr id="206" name="Shape 206"/>
            <p:cNvSpPr txBox="1"/>
            <p:nvPr/>
          </p:nvSpPr>
          <p:spPr>
            <a:xfrm>
              <a:off x="4755891"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207" name="Shape 207"/>
            <p:cNvSpPr txBox="1"/>
            <p:nvPr/>
          </p:nvSpPr>
          <p:spPr>
            <a:xfrm>
              <a:off x="2629646"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6</a:t>
              </a:r>
              <a:endParaRPr dirty="0"/>
            </a:p>
          </p:txBody>
        </p:sp>
        <p:sp>
          <p:nvSpPr>
            <p:cNvPr id="208" name="Shape 208"/>
            <p:cNvSpPr txBox="1"/>
            <p:nvPr/>
          </p:nvSpPr>
          <p:spPr>
            <a:xfrm>
              <a:off x="5120125"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09" name="Shape 209"/>
            <p:cNvCxnSpPr/>
            <p:nvPr/>
          </p:nvCxnSpPr>
          <p:spPr>
            <a:xfrm>
              <a:off x="3432766"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10" name="Shape 210"/>
            <p:cNvCxnSpPr/>
            <p:nvPr/>
          </p:nvCxnSpPr>
          <p:spPr>
            <a:xfrm>
              <a:off x="4446957"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11" name="Shape 211"/>
            <p:cNvCxnSpPr/>
            <p:nvPr/>
          </p:nvCxnSpPr>
          <p:spPr>
            <a:xfrm>
              <a:off x="5480718"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12" name="Shape 212"/>
            <p:cNvCxnSpPr/>
            <p:nvPr/>
          </p:nvCxnSpPr>
          <p:spPr>
            <a:xfrm>
              <a:off x="6557375" y="13943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213" name="Shape 213"/>
            <p:cNvSpPr/>
            <p:nvPr/>
          </p:nvSpPr>
          <p:spPr>
            <a:xfrm>
              <a:off x="305168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6142434"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089516"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405575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4051538"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18" name="Shape 218"/>
            <p:cNvSpPr txBox="1"/>
            <p:nvPr/>
          </p:nvSpPr>
          <p:spPr>
            <a:xfrm>
              <a:off x="3006094"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250" name="Shape 250"/>
          <p:cNvSpPr/>
          <p:nvPr/>
        </p:nvSpPr>
        <p:spPr>
          <a:xfrm>
            <a:off x="3062063" y="222237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3427450" y="309572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 name="Group 8"/>
          <p:cNvGrpSpPr/>
          <p:nvPr/>
        </p:nvGrpSpPr>
        <p:grpSpPr>
          <a:xfrm>
            <a:off x="2378950" y="3070702"/>
            <a:ext cx="4411193" cy="1731428"/>
            <a:chOff x="2378950" y="3070702"/>
            <a:chExt cx="4411193" cy="1731428"/>
          </a:xfrm>
        </p:grpSpPr>
        <p:sp>
          <p:nvSpPr>
            <p:cNvPr id="201" name="Shape 201"/>
            <p:cNvSpPr/>
            <p:nvPr/>
          </p:nvSpPr>
          <p:spPr>
            <a:xfrm>
              <a:off x="2378950" y="31060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txBox="1"/>
            <p:nvPr/>
          </p:nvSpPr>
          <p:spPr>
            <a:xfrm>
              <a:off x="3643495"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220" name="Shape 220"/>
            <p:cNvSpPr txBox="1"/>
            <p:nvPr/>
          </p:nvSpPr>
          <p:spPr>
            <a:xfrm>
              <a:off x="5798294"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221" name="Shape 221"/>
            <p:cNvSpPr txBox="1"/>
            <p:nvPr/>
          </p:nvSpPr>
          <p:spPr>
            <a:xfrm>
              <a:off x="4755891"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222" name="Shape 222"/>
            <p:cNvSpPr txBox="1"/>
            <p:nvPr/>
          </p:nvSpPr>
          <p:spPr>
            <a:xfrm>
              <a:off x="2629646"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223" name="Shape 223"/>
            <p:cNvSpPr txBox="1"/>
            <p:nvPr/>
          </p:nvSpPr>
          <p:spPr>
            <a:xfrm>
              <a:off x="5120125"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24" name="Shape 224"/>
            <p:cNvSpPr txBox="1"/>
            <p:nvPr/>
          </p:nvSpPr>
          <p:spPr>
            <a:xfrm>
              <a:off x="6173043" y="30773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25" name="Shape 225"/>
            <p:cNvCxnSpPr/>
            <p:nvPr/>
          </p:nvCxnSpPr>
          <p:spPr>
            <a:xfrm>
              <a:off x="3432766"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26" name="Shape 226"/>
            <p:cNvCxnSpPr/>
            <p:nvPr/>
          </p:nvCxnSpPr>
          <p:spPr>
            <a:xfrm>
              <a:off x="4446957"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27" name="Shape 227"/>
            <p:cNvCxnSpPr/>
            <p:nvPr/>
          </p:nvCxnSpPr>
          <p:spPr>
            <a:xfrm>
              <a:off x="5480718"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28" name="Shape 228"/>
            <p:cNvCxnSpPr/>
            <p:nvPr/>
          </p:nvCxnSpPr>
          <p:spPr>
            <a:xfrm>
              <a:off x="6557375" y="30707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229" name="Shape 229"/>
            <p:cNvSpPr/>
            <p:nvPr/>
          </p:nvSpPr>
          <p:spPr>
            <a:xfrm>
              <a:off x="305168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6142434"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5089516"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405575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txBox="1"/>
            <p:nvPr/>
          </p:nvSpPr>
          <p:spPr>
            <a:xfrm>
              <a:off x="4051538"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34" name="Shape 234"/>
            <p:cNvSpPr txBox="1"/>
            <p:nvPr/>
          </p:nvSpPr>
          <p:spPr>
            <a:xfrm>
              <a:off x="3006094"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251" name="Shape 251"/>
          <p:cNvSpPr/>
          <p:nvPr/>
        </p:nvSpPr>
        <p:spPr>
          <a:xfrm>
            <a:off x="4148188" y="389882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191"/>
          <p:cNvSpPr txBox="1"/>
          <p:nvPr/>
        </p:nvSpPr>
        <p:spPr>
          <a:xfrm>
            <a:off x="2805498" y="573165"/>
            <a:ext cx="3302479" cy="47387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950" b="1" dirty="0" smtClean="0">
                <a:solidFill>
                  <a:srgbClr val="F2F2F2"/>
                </a:solidFill>
              </a:rPr>
              <a:t>Second</a:t>
            </a:r>
            <a:r>
              <a:rPr lang="en" sz="3950" b="1" dirty="0" smtClean="0">
                <a:solidFill>
                  <a:srgbClr val="F2F2F2"/>
                </a:solidFill>
              </a:rPr>
              <a:t> pass</a:t>
            </a: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202" grpId="0" animBg="1"/>
      <p:bldP spid="250" grpId="0" animBg="1"/>
      <p:bldP spid="200" grpId="0" animBg="1"/>
      <p:bldP spid="2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2398463" y="1396100"/>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 name="Group 6"/>
          <p:cNvGrpSpPr/>
          <p:nvPr/>
        </p:nvGrpSpPr>
        <p:grpSpPr>
          <a:xfrm>
            <a:off x="2378950" y="1394302"/>
            <a:ext cx="4411193" cy="1731428"/>
            <a:chOff x="2378950" y="1394302"/>
            <a:chExt cx="4411193" cy="1731428"/>
          </a:xfrm>
        </p:grpSpPr>
        <p:sp>
          <p:nvSpPr>
            <p:cNvPr id="258" name="Shape 258"/>
            <p:cNvSpPr/>
            <p:nvPr/>
          </p:nvSpPr>
          <p:spPr>
            <a:xfrm>
              <a:off x="2378950" y="14296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txBox="1"/>
            <p:nvPr/>
          </p:nvSpPr>
          <p:spPr>
            <a:xfrm>
              <a:off x="6173043" y="14009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66" name="Shape 266"/>
            <p:cNvSpPr txBox="1"/>
            <p:nvPr/>
          </p:nvSpPr>
          <p:spPr>
            <a:xfrm>
              <a:off x="3643495"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2</a:t>
              </a:r>
              <a:endParaRPr dirty="0"/>
            </a:p>
          </p:txBody>
        </p:sp>
        <p:sp>
          <p:nvSpPr>
            <p:cNvPr id="267" name="Shape 267"/>
            <p:cNvSpPr txBox="1"/>
            <p:nvPr/>
          </p:nvSpPr>
          <p:spPr>
            <a:xfrm>
              <a:off x="5798294"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268" name="Shape 268"/>
            <p:cNvSpPr txBox="1"/>
            <p:nvPr/>
          </p:nvSpPr>
          <p:spPr>
            <a:xfrm>
              <a:off x="4755891"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269" name="Shape 269"/>
            <p:cNvSpPr txBox="1"/>
            <p:nvPr/>
          </p:nvSpPr>
          <p:spPr>
            <a:xfrm>
              <a:off x="2629646"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4</a:t>
              </a:r>
              <a:endParaRPr dirty="0"/>
            </a:p>
          </p:txBody>
        </p:sp>
        <p:sp>
          <p:nvSpPr>
            <p:cNvPr id="270" name="Shape 270"/>
            <p:cNvSpPr txBox="1"/>
            <p:nvPr/>
          </p:nvSpPr>
          <p:spPr>
            <a:xfrm>
              <a:off x="5120125"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271" name="Shape 271"/>
            <p:cNvCxnSpPr/>
            <p:nvPr/>
          </p:nvCxnSpPr>
          <p:spPr>
            <a:xfrm>
              <a:off x="3432766"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72" name="Shape 272"/>
            <p:cNvCxnSpPr/>
            <p:nvPr/>
          </p:nvCxnSpPr>
          <p:spPr>
            <a:xfrm>
              <a:off x="4446957"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73" name="Shape 273"/>
            <p:cNvCxnSpPr/>
            <p:nvPr/>
          </p:nvCxnSpPr>
          <p:spPr>
            <a:xfrm>
              <a:off x="5480718" y="13943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274" name="Shape 274"/>
            <p:cNvSpPr/>
            <p:nvPr/>
          </p:nvSpPr>
          <p:spPr>
            <a:xfrm>
              <a:off x="305168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6142434"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5089516"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405575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txBox="1"/>
            <p:nvPr/>
          </p:nvSpPr>
          <p:spPr>
            <a:xfrm>
              <a:off x="4051538"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79" name="Shape 279"/>
            <p:cNvSpPr txBox="1"/>
            <p:nvPr/>
          </p:nvSpPr>
          <p:spPr>
            <a:xfrm>
              <a:off x="3006094"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264" name="Shape 264"/>
          <p:cNvSpPr/>
          <p:nvPr/>
        </p:nvSpPr>
        <p:spPr>
          <a:xfrm>
            <a:off x="3427450" y="309572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 name="Group 9"/>
          <p:cNvGrpSpPr/>
          <p:nvPr/>
        </p:nvGrpSpPr>
        <p:grpSpPr>
          <a:xfrm>
            <a:off x="2378950" y="3070702"/>
            <a:ext cx="4411193" cy="1731428"/>
            <a:chOff x="2378950" y="3070702"/>
            <a:chExt cx="4411193" cy="1731428"/>
          </a:xfrm>
        </p:grpSpPr>
        <p:cxnSp>
          <p:nvCxnSpPr>
            <p:cNvPr id="286" name="Shape 286"/>
            <p:cNvCxnSpPr/>
            <p:nvPr/>
          </p:nvCxnSpPr>
          <p:spPr>
            <a:xfrm>
              <a:off x="3432766"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87" name="Shape 287"/>
            <p:cNvCxnSpPr/>
            <p:nvPr/>
          </p:nvCxnSpPr>
          <p:spPr>
            <a:xfrm>
              <a:off x="4446957"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288" name="Shape 288"/>
            <p:cNvCxnSpPr/>
            <p:nvPr/>
          </p:nvCxnSpPr>
          <p:spPr>
            <a:xfrm>
              <a:off x="5480718" y="30707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265" name="Shape 265"/>
            <p:cNvSpPr/>
            <p:nvPr/>
          </p:nvSpPr>
          <p:spPr>
            <a:xfrm>
              <a:off x="2378950" y="31060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txBox="1"/>
            <p:nvPr/>
          </p:nvSpPr>
          <p:spPr>
            <a:xfrm>
              <a:off x="3643495"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281" name="Shape 281"/>
            <p:cNvSpPr txBox="1"/>
            <p:nvPr/>
          </p:nvSpPr>
          <p:spPr>
            <a:xfrm>
              <a:off x="5798294"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282" name="Shape 282"/>
            <p:cNvSpPr txBox="1"/>
            <p:nvPr/>
          </p:nvSpPr>
          <p:spPr>
            <a:xfrm>
              <a:off x="4755891"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6</a:t>
              </a:r>
              <a:endParaRPr dirty="0"/>
            </a:p>
          </p:txBody>
        </p:sp>
        <p:sp>
          <p:nvSpPr>
            <p:cNvPr id="283" name="Shape 283"/>
            <p:cNvSpPr txBox="1"/>
            <p:nvPr/>
          </p:nvSpPr>
          <p:spPr>
            <a:xfrm>
              <a:off x="2629646"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284" name="Shape 284"/>
            <p:cNvSpPr txBox="1"/>
            <p:nvPr/>
          </p:nvSpPr>
          <p:spPr>
            <a:xfrm>
              <a:off x="5120125"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85" name="Shape 285"/>
            <p:cNvSpPr txBox="1"/>
            <p:nvPr/>
          </p:nvSpPr>
          <p:spPr>
            <a:xfrm>
              <a:off x="6173043" y="30773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89" name="Shape 289"/>
            <p:cNvSpPr/>
            <p:nvPr/>
          </p:nvSpPr>
          <p:spPr>
            <a:xfrm>
              <a:off x="305168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6142434"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5089516"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405575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txBox="1"/>
            <p:nvPr/>
          </p:nvSpPr>
          <p:spPr>
            <a:xfrm>
              <a:off x="4051538"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294" name="Shape 294"/>
            <p:cNvSpPr txBox="1"/>
            <p:nvPr/>
          </p:nvSpPr>
          <p:spPr>
            <a:xfrm>
              <a:off x="3006094"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260" name="Shape 260"/>
          <p:cNvSpPr/>
          <p:nvPr/>
        </p:nvSpPr>
        <p:spPr>
          <a:xfrm>
            <a:off x="4467938" y="478247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Group 11"/>
          <p:cNvGrpSpPr/>
          <p:nvPr/>
        </p:nvGrpSpPr>
        <p:grpSpPr>
          <a:xfrm>
            <a:off x="2378950" y="4747102"/>
            <a:ext cx="4411193" cy="1731428"/>
            <a:chOff x="2378950" y="4747102"/>
            <a:chExt cx="4411193" cy="1731428"/>
          </a:xfrm>
        </p:grpSpPr>
        <p:sp>
          <p:nvSpPr>
            <p:cNvPr id="262" name="Shape 262"/>
            <p:cNvSpPr txBox="1"/>
            <p:nvPr/>
          </p:nvSpPr>
          <p:spPr>
            <a:xfrm>
              <a:off x="4755891"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6</a:t>
              </a:r>
              <a:endParaRPr dirty="0"/>
            </a:p>
          </p:txBody>
        </p:sp>
        <p:sp>
          <p:nvSpPr>
            <p:cNvPr id="263" name="Shape 263"/>
            <p:cNvSpPr/>
            <p:nvPr/>
          </p:nvSpPr>
          <p:spPr>
            <a:xfrm>
              <a:off x="2378950" y="47824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txBox="1"/>
            <p:nvPr/>
          </p:nvSpPr>
          <p:spPr>
            <a:xfrm>
              <a:off x="3643495"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296" name="Shape 296"/>
            <p:cNvSpPr txBox="1"/>
            <p:nvPr/>
          </p:nvSpPr>
          <p:spPr>
            <a:xfrm>
              <a:off x="5798294"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dirty="0">
                  <a:solidFill>
                    <a:schemeClr val="lt1"/>
                  </a:solidFill>
                </a:rPr>
                <a:t>8</a:t>
              </a:r>
              <a:endParaRPr dirty="0"/>
            </a:p>
          </p:txBody>
        </p:sp>
        <p:sp>
          <p:nvSpPr>
            <p:cNvPr id="297" name="Shape 297"/>
            <p:cNvSpPr txBox="1"/>
            <p:nvPr/>
          </p:nvSpPr>
          <p:spPr>
            <a:xfrm>
              <a:off x="2629646"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298" name="Shape 298"/>
            <p:cNvSpPr txBox="1"/>
            <p:nvPr/>
          </p:nvSpPr>
          <p:spPr>
            <a:xfrm>
              <a:off x="5120125"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299" name="Shape 299"/>
            <p:cNvSpPr txBox="1"/>
            <p:nvPr/>
          </p:nvSpPr>
          <p:spPr>
            <a:xfrm>
              <a:off x="6173043" y="47537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dirty="0">
                  <a:solidFill>
                    <a:schemeClr val="lt1"/>
                  </a:solidFill>
                </a:rPr>
                <a:t>3</a:t>
              </a:r>
              <a:endParaRPr sz="3000" dirty="0">
                <a:solidFill>
                  <a:schemeClr val="lt1"/>
                </a:solidFill>
              </a:endParaRPr>
            </a:p>
            <a:p>
              <a:pPr marL="0" lvl="0" indent="0" rtl="0">
                <a:spcBef>
                  <a:spcPts val="0"/>
                </a:spcBef>
                <a:spcAft>
                  <a:spcPts val="0"/>
                </a:spcAft>
                <a:buNone/>
              </a:pPr>
              <a:endParaRPr sz="3000" dirty="0">
                <a:solidFill>
                  <a:schemeClr val="lt1"/>
                </a:solidFill>
              </a:endParaRPr>
            </a:p>
          </p:txBody>
        </p:sp>
        <p:cxnSp>
          <p:nvCxnSpPr>
            <p:cNvPr id="300" name="Shape 300"/>
            <p:cNvCxnSpPr/>
            <p:nvPr/>
          </p:nvCxnSpPr>
          <p:spPr>
            <a:xfrm>
              <a:off x="3432766"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01" name="Shape 301"/>
            <p:cNvCxnSpPr/>
            <p:nvPr/>
          </p:nvCxnSpPr>
          <p:spPr>
            <a:xfrm>
              <a:off x="4446957"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02" name="Shape 302"/>
            <p:cNvCxnSpPr/>
            <p:nvPr/>
          </p:nvCxnSpPr>
          <p:spPr>
            <a:xfrm>
              <a:off x="5480718" y="47471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303" name="Shape 303"/>
            <p:cNvSpPr/>
            <p:nvPr/>
          </p:nvSpPr>
          <p:spPr>
            <a:xfrm>
              <a:off x="305168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142434"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5089516"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405575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txBox="1"/>
            <p:nvPr/>
          </p:nvSpPr>
          <p:spPr>
            <a:xfrm>
              <a:off x="4051538"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08" name="Shape 308"/>
            <p:cNvSpPr txBox="1"/>
            <p:nvPr/>
          </p:nvSpPr>
          <p:spPr>
            <a:xfrm>
              <a:off x="3006094"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309" name="Shape 309"/>
          <p:cNvSpPr/>
          <p:nvPr/>
        </p:nvSpPr>
        <p:spPr>
          <a:xfrm>
            <a:off x="3102152" y="2222375"/>
            <a:ext cx="617100" cy="329700"/>
          </a:xfrm>
          <a:prstGeom prst="leftRightArrow">
            <a:avLst>
              <a:gd name="adj1" fmla="val 50000"/>
              <a:gd name="adj2" fmla="val 50000"/>
            </a:avLst>
          </a:prstGeom>
          <a:solidFill>
            <a:srgbClr val="FFFF00"/>
          </a:solid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191"/>
          <p:cNvSpPr txBox="1"/>
          <p:nvPr/>
        </p:nvSpPr>
        <p:spPr>
          <a:xfrm>
            <a:off x="3078746" y="607378"/>
            <a:ext cx="2731776" cy="47387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Arial"/>
              <a:buNone/>
            </a:pPr>
            <a:r>
              <a:rPr lang="en" sz="3950" b="1" dirty="0" smtClean="0">
                <a:solidFill>
                  <a:srgbClr val="F2F2F2"/>
                </a:solidFill>
              </a:rPr>
              <a:t>Third pass</a:t>
            </a: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64" grpId="0" animBg="1"/>
      <p:bldP spid="260" grpId="0" animBg="1"/>
      <p:bldP spid="3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p:nvPr/>
        </p:nvSpPr>
        <p:spPr>
          <a:xfrm>
            <a:off x="2398463" y="1396100"/>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 name="Group 4"/>
          <p:cNvGrpSpPr/>
          <p:nvPr/>
        </p:nvGrpSpPr>
        <p:grpSpPr>
          <a:xfrm>
            <a:off x="2378950" y="1394302"/>
            <a:ext cx="4411193" cy="1731428"/>
            <a:chOff x="2378950" y="1394302"/>
            <a:chExt cx="4411193" cy="1731428"/>
          </a:xfrm>
        </p:grpSpPr>
        <p:sp>
          <p:nvSpPr>
            <p:cNvPr id="315" name="Shape 315"/>
            <p:cNvSpPr/>
            <p:nvPr/>
          </p:nvSpPr>
          <p:spPr>
            <a:xfrm>
              <a:off x="2378950" y="14296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8" name="Shape 318"/>
            <p:cNvSpPr txBox="1"/>
            <p:nvPr/>
          </p:nvSpPr>
          <p:spPr>
            <a:xfrm>
              <a:off x="6173043" y="14009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323" name="Shape 323"/>
            <p:cNvSpPr txBox="1"/>
            <p:nvPr/>
          </p:nvSpPr>
          <p:spPr>
            <a:xfrm>
              <a:off x="3643495"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324" name="Shape 324"/>
            <p:cNvSpPr txBox="1"/>
            <p:nvPr/>
          </p:nvSpPr>
          <p:spPr>
            <a:xfrm>
              <a:off x="5798294"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325" name="Shape 325"/>
            <p:cNvSpPr txBox="1"/>
            <p:nvPr/>
          </p:nvSpPr>
          <p:spPr>
            <a:xfrm>
              <a:off x="4755891"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326" name="Shape 326"/>
            <p:cNvSpPr txBox="1"/>
            <p:nvPr/>
          </p:nvSpPr>
          <p:spPr>
            <a:xfrm>
              <a:off x="2629646" y="16488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327" name="Shape 327"/>
            <p:cNvSpPr txBox="1"/>
            <p:nvPr/>
          </p:nvSpPr>
          <p:spPr>
            <a:xfrm>
              <a:off x="5120125"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328" name="Shape 328"/>
            <p:cNvCxnSpPr/>
            <p:nvPr/>
          </p:nvCxnSpPr>
          <p:spPr>
            <a:xfrm>
              <a:off x="3432766"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29" name="Shape 329"/>
            <p:cNvCxnSpPr/>
            <p:nvPr/>
          </p:nvCxnSpPr>
          <p:spPr>
            <a:xfrm>
              <a:off x="4446957" y="13943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30" name="Shape 330"/>
            <p:cNvCxnSpPr/>
            <p:nvPr/>
          </p:nvCxnSpPr>
          <p:spPr>
            <a:xfrm>
              <a:off x="5480718" y="13943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331" name="Shape 331"/>
            <p:cNvSpPr/>
            <p:nvPr/>
          </p:nvSpPr>
          <p:spPr>
            <a:xfrm>
              <a:off x="305168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6142434"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5089516"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4055755" y="14233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txBox="1"/>
            <p:nvPr/>
          </p:nvSpPr>
          <p:spPr>
            <a:xfrm>
              <a:off x="4051538"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36" name="Shape 336"/>
            <p:cNvSpPr txBox="1"/>
            <p:nvPr/>
          </p:nvSpPr>
          <p:spPr>
            <a:xfrm>
              <a:off x="3006094" y="14009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321" name="Shape 321"/>
          <p:cNvSpPr/>
          <p:nvPr/>
        </p:nvSpPr>
        <p:spPr>
          <a:xfrm>
            <a:off x="3427450" y="309572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 name="Group 5"/>
          <p:cNvGrpSpPr/>
          <p:nvPr/>
        </p:nvGrpSpPr>
        <p:grpSpPr>
          <a:xfrm>
            <a:off x="2378950" y="3070702"/>
            <a:ext cx="4411193" cy="1731428"/>
            <a:chOff x="2378950" y="3070702"/>
            <a:chExt cx="4411193" cy="1731428"/>
          </a:xfrm>
        </p:grpSpPr>
        <p:sp>
          <p:nvSpPr>
            <p:cNvPr id="322" name="Shape 322"/>
            <p:cNvSpPr/>
            <p:nvPr/>
          </p:nvSpPr>
          <p:spPr>
            <a:xfrm>
              <a:off x="2378950" y="31060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txBox="1"/>
            <p:nvPr/>
          </p:nvSpPr>
          <p:spPr>
            <a:xfrm>
              <a:off x="3643495"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338" name="Shape 338"/>
            <p:cNvSpPr txBox="1"/>
            <p:nvPr/>
          </p:nvSpPr>
          <p:spPr>
            <a:xfrm>
              <a:off x="5798294"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339" name="Shape 339"/>
            <p:cNvSpPr txBox="1"/>
            <p:nvPr/>
          </p:nvSpPr>
          <p:spPr>
            <a:xfrm>
              <a:off x="4755891"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340" name="Shape 340"/>
            <p:cNvSpPr txBox="1"/>
            <p:nvPr/>
          </p:nvSpPr>
          <p:spPr>
            <a:xfrm>
              <a:off x="2629646" y="33252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341" name="Shape 341"/>
            <p:cNvSpPr txBox="1"/>
            <p:nvPr/>
          </p:nvSpPr>
          <p:spPr>
            <a:xfrm>
              <a:off x="5120125"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342" name="Shape 342"/>
            <p:cNvSpPr txBox="1"/>
            <p:nvPr/>
          </p:nvSpPr>
          <p:spPr>
            <a:xfrm>
              <a:off x="6173043" y="30773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3</a:t>
              </a:r>
              <a:endParaRPr sz="3000">
                <a:solidFill>
                  <a:schemeClr val="lt1"/>
                </a:solidFill>
              </a:endParaRPr>
            </a:p>
            <a:p>
              <a:pPr marL="0" lvl="0" indent="0" rtl="0">
                <a:spcBef>
                  <a:spcPts val="0"/>
                </a:spcBef>
                <a:spcAft>
                  <a:spcPts val="0"/>
                </a:spcAft>
                <a:buNone/>
              </a:pPr>
              <a:endParaRPr sz="3000">
                <a:solidFill>
                  <a:schemeClr val="lt1"/>
                </a:solidFill>
              </a:endParaRPr>
            </a:p>
          </p:txBody>
        </p:sp>
        <p:cxnSp>
          <p:nvCxnSpPr>
            <p:cNvPr id="343" name="Shape 343"/>
            <p:cNvCxnSpPr/>
            <p:nvPr/>
          </p:nvCxnSpPr>
          <p:spPr>
            <a:xfrm>
              <a:off x="3432766"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44" name="Shape 344"/>
            <p:cNvCxnSpPr/>
            <p:nvPr/>
          </p:nvCxnSpPr>
          <p:spPr>
            <a:xfrm>
              <a:off x="4446957" y="30707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45" name="Shape 345"/>
            <p:cNvCxnSpPr/>
            <p:nvPr/>
          </p:nvCxnSpPr>
          <p:spPr>
            <a:xfrm>
              <a:off x="5480718" y="30707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346" name="Shape 346"/>
            <p:cNvSpPr/>
            <p:nvPr/>
          </p:nvSpPr>
          <p:spPr>
            <a:xfrm>
              <a:off x="305168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6142434"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089516"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4055755" y="30997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txBox="1"/>
            <p:nvPr/>
          </p:nvSpPr>
          <p:spPr>
            <a:xfrm>
              <a:off x="4051538"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51" name="Shape 351"/>
            <p:cNvSpPr txBox="1"/>
            <p:nvPr/>
          </p:nvSpPr>
          <p:spPr>
            <a:xfrm>
              <a:off x="3006094" y="30773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317" name="Shape 317"/>
          <p:cNvSpPr/>
          <p:nvPr/>
        </p:nvSpPr>
        <p:spPr>
          <a:xfrm>
            <a:off x="4471463" y="4782475"/>
            <a:ext cx="2073000" cy="14769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 name="Group 6"/>
          <p:cNvGrpSpPr/>
          <p:nvPr/>
        </p:nvGrpSpPr>
        <p:grpSpPr>
          <a:xfrm>
            <a:off x="2378950" y="4747102"/>
            <a:ext cx="4411193" cy="1731428"/>
            <a:chOff x="2378950" y="4747102"/>
            <a:chExt cx="4411193" cy="1731428"/>
          </a:xfrm>
        </p:grpSpPr>
        <p:sp>
          <p:nvSpPr>
            <p:cNvPr id="319" name="Shape 319"/>
            <p:cNvSpPr txBox="1"/>
            <p:nvPr/>
          </p:nvSpPr>
          <p:spPr>
            <a:xfrm>
              <a:off x="4755891"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6</a:t>
              </a:r>
              <a:endParaRPr/>
            </a:p>
          </p:txBody>
        </p:sp>
        <p:sp>
          <p:nvSpPr>
            <p:cNvPr id="320" name="Shape 320"/>
            <p:cNvSpPr/>
            <p:nvPr/>
          </p:nvSpPr>
          <p:spPr>
            <a:xfrm>
              <a:off x="2378950" y="4782475"/>
              <a:ext cx="4178400" cy="14562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3643495"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4</a:t>
              </a:r>
              <a:endParaRPr/>
            </a:p>
          </p:txBody>
        </p:sp>
        <p:sp>
          <p:nvSpPr>
            <p:cNvPr id="353" name="Shape 353"/>
            <p:cNvSpPr txBox="1"/>
            <p:nvPr/>
          </p:nvSpPr>
          <p:spPr>
            <a:xfrm>
              <a:off x="5798294"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8</a:t>
              </a:r>
              <a:endParaRPr/>
            </a:p>
          </p:txBody>
        </p:sp>
        <p:sp>
          <p:nvSpPr>
            <p:cNvPr id="354" name="Shape 354"/>
            <p:cNvSpPr txBox="1"/>
            <p:nvPr/>
          </p:nvSpPr>
          <p:spPr>
            <a:xfrm>
              <a:off x="2629646" y="5001630"/>
              <a:ext cx="898200" cy="147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a:solidFill>
                    <a:schemeClr val="lt1"/>
                  </a:solidFill>
                </a:rPr>
                <a:t>2</a:t>
              </a:r>
              <a:endParaRPr/>
            </a:p>
          </p:txBody>
        </p:sp>
        <p:sp>
          <p:nvSpPr>
            <p:cNvPr id="355" name="Shape 355"/>
            <p:cNvSpPr txBox="1"/>
            <p:nvPr/>
          </p:nvSpPr>
          <p:spPr>
            <a:xfrm>
              <a:off x="5120125"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3000">
                  <a:solidFill>
                    <a:schemeClr val="lt1"/>
                  </a:solidFill>
                </a:rPr>
                <a:t>2</a:t>
              </a:r>
              <a:endParaRPr sz="3000">
                <a:solidFill>
                  <a:schemeClr val="lt1"/>
                </a:solidFill>
              </a:endParaRPr>
            </a:p>
            <a:p>
              <a:pPr marL="0" lvl="0" indent="0" rtl="0">
                <a:spcBef>
                  <a:spcPts val="0"/>
                </a:spcBef>
                <a:spcAft>
                  <a:spcPts val="0"/>
                </a:spcAft>
                <a:buNone/>
              </a:pPr>
              <a:endParaRPr sz="3000">
                <a:solidFill>
                  <a:schemeClr val="lt1"/>
                </a:solidFill>
              </a:endParaRPr>
            </a:p>
          </p:txBody>
        </p:sp>
        <p:sp>
          <p:nvSpPr>
            <p:cNvPr id="356" name="Shape 356"/>
            <p:cNvSpPr txBox="1"/>
            <p:nvPr/>
          </p:nvSpPr>
          <p:spPr>
            <a:xfrm>
              <a:off x="6173043" y="4753738"/>
              <a:ext cx="6171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dirty="0">
                  <a:solidFill>
                    <a:schemeClr val="lt1"/>
                  </a:solidFill>
                </a:rPr>
                <a:t>3</a:t>
              </a:r>
              <a:endParaRPr sz="3000" dirty="0">
                <a:solidFill>
                  <a:schemeClr val="lt1"/>
                </a:solidFill>
              </a:endParaRPr>
            </a:p>
            <a:p>
              <a:pPr marL="0" lvl="0" indent="0" rtl="0">
                <a:spcBef>
                  <a:spcPts val="0"/>
                </a:spcBef>
                <a:spcAft>
                  <a:spcPts val="0"/>
                </a:spcAft>
                <a:buNone/>
              </a:pPr>
              <a:endParaRPr sz="3000" dirty="0">
                <a:solidFill>
                  <a:schemeClr val="lt1"/>
                </a:solidFill>
              </a:endParaRPr>
            </a:p>
          </p:txBody>
        </p:sp>
        <p:cxnSp>
          <p:nvCxnSpPr>
            <p:cNvPr id="357" name="Shape 357"/>
            <p:cNvCxnSpPr/>
            <p:nvPr/>
          </p:nvCxnSpPr>
          <p:spPr>
            <a:xfrm>
              <a:off x="3432766"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58" name="Shape 358"/>
            <p:cNvCxnSpPr/>
            <p:nvPr/>
          </p:nvCxnSpPr>
          <p:spPr>
            <a:xfrm>
              <a:off x="4446957" y="4747102"/>
              <a:ext cx="0" cy="1478700"/>
            </a:xfrm>
            <a:prstGeom prst="straightConnector1">
              <a:avLst/>
            </a:prstGeom>
            <a:noFill/>
            <a:ln w="76200" cap="flat" cmpd="sng">
              <a:solidFill>
                <a:schemeClr val="accent5"/>
              </a:solidFill>
              <a:prstDash val="solid"/>
              <a:round/>
              <a:headEnd type="none" w="med" len="med"/>
              <a:tailEnd type="none" w="med" len="med"/>
            </a:ln>
          </p:spPr>
        </p:cxnSp>
        <p:cxnSp>
          <p:nvCxnSpPr>
            <p:cNvPr id="359" name="Shape 359"/>
            <p:cNvCxnSpPr/>
            <p:nvPr/>
          </p:nvCxnSpPr>
          <p:spPr>
            <a:xfrm>
              <a:off x="5480718" y="4747102"/>
              <a:ext cx="0" cy="1478700"/>
            </a:xfrm>
            <a:prstGeom prst="straightConnector1">
              <a:avLst/>
            </a:prstGeom>
            <a:noFill/>
            <a:ln w="76200" cap="flat" cmpd="sng">
              <a:solidFill>
                <a:schemeClr val="accent5"/>
              </a:solidFill>
              <a:prstDash val="solid"/>
              <a:round/>
              <a:headEnd type="none" w="med" len="med"/>
              <a:tailEnd type="none" w="med" len="med"/>
            </a:ln>
          </p:spPr>
        </p:cxnSp>
        <p:sp>
          <p:nvSpPr>
            <p:cNvPr id="360" name="Shape 360"/>
            <p:cNvSpPr/>
            <p:nvPr/>
          </p:nvSpPr>
          <p:spPr>
            <a:xfrm>
              <a:off x="305168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6142434"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89516"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4055755" y="4776122"/>
              <a:ext cx="391200" cy="4854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txBox="1"/>
            <p:nvPr/>
          </p:nvSpPr>
          <p:spPr>
            <a:xfrm>
              <a:off x="4051538"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1</a:t>
              </a:r>
              <a:endParaRPr sz="3000">
                <a:solidFill>
                  <a:schemeClr val="lt1"/>
                </a:solidFill>
              </a:endParaRPr>
            </a:p>
          </p:txBody>
        </p:sp>
        <p:sp>
          <p:nvSpPr>
            <p:cNvPr id="365" name="Shape 365"/>
            <p:cNvSpPr txBox="1"/>
            <p:nvPr/>
          </p:nvSpPr>
          <p:spPr>
            <a:xfrm>
              <a:off x="3006094" y="4753738"/>
              <a:ext cx="330000" cy="53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lt1"/>
                  </a:solidFill>
                </a:rPr>
                <a:t>0</a:t>
              </a:r>
              <a:endParaRPr sz="3000">
                <a:solidFill>
                  <a:schemeClr val="lt1"/>
                </a:solidFill>
              </a:endParaRPr>
            </a:p>
          </p:txBody>
        </p:sp>
      </p:grpSp>
      <p:sp>
        <p:nvSpPr>
          <p:cNvPr id="57" name="Shape 191"/>
          <p:cNvSpPr txBox="1"/>
          <p:nvPr/>
        </p:nvSpPr>
        <p:spPr>
          <a:xfrm>
            <a:off x="2917961" y="559539"/>
            <a:ext cx="3057992" cy="47387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Arial"/>
              <a:buNone/>
            </a:pPr>
            <a:r>
              <a:rPr lang="en" sz="3950" b="1" dirty="0" smtClean="0">
                <a:solidFill>
                  <a:srgbClr val="F2F2F2"/>
                </a:solidFill>
              </a:rPr>
              <a:t>Fourth pass</a:t>
            </a: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21" grpId="0" animBg="1"/>
      <p:bldP spid="3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p:nvPr/>
        </p:nvSpPr>
        <p:spPr>
          <a:xfrm>
            <a:off x="1428425" y="1573100"/>
            <a:ext cx="6844500" cy="413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3000" b="1" i="1" u="sng" dirty="0" smtClean="0">
                <a:solidFill>
                  <a:srgbClr val="FFFFFF"/>
                </a:solidFill>
              </a:rPr>
              <a:t>Pseudo Code</a:t>
            </a:r>
          </a:p>
          <a:p>
            <a:pPr marL="0" lvl="0" indent="0" rtl="0">
              <a:spcBef>
                <a:spcPts val="0"/>
              </a:spcBef>
              <a:spcAft>
                <a:spcPts val="0"/>
              </a:spcAft>
              <a:buNone/>
            </a:pPr>
            <a:r>
              <a:rPr lang="en" sz="3000" b="1" dirty="0" smtClean="0">
                <a:solidFill>
                  <a:srgbClr val="FFFFFF"/>
                </a:solidFill>
              </a:rPr>
              <a:t>initialize </a:t>
            </a:r>
            <a:r>
              <a:rPr lang="en" sz="3000" b="1" dirty="0">
                <a:solidFill>
                  <a:srgbClr val="FFFFFF"/>
                </a:solidFill>
              </a:rPr>
              <a:t>counter</a:t>
            </a:r>
            <a:endParaRPr sz="3000" b="1" dirty="0">
              <a:solidFill>
                <a:srgbClr val="FFFFFF"/>
              </a:solidFill>
            </a:endParaRPr>
          </a:p>
          <a:p>
            <a:pPr marL="0" lvl="0" indent="0" rtl="0">
              <a:spcBef>
                <a:spcPts val="0"/>
              </a:spcBef>
              <a:spcAft>
                <a:spcPts val="0"/>
              </a:spcAft>
              <a:buNone/>
            </a:pPr>
            <a:r>
              <a:rPr lang="en" sz="3000" b="1" dirty="0">
                <a:solidFill>
                  <a:schemeClr val="accent1"/>
                </a:solidFill>
              </a:rPr>
              <a:t>do</a:t>
            </a:r>
            <a:endParaRPr sz="3000" b="1" dirty="0">
              <a:solidFill>
                <a:schemeClr val="accent1"/>
              </a:solidFill>
            </a:endParaRPr>
          </a:p>
          <a:p>
            <a:pPr marL="0" lvl="0" indent="0" rtl="0">
              <a:spcBef>
                <a:spcPts val="0"/>
              </a:spcBef>
              <a:spcAft>
                <a:spcPts val="0"/>
              </a:spcAft>
              <a:buNone/>
            </a:pPr>
            <a:r>
              <a:rPr lang="en" sz="3000" b="1" dirty="0">
                <a:solidFill>
                  <a:srgbClr val="F2F2F2"/>
                </a:solidFill>
              </a:rPr>
              <a:t>{</a:t>
            </a:r>
            <a:endParaRPr sz="3000" b="1" dirty="0">
              <a:solidFill>
                <a:srgbClr val="F2F2F2"/>
              </a:solidFill>
            </a:endParaRPr>
          </a:p>
          <a:p>
            <a:pPr marL="0" lvl="0" indent="0" rtl="0">
              <a:spcBef>
                <a:spcPts val="0"/>
              </a:spcBef>
              <a:spcAft>
                <a:spcPts val="0"/>
              </a:spcAft>
              <a:buNone/>
            </a:pPr>
            <a:r>
              <a:rPr lang="en" sz="3000" b="1" dirty="0">
                <a:solidFill>
                  <a:srgbClr val="FFFF00"/>
                </a:solidFill>
              </a:rPr>
              <a:t>	  </a:t>
            </a:r>
            <a:r>
              <a:rPr lang="en" sz="3000" b="1" dirty="0">
                <a:solidFill>
                  <a:schemeClr val="lt1"/>
                </a:solidFill>
              </a:rPr>
              <a:t>set counter to 0</a:t>
            </a:r>
            <a:endParaRPr sz="3000" b="1" dirty="0">
              <a:solidFill>
                <a:schemeClr val="lt1"/>
              </a:solidFill>
            </a:endParaRPr>
          </a:p>
          <a:p>
            <a:pPr marL="0" lvl="0" indent="0" rtl="0">
              <a:spcBef>
                <a:spcPts val="0"/>
              </a:spcBef>
              <a:spcAft>
                <a:spcPts val="0"/>
              </a:spcAft>
              <a:buNone/>
            </a:pPr>
            <a:endParaRPr sz="3000" b="1" dirty="0">
              <a:solidFill>
                <a:schemeClr val="lt1"/>
              </a:solidFill>
            </a:endParaRPr>
          </a:p>
          <a:p>
            <a:pPr marL="0" lvl="0" indent="0" rtl="0">
              <a:spcBef>
                <a:spcPts val="0"/>
              </a:spcBef>
              <a:spcAft>
                <a:spcPts val="0"/>
              </a:spcAft>
              <a:buNone/>
            </a:pPr>
            <a:r>
              <a:rPr lang="en" sz="3000" b="1" dirty="0">
                <a:solidFill>
                  <a:schemeClr val="lt1"/>
                </a:solidFill>
              </a:rPr>
              <a:t>	  iterate through entire array</a:t>
            </a:r>
            <a:endParaRPr sz="3000" b="1" dirty="0">
              <a:solidFill>
                <a:schemeClr val="lt1"/>
              </a:solidFill>
            </a:endParaRPr>
          </a:p>
          <a:p>
            <a:pPr marL="0" lvl="0" indent="0" rtl="0">
              <a:spcBef>
                <a:spcPts val="0"/>
              </a:spcBef>
              <a:spcAft>
                <a:spcPts val="0"/>
              </a:spcAft>
              <a:buNone/>
            </a:pPr>
            <a:r>
              <a:rPr lang="en" sz="3000" b="1" dirty="0">
                <a:solidFill>
                  <a:schemeClr val="lt1"/>
                </a:solidFill>
              </a:rPr>
              <a:t>	</a:t>
            </a:r>
            <a:r>
              <a:rPr lang="en" sz="3000" b="1" dirty="0" smtClean="0">
                <a:solidFill>
                  <a:schemeClr val="lt1"/>
                </a:solidFill>
              </a:rPr>
              <a:t>	</a:t>
            </a:r>
            <a:r>
              <a:rPr lang="en" sz="3000" b="1" dirty="0" smtClean="0">
                <a:solidFill>
                  <a:schemeClr val="lt1"/>
                </a:solidFill>
              </a:rPr>
              <a:t>if </a:t>
            </a:r>
            <a:r>
              <a:rPr lang="en" sz="3000" b="1" dirty="0">
                <a:solidFill>
                  <a:schemeClr val="lt1"/>
                </a:solidFill>
              </a:rPr>
              <a:t>array[n] &gt; array[n+1]</a:t>
            </a:r>
            <a:endParaRPr sz="3000" b="1" dirty="0">
              <a:solidFill>
                <a:schemeClr val="lt1"/>
              </a:solidFill>
            </a:endParaRPr>
          </a:p>
          <a:p>
            <a:pPr marL="0" lvl="0" indent="0" rtl="0">
              <a:spcBef>
                <a:spcPts val="0"/>
              </a:spcBef>
              <a:spcAft>
                <a:spcPts val="0"/>
              </a:spcAft>
              <a:buNone/>
            </a:pPr>
            <a:r>
              <a:rPr lang="en" sz="3000" b="1" dirty="0">
                <a:solidFill>
                  <a:schemeClr val="lt1"/>
                </a:solidFill>
              </a:rPr>
              <a:t>		</a:t>
            </a:r>
            <a:r>
              <a:rPr lang="en" sz="3000" b="1" dirty="0" smtClean="0">
                <a:solidFill>
                  <a:schemeClr val="lt1"/>
                </a:solidFill>
              </a:rPr>
              <a:t>	swap </a:t>
            </a:r>
            <a:r>
              <a:rPr lang="en" sz="3000" b="1" dirty="0">
                <a:solidFill>
                  <a:schemeClr val="lt1"/>
                </a:solidFill>
              </a:rPr>
              <a:t>them</a:t>
            </a:r>
            <a:endParaRPr sz="3000" b="1" dirty="0">
              <a:solidFill>
                <a:schemeClr val="lt1"/>
              </a:solidFill>
            </a:endParaRPr>
          </a:p>
          <a:p>
            <a:pPr marL="0" lvl="0" indent="0" rtl="0">
              <a:spcBef>
                <a:spcPts val="0"/>
              </a:spcBef>
              <a:spcAft>
                <a:spcPts val="0"/>
              </a:spcAft>
              <a:buNone/>
            </a:pPr>
            <a:r>
              <a:rPr lang="en" sz="3000" b="1" dirty="0">
                <a:solidFill>
                  <a:schemeClr val="lt1"/>
                </a:solidFill>
              </a:rPr>
              <a:t>			</a:t>
            </a:r>
            <a:r>
              <a:rPr lang="en" sz="3000" b="1" dirty="0" smtClean="0">
                <a:solidFill>
                  <a:schemeClr val="lt1"/>
                </a:solidFill>
              </a:rPr>
              <a:t>increment </a:t>
            </a:r>
            <a:r>
              <a:rPr lang="en" sz="3000" b="1" dirty="0">
                <a:solidFill>
                  <a:schemeClr val="lt1"/>
                </a:solidFill>
              </a:rPr>
              <a:t>counter</a:t>
            </a:r>
            <a:endParaRPr sz="3000" b="1" dirty="0">
              <a:solidFill>
                <a:schemeClr val="lt1"/>
              </a:solidFill>
            </a:endParaRPr>
          </a:p>
          <a:p>
            <a:pPr marL="0" lvl="0" indent="0" rtl="0">
              <a:spcBef>
                <a:spcPts val="0"/>
              </a:spcBef>
              <a:spcAft>
                <a:spcPts val="0"/>
              </a:spcAft>
              <a:buNone/>
            </a:pPr>
            <a:r>
              <a:rPr lang="en" sz="3000" b="1" dirty="0">
                <a:solidFill>
                  <a:srgbClr val="F2F2F2"/>
                </a:solidFill>
              </a:rPr>
              <a:t>}</a:t>
            </a:r>
            <a:endParaRPr sz="3000" b="1" dirty="0">
              <a:solidFill>
                <a:srgbClr val="F2F2F2"/>
              </a:solidFill>
            </a:endParaRPr>
          </a:p>
          <a:p>
            <a:pPr marL="0" lvl="0" indent="0" rtl="0">
              <a:spcBef>
                <a:spcPts val="0"/>
              </a:spcBef>
              <a:spcAft>
                <a:spcPts val="0"/>
              </a:spcAft>
              <a:buNone/>
            </a:pPr>
            <a:r>
              <a:rPr lang="en" sz="3000" b="1" dirty="0">
                <a:solidFill>
                  <a:schemeClr val="accent1"/>
                </a:solidFill>
              </a:rPr>
              <a:t>while</a:t>
            </a:r>
            <a:r>
              <a:rPr lang="en" sz="3000" b="1" dirty="0">
                <a:solidFill>
                  <a:srgbClr val="F2F2F2"/>
                </a:solidFill>
              </a:rPr>
              <a:t> (counter &gt; </a:t>
            </a:r>
            <a:r>
              <a:rPr lang="en" sz="3000" b="1" dirty="0">
                <a:solidFill>
                  <a:schemeClr val="accent3"/>
                </a:solidFill>
              </a:rPr>
              <a:t>0</a:t>
            </a:r>
            <a:r>
              <a:rPr lang="en" sz="3000" b="1" dirty="0">
                <a:solidFill>
                  <a:srgbClr val="F2F2F2"/>
                </a:solidFill>
              </a:rPr>
              <a:t>)</a:t>
            </a:r>
            <a:endParaRPr sz="300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 b="1" u="sng" dirty="0" smtClean="0">
                <a:solidFill>
                  <a:srgbClr val="F2F2F2"/>
                </a:solidFill>
              </a:rPr>
              <a:t>Truth in </a:t>
            </a:r>
            <a:r>
              <a:rPr lang="en" b="1" u="sng" dirty="0" smtClean="0">
                <a:solidFill>
                  <a:srgbClr val="F2F2F2"/>
                </a:solidFill>
              </a:rPr>
              <a:t>CS: Real Talk</a:t>
            </a:r>
            <a:endParaRPr lang="en" u="sng" dirty="0"/>
          </a:p>
        </p:txBody>
      </p:sp>
      <p:sp>
        <p:nvSpPr>
          <p:cNvPr id="3" name="Text Placeholder 2"/>
          <p:cNvSpPr>
            <a:spLocks noGrp="1"/>
          </p:cNvSpPr>
          <p:nvPr>
            <p:ph type="body" idx="1"/>
          </p:nvPr>
        </p:nvSpPr>
        <p:spPr/>
        <p:txBody>
          <a:bodyPr/>
          <a:lstStyle/>
          <a:p>
            <a:pPr>
              <a:buClr>
                <a:schemeClr val="bg2">
                  <a:lumMod val="60000"/>
                  <a:lumOff val="40000"/>
                </a:schemeClr>
              </a:buClr>
              <a:buFont typeface="Wingdings" charset="2"/>
              <a:buChar char="u"/>
            </a:pPr>
            <a:r>
              <a:rPr lang="en" b="1" dirty="0" smtClean="0">
                <a:solidFill>
                  <a:srgbClr val="F2F2F2"/>
                </a:solidFill>
              </a:rPr>
              <a:t>NOBODY EVER USES BUBBLE SORT</a:t>
            </a:r>
          </a:p>
          <a:p>
            <a:pPr>
              <a:buClr>
                <a:schemeClr val="bg2">
                  <a:lumMod val="60000"/>
                  <a:lumOff val="40000"/>
                </a:schemeClr>
              </a:buClr>
              <a:buFont typeface="Wingdings" charset="2"/>
              <a:buChar char="u"/>
            </a:pPr>
            <a:r>
              <a:rPr lang="en" b="1" dirty="0" smtClean="0">
                <a:solidFill>
                  <a:srgbClr val="F2F2F2"/>
                </a:solidFill>
              </a:rPr>
              <a:t>NOBODY</a:t>
            </a:r>
          </a:p>
          <a:p>
            <a:pPr>
              <a:buClr>
                <a:schemeClr val="bg2">
                  <a:lumMod val="60000"/>
                  <a:lumOff val="40000"/>
                </a:schemeClr>
              </a:buClr>
              <a:buFont typeface="Wingdings" charset="2"/>
              <a:buChar char="u"/>
            </a:pPr>
            <a:r>
              <a:rPr lang="en" b="1" dirty="0" smtClean="0">
                <a:solidFill>
                  <a:srgbClr val="F2F2F2"/>
                </a:solidFill>
              </a:rPr>
              <a:t>NOT EVER</a:t>
            </a:r>
          </a:p>
          <a:p>
            <a:pPr>
              <a:buClr>
                <a:schemeClr val="bg2">
                  <a:lumMod val="60000"/>
                  <a:lumOff val="40000"/>
                </a:schemeClr>
              </a:buClr>
              <a:buFont typeface="Wingdings" charset="2"/>
              <a:buChar char="u"/>
            </a:pPr>
            <a:r>
              <a:rPr lang="en" b="1" dirty="0" smtClean="0">
                <a:solidFill>
                  <a:srgbClr val="F2F2F2"/>
                </a:solidFill>
              </a:rPr>
              <a:t>IT’S STUPID…</a:t>
            </a:r>
            <a:endParaRPr lang="en" b="1" dirty="0">
              <a:solidFill>
                <a:srgbClr val="F2F2F2"/>
              </a:solidFill>
            </a:endParaRPr>
          </a:p>
          <a:p>
            <a:pPr>
              <a:buClr>
                <a:schemeClr val="bg2">
                  <a:lumMod val="60000"/>
                  <a:lumOff val="40000"/>
                </a:schemeClr>
              </a:buClr>
              <a:buFont typeface="Wingdings" charset="2"/>
              <a:buChar char="u"/>
            </a:pPr>
            <a:r>
              <a:rPr lang="en" b="1" dirty="0" smtClean="0">
                <a:solidFill>
                  <a:srgbClr val="F2F2F2"/>
                </a:solidFill>
              </a:rPr>
              <a:t>BECAUSE IT’S SO INEFFICENT</a:t>
            </a:r>
            <a:endParaRPr lang="en" b="1" dirty="0">
              <a:solidFill>
                <a:srgbClr val="F2F2F2"/>
              </a:solidFill>
            </a:endParaRPr>
          </a:p>
          <a:p>
            <a:pPr>
              <a:buClr>
                <a:schemeClr val="bg2">
                  <a:lumMod val="60000"/>
                  <a:lumOff val="40000"/>
                </a:schemeClr>
              </a:buClr>
              <a:buFont typeface="Wingdings" charset="2"/>
              <a:buChar char="u"/>
            </a:pPr>
            <a:r>
              <a:rPr lang="en" b="1" dirty="0" smtClean="0">
                <a:solidFill>
                  <a:srgbClr val="F2F2F2"/>
                </a:solidFill>
              </a:rPr>
              <a:t>THERE IS A </a:t>
            </a:r>
            <a:r>
              <a:rPr lang="en" b="1" dirty="0" smtClean="0">
                <a:solidFill>
                  <a:srgbClr val="FFFF00"/>
                </a:solidFill>
              </a:rPr>
              <a:t>BETTER</a:t>
            </a:r>
            <a:r>
              <a:rPr lang="en" b="1" dirty="0" smtClean="0">
                <a:solidFill>
                  <a:srgbClr val="F2F2F2"/>
                </a:solidFill>
              </a:rPr>
              <a:t> WAY</a:t>
            </a:r>
            <a:endParaRPr lang="en" b="1" dirty="0">
              <a:solidFill>
                <a:srgbClr val="F2F2F2"/>
              </a:solidFill>
            </a:endParaRPr>
          </a:p>
          <a:p>
            <a:pPr>
              <a:buClr>
                <a:schemeClr val="bg2">
                  <a:lumMod val="60000"/>
                  <a:lumOff val="40000"/>
                </a:schemeClr>
              </a:buClr>
              <a:buFont typeface="Wingdings" charset="2"/>
              <a:buChar char="u"/>
            </a:pPr>
            <a:endParaRPr lang="en" b="1" dirty="0" smtClean="0">
              <a:solidFill>
                <a:srgbClr val="FFFFFF"/>
              </a:solidFill>
              <a:highlight>
                <a:srgbClr val="000000"/>
              </a:highlight>
            </a:endParaRPr>
          </a:p>
          <a:p>
            <a:pPr marL="139700" indent="0">
              <a:buNone/>
            </a:pPr>
            <a:endParaRPr lang="en-US" dirty="0"/>
          </a:p>
        </p:txBody>
      </p:sp>
    </p:spTree>
    <p:extLst>
      <p:ext uri="{BB962C8B-B14F-4D97-AF65-F5344CB8AC3E}">
        <p14:creationId xmlns:p14="http://schemas.microsoft.com/office/powerpoint/2010/main" val="18670886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645</Words>
  <Application>Microsoft Office PowerPoint</Application>
  <PresentationFormat>On-screen Show (4:3)</PresentationFormat>
  <Paragraphs>173</Paragraphs>
  <Slides>12</Slides>
  <Notes>11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Simple Light</vt:lpstr>
      <vt:lpstr>Custom</vt:lpstr>
      <vt:lpstr>1_Custom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Truth in CS: Real Talk</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Stites, Jared</cp:lastModifiedBy>
  <cp:revision>17</cp:revision>
  <dcterms:modified xsi:type="dcterms:W3CDTF">2018-04-27T13:04:10Z</dcterms:modified>
</cp:coreProperties>
</file>