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10"/>
  </p:notesMasterIdLst>
  <p:sldIdLst>
    <p:sldId id="265" r:id="rId3"/>
    <p:sldId id="257" r:id="rId4"/>
    <p:sldId id="256" r:id="rId5"/>
    <p:sldId id="261" r:id="rId6"/>
    <p:sldId id="262" r:id="rId7"/>
    <p:sldId id="263" r:id="rId8"/>
    <p:sldId id="264"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5" d="100"/>
          <a:sy n="125" d="100"/>
        </p:scale>
        <p:origin x="474" y="-3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743401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This is merge sort in pseudocode. </a:t>
            </a:r>
            <a:endParaRPr/>
          </a:p>
          <a:p>
            <a:pPr marL="0" lvl="0" indent="0" rtl="0">
              <a:spcBef>
                <a:spcPts val="0"/>
              </a:spcBef>
              <a:spcAft>
                <a:spcPts val="0"/>
              </a:spcAft>
              <a:buNone/>
            </a:pPr>
            <a:endParaRPr/>
          </a:p>
          <a:p>
            <a:pPr marL="0" lvl="0" indent="0" rtl="0">
              <a:spcBef>
                <a:spcPts val="0"/>
              </a:spcBef>
              <a:spcAft>
                <a:spcPts val="0"/>
              </a:spcAft>
              <a:buNone/>
            </a:pPr>
            <a:r>
              <a:rPr lang="en"/>
              <a:t>To sort the array, we must sort the left half, sort the right half, and then merge the two sorted halves. But how would we sort the left and right halves? Easy -- just break those subarrays in half as well, sort their respective left and right halves, and merge! </a:t>
            </a:r>
            <a:endParaRPr/>
          </a:p>
        </p:txBody>
      </p:sp>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18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
              <a:t>Merge sort is a recursive algorithm for sorting that decomposes the large problem of sorting an array into subproblems that are each a step closer to being solved. </a:t>
            </a:r>
            <a:endParaRPr/>
          </a:p>
          <a:p>
            <a:pPr marL="0" lvl="0" indent="0" rtl="0">
              <a:spcBef>
                <a:spcPts val="0"/>
              </a:spcBef>
              <a:spcAft>
                <a:spcPts val="0"/>
              </a:spcAft>
              <a:buClr>
                <a:srgbClr val="000000"/>
              </a:buClr>
              <a:buSzPts val="1100"/>
              <a:buFont typeface="Arial"/>
              <a:buNone/>
            </a:pPr>
            <a:endParaRPr/>
          </a:p>
          <a:p>
            <a:pPr marL="0" lvl="0" indent="0" rtl="0">
              <a:spcBef>
                <a:spcPts val="0"/>
              </a:spcBef>
              <a:spcAft>
                <a:spcPts val="0"/>
              </a:spcAft>
              <a:buClr>
                <a:srgbClr val="000000"/>
              </a:buClr>
              <a:buSzPts val="1100"/>
              <a:buFont typeface="Arial"/>
              <a:buNone/>
            </a:pPr>
            <a:r>
              <a:rPr lang="en"/>
              <a:t>The basic idea is to handle sorting by dividing an unsorted array in two and then sorting the two halves of that array recursively. </a:t>
            </a: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22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Here is one implementation of merge sort on an array that identiﬁes the subarrays using pairs of integer indices into the array. </a:t>
            </a:r>
            <a:endParaRPr/>
          </a:p>
        </p:txBody>
      </p:sp>
      <p:sp>
        <p:nvSpPr>
          <p:cNvPr id="418" name="Shape 4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11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lnSpc>
                <a:spcPct val="135000"/>
              </a:lnSpc>
              <a:spcBef>
                <a:spcPts val="0"/>
              </a:spcBef>
              <a:spcAft>
                <a:spcPts val="0"/>
              </a:spcAft>
              <a:buNone/>
            </a:pPr>
            <a:r>
              <a:rPr lang="en"/>
              <a:t>Merge sort requires </a:t>
            </a:r>
            <a:r>
              <a:rPr lang="en" i="1"/>
              <a:t>O</a:t>
            </a:r>
            <a:r>
              <a:rPr lang="en"/>
              <a:t>(</a:t>
            </a:r>
            <a:r>
              <a:rPr lang="en" i="1"/>
              <a:t>nlog n</a:t>
            </a:r>
            <a:r>
              <a:rPr lang="en"/>
              <a:t>) time in all cases. Since we divide each set to be sorted in half at each level of recursion, there will be </a:t>
            </a:r>
            <a:r>
              <a:rPr lang="en" i="1"/>
              <a:t>log n</a:t>
            </a:r>
            <a:r>
              <a:rPr lang="en"/>
              <a:t> levels. Then, at each level, a total of </a:t>
            </a:r>
            <a:r>
              <a:rPr lang="en" i="1"/>
              <a:t>n</a:t>
            </a:r>
            <a:r>
              <a:rPr lang="en"/>
              <a:t> comparisons must be made in order to merge subarrays. Hence, </a:t>
            </a:r>
            <a:r>
              <a:rPr lang="en" i="1"/>
              <a:t>O</a:t>
            </a:r>
            <a:r>
              <a:rPr lang="en"/>
              <a:t>(</a:t>
            </a:r>
            <a:r>
              <a:rPr lang="en" i="1"/>
              <a:t>nlog n</a:t>
            </a:r>
            <a:r>
              <a:rPr lang="en"/>
              <a:t>).</a:t>
            </a:r>
            <a:endParaRPr/>
          </a:p>
          <a:p>
            <a:pPr marL="0" lvl="0" indent="0" rtl="0">
              <a:lnSpc>
                <a:spcPct val="135000"/>
              </a:lnSpc>
              <a:spcBef>
                <a:spcPts val="0"/>
              </a:spcBef>
              <a:spcAft>
                <a:spcPts val="0"/>
              </a:spcAft>
              <a:buNone/>
            </a:pPr>
            <a:endParaRPr/>
          </a:p>
          <a:p>
            <a:pPr marL="0" lvl="0" indent="0" rtl="0">
              <a:lnSpc>
                <a:spcPct val="135000"/>
              </a:lnSpc>
              <a:spcBef>
                <a:spcPts val="0"/>
              </a:spcBef>
              <a:spcAft>
                <a:spcPts val="0"/>
              </a:spcAft>
              <a:buNone/>
            </a:pPr>
            <a:r>
              <a:rPr lang="en"/>
              <a:t>Since the best and worst case runtimes of merge sort are equivalent, the expected runtime is</a:t>
            </a:r>
            <a:r>
              <a:rPr lang="en" i="1">
                <a:highlight>
                  <a:srgbClr val="FFFFFF"/>
                </a:highlight>
              </a:rPr>
              <a:t> Θ</a:t>
            </a:r>
            <a:r>
              <a:rPr lang="en">
                <a:highlight>
                  <a:srgbClr val="FFFFFF"/>
                </a:highlight>
              </a:rPr>
              <a:t>(</a:t>
            </a:r>
            <a:r>
              <a:rPr lang="en" i="1"/>
              <a:t>nlog n</a:t>
            </a:r>
            <a:r>
              <a:rPr lang="en">
                <a:highlight>
                  <a:srgbClr val="FFFFFF"/>
                </a:highlight>
              </a:rPr>
              <a:t>).</a:t>
            </a:r>
            <a:endParaRPr/>
          </a:p>
        </p:txBody>
      </p:sp>
      <p:sp>
        <p:nvSpPr>
          <p:cNvPr id="423" name="Shape 4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76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i="1"/>
              <a:t>O</a:t>
            </a:r>
            <a:r>
              <a:rPr lang="en"/>
              <a:t>(</a:t>
            </a:r>
            <a:r>
              <a:rPr lang="en" i="1"/>
              <a:t>nlogn</a:t>
            </a:r>
            <a:r>
              <a:rPr lang="en"/>
              <a:t>) is much more efficient than </a:t>
            </a:r>
            <a:r>
              <a:rPr lang="en" i="1"/>
              <a:t>O</a:t>
            </a:r>
            <a:r>
              <a:rPr lang="en"/>
              <a:t>(</a:t>
            </a:r>
            <a:r>
              <a:rPr lang="en" i="1"/>
              <a:t>n</a:t>
            </a:r>
            <a:r>
              <a:rPr lang="en" i="1" baseline="30000"/>
              <a:t>2</a:t>
            </a:r>
            <a:r>
              <a:rPr lang="en"/>
              <a:t>), which was the worst case runtime of bubble sort, insertion sort, and selection sort!</a:t>
            </a:r>
            <a:endParaRPr/>
          </a:p>
        </p:txBody>
      </p:sp>
      <p:sp>
        <p:nvSpPr>
          <p:cNvPr id="428" name="Shape 4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7450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Here's a comparison of the runtimes of merge sort to the runtimes of other sorting algorithms covered in CS50.</a:t>
            </a: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50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9" name="Shape 49"/>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0" name="Shape 50"/>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6" name="Shape 5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7" name="Shape 5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8" name="Shape 58"/>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9" name="Shape 59"/>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60" name="Shape 6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Shape 6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Shape 74"/>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75" name="Shape 75"/>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
        <p:nvSpPr>
          <p:cNvPr id="76" name="Shape 7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1" name="Shape 8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Clr>
                <a:schemeClr val="dk1"/>
              </a:buClr>
              <a:buSzPts val="1400"/>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
        <p:nvSpPr>
          <p:cNvPr id="83" name="Shape 8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8" name="Shape 8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94" name="Shape 9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95" name="Shape 9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Shape 17"/>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31" name="Shape 31"/>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7" name="Shape 37"/>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None/>
              <a:defRPr sz="4000" b="1"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3" name="Shape 43"/>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
        <p:nvSpPr>
          <p:cNvPr id="44" name="Shape 4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25" name="Shape 25"/>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spcBef>
                <a:spcPts val="0"/>
              </a:spcBef>
              <a:spcAft>
                <a:spcPts val="0"/>
              </a:spcAft>
              <a:buSzPts val="1400"/>
              <a:buChar char="●"/>
            </a:pPr>
            <a:endParaRPr/>
          </a:p>
          <a:p>
            <a:pPr marL="457200" lvl="1" indent="-88900" algn="l">
              <a:spcBef>
                <a:spcPts val="0"/>
              </a:spcBef>
              <a:spcAft>
                <a:spcPts val="0"/>
              </a:spcAft>
              <a:buSzPts val="1400"/>
              <a:buChar char="○"/>
            </a:pPr>
            <a:endParaRPr sz="1800">
              <a:solidFill>
                <a:schemeClr val="dk1"/>
              </a:solidFill>
            </a:endParaRPr>
          </a:p>
          <a:p>
            <a:pPr marL="914400" lvl="2" indent="-88900" algn="l">
              <a:spcBef>
                <a:spcPts val="0"/>
              </a:spcBef>
              <a:spcAft>
                <a:spcPts val="0"/>
              </a:spcAft>
              <a:buSzPts val="1400"/>
              <a:buChar char="■"/>
            </a:pPr>
            <a:endParaRPr sz="1800">
              <a:solidFill>
                <a:schemeClr val="dk1"/>
              </a:solidFill>
            </a:endParaRPr>
          </a:p>
          <a:p>
            <a:pPr marL="1371600" lvl="3" indent="-88900" algn="l">
              <a:spcBef>
                <a:spcPts val="0"/>
              </a:spcBef>
              <a:spcAft>
                <a:spcPts val="0"/>
              </a:spcAft>
              <a:buSzPts val="1400"/>
              <a:buChar char="●"/>
            </a:pPr>
            <a:endParaRPr sz="1800">
              <a:solidFill>
                <a:schemeClr val="dk1"/>
              </a:solidFill>
            </a:endParaRPr>
          </a:p>
          <a:p>
            <a:pPr marL="1828800" lvl="4" indent="-88900" algn="l">
              <a:spcBef>
                <a:spcPts val="0"/>
              </a:spcBef>
              <a:spcAft>
                <a:spcPts val="0"/>
              </a:spcAft>
              <a:buSzPts val="1400"/>
              <a:buChar char="○"/>
            </a:pPr>
            <a:endParaRPr sz="1800">
              <a:solidFill>
                <a:schemeClr val="dk1"/>
              </a:solidFill>
            </a:endParaRPr>
          </a:p>
          <a:p>
            <a:pPr marL="2286000" lvl="5" indent="-88900" algn="l">
              <a:spcBef>
                <a:spcPts val="0"/>
              </a:spcBef>
              <a:spcAft>
                <a:spcPts val="0"/>
              </a:spcAft>
              <a:buSzPts val="1400"/>
              <a:buChar char="■"/>
            </a:pPr>
            <a:endParaRPr sz="1800">
              <a:solidFill>
                <a:schemeClr val="dk1"/>
              </a:solidFill>
            </a:endParaRPr>
          </a:p>
          <a:p>
            <a:pPr marL="2743200" lvl="6" indent="-88900" algn="l">
              <a:spcBef>
                <a:spcPts val="0"/>
              </a:spcBef>
              <a:spcAft>
                <a:spcPts val="0"/>
              </a:spcAft>
              <a:buSzPts val="1400"/>
              <a:buChar char="●"/>
            </a:pPr>
            <a:endParaRPr sz="1800">
              <a:solidFill>
                <a:schemeClr val="dk1"/>
              </a:solidFill>
            </a:endParaRPr>
          </a:p>
          <a:p>
            <a:pPr marL="3200400" lvl="7" indent="-88900" algn="l">
              <a:spcBef>
                <a:spcPts val="0"/>
              </a:spcBef>
              <a:spcAft>
                <a:spcPts val="0"/>
              </a:spcAft>
              <a:buSzPts val="1400"/>
              <a:buChar char="○"/>
            </a:pPr>
            <a:endParaRPr sz="1800">
              <a:solidFill>
                <a:schemeClr val="dk1"/>
              </a:solidFill>
            </a:endParaRPr>
          </a:p>
          <a:p>
            <a:pPr marL="3657600" lvl="8" indent="-88900" algn="l">
              <a:spcBef>
                <a:spcPts val="0"/>
              </a:spcBef>
              <a:spcAft>
                <a:spcPts val="0"/>
              </a:spcAft>
              <a:buSzPts val="1400"/>
              <a:buChar char="■"/>
            </a:pPr>
            <a:endParaRPr sz="1800">
              <a:solidFill>
                <a:schemeClr val="dk1"/>
              </a:solidFill>
            </a:endParaRPr>
          </a:p>
        </p:txBody>
      </p:sp>
    </p:spTree>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8498"/>
            <a:ext cx="8229600" cy="1143000"/>
          </a:xfrm>
        </p:spPr>
        <p:txBody>
          <a:bodyPr/>
          <a:lstStyle/>
          <a:p>
            <a:r>
              <a:rPr lang="en-US" b="1" dirty="0" smtClean="0">
                <a:solidFill>
                  <a:schemeClr val="tx1"/>
                </a:solidFill>
              </a:rPr>
              <a:t>Merge Sort</a:t>
            </a:r>
            <a:endParaRPr 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860" y="1956714"/>
            <a:ext cx="5630280" cy="4385228"/>
          </a:xfrm>
          <a:prstGeom prst="rect">
            <a:avLst/>
          </a:prstGeom>
        </p:spPr>
      </p:pic>
    </p:spTree>
    <p:extLst>
      <p:ext uri="{BB962C8B-B14F-4D97-AF65-F5344CB8AC3E}">
        <p14:creationId xmlns:p14="http://schemas.microsoft.com/office/powerpoint/2010/main" val="1421328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p:nvPr/>
        </p:nvSpPr>
        <p:spPr>
          <a:xfrm>
            <a:off x="733225" y="1551775"/>
            <a:ext cx="7725000" cy="4132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endParaRPr sz="3600" b="1" dirty="0">
              <a:solidFill>
                <a:srgbClr val="F2F2F2"/>
              </a:solidFill>
            </a:endParaRPr>
          </a:p>
          <a:p>
            <a:pPr marL="0" lvl="0" indent="457200" rtl="0">
              <a:spcBef>
                <a:spcPts val="0"/>
              </a:spcBef>
              <a:spcAft>
                <a:spcPts val="0"/>
              </a:spcAft>
              <a:buNone/>
            </a:pPr>
            <a:r>
              <a:rPr lang="en" sz="3600" b="1" dirty="0">
                <a:solidFill>
                  <a:srgbClr val="F2F2F2"/>
                </a:solidFill>
              </a:rPr>
              <a:t>On input of n elements:</a:t>
            </a:r>
            <a:endParaRPr sz="3600" b="1" dirty="0">
              <a:solidFill>
                <a:srgbClr val="F2F2F2"/>
              </a:solidFill>
            </a:endParaRPr>
          </a:p>
          <a:p>
            <a:pPr marL="0" lvl="0" indent="457200" rtl="0">
              <a:spcBef>
                <a:spcPts val="0"/>
              </a:spcBef>
              <a:spcAft>
                <a:spcPts val="0"/>
              </a:spcAft>
              <a:buNone/>
            </a:pPr>
            <a:r>
              <a:rPr lang="en" sz="3600" b="1" dirty="0">
                <a:solidFill>
                  <a:srgbClr val="F2F2F2"/>
                </a:solidFill>
              </a:rPr>
              <a:t>	If </a:t>
            </a:r>
            <a:r>
              <a:rPr lang="en" sz="3600" b="1" dirty="0" smtClean="0">
                <a:solidFill>
                  <a:srgbClr val="F2F2F2"/>
                </a:solidFill>
              </a:rPr>
              <a:t>n </a:t>
            </a:r>
            <a:r>
              <a:rPr lang="en" sz="3600" b="1" dirty="0">
                <a:solidFill>
                  <a:srgbClr val="F2F2F2"/>
                </a:solidFill>
              </a:rPr>
              <a:t>&lt; 2</a:t>
            </a:r>
            <a:endParaRPr sz="3600" b="1" dirty="0">
              <a:solidFill>
                <a:srgbClr val="F2F2F2"/>
              </a:solidFill>
            </a:endParaRPr>
          </a:p>
          <a:p>
            <a:pPr marL="0" lvl="0" indent="457200" rtl="0">
              <a:spcBef>
                <a:spcPts val="0"/>
              </a:spcBef>
              <a:spcAft>
                <a:spcPts val="0"/>
              </a:spcAft>
              <a:buNone/>
            </a:pPr>
            <a:r>
              <a:rPr lang="en" sz="3600" b="1" dirty="0">
                <a:solidFill>
                  <a:srgbClr val="F2F2F2"/>
                </a:solidFill>
              </a:rPr>
              <a:t>		Return.</a:t>
            </a:r>
            <a:endParaRPr sz="3600" b="1" dirty="0">
              <a:solidFill>
                <a:srgbClr val="F2F2F2"/>
              </a:solidFill>
            </a:endParaRPr>
          </a:p>
          <a:p>
            <a:pPr marL="0" lvl="0" indent="457200" rtl="0">
              <a:spcBef>
                <a:spcPts val="0"/>
              </a:spcBef>
              <a:spcAft>
                <a:spcPts val="0"/>
              </a:spcAft>
              <a:buNone/>
            </a:pPr>
            <a:r>
              <a:rPr lang="en" sz="3600" b="1" dirty="0">
                <a:solidFill>
                  <a:srgbClr val="F2F2F2"/>
                </a:solidFill>
              </a:rPr>
              <a:t>	Else</a:t>
            </a:r>
            <a:endParaRPr sz="3600" b="1" dirty="0">
              <a:solidFill>
                <a:srgbClr val="F2F2F2"/>
              </a:solidFill>
            </a:endParaRPr>
          </a:p>
          <a:p>
            <a:pPr marL="0" lvl="0" indent="457200" rtl="0">
              <a:spcBef>
                <a:spcPts val="0"/>
              </a:spcBef>
              <a:spcAft>
                <a:spcPts val="0"/>
              </a:spcAft>
              <a:buNone/>
            </a:pPr>
            <a:r>
              <a:rPr lang="en" sz="3600" b="1" dirty="0">
                <a:solidFill>
                  <a:srgbClr val="F2F2F2"/>
                </a:solidFill>
              </a:rPr>
              <a:t>	</a:t>
            </a:r>
            <a:r>
              <a:rPr lang="en" sz="3600" b="1" dirty="0" smtClean="0">
                <a:solidFill>
                  <a:srgbClr val="F2F2F2"/>
                </a:solidFill>
              </a:rPr>
              <a:t>	</a:t>
            </a:r>
            <a:r>
              <a:rPr lang="en" sz="3500" b="1" dirty="0">
                <a:solidFill>
                  <a:srgbClr val="F2F2F2"/>
                </a:solidFill>
              </a:rPr>
              <a:t>Sort left half of elements.</a:t>
            </a:r>
            <a:endParaRPr sz="3500" b="1" dirty="0">
              <a:solidFill>
                <a:srgbClr val="F2F2F2"/>
              </a:solidFill>
            </a:endParaRPr>
          </a:p>
          <a:p>
            <a:pPr marL="0" lvl="0" indent="457200" rtl="0">
              <a:spcBef>
                <a:spcPts val="0"/>
              </a:spcBef>
              <a:spcAft>
                <a:spcPts val="0"/>
              </a:spcAft>
              <a:buNone/>
            </a:pPr>
            <a:r>
              <a:rPr lang="en" sz="3500" b="1" dirty="0">
                <a:solidFill>
                  <a:srgbClr val="F2F2F2"/>
                </a:solidFill>
              </a:rPr>
              <a:t>		Sort right half of elements.</a:t>
            </a:r>
            <a:endParaRPr sz="3500" b="1" dirty="0">
              <a:solidFill>
                <a:srgbClr val="F2F2F2"/>
              </a:solidFill>
            </a:endParaRPr>
          </a:p>
          <a:p>
            <a:pPr marL="0" lvl="0" indent="457200" rtl="0">
              <a:spcBef>
                <a:spcPts val="0"/>
              </a:spcBef>
              <a:spcAft>
                <a:spcPts val="0"/>
              </a:spcAft>
              <a:buNone/>
            </a:pPr>
            <a:r>
              <a:rPr lang="en" sz="3600" b="1" dirty="0" smtClean="0">
                <a:solidFill>
                  <a:srgbClr val="F2F2F2"/>
                </a:solidFill>
              </a:rPr>
              <a:t>		Merge sorted halves.</a:t>
            </a:r>
            <a:endParaRPr sz="3600" b="1" dirty="0" smtClean="0">
              <a:solidFill>
                <a:srgbClr val="F2F2F2"/>
              </a:solidFill>
            </a:endParaRPr>
          </a:p>
          <a:p>
            <a:pPr marL="0" lvl="0" indent="0" rtl="0">
              <a:spcBef>
                <a:spcPts val="0"/>
              </a:spcBef>
              <a:spcAft>
                <a:spcPts val="0"/>
              </a:spcAft>
              <a:buNone/>
            </a:pPr>
            <a:endParaRPr sz="3000" b="1" dirty="0">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7" name="Group 16"/>
          <p:cNvGrpSpPr/>
          <p:nvPr/>
        </p:nvGrpSpPr>
        <p:grpSpPr>
          <a:xfrm>
            <a:off x="7476075" y="4191534"/>
            <a:ext cx="826500" cy="868591"/>
            <a:chOff x="7476075" y="4191534"/>
            <a:chExt cx="826500" cy="868591"/>
          </a:xfrm>
        </p:grpSpPr>
        <p:sp>
          <p:nvSpPr>
            <p:cNvPr id="105" name="Shape 105"/>
            <p:cNvSpPr/>
            <p:nvPr/>
          </p:nvSpPr>
          <p:spPr>
            <a:xfrm>
              <a:off x="7476075" y="4377275"/>
              <a:ext cx="826500" cy="6768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txBox="1"/>
            <p:nvPr/>
          </p:nvSpPr>
          <p:spPr>
            <a:xfrm>
              <a:off x="7626739" y="41915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1</a:t>
              </a:r>
              <a:endParaRPr sz="6000"/>
            </a:p>
          </p:txBody>
        </p:sp>
        <p:sp>
          <p:nvSpPr>
            <p:cNvPr id="107" name="Shape 107"/>
            <p:cNvSpPr/>
            <p:nvPr/>
          </p:nvSpPr>
          <p:spPr>
            <a:xfrm>
              <a:off x="7501500" y="437012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 name="Group 20"/>
          <p:cNvGrpSpPr/>
          <p:nvPr/>
        </p:nvGrpSpPr>
        <p:grpSpPr>
          <a:xfrm>
            <a:off x="6358500" y="3353334"/>
            <a:ext cx="827775" cy="868591"/>
            <a:chOff x="6358500" y="3353334"/>
            <a:chExt cx="827775" cy="868591"/>
          </a:xfrm>
        </p:grpSpPr>
        <p:sp>
          <p:nvSpPr>
            <p:cNvPr id="115" name="Shape 115"/>
            <p:cNvSpPr/>
            <p:nvPr/>
          </p:nvSpPr>
          <p:spPr>
            <a:xfrm>
              <a:off x="6359775" y="3539075"/>
              <a:ext cx="826500" cy="676800"/>
            </a:xfrm>
            <a:prstGeom prst="rect">
              <a:avLst/>
            </a:prstGeom>
            <a:solidFill>
              <a:srgbClr val="9900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6358500" y="3531925"/>
              <a:ext cx="8265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txBox="1"/>
            <p:nvPr/>
          </p:nvSpPr>
          <p:spPr>
            <a:xfrm>
              <a:off x="6483739" y="33533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6</a:t>
              </a:r>
              <a:endParaRPr sz="6000" dirty="0"/>
            </a:p>
          </p:txBody>
        </p:sp>
      </p:grpSp>
      <p:grpSp>
        <p:nvGrpSpPr>
          <p:cNvPr id="20" name="Group 19"/>
          <p:cNvGrpSpPr/>
          <p:nvPr/>
        </p:nvGrpSpPr>
        <p:grpSpPr>
          <a:xfrm>
            <a:off x="4986900" y="3353334"/>
            <a:ext cx="836900" cy="868591"/>
            <a:chOff x="4986900" y="3353334"/>
            <a:chExt cx="836900" cy="868591"/>
          </a:xfrm>
        </p:grpSpPr>
        <p:sp>
          <p:nvSpPr>
            <p:cNvPr id="145" name="Shape 145"/>
            <p:cNvSpPr/>
            <p:nvPr/>
          </p:nvSpPr>
          <p:spPr>
            <a:xfrm>
              <a:off x="4997300" y="3538525"/>
              <a:ext cx="826500" cy="6768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4986900" y="3531925"/>
              <a:ext cx="8265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txBox="1"/>
            <p:nvPr/>
          </p:nvSpPr>
          <p:spPr>
            <a:xfrm>
              <a:off x="5065075" y="33533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4</a:t>
              </a:r>
              <a:endParaRPr sz="6000"/>
            </a:p>
          </p:txBody>
        </p:sp>
      </p:grpSp>
      <p:grpSp>
        <p:nvGrpSpPr>
          <p:cNvPr id="8" name="Group 7"/>
          <p:cNvGrpSpPr/>
          <p:nvPr/>
        </p:nvGrpSpPr>
        <p:grpSpPr>
          <a:xfrm>
            <a:off x="3350750" y="2515134"/>
            <a:ext cx="787525" cy="862741"/>
            <a:chOff x="3350750" y="2515134"/>
            <a:chExt cx="787525" cy="862741"/>
          </a:xfrm>
        </p:grpSpPr>
        <p:sp>
          <p:nvSpPr>
            <p:cNvPr id="127" name="Shape 127"/>
            <p:cNvSpPr/>
            <p:nvPr/>
          </p:nvSpPr>
          <p:spPr>
            <a:xfrm>
              <a:off x="3361275" y="2700875"/>
              <a:ext cx="777000" cy="6768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3350750" y="268787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txBox="1"/>
            <p:nvPr/>
          </p:nvSpPr>
          <p:spPr>
            <a:xfrm>
              <a:off x="3459148" y="25151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2</a:t>
              </a:r>
              <a:endParaRPr sz="6000"/>
            </a:p>
          </p:txBody>
        </p:sp>
      </p:grpSp>
      <p:grpSp>
        <p:nvGrpSpPr>
          <p:cNvPr id="7" name="Group 6"/>
          <p:cNvGrpSpPr/>
          <p:nvPr/>
        </p:nvGrpSpPr>
        <p:grpSpPr>
          <a:xfrm>
            <a:off x="729600" y="2515134"/>
            <a:ext cx="1609675" cy="868591"/>
            <a:chOff x="729600" y="2515134"/>
            <a:chExt cx="1609675" cy="868591"/>
          </a:xfrm>
        </p:grpSpPr>
        <p:sp>
          <p:nvSpPr>
            <p:cNvPr id="123" name="Shape 123"/>
            <p:cNvSpPr/>
            <p:nvPr/>
          </p:nvSpPr>
          <p:spPr>
            <a:xfrm>
              <a:off x="763675" y="2700875"/>
              <a:ext cx="826500" cy="676800"/>
            </a:xfrm>
            <a:prstGeom prst="rect">
              <a:avLst/>
            </a:prstGeom>
            <a:solidFill>
              <a:srgbClr val="FFF3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1562275" y="2700875"/>
              <a:ext cx="777000" cy="676800"/>
            </a:xfrm>
            <a:prstGeom prst="rect">
              <a:avLst/>
            </a:prstGeom>
            <a:solidFill>
              <a:srgbClr val="4A86E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25" name="Shape 125"/>
            <p:cNvCxnSpPr/>
            <p:nvPr/>
          </p:nvCxnSpPr>
          <p:spPr>
            <a:xfrm>
              <a:off x="1569766" y="2676964"/>
              <a:ext cx="0" cy="700800"/>
            </a:xfrm>
            <a:prstGeom prst="straightConnector1">
              <a:avLst/>
            </a:prstGeom>
            <a:noFill/>
            <a:ln w="76200" cap="flat" cmpd="sng">
              <a:solidFill>
                <a:srgbClr val="000000"/>
              </a:solidFill>
              <a:prstDash val="solid"/>
              <a:round/>
              <a:headEnd type="none" w="med" len="med"/>
              <a:tailEnd type="none" w="med" len="med"/>
            </a:ln>
          </p:spPr>
        </p:cxnSp>
        <p:sp>
          <p:nvSpPr>
            <p:cNvPr id="126" name="Shape 126"/>
            <p:cNvSpPr/>
            <p:nvPr/>
          </p:nvSpPr>
          <p:spPr>
            <a:xfrm>
              <a:off x="729600" y="2693725"/>
              <a:ext cx="16002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txBox="1"/>
            <p:nvPr/>
          </p:nvSpPr>
          <p:spPr>
            <a:xfrm>
              <a:off x="1678357" y="25151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5</a:t>
              </a:r>
              <a:endParaRPr sz="6000"/>
            </a:p>
          </p:txBody>
        </p:sp>
        <p:sp>
          <p:nvSpPr>
            <p:cNvPr id="178" name="Shape 178"/>
            <p:cNvSpPr txBox="1"/>
            <p:nvPr/>
          </p:nvSpPr>
          <p:spPr>
            <a:xfrm>
              <a:off x="839940" y="25151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3</a:t>
              </a:r>
              <a:endParaRPr sz="6000"/>
            </a:p>
          </p:txBody>
        </p:sp>
      </p:grpSp>
      <p:grpSp>
        <p:nvGrpSpPr>
          <p:cNvPr id="10" name="Group 9"/>
          <p:cNvGrpSpPr/>
          <p:nvPr/>
        </p:nvGrpSpPr>
        <p:grpSpPr>
          <a:xfrm>
            <a:off x="2019475" y="3353334"/>
            <a:ext cx="782525" cy="868591"/>
            <a:chOff x="2019475" y="3353334"/>
            <a:chExt cx="782525" cy="868591"/>
          </a:xfrm>
        </p:grpSpPr>
        <p:sp>
          <p:nvSpPr>
            <p:cNvPr id="117" name="Shape 117"/>
            <p:cNvSpPr/>
            <p:nvPr/>
          </p:nvSpPr>
          <p:spPr>
            <a:xfrm>
              <a:off x="2019475" y="3539075"/>
              <a:ext cx="777000" cy="676800"/>
            </a:xfrm>
            <a:prstGeom prst="rect">
              <a:avLst/>
            </a:prstGeom>
            <a:solidFill>
              <a:srgbClr val="4A86E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2025000" y="353192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txBox="1"/>
            <p:nvPr/>
          </p:nvSpPr>
          <p:spPr>
            <a:xfrm>
              <a:off x="2135557" y="33533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5</a:t>
              </a:r>
              <a:endParaRPr sz="6000"/>
            </a:p>
          </p:txBody>
        </p:sp>
      </p:grpSp>
      <p:grpSp>
        <p:nvGrpSpPr>
          <p:cNvPr id="9" name="Group 8"/>
          <p:cNvGrpSpPr/>
          <p:nvPr/>
        </p:nvGrpSpPr>
        <p:grpSpPr>
          <a:xfrm>
            <a:off x="465775" y="3353334"/>
            <a:ext cx="826500" cy="868591"/>
            <a:chOff x="465775" y="3353334"/>
            <a:chExt cx="826500" cy="868591"/>
          </a:xfrm>
        </p:grpSpPr>
        <p:sp>
          <p:nvSpPr>
            <p:cNvPr id="119" name="Shape 119"/>
            <p:cNvSpPr/>
            <p:nvPr/>
          </p:nvSpPr>
          <p:spPr>
            <a:xfrm>
              <a:off x="465775" y="3539075"/>
              <a:ext cx="826500" cy="676800"/>
            </a:xfrm>
            <a:prstGeom prst="rect">
              <a:avLst/>
            </a:prstGeom>
            <a:solidFill>
              <a:srgbClr val="FFF3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501000" y="353192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txBox="1"/>
            <p:nvPr/>
          </p:nvSpPr>
          <p:spPr>
            <a:xfrm>
              <a:off x="611340" y="33533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3</a:t>
              </a:r>
              <a:endParaRPr sz="6000" dirty="0"/>
            </a:p>
          </p:txBody>
        </p:sp>
      </p:grpSp>
      <p:grpSp>
        <p:nvGrpSpPr>
          <p:cNvPr id="27" name="Group 26"/>
          <p:cNvGrpSpPr/>
          <p:nvPr/>
        </p:nvGrpSpPr>
        <p:grpSpPr>
          <a:xfrm>
            <a:off x="1562275" y="4191534"/>
            <a:ext cx="777000" cy="862541"/>
            <a:chOff x="1562275" y="4191534"/>
            <a:chExt cx="777000" cy="862541"/>
          </a:xfrm>
        </p:grpSpPr>
        <p:sp>
          <p:nvSpPr>
            <p:cNvPr id="110" name="Shape 110"/>
            <p:cNvSpPr/>
            <p:nvPr/>
          </p:nvSpPr>
          <p:spPr>
            <a:xfrm>
              <a:off x="1562275" y="4377275"/>
              <a:ext cx="777000" cy="676800"/>
            </a:xfrm>
            <a:prstGeom prst="rect">
              <a:avLst/>
            </a:prstGeom>
            <a:solidFill>
              <a:srgbClr val="4A86E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txBox="1"/>
            <p:nvPr/>
          </p:nvSpPr>
          <p:spPr>
            <a:xfrm>
              <a:off x="1678357" y="41915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5</a:t>
              </a:r>
              <a:endParaRPr sz="6000" dirty="0"/>
            </a:p>
          </p:txBody>
        </p:sp>
      </p:grpSp>
      <p:grpSp>
        <p:nvGrpSpPr>
          <p:cNvPr id="26" name="Group 25"/>
          <p:cNvGrpSpPr/>
          <p:nvPr/>
        </p:nvGrpSpPr>
        <p:grpSpPr>
          <a:xfrm>
            <a:off x="694375" y="4191534"/>
            <a:ext cx="895800" cy="862541"/>
            <a:chOff x="694375" y="4191534"/>
            <a:chExt cx="895800" cy="862541"/>
          </a:xfrm>
        </p:grpSpPr>
        <p:sp>
          <p:nvSpPr>
            <p:cNvPr id="111" name="Shape 111"/>
            <p:cNvSpPr/>
            <p:nvPr/>
          </p:nvSpPr>
          <p:spPr>
            <a:xfrm>
              <a:off x="694375" y="4377275"/>
              <a:ext cx="895800" cy="676800"/>
            </a:xfrm>
            <a:prstGeom prst="rect">
              <a:avLst/>
            </a:prstGeom>
            <a:solidFill>
              <a:srgbClr val="FFF3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txBox="1"/>
            <p:nvPr/>
          </p:nvSpPr>
          <p:spPr>
            <a:xfrm>
              <a:off x="839940" y="41915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3</a:t>
              </a:r>
              <a:endParaRPr sz="6000" dirty="0"/>
            </a:p>
          </p:txBody>
        </p:sp>
      </p:grpSp>
      <p:grpSp>
        <p:nvGrpSpPr>
          <p:cNvPr id="25" name="Group 24"/>
          <p:cNvGrpSpPr/>
          <p:nvPr/>
        </p:nvGrpSpPr>
        <p:grpSpPr>
          <a:xfrm>
            <a:off x="729600" y="4353364"/>
            <a:ext cx="1600200" cy="706761"/>
            <a:chOff x="729600" y="4353364"/>
            <a:chExt cx="1600200" cy="706761"/>
          </a:xfrm>
        </p:grpSpPr>
        <p:sp>
          <p:nvSpPr>
            <p:cNvPr id="112" name="Shape 112"/>
            <p:cNvSpPr/>
            <p:nvPr/>
          </p:nvSpPr>
          <p:spPr>
            <a:xfrm>
              <a:off x="729600" y="4370125"/>
              <a:ext cx="16002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83" name="Shape 183"/>
            <p:cNvCxnSpPr/>
            <p:nvPr/>
          </p:nvCxnSpPr>
          <p:spPr>
            <a:xfrm>
              <a:off x="1569766" y="4353364"/>
              <a:ext cx="0" cy="700800"/>
            </a:xfrm>
            <a:prstGeom prst="straightConnector1">
              <a:avLst/>
            </a:prstGeom>
            <a:noFill/>
            <a:ln w="76200" cap="flat" cmpd="sng">
              <a:solidFill>
                <a:srgbClr val="000000"/>
              </a:solidFill>
              <a:prstDash val="solid"/>
              <a:round/>
              <a:headEnd type="none" w="med" len="med"/>
              <a:tailEnd type="none" w="med" len="med"/>
            </a:ln>
          </p:spPr>
        </p:cxnSp>
      </p:grpSp>
      <p:grpSp>
        <p:nvGrpSpPr>
          <p:cNvPr id="22" name="Group 21"/>
          <p:cNvGrpSpPr/>
          <p:nvPr/>
        </p:nvGrpSpPr>
        <p:grpSpPr>
          <a:xfrm>
            <a:off x="7476075" y="2515134"/>
            <a:ext cx="826500" cy="868591"/>
            <a:chOff x="7476075" y="2515134"/>
            <a:chExt cx="826500" cy="868591"/>
          </a:xfrm>
        </p:grpSpPr>
        <p:sp>
          <p:nvSpPr>
            <p:cNvPr id="121" name="Shape 121"/>
            <p:cNvSpPr/>
            <p:nvPr/>
          </p:nvSpPr>
          <p:spPr>
            <a:xfrm>
              <a:off x="7476075" y="2700875"/>
              <a:ext cx="826500" cy="6768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7501500" y="269372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txBox="1"/>
            <p:nvPr/>
          </p:nvSpPr>
          <p:spPr>
            <a:xfrm>
              <a:off x="7550539" y="25151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1</a:t>
              </a:r>
              <a:endParaRPr sz="6000"/>
            </a:p>
          </p:txBody>
        </p:sp>
      </p:grpSp>
      <p:grpSp>
        <p:nvGrpSpPr>
          <p:cNvPr id="18" name="Group 17"/>
          <p:cNvGrpSpPr/>
          <p:nvPr/>
        </p:nvGrpSpPr>
        <p:grpSpPr>
          <a:xfrm>
            <a:off x="7780875" y="3353334"/>
            <a:ext cx="826500" cy="868591"/>
            <a:chOff x="7780875" y="3353334"/>
            <a:chExt cx="826500" cy="868591"/>
          </a:xfrm>
        </p:grpSpPr>
        <p:sp>
          <p:nvSpPr>
            <p:cNvPr id="113" name="Shape 113"/>
            <p:cNvSpPr/>
            <p:nvPr/>
          </p:nvSpPr>
          <p:spPr>
            <a:xfrm>
              <a:off x="7780875" y="3539075"/>
              <a:ext cx="826500" cy="6768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7806300" y="353192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txBox="1"/>
            <p:nvPr/>
          </p:nvSpPr>
          <p:spPr>
            <a:xfrm>
              <a:off x="7855339" y="33533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1</a:t>
              </a:r>
              <a:endParaRPr sz="6000"/>
            </a:p>
          </p:txBody>
        </p:sp>
      </p:grpSp>
      <p:sp>
        <p:nvSpPr>
          <p:cNvPr id="211" name="Shape 211"/>
          <p:cNvSpPr txBox="1"/>
          <p:nvPr/>
        </p:nvSpPr>
        <p:spPr>
          <a:xfrm>
            <a:off x="2541425" y="73325"/>
            <a:ext cx="3657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solidFill>
                  <a:srgbClr val="F2F2F2"/>
                </a:solidFill>
              </a:rPr>
              <a:t>Merge Sort</a:t>
            </a:r>
            <a:endParaRPr sz="4000" b="1" dirty="0">
              <a:solidFill>
                <a:srgbClr val="F2F2F2"/>
              </a:solidFill>
            </a:endParaRPr>
          </a:p>
          <a:p>
            <a:pPr marL="0" lvl="0" indent="0">
              <a:spcBef>
                <a:spcPts val="0"/>
              </a:spcBef>
              <a:spcAft>
                <a:spcPts val="0"/>
              </a:spcAft>
              <a:buNone/>
            </a:pPr>
            <a:endParaRPr dirty="0"/>
          </a:p>
        </p:txBody>
      </p:sp>
      <p:grpSp>
        <p:nvGrpSpPr>
          <p:cNvPr id="4" name="Group 3"/>
          <p:cNvGrpSpPr/>
          <p:nvPr/>
        </p:nvGrpSpPr>
        <p:grpSpPr>
          <a:xfrm>
            <a:off x="2065975" y="838734"/>
            <a:ext cx="5086700" cy="868591"/>
            <a:chOff x="2065975" y="838734"/>
            <a:chExt cx="5086700" cy="868591"/>
          </a:xfrm>
        </p:grpSpPr>
        <p:sp>
          <p:nvSpPr>
            <p:cNvPr id="135" name="Shape 135"/>
            <p:cNvSpPr/>
            <p:nvPr/>
          </p:nvSpPr>
          <p:spPr>
            <a:xfrm>
              <a:off x="2065975" y="1024475"/>
              <a:ext cx="895800" cy="676800"/>
            </a:xfrm>
            <a:prstGeom prst="rect">
              <a:avLst/>
            </a:prstGeom>
            <a:solidFill>
              <a:srgbClr val="FFF3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txBox="1"/>
            <p:nvPr/>
          </p:nvSpPr>
          <p:spPr>
            <a:xfrm>
              <a:off x="2211540" y="8387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3</a:t>
              </a:r>
              <a:endParaRPr sz="6000" dirty="0"/>
            </a:p>
          </p:txBody>
        </p:sp>
        <p:sp>
          <p:nvSpPr>
            <p:cNvPr id="139" name="Shape 139"/>
            <p:cNvSpPr/>
            <p:nvPr/>
          </p:nvSpPr>
          <p:spPr>
            <a:xfrm>
              <a:off x="4580475" y="1024475"/>
              <a:ext cx="826500" cy="676800"/>
            </a:xfrm>
            <a:prstGeom prst="rect">
              <a:avLst/>
            </a:prstGeom>
            <a:solidFill>
              <a:srgbClr val="9900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2946775" y="1024475"/>
              <a:ext cx="777000" cy="676800"/>
            </a:xfrm>
            <a:prstGeom prst="rect">
              <a:avLst/>
            </a:prstGeom>
            <a:solidFill>
              <a:srgbClr val="4A86E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5418775" y="1024475"/>
              <a:ext cx="895800" cy="6768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3742275" y="1024475"/>
              <a:ext cx="826500" cy="6768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6256875" y="1024475"/>
              <a:ext cx="895800" cy="6768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txBox="1"/>
            <p:nvPr/>
          </p:nvSpPr>
          <p:spPr>
            <a:xfrm>
              <a:off x="3916348" y="8387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2</a:t>
              </a:r>
              <a:endParaRPr sz="6000"/>
            </a:p>
          </p:txBody>
        </p:sp>
        <p:sp>
          <p:nvSpPr>
            <p:cNvPr id="158" name="Shape 158"/>
            <p:cNvSpPr txBox="1"/>
            <p:nvPr/>
          </p:nvSpPr>
          <p:spPr>
            <a:xfrm>
              <a:off x="3049957" y="8387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5</a:t>
              </a:r>
              <a:endParaRPr sz="6000"/>
            </a:p>
          </p:txBody>
        </p:sp>
        <p:cxnSp>
          <p:nvCxnSpPr>
            <p:cNvPr id="159" name="Shape 159"/>
            <p:cNvCxnSpPr/>
            <p:nvPr/>
          </p:nvCxnSpPr>
          <p:spPr>
            <a:xfrm>
              <a:off x="3749945" y="1000564"/>
              <a:ext cx="0" cy="700800"/>
            </a:xfrm>
            <a:prstGeom prst="straightConnector1">
              <a:avLst/>
            </a:prstGeom>
            <a:noFill/>
            <a:ln w="76200" cap="flat" cmpd="sng">
              <a:solidFill>
                <a:srgbClr val="000000"/>
              </a:solidFill>
              <a:prstDash val="solid"/>
              <a:round/>
              <a:headEnd type="none" w="med" len="med"/>
              <a:tailEnd type="none" w="med" len="med"/>
            </a:ln>
          </p:spPr>
        </p:cxnSp>
        <p:cxnSp>
          <p:nvCxnSpPr>
            <p:cNvPr id="160" name="Shape 160"/>
            <p:cNvCxnSpPr/>
            <p:nvPr/>
          </p:nvCxnSpPr>
          <p:spPr>
            <a:xfrm>
              <a:off x="4574126" y="1000564"/>
              <a:ext cx="0" cy="700800"/>
            </a:xfrm>
            <a:prstGeom prst="straightConnector1">
              <a:avLst/>
            </a:prstGeom>
            <a:noFill/>
            <a:ln w="76200" cap="flat" cmpd="sng">
              <a:solidFill>
                <a:srgbClr val="000000"/>
              </a:solidFill>
              <a:prstDash val="solid"/>
              <a:round/>
              <a:headEnd type="none" w="med" len="med"/>
              <a:tailEnd type="none" w="med" len="med"/>
            </a:ln>
          </p:spPr>
        </p:cxnSp>
        <p:cxnSp>
          <p:nvCxnSpPr>
            <p:cNvPr id="161" name="Shape 161"/>
            <p:cNvCxnSpPr/>
            <p:nvPr/>
          </p:nvCxnSpPr>
          <p:spPr>
            <a:xfrm>
              <a:off x="5432507" y="1000564"/>
              <a:ext cx="0" cy="700800"/>
            </a:xfrm>
            <a:prstGeom prst="straightConnector1">
              <a:avLst/>
            </a:prstGeom>
            <a:noFill/>
            <a:ln w="76200" cap="flat" cmpd="sng">
              <a:solidFill>
                <a:srgbClr val="000000"/>
              </a:solidFill>
              <a:prstDash val="solid"/>
              <a:round/>
              <a:headEnd type="none" w="med" len="med"/>
              <a:tailEnd type="none" w="med" len="med"/>
            </a:ln>
          </p:spPr>
        </p:cxnSp>
        <p:sp>
          <p:nvSpPr>
            <p:cNvPr id="162" name="Shape 162"/>
            <p:cNvSpPr txBox="1"/>
            <p:nvPr/>
          </p:nvSpPr>
          <p:spPr>
            <a:xfrm>
              <a:off x="5569339" y="8387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4</a:t>
              </a:r>
              <a:endParaRPr sz="6000"/>
            </a:p>
          </p:txBody>
        </p:sp>
        <p:cxnSp>
          <p:nvCxnSpPr>
            <p:cNvPr id="163" name="Shape 163"/>
            <p:cNvCxnSpPr/>
            <p:nvPr/>
          </p:nvCxnSpPr>
          <p:spPr>
            <a:xfrm>
              <a:off x="2941366" y="1000564"/>
              <a:ext cx="0" cy="700800"/>
            </a:xfrm>
            <a:prstGeom prst="straightConnector1">
              <a:avLst/>
            </a:prstGeom>
            <a:noFill/>
            <a:ln w="76200" cap="flat" cmpd="sng">
              <a:solidFill>
                <a:srgbClr val="000000"/>
              </a:solidFill>
              <a:prstDash val="solid"/>
              <a:round/>
              <a:headEnd type="none" w="med" len="med"/>
              <a:tailEnd type="none" w="med" len="med"/>
            </a:ln>
          </p:spPr>
        </p:cxnSp>
        <p:sp>
          <p:nvSpPr>
            <p:cNvPr id="164" name="Shape 164"/>
            <p:cNvSpPr txBox="1"/>
            <p:nvPr/>
          </p:nvSpPr>
          <p:spPr>
            <a:xfrm>
              <a:off x="4684075" y="8387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6</a:t>
              </a:r>
              <a:endParaRPr sz="6000"/>
            </a:p>
          </p:txBody>
        </p:sp>
        <p:cxnSp>
          <p:nvCxnSpPr>
            <p:cNvPr id="189" name="Shape 189"/>
            <p:cNvCxnSpPr/>
            <p:nvPr/>
          </p:nvCxnSpPr>
          <p:spPr>
            <a:xfrm>
              <a:off x="6270707" y="1000564"/>
              <a:ext cx="0" cy="700800"/>
            </a:xfrm>
            <a:prstGeom prst="straightConnector1">
              <a:avLst/>
            </a:prstGeom>
            <a:noFill/>
            <a:ln w="76200" cap="flat" cmpd="sng">
              <a:solidFill>
                <a:srgbClr val="000000"/>
              </a:solidFill>
              <a:prstDash val="solid"/>
              <a:round/>
              <a:headEnd type="none" w="med" len="med"/>
              <a:tailEnd type="none" w="med" len="med"/>
            </a:ln>
          </p:spPr>
        </p:cxnSp>
        <p:sp>
          <p:nvSpPr>
            <p:cNvPr id="190" name="Shape 190"/>
            <p:cNvSpPr txBox="1"/>
            <p:nvPr/>
          </p:nvSpPr>
          <p:spPr>
            <a:xfrm>
              <a:off x="6407539" y="8387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1</a:t>
              </a:r>
              <a:endParaRPr sz="6000"/>
            </a:p>
          </p:txBody>
        </p:sp>
        <p:sp>
          <p:nvSpPr>
            <p:cNvPr id="212" name="Shape 212"/>
            <p:cNvSpPr/>
            <p:nvPr/>
          </p:nvSpPr>
          <p:spPr>
            <a:xfrm>
              <a:off x="2101199" y="1017325"/>
              <a:ext cx="50514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 name="Group 5"/>
          <p:cNvGrpSpPr/>
          <p:nvPr/>
        </p:nvGrpSpPr>
        <p:grpSpPr>
          <a:xfrm>
            <a:off x="922975" y="1676934"/>
            <a:ext cx="2542026" cy="868591"/>
            <a:chOff x="922975" y="1676934"/>
            <a:chExt cx="2542026" cy="868591"/>
          </a:xfrm>
        </p:grpSpPr>
        <p:sp>
          <p:nvSpPr>
            <p:cNvPr id="134" name="Shape 134"/>
            <p:cNvSpPr/>
            <p:nvPr/>
          </p:nvSpPr>
          <p:spPr>
            <a:xfrm>
              <a:off x="922975" y="1862675"/>
              <a:ext cx="895800" cy="676800"/>
            </a:xfrm>
            <a:prstGeom prst="rect">
              <a:avLst/>
            </a:prstGeom>
            <a:solidFill>
              <a:srgbClr val="FFF3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1803775" y="1862675"/>
              <a:ext cx="777000" cy="676800"/>
            </a:xfrm>
            <a:prstGeom prst="rect">
              <a:avLst/>
            </a:prstGeom>
            <a:solidFill>
              <a:srgbClr val="4A86E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2599275" y="1862675"/>
              <a:ext cx="826500" cy="6768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txBox="1"/>
            <p:nvPr/>
          </p:nvSpPr>
          <p:spPr>
            <a:xfrm>
              <a:off x="2773348" y="16769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2</a:t>
              </a:r>
              <a:endParaRPr sz="6000" dirty="0"/>
            </a:p>
          </p:txBody>
        </p:sp>
        <p:sp>
          <p:nvSpPr>
            <p:cNvPr id="166" name="Shape 166"/>
            <p:cNvSpPr txBox="1"/>
            <p:nvPr/>
          </p:nvSpPr>
          <p:spPr>
            <a:xfrm>
              <a:off x="1906957" y="16769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5</a:t>
              </a:r>
              <a:endParaRPr sz="6000"/>
            </a:p>
          </p:txBody>
        </p:sp>
        <p:cxnSp>
          <p:nvCxnSpPr>
            <p:cNvPr id="167" name="Shape 167"/>
            <p:cNvCxnSpPr/>
            <p:nvPr/>
          </p:nvCxnSpPr>
          <p:spPr>
            <a:xfrm>
              <a:off x="2606945" y="1838764"/>
              <a:ext cx="0" cy="700800"/>
            </a:xfrm>
            <a:prstGeom prst="straightConnector1">
              <a:avLst/>
            </a:prstGeom>
            <a:noFill/>
            <a:ln w="76200" cap="flat" cmpd="sng">
              <a:solidFill>
                <a:srgbClr val="000000"/>
              </a:solidFill>
              <a:prstDash val="solid"/>
              <a:round/>
              <a:headEnd type="none" w="med" len="med"/>
              <a:tailEnd type="none" w="med" len="med"/>
            </a:ln>
          </p:spPr>
        </p:cxnSp>
        <p:sp>
          <p:nvSpPr>
            <p:cNvPr id="168" name="Shape 168"/>
            <p:cNvSpPr txBox="1"/>
            <p:nvPr/>
          </p:nvSpPr>
          <p:spPr>
            <a:xfrm>
              <a:off x="1068540" y="16769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3</a:t>
              </a:r>
              <a:endParaRPr sz="6000" dirty="0"/>
            </a:p>
          </p:txBody>
        </p:sp>
        <p:cxnSp>
          <p:nvCxnSpPr>
            <p:cNvPr id="169" name="Shape 169"/>
            <p:cNvCxnSpPr/>
            <p:nvPr/>
          </p:nvCxnSpPr>
          <p:spPr>
            <a:xfrm>
              <a:off x="1798366" y="1838764"/>
              <a:ext cx="0" cy="700800"/>
            </a:xfrm>
            <a:prstGeom prst="straightConnector1">
              <a:avLst/>
            </a:prstGeom>
            <a:noFill/>
            <a:ln w="76200" cap="flat" cmpd="sng">
              <a:solidFill>
                <a:srgbClr val="000000"/>
              </a:solidFill>
              <a:prstDash val="solid"/>
              <a:round/>
              <a:headEnd type="none" w="med" len="med"/>
              <a:tailEnd type="none" w="med" len="med"/>
            </a:ln>
          </p:spPr>
        </p:cxnSp>
        <p:sp>
          <p:nvSpPr>
            <p:cNvPr id="213" name="Shape 213"/>
            <p:cNvSpPr/>
            <p:nvPr/>
          </p:nvSpPr>
          <p:spPr>
            <a:xfrm>
              <a:off x="958201" y="1855525"/>
              <a:ext cx="25068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 name="Group 23"/>
          <p:cNvGrpSpPr/>
          <p:nvPr/>
        </p:nvGrpSpPr>
        <p:grpSpPr>
          <a:xfrm>
            <a:off x="5571075" y="1676934"/>
            <a:ext cx="2402625" cy="868591"/>
            <a:chOff x="5571075" y="1676934"/>
            <a:chExt cx="2402625" cy="868591"/>
          </a:xfrm>
        </p:grpSpPr>
        <p:sp>
          <p:nvSpPr>
            <p:cNvPr id="132" name="Shape 132"/>
            <p:cNvSpPr/>
            <p:nvPr/>
          </p:nvSpPr>
          <p:spPr>
            <a:xfrm>
              <a:off x="5571075" y="1862675"/>
              <a:ext cx="826500" cy="676800"/>
            </a:xfrm>
            <a:prstGeom prst="rect">
              <a:avLst/>
            </a:prstGeom>
            <a:solidFill>
              <a:srgbClr val="9900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7171700" y="1859100"/>
              <a:ext cx="777000" cy="6768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6445100" y="1862125"/>
              <a:ext cx="729600" cy="6768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0" name="Shape 170"/>
            <p:cNvCxnSpPr/>
            <p:nvPr/>
          </p:nvCxnSpPr>
          <p:spPr>
            <a:xfrm>
              <a:off x="6423107" y="1838764"/>
              <a:ext cx="0" cy="700800"/>
            </a:xfrm>
            <a:prstGeom prst="straightConnector1">
              <a:avLst/>
            </a:prstGeom>
            <a:noFill/>
            <a:ln w="76200" cap="flat" cmpd="sng">
              <a:solidFill>
                <a:srgbClr val="000000"/>
              </a:solidFill>
              <a:prstDash val="solid"/>
              <a:round/>
              <a:headEnd type="none" w="med" len="med"/>
              <a:tailEnd type="none" w="med" len="med"/>
            </a:ln>
          </p:spPr>
        </p:cxnSp>
        <p:sp>
          <p:nvSpPr>
            <p:cNvPr id="171" name="Shape 171"/>
            <p:cNvSpPr txBox="1"/>
            <p:nvPr/>
          </p:nvSpPr>
          <p:spPr>
            <a:xfrm>
              <a:off x="6483739" y="16769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4</a:t>
              </a:r>
              <a:endParaRPr sz="6000"/>
            </a:p>
          </p:txBody>
        </p:sp>
        <p:sp>
          <p:nvSpPr>
            <p:cNvPr id="172" name="Shape 172"/>
            <p:cNvSpPr txBox="1"/>
            <p:nvPr/>
          </p:nvSpPr>
          <p:spPr>
            <a:xfrm>
              <a:off x="5674675" y="16769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6</a:t>
              </a:r>
              <a:endParaRPr sz="6000"/>
            </a:p>
          </p:txBody>
        </p:sp>
        <p:sp>
          <p:nvSpPr>
            <p:cNvPr id="214" name="Shape 214"/>
            <p:cNvSpPr txBox="1"/>
            <p:nvPr/>
          </p:nvSpPr>
          <p:spPr>
            <a:xfrm>
              <a:off x="7321939" y="16769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1</a:t>
              </a:r>
              <a:endParaRPr sz="6000" dirty="0"/>
            </a:p>
          </p:txBody>
        </p:sp>
        <p:sp>
          <p:nvSpPr>
            <p:cNvPr id="215" name="Shape 215"/>
            <p:cNvSpPr/>
            <p:nvPr/>
          </p:nvSpPr>
          <p:spPr>
            <a:xfrm>
              <a:off x="7196700" y="185552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5596500" y="1855525"/>
              <a:ext cx="16002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Group 22"/>
          <p:cNvGrpSpPr/>
          <p:nvPr/>
        </p:nvGrpSpPr>
        <p:grpSpPr>
          <a:xfrm>
            <a:off x="4885275" y="2515134"/>
            <a:ext cx="1574825" cy="868591"/>
            <a:chOff x="4885275" y="2515134"/>
            <a:chExt cx="1574825" cy="868591"/>
          </a:xfrm>
        </p:grpSpPr>
        <p:sp>
          <p:nvSpPr>
            <p:cNvPr id="129" name="Shape 129"/>
            <p:cNvSpPr/>
            <p:nvPr/>
          </p:nvSpPr>
          <p:spPr>
            <a:xfrm>
              <a:off x="5683100" y="2700325"/>
              <a:ext cx="777000" cy="6768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txBox="1"/>
            <p:nvPr/>
          </p:nvSpPr>
          <p:spPr>
            <a:xfrm>
              <a:off x="5797939" y="25151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solidFill>
                    <a:schemeClr val="dk1"/>
                  </a:solidFill>
                </a:rPr>
                <a:t>4</a:t>
              </a:r>
              <a:endParaRPr sz="6000">
                <a:solidFill>
                  <a:schemeClr val="dk1"/>
                </a:solidFill>
              </a:endParaRPr>
            </a:p>
          </p:txBody>
        </p:sp>
        <p:sp>
          <p:nvSpPr>
            <p:cNvPr id="131" name="Shape 131"/>
            <p:cNvSpPr/>
            <p:nvPr/>
          </p:nvSpPr>
          <p:spPr>
            <a:xfrm>
              <a:off x="5672700" y="269372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4885275" y="2700875"/>
              <a:ext cx="777000" cy="676800"/>
            </a:xfrm>
            <a:prstGeom prst="rect">
              <a:avLst/>
            </a:prstGeom>
            <a:solidFill>
              <a:srgbClr val="9900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4910700" y="269372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txBox="1"/>
            <p:nvPr/>
          </p:nvSpPr>
          <p:spPr>
            <a:xfrm>
              <a:off x="4988875" y="25151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6</a:t>
              </a:r>
              <a:endParaRPr sz="6000" dirty="0"/>
            </a:p>
          </p:txBody>
        </p:sp>
      </p:grpSp>
      <p:grpSp>
        <p:nvGrpSpPr>
          <p:cNvPr id="231" name="Group 230"/>
          <p:cNvGrpSpPr/>
          <p:nvPr/>
        </p:nvGrpSpPr>
        <p:grpSpPr>
          <a:xfrm>
            <a:off x="4921100" y="4191534"/>
            <a:ext cx="826500" cy="861991"/>
            <a:chOff x="4921100" y="4191534"/>
            <a:chExt cx="826500" cy="861991"/>
          </a:xfrm>
        </p:grpSpPr>
        <p:sp>
          <p:nvSpPr>
            <p:cNvPr id="108" name="Shape 108"/>
            <p:cNvSpPr/>
            <p:nvPr/>
          </p:nvSpPr>
          <p:spPr>
            <a:xfrm>
              <a:off x="4921100" y="4376725"/>
              <a:ext cx="826500" cy="6768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txBox="1"/>
            <p:nvPr/>
          </p:nvSpPr>
          <p:spPr>
            <a:xfrm>
              <a:off x="5030940" y="41915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4</a:t>
              </a:r>
              <a:endParaRPr sz="6000" dirty="0"/>
            </a:p>
          </p:txBody>
        </p:sp>
      </p:grpSp>
      <p:grpSp>
        <p:nvGrpSpPr>
          <p:cNvPr id="232" name="Group 231"/>
          <p:cNvGrpSpPr/>
          <p:nvPr/>
        </p:nvGrpSpPr>
        <p:grpSpPr>
          <a:xfrm>
            <a:off x="5750175" y="4191534"/>
            <a:ext cx="777000" cy="862541"/>
            <a:chOff x="5750175" y="4191534"/>
            <a:chExt cx="777000" cy="862541"/>
          </a:xfrm>
        </p:grpSpPr>
        <p:sp>
          <p:nvSpPr>
            <p:cNvPr id="137" name="Shape 137"/>
            <p:cNvSpPr/>
            <p:nvPr/>
          </p:nvSpPr>
          <p:spPr>
            <a:xfrm>
              <a:off x="5750175" y="4377275"/>
              <a:ext cx="777000" cy="676800"/>
            </a:xfrm>
            <a:prstGeom prst="rect">
              <a:avLst/>
            </a:prstGeom>
            <a:solidFill>
              <a:srgbClr val="9900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txBox="1"/>
            <p:nvPr/>
          </p:nvSpPr>
          <p:spPr>
            <a:xfrm>
              <a:off x="5869357" y="41915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6</a:t>
              </a:r>
              <a:endParaRPr sz="6000" dirty="0"/>
            </a:p>
          </p:txBody>
        </p:sp>
      </p:grpSp>
      <p:grpSp>
        <p:nvGrpSpPr>
          <p:cNvPr id="230" name="Group 229"/>
          <p:cNvGrpSpPr/>
          <p:nvPr/>
        </p:nvGrpSpPr>
        <p:grpSpPr>
          <a:xfrm>
            <a:off x="4920600" y="4353364"/>
            <a:ext cx="1600200" cy="706761"/>
            <a:chOff x="4920600" y="4353364"/>
            <a:chExt cx="1600200" cy="706761"/>
          </a:xfrm>
        </p:grpSpPr>
        <p:cxnSp>
          <p:nvCxnSpPr>
            <p:cNvPr id="193" name="Shape 193"/>
            <p:cNvCxnSpPr/>
            <p:nvPr/>
          </p:nvCxnSpPr>
          <p:spPr>
            <a:xfrm>
              <a:off x="5760766" y="4353364"/>
              <a:ext cx="0" cy="700800"/>
            </a:xfrm>
            <a:prstGeom prst="straightConnector1">
              <a:avLst/>
            </a:prstGeom>
            <a:noFill/>
            <a:ln w="76200" cap="flat" cmpd="sng">
              <a:solidFill>
                <a:srgbClr val="000000"/>
              </a:solidFill>
              <a:prstDash val="solid"/>
              <a:round/>
              <a:headEnd type="none" w="med" len="med"/>
              <a:tailEnd type="none" w="med" len="med"/>
            </a:ln>
          </p:spPr>
        </p:cxnSp>
        <p:sp>
          <p:nvSpPr>
            <p:cNvPr id="219" name="Shape 219"/>
            <p:cNvSpPr/>
            <p:nvPr/>
          </p:nvSpPr>
          <p:spPr>
            <a:xfrm>
              <a:off x="4920600" y="4370125"/>
              <a:ext cx="16002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 name="Group 30"/>
          <p:cNvGrpSpPr/>
          <p:nvPr/>
        </p:nvGrpSpPr>
        <p:grpSpPr>
          <a:xfrm>
            <a:off x="2586475" y="5029734"/>
            <a:ext cx="895800" cy="862541"/>
            <a:chOff x="2586475" y="5029734"/>
            <a:chExt cx="895800" cy="862541"/>
          </a:xfrm>
        </p:grpSpPr>
        <p:sp>
          <p:nvSpPr>
            <p:cNvPr id="103" name="Shape 103"/>
            <p:cNvSpPr/>
            <p:nvPr/>
          </p:nvSpPr>
          <p:spPr>
            <a:xfrm>
              <a:off x="2586475" y="5215475"/>
              <a:ext cx="895800" cy="676800"/>
            </a:xfrm>
            <a:prstGeom prst="rect">
              <a:avLst/>
            </a:prstGeom>
            <a:solidFill>
              <a:srgbClr val="4A86E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txBox="1"/>
            <p:nvPr/>
          </p:nvSpPr>
          <p:spPr>
            <a:xfrm>
              <a:off x="2773348" y="50297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5</a:t>
              </a:r>
              <a:endParaRPr sz="6000" dirty="0"/>
            </a:p>
          </p:txBody>
        </p:sp>
      </p:grpSp>
      <p:grpSp>
        <p:nvGrpSpPr>
          <p:cNvPr id="30" name="Group 29"/>
          <p:cNvGrpSpPr/>
          <p:nvPr/>
        </p:nvGrpSpPr>
        <p:grpSpPr>
          <a:xfrm>
            <a:off x="1803775" y="5029734"/>
            <a:ext cx="777000" cy="862541"/>
            <a:chOff x="1803775" y="5029734"/>
            <a:chExt cx="777000" cy="862541"/>
          </a:xfrm>
        </p:grpSpPr>
        <p:sp>
          <p:nvSpPr>
            <p:cNvPr id="148" name="Shape 148"/>
            <p:cNvSpPr/>
            <p:nvPr/>
          </p:nvSpPr>
          <p:spPr>
            <a:xfrm>
              <a:off x="1803775" y="5215475"/>
              <a:ext cx="777000" cy="676800"/>
            </a:xfrm>
            <a:prstGeom prst="rect">
              <a:avLst/>
            </a:prstGeom>
            <a:solidFill>
              <a:srgbClr val="FFF3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txBox="1"/>
            <p:nvPr/>
          </p:nvSpPr>
          <p:spPr>
            <a:xfrm>
              <a:off x="1906957" y="50297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3</a:t>
              </a:r>
              <a:endParaRPr sz="6000" dirty="0"/>
            </a:p>
          </p:txBody>
        </p:sp>
      </p:grpSp>
      <p:grpSp>
        <p:nvGrpSpPr>
          <p:cNvPr id="29" name="Group 28"/>
          <p:cNvGrpSpPr/>
          <p:nvPr/>
        </p:nvGrpSpPr>
        <p:grpSpPr>
          <a:xfrm>
            <a:off x="999075" y="5029734"/>
            <a:ext cx="777000" cy="862541"/>
            <a:chOff x="999075" y="5029734"/>
            <a:chExt cx="777000" cy="862541"/>
          </a:xfrm>
        </p:grpSpPr>
        <p:sp>
          <p:nvSpPr>
            <p:cNvPr id="150" name="Shape 150"/>
            <p:cNvSpPr/>
            <p:nvPr/>
          </p:nvSpPr>
          <p:spPr>
            <a:xfrm>
              <a:off x="999075" y="5215475"/>
              <a:ext cx="777000" cy="6768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txBox="1"/>
            <p:nvPr/>
          </p:nvSpPr>
          <p:spPr>
            <a:xfrm>
              <a:off x="1068540" y="50297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2</a:t>
              </a:r>
              <a:endParaRPr sz="6000" dirty="0"/>
            </a:p>
          </p:txBody>
        </p:sp>
      </p:grpSp>
      <p:grpSp>
        <p:nvGrpSpPr>
          <p:cNvPr id="28" name="Group 27"/>
          <p:cNvGrpSpPr/>
          <p:nvPr/>
        </p:nvGrpSpPr>
        <p:grpSpPr>
          <a:xfrm>
            <a:off x="958201" y="5191564"/>
            <a:ext cx="2506800" cy="706761"/>
            <a:chOff x="958201" y="5191564"/>
            <a:chExt cx="2506800" cy="706761"/>
          </a:xfrm>
        </p:grpSpPr>
        <p:cxnSp>
          <p:nvCxnSpPr>
            <p:cNvPr id="186" name="Shape 186"/>
            <p:cNvCxnSpPr/>
            <p:nvPr/>
          </p:nvCxnSpPr>
          <p:spPr>
            <a:xfrm>
              <a:off x="2606945" y="5191564"/>
              <a:ext cx="0" cy="700800"/>
            </a:xfrm>
            <a:prstGeom prst="straightConnector1">
              <a:avLst/>
            </a:prstGeom>
            <a:noFill/>
            <a:ln w="76200" cap="flat" cmpd="sng">
              <a:solidFill>
                <a:srgbClr val="000000"/>
              </a:solidFill>
              <a:prstDash val="solid"/>
              <a:round/>
              <a:headEnd type="none" w="med" len="med"/>
              <a:tailEnd type="none" w="med" len="med"/>
            </a:ln>
          </p:spPr>
        </p:cxnSp>
        <p:cxnSp>
          <p:nvCxnSpPr>
            <p:cNvPr id="188" name="Shape 188"/>
            <p:cNvCxnSpPr/>
            <p:nvPr/>
          </p:nvCxnSpPr>
          <p:spPr>
            <a:xfrm>
              <a:off x="1798366" y="5191564"/>
              <a:ext cx="0" cy="700800"/>
            </a:xfrm>
            <a:prstGeom prst="straightConnector1">
              <a:avLst/>
            </a:prstGeom>
            <a:noFill/>
            <a:ln w="76200" cap="flat" cmpd="sng">
              <a:solidFill>
                <a:srgbClr val="000000"/>
              </a:solidFill>
              <a:prstDash val="solid"/>
              <a:round/>
              <a:headEnd type="none" w="med" len="med"/>
              <a:tailEnd type="none" w="med" len="med"/>
            </a:ln>
          </p:spPr>
        </p:cxnSp>
        <p:sp>
          <p:nvSpPr>
            <p:cNvPr id="220" name="Shape 220"/>
            <p:cNvSpPr/>
            <p:nvPr/>
          </p:nvSpPr>
          <p:spPr>
            <a:xfrm>
              <a:off x="958201" y="5208325"/>
              <a:ext cx="25068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6" name="Group 235"/>
          <p:cNvGrpSpPr/>
          <p:nvPr/>
        </p:nvGrpSpPr>
        <p:grpSpPr>
          <a:xfrm>
            <a:off x="7274175" y="5029728"/>
            <a:ext cx="777000" cy="862547"/>
            <a:chOff x="7274175" y="5029728"/>
            <a:chExt cx="777000" cy="862547"/>
          </a:xfrm>
        </p:grpSpPr>
        <p:sp>
          <p:nvSpPr>
            <p:cNvPr id="104" name="Shape 104"/>
            <p:cNvSpPr/>
            <p:nvPr/>
          </p:nvSpPr>
          <p:spPr>
            <a:xfrm>
              <a:off x="7274175" y="5215475"/>
              <a:ext cx="777000" cy="676800"/>
            </a:xfrm>
            <a:prstGeom prst="rect">
              <a:avLst/>
            </a:prstGeom>
            <a:solidFill>
              <a:srgbClr val="9900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txBox="1"/>
            <p:nvPr/>
          </p:nvSpPr>
          <p:spPr>
            <a:xfrm>
              <a:off x="7398233" y="5029728"/>
              <a:ext cx="5526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6</a:t>
              </a:r>
              <a:endParaRPr sz="6000" dirty="0"/>
            </a:p>
          </p:txBody>
        </p:sp>
      </p:grpSp>
      <p:grpSp>
        <p:nvGrpSpPr>
          <p:cNvPr id="235" name="Group 234"/>
          <p:cNvGrpSpPr/>
          <p:nvPr/>
        </p:nvGrpSpPr>
        <p:grpSpPr>
          <a:xfrm>
            <a:off x="6494600" y="5029728"/>
            <a:ext cx="729600" cy="861997"/>
            <a:chOff x="6494600" y="5029728"/>
            <a:chExt cx="729600" cy="861997"/>
          </a:xfrm>
        </p:grpSpPr>
        <p:sp>
          <p:nvSpPr>
            <p:cNvPr id="146" name="Shape 146"/>
            <p:cNvSpPr/>
            <p:nvPr/>
          </p:nvSpPr>
          <p:spPr>
            <a:xfrm>
              <a:off x="6494600" y="5214925"/>
              <a:ext cx="729600" cy="6768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txBox="1"/>
            <p:nvPr/>
          </p:nvSpPr>
          <p:spPr>
            <a:xfrm>
              <a:off x="6579403" y="5029728"/>
              <a:ext cx="5526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4</a:t>
              </a:r>
              <a:endParaRPr sz="6000" dirty="0"/>
            </a:p>
          </p:txBody>
        </p:sp>
      </p:grpSp>
      <p:grpSp>
        <p:nvGrpSpPr>
          <p:cNvPr id="234" name="Group 233"/>
          <p:cNvGrpSpPr/>
          <p:nvPr/>
        </p:nvGrpSpPr>
        <p:grpSpPr>
          <a:xfrm>
            <a:off x="5647275" y="5029728"/>
            <a:ext cx="826500" cy="862547"/>
            <a:chOff x="5647275" y="5029728"/>
            <a:chExt cx="826500" cy="862547"/>
          </a:xfrm>
        </p:grpSpPr>
        <p:sp>
          <p:nvSpPr>
            <p:cNvPr id="154" name="Shape 154"/>
            <p:cNvSpPr/>
            <p:nvPr/>
          </p:nvSpPr>
          <p:spPr>
            <a:xfrm>
              <a:off x="5647275" y="5215475"/>
              <a:ext cx="826500" cy="6768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txBox="1"/>
            <p:nvPr/>
          </p:nvSpPr>
          <p:spPr>
            <a:xfrm>
              <a:off x="5787013" y="5029728"/>
              <a:ext cx="5526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1</a:t>
              </a:r>
              <a:endParaRPr sz="6000" dirty="0"/>
            </a:p>
          </p:txBody>
        </p:sp>
      </p:grpSp>
      <p:grpSp>
        <p:nvGrpSpPr>
          <p:cNvPr id="233" name="Group 232"/>
          <p:cNvGrpSpPr/>
          <p:nvPr/>
        </p:nvGrpSpPr>
        <p:grpSpPr>
          <a:xfrm>
            <a:off x="5682730" y="5191561"/>
            <a:ext cx="2369100" cy="706761"/>
            <a:chOff x="5682730" y="5191561"/>
            <a:chExt cx="2369100" cy="706761"/>
          </a:xfrm>
        </p:grpSpPr>
        <p:cxnSp>
          <p:nvCxnSpPr>
            <p:cNvPr id="196" name="Shape 196"/>
            <p:cNvCxnSpPr/>
            <p:nvPr/>
          </p:nvCxnSpPr>
          <p:spPr>
            <a:xfrm>
              <a:off x="7240964" y="5191561"/>
              <a:ext cx="0" cy="700800"/>
            </a:xfrm>
            <a:prstGeom prst="straightConnector1">
              <a:avLst/>
            </a:prstGeom>
            <a:noFill/>
            <a:ln w="76200" cap="flat" cmpd="sng">
              <a:solidFill>
                <a:srgbClr val="000000"/>
              </a:solidFill>
              <a:prstDash val="solid"/>
              <a:round/>
              <a:headEnd type="none" w="med" len="med"/>
              <a:tailEnd type="none" w="med" len="med"/>
            </a:ln>
          </p:spPr>
        </p:cxnSp>
        <p:cxnSp>
          <p:nvCxnSpPr>
            <p:cNvPr id="198" name="Shape 198"/>
            <p:cNvCxnSpPr/>
            <p:nvPr/>
          </p:nvCxnSpPr>
          <p:spPr>
            <a:xfrm>
              <a:off x="6476773" y="5191561"/>
              <a:ext cx="0" cy="700800"/>
            </a:xfrm>
            <a:prstGeom prst="straightConnector1">
              <a:avLst/>
            </a:prstGeom>
            <a:noFill/>
            <a:ln w="76200" cap="flat" cmpd="sng">
              <a:solidFill>
                <a:srgbClr val="000000"/>
              </a:solidFill>
              <a:prstDash val="solid"/>
              <a:round/>
              <a:headEnd type="none" w="med" len="med"/>
              <a:tailEnd type="none" w="med" len="med"/>
            </a:ln>
          </p:spPr>
        </p:cxnSp>
        <p:sp>
          <p:nvSpPr>
            <p:cNvPr id="221" name="Shape 221"/>
            <p:cNvSpPr/>
            <p:nvPr/>
          </p:nvSpPr>
          <p:spPr>
            <a:xfrm>
              <a:off x="5682730" y="5208322"/>
              <a:ext cx="23691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0" name="Group 239"/>
          <p:cNvGrpSpPr/>
          <p:nvPr/>
        </p:nvGrpSpPr>
        <p:grpSpPr>
          <a:xfrm>
            <a:off x="3735475" y="5867926"/>
            <a:ext cx="826500" cy="862549"/>
            <a:chOff x="3735475" y="5867926"/>
            <a:chExt cx="826500" cy="862549"/>
          </a:xfrm>
        </p:grpSpPr>
        <p:sp>
          <p:nvSpPr>
            <p:cNvPr id="149" name="Shape 149"/>
            <p:cNvSpPr/>
            <p:nvPr/>
          </p:nvSpPr>
          <p:spPr>
            <a:xfrm>
              <a:off x="3735475" y="6053675"/>
              <a:ext cx="826500" cy="676800"/>
            </a:xfrm>
            <a:prstGeom prst="rect">
              <a:avLst/>
            </a:prstGeom>
            <a:solidFill>
              <a:srgbClr val="FFF36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txBox="1"/>
            <p:nvPr/>
          </p:nvSpPr>
          <p:spPr>
            <a:xfrm>
              <a:off x="3916350" y="5867926"/>
              <a:ext cx="584700" cy="45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3</a:t>
              </a:r>
              <a:endParaRPr sz="6000" dirty="0"/>
            </a:p>
          </p:txBody>
        </p:sp>
      </p:grpSp>
      <p:grpSp>
        <p:nvGrpSpPr>
          <p:cNvPr id="239" name="Group 238"/>
          <p:cNvGrpSpPr/>
          <p:nvPr/>
        </p:nvGrpSpPr>
        <p:grpSpPr>
          <a:xfrm>
            <a:off x="2930775" y="5867934"/>
            <a:ext cx="826500" cy="862541"/>
            <a:chOff x="2930775" y="5867934"/>
            <a:chExt cx="826500" cy="862541"/>
          </a:xfrm>
        </p:grpSpPr>
        <p:sp>
          <p:nvSpPr>
            <p:cNvPr id="152" name="Shape 152"/>
            <p:cNvSpPr/>
            <p:nvPr/>
          </p:nvSpPr>
          <p:spPr>
            <a:xfrm>
              <a:off x="2930775" y="6053675"/>
              <a:ext cx="826500" cy="6768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txBox="1"/>
            <p:nvPr/>
          </p:nvSpPr>
          <p:spPr>
            <a:xfrm>
              <a:off x="3049957" y="58679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2</a:t>
              </a:r>
              <a:endParaRPr sz="6000"/>
            </a:p>
          </p:txBody>
        </p:sp>
      </p:grpSp>
      <p:grpSp>
        <p:nvGrpSpPr>
          <p:cNvPr id="242" name="Group 241"/>
          <p:cNvGrpSpPr/>
          <p:nvPr/>
        </p:nvGrpSpPr>
        <p:grpSpPr>
          <a:xfrm>
            <a:off x="5448475" y="5867934"/>
            <a:ext cx="826500" cy="862541"/>
            <a:chOff x="5448475" y="5867934"/>
            <a:chExt cx="826500" cy="862541"/>
          </a:xfrm>
        </p:grpSpPr>
        <p:sp>
          <p:nvSpPr>
            <p:cNvPr id="141" name="Shape 141"/>
            <p:cNvSpPr/>
            <p:nvPr/>
          </p:nvSpPr>
          <p:spPr>
            <a:xfrm>
              <a:off x="5448475" y="6053675"/>
              <a:ext cx="826500" cy="676800"/>
            </a:xfrm>
            <a:prstGeom prst="rect">
              <a:avLst/>
            </a:prstGeom>
            <a:solidFill>
              <a:srgbClr val="4A86E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txBox="1"/>
            <p:nvPr/>
          </p:nvSpPr>
          <p:spPr>
            <a:xfrm>
              <a:off x="5569339" y="58679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5</a:t>
              </a:r>
              <a:endParaRPr sz="6000" dirty="0"/>
            </a:p>
          </p:txBody>
        </p:sp>
      </p:grpSp>
      <p:grpSp>
        <p:nvGrpSpPr>
          <p:cNvPr id="238" name="Group 237"/>
          <p:cNvGrpSpPr/>
          <p:nvPr/>
        </p:nvGrpSpPr>
        <p:grpSpPr>
          <a:xfrm>
            <a:off x="2065875" y="5867924"/>
            <a:ext cx="895800" cy="862551"/>
            <a:chOff x="2065875" y="5867924"/>
            <a:chExt cx="895800" cy="862551"/>
          </a:xfrm>
        </p:grpSpPr>
        <p:sp>
          <p:nvSpPr>
            <p:cNvPr id="155" name="Shape 155"/>
            <p:cNvSpPr/>
            <p:nvPr/>
          </p:nvSpPr>
          <p:spPr>
            <a:xfrm>
              <a:off x="2065875" y="6053675"/>
              <a:ext cx="895800" cy="676800"/>
            </a:xfrm>
            <a:prstGeom prst="rect">
              <a:avLst/>
            </a:pr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2211550" y="586792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1</a:t>
              </a:r>
              <a:endParaRPr sz="6000" dirty="0"/>
            </a:p>
          </p:txBody>
        </p:sp>
      </p:grpSp>
      <p:grpSp>
        <p:nvGrpSpPr>
          <p:cNvPr id="241" name="Group 240"/>
          <p:cNvGrpSpPr/>
          <p:nvPr/>
        </p:nvGrpSpPr>
        <p:grpSpPr>
          <a:xfrm>
            <a:off x="4589600" y="5867934"/>
            <a:ext cx="826500" cy="861991"/>
            <a:chOff x="4589600" y="5867934"/>
            <a:chExt cx="826500" cy="861991"/>
          </a:xfrm>
        </p:grpSpPr>
        <p:sp>
          <p:nvSpPr>
            <p:cNvPr id="144" name="Shape 144"/>
            <p:cNvSpPr/>
            <p:nvPr/>
          </p:nvSpPr>
          <p:spPr>
            <a:xfrm>
              <a:off x="4589600" y="6053125"/>
              <a:ext cx="826500" cy="676800"/>
            </a:xfrm>
            <a:prstGeom prst="rect">
              <a:avLst/>
            </a:prstGeom>
            <a:solidFill>
              <a:srgbClr val="00F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txBox="1"/>
            <p:nvPr/>
          </p:nvSpPr>
          <p:spPr>
            <a:xfrm>
              <a:off x="4760275" y="58679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4</a:t>
              </a:r>
              <a:endParaRPr sz="6000"/>
            </a:p>
          </p:txBody>
        </p:sp>
      </p:grpSp>
      <p:grpSp>
        <p:nvGrpSpPr>
          <p:cNvPr id="243" name="Group 242"/>
          <p:cNvGrpSpPr/>
          <p:nvPr/>
        </p:nvGrpSpPr>
        <p:grpSpPr>
          <a:xfrm>
            <a:off x="6283575" y="5867934"/>
            <a:ext cx="826500" cy="862541"/>
            <a:chOff x="6283575" y="5867934"/>
            <a:chExt cx="826500" cy="862541"/>
          </a:xfrm>
        </p:grpSpPr>
        <p:sp>
          <p:nvSpPr>
            <p:cNvPr id="102" name="Shape 102"/>
            <p:cNvSpPr/>
            <p:nvPr/>
          </p:nvSpPr>
          <p:spPr>
            <a:xfrm>
              <a:off x="6283575" y="6053675"/>
              <a:ext cx="826500" cy="676800"/>
            </a:xfrm>
            <a:prstGeom prst="rect">
              <a:avLst/>
            </a:prstGeom>
            <a:solidFill>
              <a:srgbClr val="9900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txBox="1"/>
            <p:nvPr/>
          </p:nvSpPr>
          <p:spPr>
            <a:xfrm>
              <a:off x="6407539" y="58679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6</a:t>
              </a:r>
              <a:endParaRPr sz="6000" dirty="0"/>
            </a:p>
          </p:txBody>
        </p:sp>
      </p:grpSp>
      <p:grpSp>
        <p:nvGrpSpPr>
          <p:cNvPr id="237" name="Group 236"/>
          <p:cNvGrpSpPr/>
          <p:nvPr/>
        </p:nvGrpSpPr>
        <p:grpSpPr>
          <a:xfrm>
            <a:off x="2101199" y="6029764"/>
            <a:ext cx="5051400" cy="706761"/>
            <a:chOff x="2101199" y="6029764"/>
            <a:chExt cx="5051400" cy="706761"/>
          </a:xfrm>
        </p:grpSpPr>
        <p:cxnSp>
          <p:nvCxnSpPr>
            <p:cNvPr id="201" name="Shape 201"/>
            <p:cNvCxnSpPr/>
            <p:nvPr/>
          </p:nvCxnSpPr>
          <p:spPr>
            <a:xfrm>
              <a:off x="3749945" y="6029764"/>
              <a:ext cx="0" cy="700800"/>
            </a:xfrm>
            <a:prstGeom prst="straightConnector1">
              <a:avLst/>
            </a:prstGeom>
            <a:noFill/>
            <a:ln w="76200" cap="flat" cmpd="sng">
              <a:solidFill>
                <a:srgbClr val="000000"/>
              </a:solidFill>
              <a:prstDash val="solid"/>
              <a:round/>
              <a:headEnd type="none" w="med" len="med"/>
              <a:tailEnd type="none" w="med" len="med"/>
            </a:ln>
          </p:spPr>
        </p:cxnSp>
        <p:cxnSp>
          <p:nvCxnSpPr>
            <p:cNvPr id="202" name="Shape 202"/>
            <p:cNvCxnSpPr/>
            <p:nvPr/>
          </p:nvCxnSpPr>
          <p:spPr>
            <a:xfrm>
              <a:off x="4574126" y="6029764"/>
              <a:ext cx="0" cy="700800"/>
            </a:xfrm>
            <a:prstGeom prst="straightConnector1">
              <a:avLst/>
            </a:prstGeom>
            <a:noFill/>
            <a:ln w="76200" cap="flat" cmpd="sng">
              <a:solidFill>
                <a:srgbClr val="000000"/>
              </a:solidFill>
              <a:prstDash val="solid"/>
              <a:round/>
              <a:headEnd type="none" w="med" len="med"/>
              <a:tailEnd type="none" w="med" len="med"/>
            </a:ln>
          </p:spPr>
        </p:cxnSp>
        <p:cxnSp>
          <p:nvCxnSpPr>
            <p:cNvPr id="203" name="Shape 203"/>
            <p:cNvCxnSpPr/>
            <p:nvPr/>
          </p:nvCxnSpPr>
          <p:spPr>
            <a:xfrm>
              <a:off x="5432507" y="6029764"/>
              <a:ext cx="0" cy="700800"/>
            </a:xfrm>
            <a:prstGeom prst="straightConnector1">
              <a:avLst/>
            </a:prstGeom>
            <a:noFill/>
            <a:ln w="76200" cap="flat" cmpd="sng">
              <a:solidFill>
                <a:srgbClr val="000000"/>
              </a:solidFill>
              <a:prstDash val="solid"/>
              <a:round/>
              <a:headEnd type="none" w="med" len="med"/>
              <a:tailEnd type="none" w="med" len="med"/>
            </a:ln>
          </p:spPr>
        </p:cxnSp>
        <p:cxnSp>
          <p:nvCxnSpPr>
            <p:cNvPr id="206" name="Shape 206"/>
            <p:cNvCxnSpPr/>
            <p:nvPr/>
          </p:nvCxnSpPr>
          <p:spPr>
            <a:xfrm>
              <a:off x="2941366" y="6029764"/>
              <a:ext cx="0" cy="700800"/>
            </a:xfrm>
            <a:prstGeom prst="straightConnector1">
              <a:avLst/>
            </a:prstGeom>
            <a:noFill/>
            <a:ln w="76200" cap="flat" cmpd="sng">
              <a:solidFill>
                <a:srgbClr val="000000"/>
              </a:solidFill>
              <a:prstDash val="solid"/>
              <a:round/>
              <a:headEnd type="none" w="med" len="med"/>
              <a:tailEnd type="none" w="med" len="med"/>
            </a:ln>
          </p:spPr>
        </p:cxnSp>
        <p:cxnSp>
          <p:nvCxnSpPr>
            <p:cNvPr id="208" name="Shape 208"/>
            <p:cNvCxnSpPr/>
            <p:nvPr/>
          </p:nvCxnSpPr>
          <p:spPr>
            <a:xfrm>
              <a:off x="6270707" y="6029764"/>
              <a:ext cx="0" cy="700800"/>
            </a:xfrm>
            <a:prstGeom prst="straightConnector1">
              <a:avLst/>
            </a:prstGeom>
            <a:noFill/>
            <a:ln w="76200" cap="flat" cmpd="sng">
              <a:solidFill>
                <a:srgbClr val="000000"/>
              </a:solidFill>
              <a:prstDash val="solid"/>
              <a:round/>
              <a:headEnd type="none" w="med" len="med"/>
              <a:tailEnd type="none" w="med" len="med"/>
            </a:ln>
          </p:spPr>
        </p:cxnSp>
        <p:sp>
          <p:nvSpPr>
            <p:cNvPr id="222" name="Shape 222"/>
            <p:cNvSpPr/>
            <p:nvPr/>
          </p:nvSpPr>
          <p:spPr>
            <a:xfrm>
              <a:off x="2101199" y="6046525"/>
              <a:ext cx="50514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 name="Group 10"/>
          <p:cNvGrpSpPr/>
          <p:nvPr/>
        </p:nvGrpSpPr>
        <p:grpSpPr>
          <a:xfrm>
            <a:off x="3350750" y="3353334"/>
            <a:ext cx="787525" cy="862741"/>
            <a:chOff x="3350750" y="3353334"/>
            <a:chExt cx="787525" cy="862741"/>
          </a:xfrm>
        </p:grpSpPr>
        <p:sp>
          <p:nvSpPr>
            <p:cNvPr id="225" name="Shape 225"/>
            <p:cNvSpPr/>
            <p:nvPr/>
          </p:nvSpPr>
          <p:spPr>
            <a:xfrm>
              <a:off x="3361275" y="3539075"/>
              <a:ext cx="777000" cy="6768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3350750" y="352607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txBox="1"/>
            <p:nvPr/>
          </p:nvSpPr>
          <p:spPr>
            <a:xfrm>
              <a:off x="3459148" y="33533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a:t>2</a:t>
              </a:r>
              <a:endParaRPr sz="6000"/>
            </a:p>
          </p:txBody>
        </p:sp>
      </p:grpSp>
      <p:grpSp>
        <p:nvGrpSpPr>
          <p:cNvPr id="229" name="Group 228"/>
          <p:cNvGrpSpPr/>
          <p:nvPr/>
        </p:nvGrpSpPr>
        <p:grpSpPr>
          <a:xfrm>
            <a:off x="3350750" y="4191534"/>
            <a:ext cx="787525" cy="862741"/>
            <a:chOff x="3350750" y="4191534"/>
            <a:chExt cx="787525" cy="862741"/>
          </a:xfrm>
        </p:grpSpPr>
        <p:grpSp>
          <p:nvGrpSpPr>
            <p:cNvPr id="13" name="Group 12"/>
            <p:cNvGrpSpPr/>
            <p:nvPr/>
          </p:nvGrpSpPr>
          <p:grpSpPr>
            <a:xfrm>
              <a:off x="3350750" y="4364275"/>
              <a:ext cx="787525" cy="690000"/>
              <a:chOff x="3350750" y="4364275"/>
              <a:chExt cx="787525" cy="690000"/>
            </a:xfrm>
          </p:grpSpPr>
          <p:sp>
            <p:nvSpPr>
              <p:cNvPr id="223" name="Shape 223"/>
              <p:cNvSpPr/>
              <p:nvPr/>
            </p:nvSpPr>
            <p:spPr>
              <a:xfrm>
                <a:off x="3361275" y="4377275"/>
                <a:ext cx="777000" cy="676800"/>
              </a:xfrm>
              <a:prstGeom prst="rect">
                <a:avLst/>
              </a:prstGeom>
              <a:solidFill>
                <a:srgbClr val="FF9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3350750" y="4364275"/>
                <a:ext cx="777000" cy="690000"/>
              </a:xfrm>
              <a:prstGeom prst="rect">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8" name="Shape 228"/>
            <p:cNvSpPr txBox="1"/>
            <p:nvPr/>
          </p:nvSpPr>
          <p:spPr>
            <a:xfrm>
              <a:off x="3459148" y="4191534"/>
              <a:ext cx="584700" cy="55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t>2</a:t>
              </a:r>
              <a:endParaRPr sz="6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3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3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3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3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3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3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3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4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4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4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p:nvPr/>
        </p:nvSpPr>
        <p:spPr>
          <a:xfrm>
            <a:off x="756300" y="2146775"/>
            <a:ext cx="9888300" cy="4132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 sz="2400" b="1">
                <a:solidFill>
                  <a:srgbClr val="F2F2F2"/>
                </a:solidFill>
              </a:rPr>
              <a:t>sort (</a:t>
            </a:r>
            <a:r>
              <a:rPr lang="en" sz="2400" b="1">
                <a:solidFill>
                  <a:schemeClr val="accent1"/>
                </a:solidFill>
              </a:rPr>
              <a:t>int </a:t>
            </a:r>
            <a:r>
              <a:rPr lang="en" sz="2400" b="1">
                <a:solidFill>
                  <a:srgbClr val="F2F2F2"/>
                </a:solidFill>
              </a:rPr>
              <a:t>array[], </a:t>
            </a:r>
            <a:r>
              <a:rPr lang="en" sz="2400" b="1">
                <a:solidFill>
                  <a:schemeClr val="accent1"/>
                </a:solidFill>
              </a:rPr>
              <a:t>int</a:t>
            </a:r>
            <a:r>
              <a:rPr lang="en" sz="2400" b="1">
                <a:solidFill>
                  <a:srgbClr val="F2F2F2"/>
                </a:solidFill>
              </a:rPr>
              <a:t> start, </a:t>
            </a:r>
            <a:r>
              <a:rPr lang="en" sz="2400" b="1">
                <a:solidFill>
                  <a:schemeClr val="accent1"/>
                </a:solidFill>
              </a:rPr>
              <a:t>int</a:t>
            </a:r>
            <a:r>
              <a:rPr lang="en" sz="2400" b="1">
                <a:solidFill>
                  <a:srgbClr val="F2F2F2"/>
                </a:solidFill>
              </a:rPr>
              <a:t> end)</a:t>
            </a:r>
            <a:endParaRPr sz="2400" b="1">
              <a:solidFill>
                <a:srgbClr val="F2F2F2"/>
              </a:solidFill>
            </a:endParaRPr>
          </a:p>
          <a:p>
            <a:pPr marL="0" lvl="0" indent="0" rtl="0">
              <a:spcBef>
                <a:spcPts val="0"/>
              </a:spcBef>
              <a:spcAft>
                <a:spcPts val="0"/>
              </a:spcAft>
              <a:buNone/>
            </a:pPr>
            <a:r>
              <a:rPr lang="en" sz="2400" b="1">
                <a:solidFill>
                  <a:srgbClr val="F2F2F2"/>
                </a:solidFill>
              </a:rPr>
              <a:t>{</a:t>
            </a:r>
            <a:endParaRPr sz="2400" b="1">
              <a:solidFill>
                <a:srgbClr val="F2F2F2"/>
              </a:solidFill>
            </a:endParaRPr>
          </a:p>
          <a:p>
            <a:pPr marL="0" lvl="0" indent="0" rtl="0">
              <a:spcBef>
                <a:spcPts val="0"/>
              </a:spcBef>
              <a:spcAft>
                <a:spcPts val="0"/>
              </a:spcAft>
              <a:buNone/>
            </a:pPr>
            <a:r>
              <a:rPr lang="en" sz="2400" b="1">
                <a:solidFill>
                  <a:srgbClr val="F2F2F2"/>
                </a:solidFill>
              </a:rPr>
              <a:t>  </a:t>
            </a:r>
            <a:r>
              <a:rPr lang="en" sz="2400" b="1">
                <a:solidFill>
                  <a:schemeClr val="accent1"/>
                </a:solidFill>
              </a:rPr>
              <a:t> if</a:t>
            </a:r>
            <a:r>
              <a:rPr lang="en" sz="2400" b="1">
                <a:solidFill>
                  <a:srgbClr val="F2F2F2"/>
                </a:solidFill>
              </a:rPr>
              <a:t> (end &gt; start)</a:t>
            </a:r>
            <a:endParaRPr sz="2400" b="1">
              <a:solidFill>
                <a:srgbClr val="F2F2F2"/>
              </a:solidFill>
            </a:endParaRPr>
          </a:p>
          <a:p>
            <a:pPr marL="0" lvl="0" indent="0" rtl="0">
              <a:spcBef>
                <a:spcPts val="0"/>
              </a:spcBef>
              <a:spcAft>
                <a:spcPts val="0"/>
              </a:spcAft>
              <a:buNone/>
            </a:pPr>
            <a:r>
              <a:rPr lang="en" sz="2400" b="1">
                <a:solidFill>
                  <a:srgbClr val="F2F2F2"/>
                </a:solidFill>
              </a:rPr>
              <a:t>	{</a:t>
            </a:r>
            <a:endParaRPr sz="2400" b="1">
              <a:solidFill>
                <a:srgbClr val="F2F2F2"/>
              </a:solidFill>
            </a:endParaRPr>
          </a:p>
          <a:p>
            <a:pPr marL="0" lvl="0" indent="0" rtl="0">
              <a:spcBef>
                <a:spcPts val="0"/>
              </a:spcBef>
              <a:spcAft>
                <a:spcPts val="0"/>
              </a:spcAft>
              <a:buNone/>
            </a:pPr>
            <a:r>
              <a:rPr lang="en" sz="2400" b="1">
                <a:solidFill>
                  <a:srgbClr val="F2F2F2"/>
                </a:solidFill>
              </a:rPr>
              <a:t>	     </a:t>
            </a:r>
            <a:r>
              <a:rPr lang="en" sz="2400" b="1">
                <a:solidFill>
                  <a:schemeClr val="accent1"/>
                </a:solidFill>
              </a:rPr>
              <a:t>int</a:t>
            </a:r>
            <a:r>
              <a:rPr lang="en" sz="2400" b="1">
                <a:solidFill>
                  <a:srgbClr val="F2F2F2"/>
                </a:solidFill>
              </a:rPr>
              <a:t> middle = (start + end) / </a:t>
            </a:r>
            <a:r>
              <a:rPr lang="en" sz="2400" b="1">
                <a:solidFill>
                  <a:schemeClr val="accent3"/>
                </a:solidFill>
              </a:rPr>
              <a:t>2</a:t>
            </a:r>
            <a:r>
              <a:rPr lang="en" sz="2400" b="1">
                <a:solidFill>
                  <a:srgbClr val="F2F2F2"/>
                </a:solidFill>
              </a:rPr>
              <a:t>;</a:t>
            </a:r>
            <a:endParaRPr sz="2400" b="1">
              <a:solidFill>
                <a:srgbClr val="F2F2F2"/>
              </a:solidFill>
            </a:endParaRPr>
          </a:p>
          <a:p>
            <a:pPr marL="0" lvl="0" indent="0" rtl="0">
              <a:spcBef>
                <a:spcPts val="0"/>
              </a:spcBef>
              <a:spcAft>
                <a:spcPts val="0"/>
              </a:spcAft>
              <a:buNone/>
            </a:pPr>
            <a:endParaRPr sz="2400" b="1">
              <a:solidFill>
                <a:srgbClr val="F2F2F2"/>
              </a:solidFill>
            </a:endParaRPr>
          </a:p>
          <a:p>
            <a:pPr marL="0" lvl="0" indent="0" rtl="0">
              <a:spcBef>
                <a:spcPts val="0"/>
              </a:spcBef>
              <a:spcAft>
                <a:spcPts val="0"/>
              </a:spcAft>
              <a:buNone/>
            </a:pPr>
            <a:r>
              <a:rPr lang="en" sz="2400" b="1">
                <a:solidFill>
                  <a:srgbClr val="F2F2F2"/>
                </a:solidFill>
              </a:rPr>
              <a:t>		sort(array, start, middle);</a:t>
            </a:r>
            <a:endParaRPr sz="2400" b="1">
              <a:solidFill>
                <a:srgbClr val="F2F2F2"/>
              </a:solidFill>
            </a:endParaRPr>
          </a:p>
          <a:p>
            <a:pPr marL="0" lvl="0" indent="0" rtl="0">
              <a:spcBef>
                <a:spcPts val="0"/>
              </a:spcBef>
              <a:spcAft>
                <a:spcPts val="0"/>
              </a:spcAft>
              <a:buNone/>
            </a:pPr>
            <a:r>
              <a:rPr lang="en" sz="2400" b="1">
                <a:solidFill>
                  <a:srgbClr val="F2F2F2"/>
                </a:solidFill>
              </a:rPr>
              <a:t>		sort(array, middle + </a:t>
            </a:r>
            <a:r>
              <a:rPr lang="en" sz="2400" b="1">
                <a:solidFill>
                  <a:schemeClr val="accent3"/>
                </a:solidFill>
              </a:rPr>
              <a:t>1</a:t>
            </a:r>
            <a:r>
              <a:rPr lang="en" sz="2400" b="1">
                <a:solidFill>
                  <a:srgbClr val="F2F2F2"/>
                </a:solidFill>
              </a:rPr>
              <a:t>, end);</a:t>
            </a:r>
            <a:endParaRPr sz="2400" b="1">
              <a:solidFill>
                <a:srgbClr val="F2F2F2"/>
              </a:solidFill>
            </a:endParaRPr>
          </a:p>
          <a:p>
            <a:pPr marL="0" lvl="0" indent="0" rtl="0">
              <a:spcBef>
                <a:spcPts val="0"/>
              </a:spcBef>
              <a:spcAft>
                <a:spcPts val="0"/>
              </a:spcAft>
              <a:buNone/>
            </a:pPr>
            <a:endParaRPr sz="2400" b="1">
              <a:solidFill>
                <a:srgbClr val="FFF367"/>
              </a:solidFill>
            </a:endParaRPr>
          </a:p>
          <a:p>
            <a:pPr marL="0" lvl="0" indent="0" rtl="0">
              <a:spcBef>
                <a:spcPts val="0"/>
              </a:spcBef>
              <a:spcAft>
                <a:spcPts val="0"/>
              </a:spcAft>
              <a:buNone/>
            </a:pPr>
            <a:r>
              <a:rPr lang="en" sz="2400" b="1">
                <a:solidFill>
                  <a:srgbClr val="F2F2F2"/>
                </a:solidFill>
              </a:rPr>
              <a:t>		merge(array, start, middle, middle + </a:t>
            </a:r>
            <a:r>
              <a:rPr lang="en" sz="2400" b="1">
                <a:solidFill>
                  <a:schemeClr val="accent3"/>
                </a:solidFill>
              </a:rPr>
              <a:t>1</a:t>
            </a:r>
            <a:r>
              <a:rPr lang="en" sz="2400" b="1">
                <a:solidFill>
                  <a:srgbClr val="F2F2F2"/>
                </a:solidFill>
              </a:rPr>
              <a:t>, end);</a:t>
            </a:r>
            <a:endParaRPr sz="2400" b="1">
              <a:solidFill>
                <a:srgbClr val="F2F2F2"/>
              </a:solidFill>
            </a:endParaRPr>
          </a:p>
          <a:p>
            <a:pPr marL="0" lvl="0" indent="0" rtl="0">
              <a:spcBef>
                <a:spcPts val="0"/>
              </a:spcBef>
              <a:spcAft>
                <a:spcPts val="0"/>
              </a:spcAft>
              <a:buNone/>
            </a:pPr>
            <a:r>
              <a:rPr lang="en" sz="2400" b="1">
                <a:solidFill>
                  <a:srgbClr val="F2F2F2"/>
                </a:solidFill>
              </a:rPr>
              <a:t>	}</a:t>
            </a:r>
            <a:endParaRPr sz="2400" b="1">
              <a:solidFill>
                <a:srgbClr val="F2F2F2"/>
              </a:solidFill>
            </a:endParaRPr>
          </a:p>
          <a:p>
            <a:pPr marL="0" lvl="0" indent="0" rtl="0">
              <a:spcBef>
                <a:spcPts val="0"/>
              </a:spcBef>
              <a:spcAft>
                <a:spcPts val="0"/>
              </a:spcAft>
              <a:buNone/>
            </a:pPr>
            <a:r>
              <a:rPr lang="en" sz="2400" b="1">
                <a:solidFill>
                  <a:srgbClr val="F2F2F2"/>
                </a:solidFill>
              </a:rPr>
              <a:t>}</a:t>
            </a:r>
            <a:endParaRPr sz="2400" b="1">
              <a:solidFill>
                <a:srgbClr val="F2F2F2"/>
              </a:solidFill>
            </a:endParaRPr>
          </a:p>
          <a:p>
            <a:pPr marL="0" lvl="0" indent="0" rtl="0">
              <a:spcBef>
                <a:spcPts val="0"/>
              </a:spcBef>
              <a:spcAft>
                <a:spcPts val="0"/>
              </a:spcAft>
              <a:buNone/>
            </a:pPr>
            <a:endParaRPr sz="3600" b="1">
              <a:solidFill>
                <a:srgbClr val="F2F2F2"/>
              </a:solidFill>
            </a:endParaRPr>
          </a:p>
          <a:p>
            <a:pPr marL="0" lvl="0" indent="0" rtl="0">
              <a:spcBef>
                <a:spcPts val="0"/>
              </a:spcBef>
              <a:spcAft>
                <a:spcPts val="0"/>
              </a:spcAft>
              <a:buNone/>
            </a:pPr>
            <a:endParaRPr sz="3000" b="1">
              <a:solidFill>
                <a:srgbClr val="F2F2F2"/>
              </a:solidFill>
            </a:endParaRPr>
          </a:p>
          <a:p>
            <a:pPr marL="0" marR="0" lvl="0" indent="0" algn="l" rtl="0">
              <a:spcBef>
                <a:spcPts val="0"/>
              </a:spcBef>
              <a:spcAft>
                <a:spcPts val="0"/>
              </a:spcAft>
              <a:buClr>
                <a:schemeClr val="dk1"/>
              </a:buClr>
              <a:buFont typeface="Arial"/>
              <a:buNone/>
            </a:pPr>
            <a:endParaRPr sz="4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p:nvPr/>
        </p:nvSpPr>
        <p:spPr>
          <a:xfrm>
            <a:off x="932575" y="2337400"/>
            <a:ext cx="7596600" cy="262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3600" b="1" dirty="0">
                <a:solidFill>
                  <a:srgbClr val="FFFFFF"/>
                </a:solidFill>
              </a:rPr>
              <a:t>What's the best case runtime of merge sort</a:t>
            </a:r>
            <a:r>
              <a:rPr lang="en" sz="3600" b="1" dirty="0" smtClean="0">
                <a:solidFill>
                  <a:srgbClr val="FFFFFF"/>
                </a:solidFill>
              </a:rPr>
              <a:t>?</a:t>
            </a:r>
          </a:p>
          <a:p>
            <a:pPr marL="0" marR="0" lvl="0" indent="0" algn="l" rtl="0">
              <a:spcBef>
                <a:spcPts val="0"/>
              </a:spcBef>
              <a:spcAft>
                <a:spcPts val="0"/>
              </a:spcAft>
              <a:buNone/>
            </a:pPr>
            <a:endParaRPr lang="en" sz="3600" b="1" dirty="0" smtClean="0">
              <a:solidFill>
                <a:srgbClr val="FFFFFF"/>
              </a:solidFill>
            </a:endParaRPr>
          </a:p>
          <a:p>
            <a:pPr lvl="0"/>
            <a:r>
              <a:rPr lang="en-US" sz="3600" b="1" dirty="0">
                <a:solidFill>
                  <a:srgbClr val="FFFFFF"/>
                </a:solidFill>
              </a:rPr>
              <a:t>What's the worst case runtime of merge sort? </a:t>
            </a:r>
            <a:endParaRPr lang="en-US" sz="3600" b="1" dirty="0" smtClean="0">
              <a:solidFill>
                <a:srgbClr val="FFFFFF"/>
              </a:solidFill>
            </a:endParaRPr>
          </a:p>
          <a:p>
            <a:pPr lvl="0"/>
            <a:endParaRPr lang="en-US" sz="3600" b="1" dirty="0">
              <a:solidFill>
                <a:srgbClr val="FFFFFF"/>
              </a:solidFill>
            </a:endParaRPr>
          </a:p>
          <a:p>
            <a:pPr lvl="0"/>
            <a:r>
              <a:rPr lang="en-US" sz="3600" b="1" dirty="0" smtClean="0">
                <a:solidFill>
                  <a:srgbClr val="FFFFFF"/>
                </a:solidFill>
              </a:rPr>
              <a:t>What's </a:t>
            </a:r>
            <a:r>
              <a:rPr lang="en-US" sz="3600" b="1" dirty="0">
                <a:solidFill>
                  <a:srgbClr val="FFFFFF"/>
                </a:solidFill>
              </a:rPr>
              <a:t>the expected runtime of merge sort</a:t>
            </a:r>
            <a:r>
              <a:rPr lang="en-US" sz="3600" b="1" dirty="0" smtClean="0">
                <a:solidFill>
                  <a:srgbClr val="FFFFFF"/>
                </a:solidFill>
              </a:rPr>
              <a:t>?</a:t>
            </a:r>
            <a:endParaRPr sz="3600" b="1" dirty="0">
              <a:solidFill>
                <a:srgbClr val="FFFFFF"/>
              </a:solidFill>
              <a:highlight>
                <a:srgbClr val="000000"/>
              </a:highligh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9"/>
        <p:cNvGrpSpPr/>
        <p:nvPr/>
      </p:nvGrpSpPr>
      <p:grpSpPr>
        <a:xfrm>
          <a:off x="0" y="0"/>
          <a:ext cx="0" cy="0"/>
          <a:chOff x="0" y="0"/>
          <a:chExt cx="0" cy="0"/>
        </a:xfrm>
      </p:grpSpPr>
      <p:pic>
        <p:nvPicPr>
          <p:cNvPr id="430" name="Shape 430"/>
          <p:cNvPicPr preferRelativeResize="0"/>
          <p:nvPr/>
        </p:nvPicPr>
        <p:blipFill>
          <a:blip r:embed="rId3">
            <a:alphaModFix/>
          </a:blip>
          <a:stretch>
            <a:fillRect/>
          </a:stretch>
        </p:blipFill>
        <p:spPr>
          <a:xfrm>
            <a:off x="1842075" y="312900"/>
            <a:ext cx="5606075" cy="65451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4"/>
        <p:cNvGrpSpPr/>
        <p:nvPr/>
      </p:nvGrpSpPr>
      <p:grpSpPr>
        <a:xfrm>
          <a:off x="0" y="0"/>
          <a:ext cx="0" cy="0"/>
          <a:chOff x="0" y="0"/>
          <a:chExt cx="0" cy="0"/>
        </a:xfrm>
      </p:grpSpPr>
      <p:sp>
        <p:nvSpPr>
          <p:cNvPr id="435" name="Shape 435"/>
          <p:cNvSpPr/>
          <p:nvPr/>
        </p:nvSpPr>
        <p:spPr>
          <a:xfrm>
            <a:off x="689308" y="1504453"/>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36" name="Shape 436"/>
          <p:cNvSpPr txBox="1"/>
          <p:nvPr/>
        </p:nvSpPr>
        <p:spPr>
          <a:xfrm>
            <a:off x="1434762" y="1267828"/>
            <a:ext cx="16743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Bubble Sort</a:t>
            </a:r>
            <a:endParaRPr sz="2400"/>
          </a:p>
        </p:txBody>
      </p:sp>
      <p:cxnSp>
        <p:nvCxnSpPr>
          <p:cNvPr id="437" name="Shape 437"/>
          <p:cNvCxnSpPr>
            <a:stCxn id="438" idx="0"/>
            <a:endCxn id="438" idx="0"/>
          </p:cNvCxnSpPr>
          <p:nvPr/>
        </p:nvCxnSpPr>
        <p:spPr>
          <a:xfrm flipH="1">
            <a:off x="1456700" y="1507150"/>
            <a:ext cx="16200" cy="3598500"/>
          </a:xfrm>
          <a:prstGeom prst="straightConnector1">
            <a:avLst/>
          </a:prstGeom>
          <a:noFill/>
          <a:ln w="76200" cap="flat" cmpd="sng">
            <a:solidFill>
              <a:schemeClr val="accent5"/>
            </a:solidFill>
            <a:prstDash val="solid"/>
            <a:round/>
            <a:headEnd type="none" w="med" len="med"/>
            <a:tailEnd type="none" w="med" len="med"/>
          </a:ln>
        </p:spPr>
      </p:cxnSp>
      <p:sp>
        <p:nvSpPr>
          <p:cNvPr id="439" name="Shape 439"/>
          <p:cNvSpPr/>
          <p:nvPr/>
        </p:nvSpPr>
        <p:spPr>
          <a:xfrm>
            <a:off x="689308" y="2404287"/>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40" name="Shape 440"/>
          <p:cNvSpPr/>
          <p:nvPr/>
        </p:nvSpPr>
        <p:spPr>
          <a:xfrm>
            <a:off x="689308" y="3304146"/>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41" name="Shape 441"/>
          <p:cNvSpPr/>
          <p:nvPr/>
        </p:nvSpPr>
        <p:spPr>
          <a:xfrm>
            <a:off x="689308" y="4194062"/>
            <a:ext cx="7690200" cy="9051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42" name="Shape 442"/>
          <p:cNvCxnSpPr>
            <a:stCxn id="438" idx="0"/>
            <a:endCxn id="438" idx="0"/>
          </p:cNvCxnSpPr>
          <p:nvPr/>
        </p:nvCxnSpPr>
        <p:spPr>
          <a:xfrm flipH="1">
            <a:off x="4958913" y="1514701"/>
            <a:ext cx="2400" cy="3568800"/>
          </a:xfrm>
          <a:prstGeom prst="straightConnector1">
            <a:avLst/>
          </a:prstGeom>
          <a:noFill/>
          <a:ln w="76200" cap="flat" cmpd="sng">
            <a:solidFill>
              <a:schemeClr val="accent5"/>
            </a:solidFill>
            <a:prstDash val="solid"/>
            <a:round/>
            <a:headEnd type="none" w="med" len="med"/>
            <a:tailEnd type="none" w="med" len="med"/>
          </a:ln>
        </p:spPr>
      </p:cxnSp>
      <p:cxnSp>
        <p:nvCxnSpPr>
          <p:cNvPr id="443" name="Shape 443"/>
          <p:cNvCxnSpPr>
            <a:stCxn id="438" idx="0"/>
            <a:endCxn id="438" idx="0"/>
          </p:cNvCxnSpPr>
          <p:nvPr/>
        </p:nvCxnSpPr>
        <p:spPr>
          <a:xfrm flipH="1">
            <a:off x="3185607" y="1514701"/>
            <a:ext cx="2400" cy="3568800"/>
          </a:xfrm>
          <a:prstGeom prst="straightConnector1">
            <a:avLst/>
          </a:prstGeom>
          <a:noFill/>
          <a:ln w="76200" cap="flat" cmpd="sng">
            <a:solidFill>
              <a:schemeClr val="accent5"/>
            </a:solidFill>
            <a:prstDash val="solid"/>
            <a:round/>
            <a:headEnd type="none" w="med" len="med"/>
            <a:tailEnd type="none" w="med" len="med"/>
          </a:ln>
        </p:spPr>
      </p:cxnSp>
      <p:cxnSp>
        <p:nvCxnSpPr>
          <p:cNvPr id="444" name="Shape 444"/>
          <p:cNvCxnSpPr>
            <a:stCxn id="438" idx="0"/>
            <a:endCxn id="438" idx="0"/>
          </p:cNvCxnSpPr>
          <p:nvPr/>
        </p:nvCxnSpPr>
        <p:spPr>
          <a:xfrm flipH="1">
            <a:off x="6656017" y="1514701"/>
            <a:ext cx="2400" cy="3568800"/>
          </a:xfrm>
          <a:prstGeom prst="straightConnector1">
            <a:avLst/>
          </a:prstGeom>
          <a:noFill/>
          <a:ln w="76200" cap="flat" cmpd="sng">
            <a:solidFill>
              <a:schemeClr val="accent5"/>
            </a:solidFill>
            <a:prstDash val="solid"/>
            <a:round/>
            <a:headEnd type="none" w="med" len="med"/>
            <a:tailEnd type="none" w="med" len="med"/>
          </a:ln>
        </p:spPr>
      </p:cxnSp>
      <p:sp>
        <p:nvSpPr>
          <p:cNvPr id="445" name="Shape 445"/>
          <p:cNvSpPr txBox="1"/>
          <p:nvPr/>
        </p:nvSpPr>
        <p:spPr>
          <a:xfrm>
            <a:off x="642500" y="2174758"/>
            <a:ext cx="12372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i="1">
                <a:solidFill>
                  <a:schemeClr val="lt1"/>
                </a:solidFill>
              </a:rPr>
              <a:t>O</a:t>
            </a:r>
            <a:endParaRPr i="1"/>
          </a:p>
        </p:txBody>
      </p:sp>
      <p:sp>
        <p:nvSpPr>
          <p:cNvPr id="446" name="Shape 446"/>
          <p:cNvSpPr txBox="1"/>
          <p:nvPr/>
        </p:nvSpPr>
        <p:spPr>
          <a:xfrm>
            <a:off x="642500" y="3006107"/>
            <a:ext cx="12372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i="1">
                <a:solidFill>
                  <a:srgbClr val="FFFFFF"/>
                </a:solidFill>
                <a:highlight>
                  <a:srgbClr val="000000"/>
                </a:highlight>
              </a:rPr>
              <a:t>Ω</a:t>
            </a:r>
            <a:endParaRPr sz="5500" i="1">
              <a:solidFill>
                <a:srgbClr val="FFFFFF"/>
              </a:solidFill>
              <a:highlight>
                <a:srgbClr val="000000"/>
              </a:highlight>
            </a:endParaRPr>
          </a:p>
        </p:txBody>
      </p:sp>
      <p:sp>
        <p:nvSpPr>
          <p:cNvPr id="447" name="Shape 447"/>
          <p:cNvSpPr txBox="1"/>
          <p:nvPr/>
        </p:nvSpPr>
        <p:spPr>
          <a:xfrm>
            <a:off x="642500" y="3913032"/>
            <a:ext cx="12372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500" i="1">
                <a:solidFill>
                  <a:srgbClr val="FFFFFF"/>
                </a:solidFill>
                <a:highlight>
                  <a:srgbClr val="000000"/>
                </a:highlight>
              </a:rPr>
              <a:t>Θ</a:t>
            </a:r>
            <a:endParaRPr sz="5500" i="1">
              <a:solidFill>
                <a:srgbClr val="FFFFFF"/>
              </a:solidFill>
              <a:highlight>
                <a:srgbClr val="000000"/>
              </a:highlight>
            </a:endParaRPr>
          </a:p>
        </p:txBody>
      </p:sp>
      <p:sp>
        <p:nvSpPr>
          <p:cNvPr id="448" name="Shape 448"/>
          <p:cNvSpPr txBox="1"/>
          <p:nvPr/>
        </p:nvSpPr>
        <p:spPr>
          <a:xfrm>
            <a:off x="3056601" y="1267825"/>
            <a:ext cx="19023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Selection Sort</a:t>
            </a:r>
            <a:endParaRPr sz="2400"/>
          </a:p>
        </p:txBody>
      </p:sp>
      <p:sp>
        <p:nvSpPr>
          <p:cNvPr id="449" name="Shape 449"/>
          <p:cNvSpPr txBox="1"/>
          <p:nvPr/>
        </p:nvSpPr>
        <p:spPr>
          <a:xfrm>
            <a:off x="4735975" y="1267825"/>
            <a:ext cx="19023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Insertion Sort</a:t>
            </a:r>
            <a:endParaRPr sz="2400"/>
          </a:p>
        </p:txBody>
      </p:sp>
      <p:sp>
        <p:nvSpPr>
          <p:cNvPr id="450" name="Shape 450"/>
          <p:cNvSpPr txBox="1"/>
          <p:nvPr/>
        </p:nvSpPr>
        <p:spPr>
          <a:xfrm>
            <a:off x="6643950" y="1267825"/>
            <a:ext cx="1552500" cy="14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rPr>
              <a:t>Merge Sort</a:t>
            </a:r>
            <a:endParaRPr sz="2400"/>
          </a:p>
        </p:txBody>
      </p:sp>
      <p:sp>
        <p:nvSpPr>
          <p:cNvPr id="451" name="Shape 451"/>
          <p:cNvSpPr txBox="1"/>
          <p:nvPr/>
        </p:nvSpPr>
        <p:spPr>
          <a:xfrm>
            <a:off x="1937900" y="21747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452" name="Shape 452"/>
          <p:cNvSpPr txBox="1"/>
          <p:nvPr/>
        </p:nvSpPr>
        <p:spPr>
          <a:xfrm>
            <a:off x="2014100" y="3012950"/>
            <a:ext cx="8499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a:t>
            </a:r>
            <a:endParaRPr sz="5000" i="1"/>
          </a:p>
        </p:txBody>
      </p:sp>
      <p:sp>
        <p:nvSpPr>
          <p:cNvPr id="453" name="Shape 453"/>
          <p:cNvSpPr txBox="1"/>
          <p:nvPr/>
        </p:nvSpPr>
        <p:spPr>
          <a:xfrm>
            <a:off x="5519300" y="3012950"/>
            <a:ext cx="8499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a:t>
            </a:r>
            <a:endParaRPr sz="5000" i="1"/>
          </a:p>
        </p:txBody>
      </p:sp>
      <p:sp>
        <p:nvSpPr>
          <p:cNvPr id="454" name="Shape 454"/>
          <p:cNvSpPr txBox="1"/>
          <p:nvPr/>
        </p:nvSpPr>
        <p:spPr>
          <a:xfrm>
            <a:off x="6662300" y="30129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nlogn</a:t>
            </a:r>
            <a:endParaRPr sz="5000" i="1"/>
          </a:p>
        </p:txBody>
      </p:sp>
      <p:sp>
        <p:nvSpPr>
          <p:cNvPr id="455" name="Shape 455"/>
          <p:cNvSpPr txBox="1"/>
          <p:nvPr/>
        </p:nvSpPr>
        <p:spPr>
          <a:xfrm>
            <a:off x="6662300" y="39273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nlogn</a:t>
            </a:r>
            <a:endParaRPr sz="5000" i="1"/>
          </a:p>
        </p:txBody>
      </p:sp>
      <p:sp>
        <p:nvSpPr>
          <p:cNvPr id="456" name="Shape 456"/>
          <p:cNvSpPr txBox="1"/>
          <p:nvPr/>
        </p:nvSpPr>
        <p:spPr>
          <a:xfrm>
            <a:off x="6662300" y="20985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chemeClr val="lt1"/>
                </a:solidFill>
              </a:rPr>
              <a:t>nlogn</a:t>
            </a:r>
            <a:endParaRPr sz="5000" i="1"/>
          </a:p>
        </p:txBody>
      </p:sp>
      <p:sp>
        <p:nvSpPr>
          <p:cNvPr id="457" name="Shape 457"/>
          <p:cNvSpPr txBox="1"/>
          <p:nvPr/>
        </p:nvSpPr>
        <p:spPr>
          <a:xfrm>
            <a:off x="3690500" y="21747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458" name="Shape 458"/>
          <p:cNvSpPr txBox="1"/>
          <p:nvPr/>
        </p:nvSpPr>
        <p:spPr>
          <a:xfrm>
            <a:off x="3690500" y="30891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459" name="Shape 459"/>
          <p:cNvSpPr txBox="1"/>
          <p:nvPr/>
        </p:nvSpPr>
        <p:spPr>
          <a:xfrm>
            <a:off x="3690500" y="40035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
        <p:nvSpPr>
          <p:cNvPr id="460" name="Shape 460"/>
          <p:cNvSpPr txBox="1"/>
          <p:nvPr/>
        </p:nvSpPr>
        <p:spPr>
          <a:xfrm>
            <a:off x="5443100" y="2174750"/>
            <a:ext cx="2003700" cy="146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5000" i="1">
                <a:solidFill>
                  <a:srgbClr val="FFFFFF"/>
                </a:solidFill>
              </a:rPr>
              <a:t>n</a:t>
            </a:r>
            <a:r>
              <a:rPr lang="en" sz="5000" i="1" baseline="30000">
                <a:solidFill>
                  <a:srgbClr val="FFFFFF"/>
                </a:solidFill>
              </a:rPr>
              <a:t>2</a:t>
            </a:r>
            <a:endParaRPr sz="5000" i="1">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TotalTime>
  <Words>385</Words>
  <Application>Microsoft Office PowerPoint</Application>
  <PresentationFormat>On-screen Show (4:3)</PresentationFormat>
  <Paragraphs>99</Paragraphs>
  <Slides>7</Slides>
  <Notes>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Calibri</vt:lpstr>
      <vt:lpstr>Simple Light</vt:lpstr>
      <vt:lpstr>Custom</vt:lpstr>
      <vt:lpstr>Merge Sort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Stites, Jared</dc:creator>
  <cp:lastModifiedBy>Stites, Jared</cp:lastModifiedBy>
  <cp:revision>18</cp:revision>
  <dcterms:modified xsi:type="dcterms:W3CDTF">2018-04-27T13:05:14Z</dcterms:modified>
</cp:coreProperties>
</file>