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2" r:id="rId4"/>
    <p:sldId id="260" r:id="rId5"/>
    <p:sldId id="281" r:id="rId6"/>
    <p:sldId id="258" r:id="rId7"/>
    <p:sldId id="261" r:id="rId8"/>
    <p:sldId id="263" r:id="rId9"/>
    <p:sldId id="264" r:id="rId10"/>
    <p:sldId id="265" r:id="rId11"/>
    <p:sldId id="274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82" r:id="rId22"/>
    <p:sldId id="280" r:id="rId23"/>
    <p:sldId id="275" r:id="rId24"/>
    <p:sldId id="279" r:id="rId2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820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FED54EF-DB12-4582-BA65-1C657A8AB638}"/>
    <pc:docChg chg="modSld sldOrd">
      <pc:chgData name="" userId="" providerId="" clId="Web-{3FED54EF-DB12-4582-BA65-1C657A8AB638}" dt="2018-05-24T01:05:03.398" v="65" actId="20577"/>
      <pc:docMkLst>
        <pc:docMk/>
      </pc:docMkLst>
      <pc:sldChg chg="modSp ord">
        <pc:chgData name="" userId="" providerId="" clId="Web-{3FED54EF-DB12-4582-BA65-1C657A8AB638}" dt="2018-05-24T01:00:20.376" v="50" actId="20577"/>
        <pc:sldMkLst>
          <pc:docMk/>
          <pc:sldMk cId="837391777" sldId="260"/>
        </pc:sldMkLst>
        <pc:spChg chg="mod">
          <ac:chgData name="" userId="" providerId="" clId="Web-{3FED54EF-DB12-4582-BA65-1C657A8AB638}" dt="2018-05-24T01:00:20.376" v="50" actId="20577"/>
          <ac:spMkLst>
            <pc:docMk/>
            <pc:sldMk cId="837391777" sldId="260"/>
            <ac:spMk id="74" creationId="{00000000-0000-0000-0000-000000000000}"/>
          </ac:spMkLst>
        </pc:spChg>
        <pc:spChg chg="mod">
          <ac:chgData name="" userId="" providerId="" clId="Web-{3FED54EF-DB12-4582-BA65-1C657A8AB638}" dt="2018-05-24T00:59:41.454" v="45" actId="20577"/>
          <ac:spMkLst>
            <pc:docMk/>
            <pc:sldMk cId="837391777" sldId="260"/>
            <ac:spMk id="75" creationId="{00000000-0000-0000-0000-000000000000}"/>
          </ac:spMkLst>
        </pc:spChg>
      </pc:sldChg>
      <pc:sldChg chg="modSp">
        <pc:chgData name="" userId="" providerId="" clId="Web-{3FED54EF-DB12-4582-BA65-1C657A8AB638}" dt="2018-05-24T01:04:26.929" v="59" actId="20577"/>
        <pc:sldMkLst>
          <pc:docMk/>
          <pc:sldMk cId="992890941" sldId="268"/>
        </pc:sldMkLst>
        <pc:spChg chg="mod">
          <ac:chgData name="" userId="" providerId="" clId="Web-{3FED54EF-DB12-4582-BA65-1C657A8AB638}" dt="2018-05-24T01:04:26.929" v="59" actId="20577"/>
          <ac:spMkLst>
            <pc:docMk/>
            <pc:sldMk cId="992890941" sldId="268"/>
            <ac:spMk id="75" creationId="{00000000-0000-0000-0000-000000000000}"/>
          </ac:spMkLst>
        </pc:spChg>
      </pc:sldChg>
      <pc:sldChg chg="modSp">
        <pc:chgData name="" userId="" providerId="" clId="Web-{3FED54EF-DB12-4582-BA65-1C657A8AB638}" dt="2018-05-24T01:05:03.398" v="65" actId="20577"/>
        <pc:sldMkLst>
          <pc:docMk/>
          <pc:sldMk cId="761444755" sldId="269"/>
        </pc:sldMkLst>
        <pc:spChg chg="mod">
          <ac:chgData name="" userId="" providerId="" clId="Web-{3FED54EF-DB12-4582-BA65-1C657A8AB638}" dt="2018-05-24T01:05:03.398" v="65" actId="20577"/>
          <ac:spMkLst>
            <pc:docMk/>
            <pc:sldMk cId="761444755" sldId="269"/>
            <ac:spMk id="75" creationId="{00000000-0000-0000-0000-000000000000}"/>
          </ac:spMkLst>
        </pc:spChg>
      </pc:sldChg>
      <pc:sldChg chg="modSp">
        <pc:chgData name="" userId="" providerId="" clId="Web-{3FED54EF-DB12-4582-BA65-1C657A8AB638}" dt="2018-05-24T01:00:43.845" v="55" actId="20577"/>
        <pc:sldMkLst>
          <pc:docMk/>
          <pc:sldMk cId="1877561234" sldId="272"/>
        </pc:sldMkLst>
        <pc:spChg chg="mod">
          <ac:chgData name="" userId="" providerId="" clId="Web-{3FED54EF-DB12-4582-BA65-1C657A8AB638}" dt="2018-05-24T01:00:43.845" v="55" actId="20577"/>
          <ac:spMkLst>
            <pc:docMk/>
            <pc:sldMk cId="1877561234" sldId="272"/>
            <ac:spMk id="7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rejavainterviewquestions.com/idiots-guide-big-o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28600" y="2130480"/>
            <a:ext cx="8685000" cy="14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Time complexity / Big-O notation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838200" y="3886200"/>
            <a:ext cx="7467600" cy="17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trike="noStrike" dirty="0">
                <a:solidFill>
                  <a:srgbClr val="8B8B8B"/>
                </a:solidFill>
                <a:latin typeface="Arial"/>
                <a:ea typeface="DejaVu Sans"/>
              </a:rPr>
              <a:t>Analysis of algorithms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The different time complexities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O(n!)</a:t>
            </a:r>
            <a:r>
              <a:rPr lang="en-US" sz="2400" b="1" dirty="0"/>
              <a:t> / Factorial growth:  </a:t>
            </a:r>
            <a:r>
              <a:rPr lang="en-US" sz="2400" dirty="0"/>
              <a:t>Don't.</a:t>
            </a:r>
          </a:p>
          <a:p>
            <a:endParaRPr lang="en-US" sz="2400" dirty="0"/>
          </a:p>
          <a:p>
            <a:r>
              <a:rPr lang="en-US" sz="2400" i="1" dirty="0"/>
              <a:t>1 item takes 1 second, 10 items takes 362880 seconds, 100 items takes </a:t>
            </a:r>
            <a:r>
              <a:rPr lang="en-US" sz="2400" b="1" dirty="0"/>
              <a:t>unbelievably long.</a:t>
            </a:r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Pretty much restricted to novelty sorts like the Random Sort, you have to plan ahead to be this bad.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5426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The different time complexities (cont'd)</a:t>
            </a:r>
            <a:endParaRPr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14800"/>
            <a:ext cx="7543800" cy="54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8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Why O(log n)???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400" dirty="0"/>
              <a:t>Unless you are an accomplished mathematician, you might be wondering why binary search has a Big-O of O(log n), and why merge sort has an O(n log n) time complexity.</a:t>
            </a:r>
          </a:p>
          <a:p>
            <a:endParaRPr lang="en-US" sz="2400" b="1" dirty="0"/>
          </a:p>
          <a:p>
            <a:r>
              <a:rPr lang="en-US" sz="2400" dirty="0"/>
              <a:t>Both of these algorithms use a 'divide and conquer' approach.  The data set is divided in half each iteration.</a:t>
            </a:r>
          </a:p>
          <a:p>
            <a:endParaRPr lang="en-US" sz="2400" dirty="0"/>
          </a:p>
          <a:p>
            <a:r>
              <a:rPr lang="en-US" sz="2400" dirty="0"/>
              <a:t>In other words, if there are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400" dirty="0"/>
              <a:t> terms in the data set, the next time it runs there will be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n/2</a:t>
            </a:r>
            <a:r>
              <a:rPr lang="en-US" sz="2400" dirty="0"/>
              <a:t> terms to consider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.</a:t>
            </a:r>
          </a:p>
          <a:p>
            <a:endParaRPr lang="en-US" sz="2200" dirty="0"/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*</a:t>
            </a:r>
            <a:r>
              <a:rPr lang="en-US" sz="2000" i="1" dirty="0"/>
              <a:t>Technically it will be </a:t>
            </a:r>
            <a:r>
              <a:rPr lang="en-US" sz="2000" i="1" dirty="0">
                <a:latin typeface="Courier New" charset="0"/>
                <a:ea typeface="Courier New" charset="0"/>
                <a:cs typeface="Courier New" charset="0"/>
              </a:rPr>
              <a:t>n/2 – 1</a:t>
            </a:r>
            <a:r>
              <a:rPr lang="en-US" sz="2000" i="1" dirty="0"/>
              <a:t>, however with Big-O, constants are discarded, as when the data set gets infinitely larger, they become infinitely more irrelevant.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12250966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Why log n???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152400" y="1600200"/>
            <a:ext cx="88392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dirty="0"/>
              <a:t>Each iteration of the search, the data set that's being processed will get smaller and smaller, like this: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n/2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(n/2) / 2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((n/2) / 2) / 2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This can be generalized like this: </a:t>
            </a:r>
          </a:p>
          <a:p>
            <a:endParaRPr lang="en-US" sz="2400" dirty="0"/>
          </a:p>
          <a:p>
            <a:pPr lvl="1"/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n / 2</a:t>
            </a:r>
            <a:r>
              <a:rPr lang="en-US" sz="2400" baseline="30000" dirty="0">
                <a:latin typeface="Courier New" charset="0"/>
                <a:ea typeface="Courier New" charset="0"/>
                <a:cs typeface="Courier New" charset="0"/>
              </a:rPr>
              <a:t>k</a:t>
            </a:r>
          </a:p>
          <a:p>
            <a:endParaRPr lang="en-US" sz="2400" dirty="0"/>
          </a:p>
          <a:p>
            <a:r>
              <a:rPr lang="en-US" sz="2400" dirty="0"/>
              <a:t>In other words, if you divide the data set each iteration, it will be divided by two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400" dirty="0"/>
              <a:t>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16550657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Why log n???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7630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000" dirty="0"/>
              <a:t>The algorithm is going to run (worst case) until the data set has just one element left.  At this point, you've either found the key or you return -1.</a:t>
            </a:r>
          </a:p>
          <a:p>
            <a:endParaRPr lang="en-US" sz="2000" dirty="0"/>
          </a:p>
          <a:p>
            <a:r>
              <a:rPr lang="en-US" sz="2000" dirty="0"/>
              <a:t>In other words, reducing the data set to 1 element is the goal, and this process will take (at worst)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/ 2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number of iterations.  In math terms:</a:t>
            </a:r>
          </a:p>
          <a:p>
            <a:endParaRPr lang="en-US" sz="2000" dirty="0"/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 / 2</a:t>
            </a:r>
            <a:r>
              <a:rPr lang="en-US" sz="2000" baseline="30000" dirty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1 </a:t>
            </a:r>
            <a:r>
              <a:rPr lang="en-US" sz="2000" dirty="0"/>
              <a:t>(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000" dirty="0"/>
              <a:t> elements, divided by </a:t>
            </a:r>
            <a:r>
              <a:rPr lang="en-US" sz="2000" dirty="0">
                <a:latin typeface="Courier New" charset="0"/>
                <a:cs typeface="Courier New" charset="0"/>
              </a:rPr>
              <a:t>2 </a:t>
            </a:r>
            <a:r>
              <a:rPr lang="en-US" sz="2000" dirty="0">
                <a:latin typeface="Courier New"/>
                <a:cs typeface="Courier New"/>
              </a:rPr>
              <a:t>k </a:t>
            </a:r>
            <a:r>
              <a:rPr lang="en-US" sz="2000" dirty="0"/>
              <a:t>number of times, until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000" dirty="0"/>
              <a:t> == 1)</a:t>
            </a:r>
          </a:p>
          <a:p>
            <a:endParaRPr lang="en-US" sz="2000" dirty="0"/>
          </a:p>
          <a:p>
            <a:r>
              <a:rPr lang="en-US" sz="2000" dirty="0"/>
              <a:t>Trivially solving for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000" dirty="0"/>
              <a:t>, we get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2000" baseline="30000" dirty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n</a:t>
            </a:r>
            <a:r>
              <a:rPr lang="en-US" sz="2000" dirty="0"/>
              <a:t>.  Take the log (inverse exponent) of both sides to allow us to simplify the expression even further...</a:t>
            </a:r>
            <a:endParaRPr lang="is-IS" sz="2000" dirty="0"/>
          </a:p>
          <a:p>
            <a:endParaRPr lang="en-US" sz="2000" dirty="0"/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log(2</a:t>
            </a:r>
            <a:r>
              <a:rPr lang="en-US" sz="2000" baseline="30000" dirty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= log(n)	</a:t>
            </a:r>
            <a:r>
              <a:rPr lang="en-US" sz="2000" dirty="0"/>
              <a:t>	logs allow us to factor out the k</a:t>
            </a:r>
            <a:r>
              <a:rPr lang="is-IS" sz="2000" dirty="0"/>
              <a:t>…</a:t>
            </a:r>
            <a:endParaRPr lang="en-US" sz="2000" dirty="0"/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k * log(2) = log(n)</a:t>
            </a:r>
            <a:r>
              <a:rPr lang="en-US" sz="2000" dirty="0">
                <a:sym typeface="Wingdings"/>
              </a:rPr>
              <a:t>	divide both sides by log(2) (a constant)</a:t>
            </a:r>
            <a:r>
              <a:rPr lang="is-IS" sz="2000" dirty="0">
                <a:sym typeface="Wingdings"/>
              </a:rPr>
              <a:t>…</a:t>
            </a:r>
          </a:p>
          <a:p>
            <a:r>
              <a:rPr lang="is-IS" sz="2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k = log(n) / log(2)</a:t>
            </a:r>
            <a:r>
              <a:rPr lang="is-IS" sz="2000" dirty="0">
                <a:sym typeface="Wingdings"/>
              </a:rPr>
              <a:t>	and magically we find...</a:t>
            </a:r>
          </a:p>
          <a:p>
            <a:pPr algn="ctr"/>
            <a:endParaRPr lang="is-IS" sz="22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algn="ctr"/>
            <a:r>
              <a:rPr lang="is-IS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k = log</a:t>
            </a:r>
            <a:r>
              <a:rPr lang="en-US" sz="2400" b="1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is-IS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(n)</a:t>
            </a:r>
            <a:endParaRPr lang="en-US" sz="22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90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Why log n???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7630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200" dirty="0"/>
              <a:t>Remember that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200" dirty="0"/>
              <a:t> was the term that represented how many times the data set was being divided by 2, until our goal of having only 1 element remaining was reached (in the worst case).</a:t>
            </a:r>
          </a:p>
          <a:p>
            <a:endParaRPr lang="en-US" sz="2200" dirty="0"/>
          </a:p>
          <a:p>
            <a:r>
              <a:rPr lang="en-US" sz="2200" dirty="0"/>
              <a:t>Given what we found on the previous slide (</a:t>
            </a:r>
            <a:r>
              <a:rPr lang="is-IS" sz="22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k = log</a:t>
            </a:r>
            <a:r>
              <a:rPr lang="is-IS" sz="2200" baseline="-250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2</a:t>
            </a:r>
            <a:r>
              <a:rPr lang="is-IS" sz="22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(n)</a:t>
            </a:r>
            <a:r>
              <a:rPr lang="en-US" sz="2200" dirty="0">
                <a:sym typeface="Wingdings"/>
              </a:rPr>
              <a:t>), it can be seen that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for 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n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 number of elements, it will take 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log</a:t>
            </a:r>
            <a:r>
              <a:rPr lang="en-US" sz="2200" baseline="-25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2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(n)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 number of </a:t>
            </a:r>
            <a:r>
              <a:rPr lang="en-US" sz="2200" b="1" i="1" dirty="0">
                <a:solidFill>
                  <a:srgbClr val="FF0000"/>
                </a:solidFill>
                <a:sym typeface="Wingdings"/>
              </a:rPr>
              <a:t>iterations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 to reach just one element remaining.</a:t>
            </a:r>
          </a:p>
          <a:p>
            <a:endParaRPr lang="en-US" sz="2200" dirty="0">
              <a:sym typeface="Wingdings"/>
            </a:endParaRPr>
          </a:p>
          <a:p>
            <a:r>
              <a:rPr lang="en-US" sz="2200" dirty="0">
                <a:sym typeface="Wingdings"/>
              </a:rPr>
              <a:t>Given that log base-2 is the same as log base-10 multiplied by some constant factor, and constants in Big-O are ignored (as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n</a:t>
            </a:r>
            <a:r>
              <a:rPr lang="en-US" sz="2200" dirty="0">
                <a:sym typeface="Wingdings"/>
              </a:rPr>
              <a:t> gets infinitely large, constants are infinitely irrelevant), we can technically ignore the log's base.</a:t>
            </a:r>
            <a:endParaRPr lang="en-US" sz="2200" dirty="0">
              <a:cs typeface="Arial"/>
            </a:endParaRPr>
          </a:p>
          <a:p>
            <a:endParaRPr lang="en-US" sz="2200" dirty="0">
              <a:sym typeface="Wingdings"/>
            </a:endParaRPr>
          </a:p>
          <a:p>
            <a:r>
              <a:rPr lang="en-US" sz="2200" dirty="0">
                <a:sym typeface="Wingdings"/>
              </a:rPr>
              <a:t>There we have it, binary search is O(log n)!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1444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Why log n???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7630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200" dirty="0"/>
              <a:t>Merge sort is kind of a combination of binary search and a linear search.  The merge sorting (the recursive call of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mergeSort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2200" dirty="0"/>
              <a:t>) takes log(n) time, as it's a 'divide and conquer' approach.</a:t>
            </a:r>
          </a:p>
          <a:p>
            <a:endParaRPr lang="en-US" sz="2200" dirty="0"/>
          </a:p>
          <a:p>
            <a:r>
              <a:rPr lang="en-US" sz="2200" dirty="0"/>
              <a:t>Putting the merge-sorted arrays back together takes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200" dirty="0"/>
              <a:t> operations, hence the O(n log(n)) time complexity.</a:t>
            </a:r>
          </a:p>
          <a:p>
            <a:endParaRPr lang="en-US" sz="2200" dirty="0"/>
          </a:p>
          <a:p>
            <a:r>
              <a:rPr lang="en-US" sz="2200" dirty="0"/>
              <a:t>As 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2200" dirty="0"/>
              <a:t> and log(n) are both of the same order and neither are constant, neither can be discarded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lvl="1"/>
            <a:r>
              <a:rPr lang="en-US" sz="2200" i="1" dirty="0">
                <a:solidFill>
                  <a:srgbClr val="FF0000"/>
                </a:solidFill>
              </a:rPr>
              <a:t>*</a:t>
            </a:r>
            <a:r>
              <a:rPr lang="en-US" sz="2200" i="1" dirty="0"/>
              <a:t>For an algorithm with a time complexity of something like n</a:t>
            </a:r>
            <a:r>
              <a:rPr lang="en-US" sz="2200" i="1" baseline="30000" dirty="0"/>
              <a:t>3</a:t>
            </a:r>
            <a:r>
              <a:rPr lang="en-US" sz="2200" i="1" dirty="0"/>
              <a:t> + n</a:t>
            </a:r>
            <a:r>
              <a:rPr lang="en-US" sz="2200" i="1" baseline="30000" dirty="0"/>
              <a:t>2</a:t>
            </a:r>
            <a:r>
              <a:rPr lang="en-US" sz="2200" i="1" dirty="0"/>
              <a:t> (an n</a:t>
            </a:r>
            <a:r>
              <a:rPr lang="en-US" sz="2200" i="1" baseline="30000" dirty="0"/>
              <a:t>3</a:t>
            </a:r>
            <a:r>
              <a:rPr lang="en-US" sz="2200" i="1" dirty="0"/>
              <a:t> and n</a:t>
            </a:r>
            <a:r>
              <a:rPr lang="en-US" sz="2200" i="1" baseline="30000" dirty="0"/>
              <a:t>2</a:t>
            </a:r>
            <a:r>
              <a:rPr lang="en-US" sz="2200" i="1" dirty="0"/>
              <a:t> operation), only the highest order monomial is considered.  Lesser order monomials are ignored, hence the n</a:t>
            </a:r>
            <a:r>
              <a:rPr lang="en-US" sz="2200" i="1" baseline="30000" dirty="0"/>
              <a:t>3</a:t>
            </a:r>
            <a:r>
              <a:rPr lang="en-US" sz="2200" i="1" dirty="0"/>
              <a:t> + n</a:t>
            </a:r>
            <a:r>
              <a:rPr lang="en-US" sz="2200" i="1" baseline="30000" dirty="0"/>
              <a:t>2 </a:t>
            </a:r>
            <a:r>
              <a:rPr lang="en-US" sz="2200" i="1" dirty="0"/>
              <a:t>function would have a Big-O of O(n</a:t>
            </a:r>
            <a:r>
              <a:rPr lang="en-US" sz="2200" i="1" baseline="30000" dirty="0"/>
              <a:t>3</a:t>
            </a:r>
            <a:r>
              <a:rPr lang="en-US" sz="22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00860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 VERY brief intro to limits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6868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200" dirty="0"/>
              <a:t>Limits are a topic that, if you take a calculus course, you'll probably spend a couple months on.</a:t>
            </a:r>
          </a:p>
          <a:p>
            <a:endParaRPr lang="en-US" sz="2200" dirty="0"/>
          </a:p>
          <a:p>
            <a:r>
              <a:rPr lang="en-US" sz="2200" dirty="0"/>
              <a:t>Let's grossly oversimplify them in a few slides!</a:t>
            </a:r>
          </a:p>
          <a:p>
            <a:endParaRPr lang="en-US" sz="2200" dirty="0"/>
          </a:p>
          <a:p>
            <a:r>
              <a:rPr lang="en-US" sz="2200" dirty="0"/>
              <a:t>For some number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200" dirty="0"/>
              <a:t>, the expression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 / N </a:t>
            </a:r>
            <a:r>
              <a:rPr lang="en-US" sz="2200" dirty="0"/>
              <a:t>will eventually </a:t>
            </a:r>
            <a:r>
              <a:rPr lang="en-US" sz="2200" b="1" i="1" dirty="0"/>
              <a:t>converge</a:t>
            </a:r>
            <a:r>
              <a:rPr lang="en-US" sz="2200" dirty="0"/>
              <a:t> on 0 for infinitely large values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200" dirty="0"/>
              <a:t>.  Think about it: </a:t>
            </a:r>
          </a:p>
          <a:p>
            <a:endParaRPr lang="en-US" sz="2200" dirty="0"/>
          </a:p>
          <a:p>
            <a:r>
              <a:rPr lang="en-US" sz="2200" dirty="0"/>
              <a:t>1 / 2 == 0.5</a:t>
            </a:r>
          </a:p>
          <a:p>
            <a:r>
              <a:rPr lang="en-US" sz="2200" dirty="0"/>
              <a:t>1 / 5 == 0.2</a:t>
            </a:r>
          </a:p>
          <a:p>
            <a:r>
              <a:rPr lang="en-US" sz="2200" dirty="0"/>
              <a:t>1 / 10 == 0.1</a:t>
            </a:r>
          </a:p>
          <a:p>
            <a:r>
              <a:rPr lang="en-US" sz="2200" dirty="0"/>
              <a:t>1 / 100 == 0.01</a:t>
            </a:r>
          </a:p>
          <a:p>
            <a:r>
              <a:rPr lang="en-US" sz="2200" dirty="0"/>
              <a:t>1 / 1000 == 0.001</a:t>
            </a:r>
          </a:p>
          <a:p>
            <a:r>
              <a:rPr lang="en-US" sz="2200" dirty="0"/>
              <a:t>1 / &lt;some huge number&gt; == </a:t>
            </a:r>
            <a:r>
              <a:rPr lang="en-US" sz="2200" i="1" dirty="0"/>
              <a:t>really </a:t>
            </a:r>
            <a:r>
              <a:rPr lang="en-US" sz="2200" dirty="0"/>
              <a:t>("infinitely") close to 0</a:t>
            </a:r>
          </a:p>
        </p:txBody>
      </p:sp>
    </p:spTree>
    <p:extLst>
      <p:ext uri="{BB962C8B-B14F-4D97-AF65-F5344CB8AC3E}">
        <p14:creationId xmlns:p14="http://schemas.microsoft.com/office/powerpoint/2010/main" val="206531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200"/>
            <a:ext cx="2205335" cy="96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 VERY brief intro to limits (cont'd)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228600" y="1367481"/>
            <a:ext cx="8686800" cy="548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200" dirty="0"/>
              <a:t>In more calculus-like limit notation: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As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200" dirty="0">
                <a:solidFill>
                  <a:srgbClr val="FF0000"/>
                </a:solidFill>
              </a:rPr>
              <a:t>approaches infinity,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/ X </a:t>
            </a:r>
            <a:r>
              <a:rPr lang="en-US" sz="2200" dirty="0">
                <a:solidFill>
                  <a:srgbClr val="FF0000"/>
                </a:solidFill>
              </a:rPr>
              <a:t>approaches 0.  Keep that in mind!</a:t>
            </a:r>
          </a:p>
          <a:p>
            <a:endParaRPr lang="en-US" sz="2200" dirty="0"/>
          </a:p>
          <a:p>
            <a:r>
              <a:rPr lang="en-US" sz="2200" dirty="0"/>
              <a:t>This is the explanation of why "lower-order" terms (terms with a smaller exponent) are ignored when determining Big-O.  Example:</a:t>
            </a:r>
          </a:p>
          <a:p>
            <a:endParaRPr lang="en-US" sz="2200" dirty="0"/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f(x) = x</a:t>
            </a:r>
            <a:r>
              <a:rPr lang="en-US" sz="2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US" sz="2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+ 5</a:t>
            </a:r>
          </a:p>
          <a:p>
            <a:endParaRPr lang="en-US" sz="2200" dirty="0"/>
          </a:p>
          <a:p>
            <a:r>
              <a:rPr lang="en-US" sz="2200" dirty="0"/>
              <a:t>For "infinitely" large values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/>
              <a:t>, the constant (5) and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200" dirty="0"/>
              <a:t> term become infinitely smaller than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200" dirty="0"/>
              <a:t> term.</a:t>
            </a:r>
          </a:p>
          <a:p>
            <a:endParaRPr lang="en-US" sz="2200" dirty="0"/>
          </a:p>
          <a:p>
            <a:r>
              <a:rPr lang="en-US" sz="2200" dirty="0"/>
              <a:t>Lower-order terms are infinitely more irrelevant for infinitely large values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245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Big-O quick guide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/>
              <a:t>Given a data set with </a:t>
            </a:r>
            <a:r>
              <a:rPr lang="en-US" sz="2400" i="1" dirty="0"/>
              <a:t>N </a:t>
            </a:r>
            <a:r>
              <a:rPr lang="en-US" sz="2400" dirty="0"/>
              <a:t>elements...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following tips will help in quickly determining the Big-O of a particular algorithm: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lvl="1"/>
            <a:r>
              <a:rPr lang="en-US" sz="2400" dirty="0"/>
              <a:t>1.  Nested loops' </a:t>
            </a:r>
            <a:r>
              <a:rPr lang="en-US" sz="2400" i="1" dirty="0"/>
              <a:t>N</a:t>
            </a:r>
            <a:r>
              <a:rPr lang="en-US" sz="2400" dirty="0"/>
              <a:t> must be multiplied.</a:t>
            </a:r>
          </a:p>
          <a:p>
            <a:pPr lvl="1"/>
            <a:br>
              <a:rPr lang="en-US" sz="2400" dirty="0"/>
            </a:br>
            <a:r>
              <a:rPr lang="en-US" sz="2400" dirty="0"/>
              <a:t>2.  Sequential loops' </a:t>
            </a:r>
            <a:r>
              <a:rPr lang="en-US" sz="2400" i="1" dirty="0"/>
              <a:t>N</a:t>
            </a:r>
            <a:r>
              <a:rPr lang="en-US" sz="2400" dirty="0"/>
              <a:t> are added (e.g. O(m + n))</a:t>
            </a:r>
          </a:p>
          <a:p>
            <a:pPr lvl="1"/>
            <a:br>
              <a:rPr lang="en-US" sz="2400" dirty="0"/>
            </a:br>
            <a:r>
              <a:rPr lang="en-US" sz="2400" dirty="0"/>
              <a:t>3.  Only the highest-order term is "relevant".</a:t>
            </a:r>
          </a:p>
          <a:p>
            <a:pPr lvl="1"/>
            <a:br>
              <a:rPr lang="en-US" sz="2400" dirty="0"/>
            </a:br>
            <a:r>
              <a:rPr lang="en-US" sz="2400" dirty="0"/>
              <a:t>4.  Constants are ignored.</a:t>
            </a:r>
          </a:p>
        </p:txBody>
      </p:sp>
    </p:spTree>
    <p:extLst>
      <p:ext uri="{BB962C8B-B14F-4D97-AF65-F5344CB8AC3E}">
        <p14:creationId xmlns:p14="http://schemas.microsoft.com/office/powerpoint/2010/main" val="3461243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Arial"/>
              </a:rPr>
              <a:t>Time complexity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/>
              <a:t>An introduction to time complexity and Big-O notation can be found in the "Sorting" </a:t>
            </a:r>
            <a:r>
              <a:rPr lang="en-US" sz="2400" dirty="0" err="1"/>
              <a:t>powerpoint</a:t>
            </a:r>
            <a:r>
              <a:rPr lang="en-US" sz="2400" dirty="0"/>
              <a:t> (AP CS folder).  In this presentation, we'll take a deeper look at the various types of time complexities and how to evaluate the Big-O of a particular algorithm.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descriptions of the different types of time complexities are borrowed from the excellent site </a:t>
            </a:r>
            <a:r>
              <a:rPr lang="en-US" sz="2400" dirty="0">
                <a:hlinkClick r:id="rId2"/>
              </a:rPr>
              <a:t>corejavainterviewquestions.com/idiots-guide-big-o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different types are presented in order, from fastest to slowest (relative to how they scale with larger data sets).</a:t>
            </a:r>
          </a:p>
        </p:txBody>
      </p:sp>
    </p:spTree>
    <p:extLst>
      <p:ext uri="{BB962C8B-B14F-4D97-AF65-F5344CB8AC3E}">
        <p14:creationId xmlns:p14="http://schemas.microsoft.com/office/powerpoint/2010/main" val="1877561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74680"/>
            <a:ext cx="91440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</a:rPr>
              <a:t>Why do we drop lower order terms?</a:t>
            </a:r>
            <a:endParaRPr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41C2BC-7B0C-1249-970C-923FB5BB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6705600" cy="4302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742856-8D58-4341-817B-AA47AE2C6CAE}"/>
              </a:ext>
            </a:extLst>
          </p:cNvPr>
          <p:cNvSpPr txBox="1"/>
          <p:nvPr/>
        </p:nvSpPr>
        <p:spPr>
          <a:xfrm>
            <a:off x="609600" y="1733467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function f(n) defined as follows:</a:t>
            </a:r>
          </a:p>
        </p:txBody>
      </p:sp>
    </p:spTree>
    <p:extLst>
      <p:ext uri="{BB962C8B-B14F-4D97-AF65-F5344CB8AC3E}">
        <p14:creationId xmlns:p14="http://schemas.microsoft.com/office/powerpoint/2010/main" val="2588955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Big-O quick guide (cont'd)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35" y="1383498"/>
            <a:ext cx="4870450" cy="52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02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Big-</a:t>
            </a:r>
            <a:r>
              <a:rPr lang="en-US" sz="4400" strike="noStrike" dirty="0" err="1">
                <a:solidFill>
                  <a:srgbClr val="000000"/>
                </a:solidFill>
                <a:latin typeface="Arial"/>
                <a:ea typeface="DejaVu Sans"/>
              </a:rPr>
              <a:t>OhhhhhhhhMG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6868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dirty="0"/>
              <a:t>Over time, considering time complexity when designing an algorithm will become second nature.  However, </a:t>
            </a:r>
            <a:r>
              <a:rPr lang="en-US" sz="2400" dirty="0">
                <a:solidFill>
                  <a:srgbClr val="FF0000"/>
                </a:solidFill>
              </a:rPr>
              <a:t>it's generally not good practice to over-optimize an algorithm if it hurts the readability of the code.</a:t>
            </a:r>
          </a:p>
          <a:p>
            <a:endParaRPr lang="en-US" sz="2400" dirty="0"/>
          </a:p>
          <a:p>
            <a:r>
              <a:rPr lang="en-US" sz="2400" dirty="0"/>
              <a:t>Professional programmers generally spend a lot more time working with others' code and/or supporting old code than they do writing code from scratch.</a:t>
            </a:r>
          </a:p>
          <a:p>
            <a:endParaRPr lang="en-US" sz="2400" dirty="0"/>
          </a:p>
          <a:p>
            <a:r>
              <a:rPr lang="en-US" sz="2400" dirty="0"/>
              <a:t>A fantastically fast algorithm you won't be able to understand in a couple days is not useful, and will annoy other programmers!</a:t>
            </a:r>
          </a:p>
        </p:txBody>
      </p:sp>
    </p:spTree>
    <p:extLst>
      <p:ext uri="{BB962C8B-B14F-4D97-AF65-F5344CB8AC3E}">
        <p14:creationId xmlns:p14="http://schemas.microsoft.com/office/powerpoint/2010/main" val="1971084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Other performance metrics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228600" y="1600200"/>
            <a:ext cx="868680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dirty="0"/>
              <a:t>Big-O is a description of how an algorithm responds to an increase in sample size for a </a:t>
            </a:r>
            <a:r>
              <a:rPr lang="en-US" sz="2400" b="1" i="1" dirty="0"/>
              <a:t>worst case </a:t>
            </a:r>
            <a:r>
              <a:rPr lang="en-US" sz="2400" dirty="0"/>
              <a:t>scenario; big-O does not care that Bubble Sort </a:t>
            </a:r>
            <a:r>
              <a:rPr lang="en-US" sz="2400" i="1" dirty="0"/>
              <a:t>can</a:t>
            </a:r>
            <a:r>
              <a:rPr lang="en-US" sz="2400" dirty="0"/>
              <a:t> be really fast in certain circumstances.</a:t>
            </a:r>
          </a:p>
          <a:p>
            <a:endParaRPr lang="en-US" sz="2400" dirty="0"/>
          </a:p>
          <a:p>
            <a:r>
              <a:rPr lang="en-US" sz="2400" dirty="0"/>
              <a:t>There are several other performance metrics that refer to how an algorithm responds in other cases.</a:t>
            </a:r>
          </a:p>
          <a:p>
            <a:endParaRPr lang="en-US" sz="2400" dirty="0"/>
          </a:p>
          <a:p>
            <a:r>
              <a:rPr lang="en-US" sz="2400" dirty="0"/>
              <a:t>For example, Big Theta is (generally speaking) the </a:t>
            </a:r>
            <a:r>
              <a:rPr lang="en-US" sz="2400" i="1" dirty="0"/>
              <a:t>average </a:t>
            </a:r>
            <a:r>
              <a:rPr lang="en-US" sz="2400" dirty="0"/>
              <a:t>case (mathematically speaking, a tight asymptotic upper and lower bound).</a:t>
            </a:r>
          </a:p>
        </p:txBody>
      </p:sp>
    </p:spTree>
    <p:extLst>
      <p:ext uri="{BB962C8B-B14F-4D97-AF65-F5344CB8AC3E}">
        <p14:creationId xmlns:p14="http://schemas.microsoft.com/office/powerpoint/2010/main" val="2532748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Arial"/>
                <a:ea typeface="DejaVu Sans"/>
              </a:rPr>
              <a:t>What is Big-O???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1" i="1" dirty="0">
                <a:solidFill>
                  <a:srgbClr val="FF0000"/>
                </a:solidFill>
              </a:rPr>
              <a:t>Big-O notation </a:t>
            </a:r>
            <a:r>
              <a:rPr lang="en-US" sz="2400" dirty="0">
                <a:solidFill>
                  <a:srgbClr val="FF0000"/>
                </a:solidFill>
              </a:rPr>
              <a:t>is used to describe the performance (the run time) of a function or algorithm in terms of how quickly the run time grows relative to the input,</a:t>
            </a:r>
            <a:r>
              <a:rPr lang="en-US" sz="2400" i="1" dirty="0">
                <a:solidFill>
                  <a:srgbClr val="FF0000"/>
                </a:solidFill>
              </a:rPr>
              <a:t> as the input gets arbitrarily large</a:t>
            </a:r>
            <a:r>
              <a:rPr lang="en-US" sz="2400" dirty="0">
                <a:solidFill>
                  <a:srgbClr val="FF0000"/>
                </a:solidFill>
              </a:rPr>
              <a:t>. </a:t>
            </a:r>
            <a:endParaRPr lang="en-US" sz="2400" dirty="0">
              <a:solidFill>
                <a:srgbClr val="FF0000"/>
              </a:solidFill>
              <a:cs typeface="Arial"/>
            </a:endParaRPr>
          </a:p>
          <a:p>
            <a:endParaRPr lang="en-US" sz="2400" dirty="0"/>
          </a:p>
          <a:p>
            <a:r>
              <a:rPr lang="en-US" sz="2400" dirty="0"/>
              <a:t>Big-O specifically describes the </a:t>
            </a:r>
            <a:r>
              <a:rPr lang="en-US" sz="2400" b="1" i="1" dirty="0"/>
              <a:t>worst-case</a:t>
            </a:r>
            <a:r>
              <a:rPr lang="en-US" sz="2400" dirty="0"/>
              <a:t> scenario, and can be used to describe the execution time required or the space used (e.g. in memory or on disk) by an algorithm.</a:t>
            </a:r>
          </a:p>
          <a:p>
            <a:endParaRPr lang="en-US" sz="2400" dirty="0"/>
          </a:p>
          <a:p>
            <a:r>
              <a:rPr lang="en-US" sz="2400" dirty="0"/>
              <a:t>Big-O is an asymptotic notation, meaning it's the behavior a function gravitates towards for infinitely large data sets.</a:t>
            </a:r>
          </a:p>
        </p:txBody>
      </p:sp>
    </p:spTree>
    <p:extLst>
      <p:ext uri="{BB962C8B-B14F-4D97-AF65-F5344CB8AC3E}">
        <p14:creationId xmlns:p14="http://schemas.microsoft.com/office/powerpoint/2010/main" val="83739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Arial"/>
                <a:ea typeface="DejaVu Sans"/>
              </a:rPr>
              <a:t>The different time complexities</a:t>
            </a:r>
            <a:endParaRPr sz="44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r>
              <a:rPr lang="en-US" sz="2400" b="1" dirty="0"/>
              <a:t> / Constant Complexity:  </a:t>
            </a:r>
            <a:r>
              <a:rPr lang="en-US" sz="2400" dirty="0"/>
              <a:t>Constant time.  This means that, regardless of the size of the data set, the algorithm will always take the same amount of time. </a:t>
            </a:r>
          </a:p>
          <a:p>
            <a:endParaRPr lang="en-US" sz="2400" i="1" dirty="0"/>
          </a:p>
          <a:p>
            <a:r>
              <a:rPr lang="en-US" sz="2400" i="1" dirty="0"/>
              <a:t>1 item takes 1 second, 10 items takes 1 second, 100 items takes 1 second. </a:t>
            </a:r>
          </a:p>
          <a:p>
            <a:endParaRPr lang="en-US" sz="2400" i="1" dirty="0"/>
          </a:p>
          <a:p>
            <a:r>
              <a:rPr lang="en-US" sz="2400" dirty="0"/>
              <a:t>It always takes the same amount </a:t>
            </a:r>
            <a:r>
              <a:rPr lang="en-US" sz="2400"/>
              <a:t>of time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r>
              <a:rPr lang="en-US" sz="2400" dirty="0"/>
              <a:t>This is the best possible outcome, obviously, and is generally only possible with some very specialized data and very specialized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21422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The different time complexities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458640" y="1600200"/>
            <a:ext cx="8226720" cy="51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200" b="1" dirty="0">
                <a:solidFill>
                  <a:srgbClr val="FF0000"/>
                </a:solidFill>
              </a:rPr>
              <a:t>O(log n)</a:t>
            </a:r>
            <a:r>
              <a:rPr lang="en-US" sz="2200" b="1" dirty="0"/>
              <a:t> / Logarithmic Complexity:  </a:t>
            </a:r>
            <a:r>
              <a:rPr lang="en-US" sz="2200" dirty="0"/>
              <a:t>Not as good as constant, but still really good!  The time taken increases with the size of the data set, but not proportionately so. </a:t>
            </a:r>
          </a:p>
          <a:p>
            <a:endParaRPr lang="en-US" sz="2200" dirty="0"/>
          </a:p>
          <a:p>
            <a:r>
              <a:rPr lang="en-US" sz="2200" dirty="0"/>
              <a:t>The algorithm takes longer (per item) on smaller datasets relative to larger ones.   </a:t>
            </a:r>
          </a:p>
          <a:p>
            <a:endParaRPr lang="en-US" sz="2200" i="1" dirty="0"/>
          </a:p>
          <a:p>
            <a:r>
              <a:rPr lang="en-US" sz="2200" i="1" dirty="0"/>
              <a:t>1 item takes 1 second, 10 items takes 2 seconds, 100 items takes 3 seconds.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Also very good!  Binary search is the classic example – as data sets get larger, an O(log n) function doesn't take significantly longer, due to its 'divide and conquer' approach.</a:t>
            </a:r>
          </a:p>
        </p:txBody>
      </p:sp>
    </p:spTree>
    <p:extLst>
      <p:ext uri="{BB962C8B-B14F-4D97-AF65-F5344CB8AC3E}">
        <p14:creationId xmlns:p14="http://schemas.microsoft.com/office/powerpoint/2010/main" val="2033751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The different time complexities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O(n)</a:t>
            </a:r>
            <a:r>
              <a:rPr lang="en-US" sz="2400" b="1" dirty="0"/>
              <a:t> / Linear Complexity:  </a:t>
            </a:r>
            <a:r>
              <a:rPr lang="en-US" sz="2400" dirty="0"/>
              <a:t>The larger the data set, the time taken grows proportionately. </a:t>
            </a:r>
            <a:r>
              <a:rPr lang="en-US" sz="2400" i="1" dirty="0"/>
              <a:t> </a:t>
            </a:r>
          </a:p>
          <a:p>
            <a:endParaRPr lang="en-US" sz="2400" i="1" dirty="0"/>
          </a:p>
          <a:p>
            <a:r>
              <a:rPr lang="en-US" sz="2400" i="1" dirty="0"/>
              <a:t>1 item takes 1 second, 10 items takes 10 seconds, 100 items takes 100 seconds.</a:t>
            </a:r>
          </a:p>
          <a:p>
            <a:endParaRPr lang="en-US" sz="2400" i="1" dirty="0"/>
          </a:p>
          <a:p>
            <a:r>
              <a:rPr lang="en-US" sz="2400" dirty="0"/>
              <a:t>Still not bad!  The classic example is a linear search – as the list gets longer, the number of steps required (in the worse case) gets larger, in a linear fashion.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08871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The different time complexities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458640" y="1524000"/>
            <a:ext cx="822672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200" b="1" dirty="0">
                <a:solidFill>
                  <a:srgbClr val="FF0000"/>
                </a:solidFill>
              </a:rPr>
              <a:t>O(n log n)</a:t>
            </a:r>
            <a:r>
              <a:rPr lang="en-US" sz="2200" b="1" dirty="0"/>
              <a:t>:  </a:t>
            </a:r>
            <a:r>
              <a:rPr lang="en-US" sz="2200" dirty="0"/>
              <a:t>A combination of O(n) and O(log n).  Normally there's 2 parts to a sort: the first step is O(log n), the second is O(n), combining to form O(n log n).</a:t>
            </a:r>
          </a:p>
          <a:p>
            <a:endParaRPr lang="en-US" sz="2200" i="1" dirty="0"/>
          </a:p>
          <a:p>
            <a:r>
              <a:rPr lang="en-US" sz="2200" i="1" dirty="0"/>
              <a:t>1 item takes 2 seconds, 10 items takes 12 seconds, 100 items takes 103 seconds.</a:t>
            </a:r>
            <a:endParaRPr lang="en-US" sz="2200" dirty="0"/>
          </a:p>
          <a:p>
            <a:endParaRPr lang="en-US" sz="2200" i="1" dirty="0"/>
          </a:p>
          <a:p>
            <a:r>
              <a:rPr lang="en-US" sz="2200" dirty="0"/>
              <a:t>Still pretty good!  The classic example is a merge sort; similar to binary search, dividing the arrays is an O(log n) operation, while putting them back together is an O(n) operation, hence the O(n log n) time complexity.</a:t>
            </a:r>
          </a:p>
          <a:p>
            <a:endParaRPr lang="en-US" sz="2200" dirty="0"/>
          </a:p>
          <a:p>
            <a:r>
              <a:rPr lang="en-US" sz="2200" dirty="0"/>
              <a:t>Note that the n and the log n component are not constant, and are both of the same order, thus neither part can be ignored.</a:t>
            </a:r>
          </a:p>
        </p:txBody>
      </p:sp>
    </p:spTree>
    <p:extLst>
      <p:ext uri="{BB962C8B-B14F-4D97-AF65-F5344CB8AC3E}">
        <p14:creationId xmlns:p14="http://schemas.microsoft.com/office/powerpoint/2010/main" val="1611081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The different time complexities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O(n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/>
              <a:t> / Quadratic Complexity:  </a:t>
            </a:r>
            <a:r>
              <a:rPr lang="en-US" sz="2400" dirty="0"/>
              <a:t>Things are slowing down. </a:t>
            </a:r>
          </a:p>
          <a:p>
            <a:endParaRPr lang="en-US" sz="2400" i="1" dirty="0"/>
          </a:p>
          <a:p>
            <a:r>
              <a:rPr lang="en-US" sz="2400" i="1" dirty="0"/>
              <a:t>1 item takes 1 second, 10 items takes 100 seconds, 100 items takes 10000 seconds.  </a:t>
            </a:r>
            <a:endParaRPr lang="en-US" sz="2400" dirty="0"/>
          </a:p>
          <a:p>
            <a:endParaRPr lang="en-US" sz="2400" i="1" dirty="0"/>
          </a:p>
          <a:p>
            <a:r>
              <a:rPr lang="en-US" sz="2400" dirty="0"/>
              <a:t>Any type of sort / operation that has nested loops, where, for each iteration of the outer loop, the inner loop has to run n times, will have an n</a:t>
            </a:r>
            <a:r>
              <a:rPr lang="en-US" sz="2400" baseline="30000" dirty="0"/>
              <a:t>2</a:t>
            </a:r>
            <a:r>
              <a:rPr lang="en-US" sz="2400" dirty="0"/>
              <a:t> time complexity.  Pretty slow for large data sets!</a:t>
            </a:r>
          </a:p>
          <a:p>
            <a:endParaRPr lang="en-US" sz="2400" dirty="0"/>
          </a:p>
          <a:p>
            <a:r>
              <a:rPr lang="en-US" sz="2400" dirty="0"/>
              <a:t>Note: n to the power of anything, i.e. </a:t>
            </a:r>
            <a:r>
              <a:rPr lang="en-US" sz="2400" dirty="0" err="1"/>
              <a:t>n</a:t>
            </a:r>
            <a:r>
              <a:rPr lang="en-US" sz="2400" baseline="30000" dirty="0" err="1"/>
              <a:t>x</a:t>
            </a:r>
            <a:r>
              <a:rPr lang="en-US" sz="2400" dirty="0"/>
              <a:t>, is referred to as </a:t>
            </a:r>
            <a:r>
              <a:rPr lang="en-US" sz="2400" dirty="0">
                <a:solidFill>
                  <a:srgbClr val="FF0000"/>
                </a:solidFill>
              </a:rPr>
              <a:t>"polynomial complexity"</a:t>
            </a:r>
            <a:r>
              <a:rPr lang="en-US" sz="2400" dirty="0"/>
              <a:t>.  n</a:t>
            </a:r>
            <a:r>
              <a:rPr lang="en-US" sz="2400" baseline="30000" dirty="0"/>
              <a:t>3</a:t>
            </a:r>
            <a:r>
              <a:rPr lang="en-US" sz="2400" dirty="0"/>
              <a:t> will of course be slower than n</a:t>
            </a:r>
            <a:r>
              <a:rPr lang="en-US" sz="2400" baseline="30000" dirty="0"/>
              <a:t>2</a:t>
            </a:r>
            <a:r>
              <a:rPr lang="en-US" sz="2400" dirty="0"/>
              <a:t>, but faster than 2</a:t>
            </a:r>
            <a:r>
              <a:rPr lang="en-US" sz="2400" baseline="30000" dirty="0"/>
              <a:t>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882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6200" y="274680"/>
            <a:ext cx="89916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dirty="0">
                <a:solidFill>
                  <a:srgbClr val="000000"/>
                </a:solidFill>
                <a:latin typeface="Arial"/>
                <a:ea typeface="DejaVu Sans"/>
              </a:rPr>
              <a:t>The different time complexities (cont'd)</a:t>
            </a:r>
            <a:endParaRPr sz="4000" dirty="0"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510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O(2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/>
              <a:t> / Exponential Growth:  </a:t>
            </a:r>
            <a:r>
              <a:rPr lang="en-US" sz="2400" dirty="0"/>
              <a:t>Getting really slow!  The algorithm takes twice as long for every new element added.  </a:t>
            </a:r>
          </a:p>
          <a:p>
            <a:endParaRPr lang="en-US" sz="2400" i="1" dirty="0"/>
          </a:p>
          <a:p>
            <a:r>
              <a:rPr lang="en-US" sz="2400" i="1" dirty="0"/>
              <a:t>1 item takes 1 second, 10 items takes 1024 seconds, 100 items takes </a:t>
            </a:r>
            <a:r>
              <a:rPr lang="en-US" sz="2400" dirty="0"/>
              <a:t>1267650600228229401496703205376 </a:t>
            </a:r>
            <a:r>
              <a:rPr lang="en-US" sz="2400" i="1" dirty="0"/>
              <a:t>seconds.</a:t>
            </a:r>
          </a:p>
          <a:p>
            <a:endParaRPr lang="en-US" sz="2400" i="1" dirty="0"/>
          </a:p>
          <a:p>
            <a:r>
              <a:rPr lang="en-US" sz="2400" dirty="0"/>
              <a:t>Generally a sign of bad programming, usually restricted to very naïve operations / novelty sorts or an algorithm that badly needs optimization.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59520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1260</Words>
  <Application>Microsoft Office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BUNN, BRYAN</cp:lastModifiedBy>
  <cp:revision>121</cp:revision>
  <dcterms:modified xsi:type="dcterms:W3CDTF">2019-09-04T13:22:32Z</dcterms:modified>
</cp:coreProperties>
</file>