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 id="2147483667" r:id="rId2"/>
  </p:sldMasterIdLst>
  <p:notesMasterIdLst>
    <p:notesMasterId r:id="rId30"/>
  </p:notesMasterIdLst>
  <p:sldIdLst>
    <p:sldId id="256" r:id="rId3"/>
    <p:sldId id="257" r:id="rId4"/>
    <p:sldId id="258" r:id="rId5"/>
    <p:sldId id="259" r:id="rId6"/>
    <p:sldId id="269" r:id="rId7"/>
    <p:sldId id="270" r:id="rId8"/>
    <p:sldId id="271" r:id="rId9"/>
    <p:sldId id="272" r:id="rId10"/>
    <p:sldId id="268" r:id="rId11"/>
    <p:sldId id="260" r:id="rId12"/>
    <p:sldId id="274" r:id="rId13"/>
    <p:sldId id="275" r:id="rId14"/>
    <p:sldId id="276" r:id="rId15"/>
    <p:sldId id="273" r:id="rId16"/>
    <p:sldId id="261" r:id="rId17"/>
    <p:sldId id="278" r:id="rId18"/>
    <p:sldId id="279" r:id="rId19"/>
    <p:sldId id="277" r:id="rId20"/>
    <p:sldId id="262" r:id="rId21"/>
    <p:sldId id="281" r:id="rId22"/>
    <p:sldId id="280" r:id="rId23"/>
    <p:sldId id="263" r:id="rId24"/>
    <p:sldId id="282" r:id="rId25"/>
    <p:sldId id="264" r:id="rId26"/>
    <p:sldId id="265" r:id="rId27"/>
    <p:sldId id="266" r:id="rId28"/>
    <p:sldId id="267" r:id="rId2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68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9" d="100"/>
          <a:sy n="79" d="100"/>
        </p:scale>
        <p:origin x="90" y="7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423788120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a:t>Selection sort is one way to sort an array of numbers.  Data is divided into sorted and unsorted portions. One by one, the smallest values remaining in the unsorted portion are selected and swapped over to the sorted portion of the array. </a:t>
            </a:r>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83423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Clr>
                <a:srgbClr val="000000"/>
              </a:buClr>
              <a:buSzPts val="1100"/>
              <a:buFont typeface="Arial"/>
              <a:buNone/>
            </a:pPr>
            <a:r>
              <a:rPr lang="en"/>
              <a:t>On our second pass through the unsorted subarray, we find that 3 is the smallest.</a:t>
            </a:r>
            <a:endParaRPr/>
          </a:p>
          <a:p>
            <a:pPr marL="0" lvl="0" indent="0" rtl="0">
              <a:spcBef>
                <a:spcPts val="0"/>
              </a:spcBef>
              <a:spcAft>
                <a:spcPts val="0"/>
              </a:spcAft>
              <a:buClr>
                <a:srgbClr val="000000"/>
              </a:buClr>
              <a:buSzPts val="1100"/>
              <a:buFont typeface="Arial"/>
              <a:buNone/>
            </a:pPr>
            <a:endParaRPr/>
          </a:p>
          <a:p>
            <a:pPr marL="0" lvl="0" indent="0" rtl="0">
              <a:spcBef>
                <a:spcPts val="0"/>
              </a:spcBef>
              <a:spcAft>
                <a:spcPts val="0"/>
              </a:spcAft>
              <a:buClr>
                <a:srgbClr val="000000"/>
              </a:buClr>
              <a:buSzPts val="1100"/>
              <a:buFont typeface="Arial"/>
              <a:buNone/>
            </a:pPr>
            <a:r>
              <a:rPr lang="en"/>
              <a:t>We must now swap 3 with the first unsorted value (5) in order to add it to the sorted subarray. </a:t>
            </a:r>
            <a:endParaRPr/>
          </a:p>
        </p:txBody>
      </p:sp>
      <p:sp>
        <p:nvSpPr>
          <p:cNvPr id="199" name="Shape 1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86310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Clr>
                <a:srgbClr val="000000"/>
              </a:buClr>
              <a:buSzPts val="1100"/>
              <a:buFont typeface="Arial"/>
              <a:buNone/>
            </a:pPr>
            <a:r>
              <a:rPr lang="en"/>
              <a:t>On our second pass through the unsorted subarray, we find that 3 is the smallest.</a:t>
            </a:r>
            <a:endParaRPr/>
          </a:p>
          <a:p>
            <a:pPr marL="0" lvl="0" indent="0" rtl="0">
              <a:spcBef>
                <a:spcPts val="0"/>
              </a:spcBef>
              <a:spcAft>
                <a:spcPts val="0"/>
              </a:spcAft>
              <a:buClr>
                <a:srgbClr val="000000"/>
              </a:buClr>
              <a:buSzPts val="1100"/>
              <a:buFont typeface="Arial"/>
              <a:buNone/>
            </a:pPr>
            <a:endParaRPr/>
          </a:p>
          <a:p>
            <a:pPr marL="0" lvl="0" indent="0" rtl="0">
              <a:spcBef>
                <a:spcPts val="0"/>
              </a:spcBef>
              <a:spcAft>
                <a:spcPts val="0"/>
              </a:spcAft>
              <a:buClr>
                <a:srgbClr val="000000"/>
              </a:buClr>
              <a:buSzPts val="1100"/>
              <a:buFont typeface="Arial"/>
              <a:buNone/>
            </a:pPr>
            <a:r>
              <a:rPr lang="en"/>
              <a:t>We must now swap 3 with the first unsorted value (5) in order to add it to the sorted subarray. </a:t>
            </a:r>
            <a:endParaRPr/>
          </a:p>
        </p:txBody>
      </p:sp>
      <p:sp>
        <p:nvSpPr>
          <p:cNvPr id="199" name="Shape 1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51241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Clr>
                <a:srgbClr val="000000"/>
              </a:buClr>
              <a:buSzPts val="1100"/>
              <a:buFont typeface="Arial"/>
              <a:buNone/>
            </a:pPr>
            <a:r>
              <a:rPr lang="en"/>
              <a:t>On our second pass through the unsorted subarray, we find that 3 is the smallest.</a:t>
            </a:r>
            <a:endParaRPr/>
          </a:p>
          <a:p>
            <a:pPr marL="0" lvl="0" indent="0" rtl="0">
              <a:spcBef>
                <a:spcPts val="0"/>
              </a:spcBef>
              <a:spcAft>
                <a:spcPts val="0"/>
              </a:spcAft>
              <a:buClr>
                <a:srgbClr val="000000"/>
              </a:buClr>
              <a:buSzPts val="1100"/>
              <a:buFont typeface="Arial"/>
              <a:buNone/>
            </a:pPr>
            <a:endParaRPr/>
          </a:p>
          <a:p>
            <a:pPr marL="0" lvl="0" indent="0" rtl="0">
              <a:spcBef>
                <a:spcPts val="0"/>
              </a:spcBef>
              <a:spcAft>
                <a:spcPts val="0"/>
              </a:spcAft>
              <a:buClr>
                <a:srgbClr val="000000"/>
              </a:buClr>
              <a:buSzPts val="1100"/>
              <a:buFont typeface="Arial"/>
              <a:buNone/>
            </a:pPr>
            <a:r>
              <a:rPr lang="en"/>
              <a:t>We must now swap 3 with the first unsorted value (5) in order to add it to the sorted subarray. </a:t>
            </a:r>
            <a:endParaRPr/>
          </a:p>
        </p:txBody>
      </p:sp>
      <p:sp>
        <p:nvSpPr>
          <p:cNvPr id="199" name="Shape 1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49238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Clr>
                <a:srgbClr val="000000"/>
              </a:buClr>
              <a:buSzPts val="1100"/>
              <a:buFont typeface="Arial"/>
              <a:buNone/>
            </a:pPr>
            <a:r>
              <a:rPr lang="en"/>
              <a:t>On our second pass through the unsorted subarray, we find that 3 is the smallest.</a:t>
            </a:r>
            <a:endParaRPr/>
          </a:p>
          <a:p>
            <a:pPr marL="0" lvl="0" indent="0" rtl="0">
              <a:spcBef>
                <a:spcPts val="0"/>
              </a:spcBef>
              <a:spcAft>
                <a:spcPts val="0"/>
              </a:spcAft>
              <a:buClr>
                <a:srgbClr val="000000"/>
              </a:buClr>
              <a:buSzPts val="1100"/>
              <a:buFont typeface="Arial"/>
              <a:buNone/>
            </a:pPr>
            <a:endParaRPr/>
          </a:p>
          <a:p>
            <a:pPr marL="0" lvl="0" indent="0" rtl="0">
              <a:spcBef>
                <a:spcPts val="0"/>
              </a:spcBef>
              <a:spcAft>
                <a:spcPts val="0"/>
              </a:spcAft>
              <a:buClr>
                <a:srgbClr val="000000"/>
              </a:buClr>
              <a:buSzPts val="1100"/>
              <a:buFont typeface="Arial"/>
              <a:buNone/>
            </a:pPr>
            <a:r>
              <a:rPr lang="en"/>
              <a:t>We must now swap 3 with the first unsorted value (5) in order to add it to the sorted subarray. </a:t>
            </a:r>
            <a:endParaRPr/>
          </a:p>
        </p:txBody>
      </p:sp>
      <p:sp>
        <p:nvSpPr>
          <p:cNvPr id="199" name="Shape 1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19579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Clr>
                <a:srgbClr val="000000"/>
              </a:buClr>
              <a:buSzPts val="1100"/>
              <a:buFont typeface="Arial"/>
              <a:buNone/>
            </a:pPr>
            <a:r>
              <a:rPr lang="en"/>
              <a:t>On our second pass through the unsorted subarray, we find that 3 is the smallest.</a:t>
            </a:r>
            <a:endParaRPr/>
          </a:p>
          <a:p>
            <a:pPr marL="0" lvl="0" indent="0" rtl="0">
              <a:spcBef>
                <a:spcPts val="0"/>
              </a:spcBef>
              <a:spcAft>
                <a:spcPts val="0"/>
              </a:spcAft>
              <a:buClr>
                <a:srgbClr val="000000"/>
              </a:buClr>
              <a:buSzPts val="1100"/>
              <a:buFont typeface="Arial"/>
              <a:buNone/>
            </a:pPr>
            <a:endParaRPr/>
          </a:p>
          <a:p>
            <a:pPr marL="0" lvl="0" indent="0" rtl="0">
              <a:spcBef>
                <a:spcPts val="0"/>
              </a:spcBef>
              <a:spcAft>
                <a:spcPts val="0"/>
              </a:spcAft>
              <a:buClr>
                <a:srgbClr val="000000"/>
              </a:buClr>
              <a:buSzPts val="1100"/>
              <a:buFont typeface="Arial"/>
              <a:buNone/>
            </a:pPr>
            <a:r>
              <a:rPr lang="en"/>
              <a:t>We must now swap 3 with the first unsorted value (5) in order to add it to the sorted subarray. </a:t>
            </a:r>
            <a:endParaRPr/>
          </a:p>
        </p:txBody>
      </p:sp>
      <p:sp>
        <p:nvSpPr>
          <p:cNvPr id="199" name="Shape 1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45438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Clr>
                <a:srgbClr val="000000"/>
              </a:buClr>
              <a:buSzPts val="1100"/>
              <a:buFont typeface="Arial"/>
              <a:buNone/>
            </a:pPr>
            <a:r>
              <a:rPr lang="en"/>
              <a:t>On our third pass through the unsorted subarray, we find that 4 is the smallest.</a:t>
            </a:r>
            <a:endParaRPr/>
          </a:p>
          <a:p>
            <a:pPr marL="0" lvl="0" indent="0" rtl="0">
              <a:spcBef>
                <a:spcPts val="0"/>
              </a:spcBef>
              <a:spcAft>
                <a:spcPts val="0"/>
              </a:spcAft>
              <a:buClr>
                <a:srgbClr val="000000"/>
              </a:buClr>
              <a:buSzPts val="1100"/>
              <a:buFont typeface="Arial"/>
              <a:buNone/>
            </a:pPr>
            <a:endParaRPr/>
          </a:p>
          <a:p>
            <a:pPr marL="0" lvl="0" indent="0" rtl="0">
              <a:spcBef>
                <a:spcPts val="0"/>
              </a:spcBef>
              <a:spcAft>
                <a:spcPts val="0"/>
              </a:spcAft>
              <a:buClr>
                <a:srgbClr val="000000"/>
              </a:buClr>
              <a:buSzPts val="1100"/>
              <a:buFont typeface="Arial"/>
              <a:buNone/>
            </a:pPr>
            <a:r>
              <a:rPr lang="en"/>
              <a:t>We must now swap 4 with the first unsorted value (5) in order to add it to the sorted subarray. </a:t>
            </a:r>
            <a:endParaRPr/>
          </a:p>
        </p:txBody>
      </p:sp>
      <p:sp>
        <p:nvSpPr>
          <p:cNvPr id="232" name="Shape 2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68919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Clr>
                <a:srgbClr val="000000"/>
              </a:buClr>
              <a:buSzPts val="1100"/>
              <a:buFont typeface="Arial"/>
              <a:buNone/>
            </a:pPr>
            <a:r>
              <a:rPr lang="en"/>
              <a:t>On our third pass through the unsorted subarray, we find that 4 is the smallest.</a:t>
            </a:r>
            <a:endParaRPr/>
          </a:p>
          <a:p>
            <a:pPr marL="0" lvl="0" indent="0" rtl="0">
              <a:spcBef>
                <a:spcPts val="0"/>
              </a:spcBef>
              <a:spcAft>
                <a:spcPts val="0"/>
              </a:spcAft>
              <a:buClr>
                <a:srgbClr val="000000"/>
              </a:buClr>
              <a:buSzPts val="1100"/>
              <a:buFont typeface="Arial"/>
              <a:buNone/>
            </a:pPr>
            <a:endParaRPr/>
          </a:p>
          <a:p>
            <a:pPr marL="0" lvl="0" indent="0" rtl="0">
              <a:spcBef>
                <a:spcPts val="0"/>
              </a:spcBef>
              <a:spcAft>
                <a:spcPts val="0"/>
              </a:spcAft>
              <a:buClr>
                <a:srgbClr val="000000"/>
              </a:buClr>
              <a:buSzPts val="1100"/>
              <a:buFont typeface="Arial"/>
              <a:buNone/>
            </a:pPr>
            <a:r>
              <a:rPr lang="en"/>
              <a:t>We must now swap 4 with the first unsorted value (5) in order to add it to the sorted subarray. </a:t>
            </a:r>
            <a:endParaRPr/>
          </a:p>
        </p:txBody>
      </p:sp>
      <p:sp>
        <p:nvSpPr>
          <p:cNvPr id="232" name="Shape 2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76852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Clr>
                <a:srgbClr val="000000"/>
              </a:buClr>
              <a:buSzPts val="1100"/>
              <a:buFont typeface="Arial"/>
              <a:buNone/>
            </a:pPr>
            <a:r>
              <a:rPr lang="en"/>
              <a:t>On our third pass through the unsorted subarray, we find that 4 is the smallest.</a:t>
            </a:r>
            <a:endParaRPr/>
          </a:p>
          <a:p>
            <a:pPr marL="0" lvl="0" indent="0" rtl="0">
              <a:spcBef>
                <a:spcPts val="0"/>
              </a:spcBef>
              <a:spcAft>
                <a:spcPts val="0"/>
              </a:spcAft>
              <a:buClr>
                <a:srgbClr val="000000"/>
              </a:buClr>
              <a:buSzPts val="1100"/>
              <a:buFont typeface="Arial"/>
              <a:buNone/>
            </a:pPr>
            <a:endParaRPr/>
          </a:p>
          <a:p>
            <a:pPr marL="0" lvl="0" indent="0" rtl="0">
              <a:spcBef>
                <a:spcPts val="0"/>
              </a:spcBef>
              <a:spcAft>
                <a:spcPts val="0"/>
              </a:spcAft>
              <a:buClr>
                <a:srgbClr val="000000"/>
              </a:buClr>
              <a:buSzPts val="1100"/>
              <a:buFont typeface="Arial"/>
              <a:buNone/>
            </a:pPr>
            <a:r>
              <a:rPr lang="en"/>
              <a:t>We must now swap 4 with the first unsorted value (5) in order to add it to the sorted subarray. </a:t>
            </a:r>
            <a:endParaRPr/>
          </a:p>
        </p:txBody>
      </p:sp>
      <p:sp>
        <p:nvSpPr>
          <p:cNvPr id="232" name="Shape 2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45046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Clr>
                <a:srgbClr val="000000"/>
              </a:buClr>
              <a:buSzPts val="1100"/>
              <a:buFont typeface="Arial"/>
              <a:buNone/>
            </a:pPr>
            <a:r>
              <a:rPr lang="en"/>
              <a:t>On our third pass through the unsorted subarray, we find that 4 is the smallest.</a:t>
            </a:r>
            <a:endParaRPr/>
          </a:p>
          <a:p>
            <a:pPr marL="0" lvl="0" indent="0" rtl="0">
              <a:spcBef>
                <a:spcPts val="0"/>
              </a:spcBef>
              <a:spcAft>
                <a:spcPts val="0"/>
              </a:spcAft>
              <a:buClr>
                <a:srgbClr val="000000"/>
              </a:buClr>
              <a:buSzPts val="1100"/>
              <a:buFont typeface="Arial"/>
              <a:buNone/>
            </a:pPr>
            <a:endParaRPr/>
          </a:p>
          <a:p>
            <a:pPr marL="0" lvl="0" indent="0" rtl="0">
              <a:spcBef>
                <a:spcPts val="0"/>
              </a:spcBef>
              <a:spcAft>
                <a:spcPts val="0"/>
              </a:spcAft>
              <a:buClr>
                <a:srgbClr val="000000"/>
              </a:buClr>
              <a:buSzPts val="1100"/>
              <a:buFont typeface="Arial"/>
              <a:buNone/>
            </a:pPr>
            <a:r>
              <a:rPr lang="en"/>
              <a:t>We must now swap 4 with the first unsorted value (5) in order to add it to the sorted subarray. </a:t>
            </a:r>
            <a:endParaRPr/>
          </a:p>
        </p:txBody>
      </p:sp>
      <p:sp>
        <p:nvSpPr>
          <p:cNvPr id="232" name="Shape 2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261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Shape 26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Clr>
                <a:srgbClr val="000000"/>
              </a:buClr>
              <a:buSzPts val="1100"/>
              <a:buFont typeface="Arial"/>
              <a:buNone/>
            </a:pPr>
            <a:r>
              <a:rPr lang="en"/>
              <a:t>On our fourth pass through the unsorted subarray, we find that 5 is the smallest.</a:t>
            </a:r>
            <a:endParaRPr/>
          </a:p>
          <a:p>
            <a:pPr marL="0" lvl="0" indent="0" rtl="0">
              <a:spcBef>
                <a:spcPts val="0"/>
              </a:spcBef>
              <a:spcAft>
                <a:spcPts val="0"/>
              </a:spcAft>
              <a:buClr>
                <a:srgbClr val="000000"/>
              </a:buClr>
              <a:buSzPts val="1100"/>
              <a:buFont typeface="Arial"/>
              <a:buNone/>
            </a:pPr>
            <a:endParaRPr/>
          </a:p>
          <a:p>
            <a:pPr marL="0" lvl="0" indent="0" rtl="0">
              <a:spcBef>
                <a:spcPts val="0"/>
              </a:spcBef>
              <a:spcAft>
                <a:spcPts val="0"/>
              </a:spcAft>
              <a:buClr>
                <a:srgbClr val="000000"/>
              </a:buClr>
              <a:buSzPts val="1100"/>
              <a:buFont typeface="Arial"/>
              <a:buNone/>
            </a:pPr>
            <a:r>
              <a:rPr lang="en"/>
              <a:t>We must now swap 5 with the first unsorted value (6) in order to add it to the sorted subarray. </a:t>
            </a:r>
            <a:endParaRPr/>
          </a:p>
        </p:txBody>
      </p:sp>
      <p:sp>
        <p:nvSpPr>
          <p:cNvPr id="265" name="Shape 2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3807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a:t>First, scan the unsorted portion of the array to find the smallest value. </a:t>
            </a:r>
            <a:endParaRPr/>
          </a:p>
          <a:p>
            <a:pPr marL="0" lvl="0" indent="0" rtl="0">
              <a:spcBef>
                <a:spcPts val="0"/>
              </a:spcBef>
              <a:spcAft>
                <a:spcPts val="0"/>
              </a:spcAft>
              <a:buNone/>
            </a:pPr>
            <a:endParaRPr/>
          </a:p>
          <a:p>
            <a:pPr marL="0" lvl="0" indent="0" rtl="0">
              <a:spcBef>
                <a:spcPts val="0"/>
              </a:spcBef>
              <a:spcAft>
                <a:spcPts val="0"/>
              </a:spcAft>
              <a:buNone/>
            </a:pPr>
            <a:r>
              <a:rPr lang="en"/>
              <a:t>Swap that value with the first unsorted value -- it is now part of the sorted subarray.</a:t>
            </a:r>
            <a:endParaRPr/>
          </a:p>
          <a:p>
            <a:pPr marL="0" lvl="0" indent="0" rtl="0">
              <a:spcBef>
                <a:spcPts val="0"/>
              </a:spcBef>
              <a:spcAft>
                <a:spcPts val="0"/>
              </a:spcAft>
              <a:buNone/>
            </a:pPr>
            <a:endParaRPr/>
          </a:p>
          <a:p>
            <a:pPr marL="0" lvl="0" indent="0" rtl="0">
              <a:spcBef>
                <a:spcPts val="0"/>
              </a:spcBef>
              <a:spcAft>
                <a:spcPts val="0"/>
              </a:spcAft>
              <a:buNone/>
            </a:pPr>
            <a:r>
              <a:rPr lang="en"/>
              <a:t>Repeat until there are no more values in the unsorted portion of the array.</a:t>
            </a:r>
            <a:endParaRPr/>
          </a:p>
          <a:p>
            <a:pPr marL="0" lvl="0" indent="0" rtl="0">
              <a:spcBef>
                <a:spcPts val="0"/>
              </a:spcBef>
              <a:spcAft>
                <a:spcPts val="0"/>
              </a:spcAft>
              <a:buNone/>
            </a:pPr>
            <a:endParaRPr/>
          </a:p>
          <a:p>
            <a:pPr marL="0" lvl="0" indent="0" rtl="0">
              <a:spcBef>
                <a:spcPts val="0"/>
              </a:spcBef>
              <a:spcAft>
                <a:spcPts val="0"/>
              </a:spcAft>
              <a:buNone/>
            </a:pPr>
            <a:endParaRPr/>
          </a:p>
        </p:txBody>
      </p:sp>
      <p:sp>
        <p:nvSpPr>
          <p:cNvPr id="133" name="Shape 1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000361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Shape 26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Clr>
                <a:srgbClr val="000000"/>
              </a:buClr>
              <a:buSzPts val="1100"/>
              <a:buFont typeface="Arial"/>
              <a:buNone/>
            </a:pPr>
            <a:r>
              <a:rPr lang="en"/>
              <a:t>On our fourth pass through the unsorted subarray, we find that 5 is the smallest.</a:t>
            </a:r>
            <a:endParaRPr/>
          </a:p>
          <a:p>
            <a:pPr marL="0" lvl="0" indent="0" rtl="0">
              <a:spcBef>
                <a:spcPts val="0"/>
              </a:spcBef>
              <a:spcAft>
                <a:spcPts val="0"/>
              </a:spcAft>
              <a:buClr>
                <a:srgbClr val="000000"/>
              </a:buClr>
              <a:buSzPts val="1100"/>
              <a:buFont typeface="Arial"/>
              <a:buNone/>
            </a:pPr>
            <a:endParaRPr/>
          </a:p>
          <a:p>
            <a:pPr marL="0" lvl="0" indent="0" rtl="0">
              <a:spcBef>
                <a:spcPts val="0"/>
              </a:spcBef>
              <a:spcAft>
                <a:spcPts val="0"/>
              </a:spcAft>
              <a:buClr>
                <a:srgbClr val="000000"/>
              </a:buClr>
              <a:buSzPts val="1100"/>
              <a:buFont typeface="Arial"/>
              <a:buNone/>
            </a:pPr>
            <a:r>
              <a:rPr lang="en"/>
              <a:t>We must now swap 5 with the first unsorted value (6) in order to add it to the sorted subarray. </a:t>
            </a:r>
            <a:endParaRPr/>
          </a:p>
        </p:txBody>
      </p:sp>
      <p:sp>
        <p:nvSpPr>
          <p:cNvPr id="265" name="Shape 2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62599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Shape 26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Clr>
                <a:srgbClr val="000000"/>
              </a:buClr>
              <a:buSzPts val="1100"/>
              <a:buFont typeface="Arial"/>
              <a:buNone/>
            </a:pPr>
            <a:r>
              <a:rPr lang="en"/>
              <a:t>On our fourth pass through the unsorted subarray, we find that 5 is the smallest.</a:t>
            </a:r>
            <a:endParaRPr/>
          </a:p>
          <a:p>
            <a:pPr marL="0" lvl="0" indent="0" rtl="0">
              <a:spcBef>
                <a:spcPts val="0"/>
              </a:spcBef>
              <a:spcAft>
                <a:spcPts val="0"/>
              </a:spcAft>
              <a:buClr>
                <a:srgbClr val="000000"/>
              </a:buClr>
              <a:buSzPts val="1100"/>
              <a:buFont typeface="Arial"/>
              <a:buNone/>
            </a:pPr>
            <a:endParaRPr/>
          </a:p>
          <a:p>
            <a:pPr marL="0" lvl="0" indent="0" rtl="0">
              <a:spcBef>
                <a:spcPts val="0"/>
              </a:spcBef>
              <a:spcAft>
                <a:spcPts val="0"/>
              </a:spcAft>
              <a:buClr>
                <a:srgbClr val="000000"/>
              </a:buClr>
              <a:buSzPts val="1100"/>
              <a:buFont typeface="Arial"/>
              <a:buNone/>
            </a:pPr>
            <a:r>
              <a:rPr lang="en"/>
              <a:t>We must now swap 5 with the first unsorted value (6) in order to add it to the sorted subarray. </a:t>
            </a:r>
            <a:endParaRPr/>
          </a:p>
        </p:txBody>
      </p:sp>
      <p:sp>
        <p:nvSpPr>
          <p:cNvPr id="265" name="Shape 2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04037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a:t>When only one value (the largest value) remains in the unsorted subarray, the array has been completely sorted!</a:t>
            </a:r>
            <a:endParaRPr/>
          </a:p>
        </p:txBody>
      </p:sp>
      <p:sp>
        <p:nvSpPr>
          <p:cNvPr id="298" name="Shape 29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79000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a:t>When only one value (the largest value) remains in the unsorted subarray, the array has been completely sorted!</a:t>
            </a:r>
            <a:endParaRPr/>
          </a:p>
        </p:txBody>
      </p:sp>
      <p:sp>
        <p:nvSpPr>
          <p:cNvPr id="298" name="Shape 29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31238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a:t>And this is a way to implement selection sort in C. Try it yourself!</a:t>
            </a:r>
            <a:endParaRPr/>
          </a:p>
          <a:p>
            <a:pPr marL="0" lvl="0" indent="0" rtl="0">
              <a:spcBef>
                <a:spcPts val="0"/>
              </a:spcBef>
              <a:spcAft>
                <a:spcPts val="0"/>
              </a:spcAft>
              <a:buNone/>
            </a:pPr>
            <a:endParaRPr/>
          </a:p>
          <a:p>
            <a:pPr marL="0" lvl="0" indent="0" rtl="0">
              <a:spcBef>
                <a:spcPts val="0"/>
              </a:spcBef>
              <a:spcAft>
                <a:spcPts val="0"/>
              </a:spcAft>
              <a:buNone/>
            </a:pPr>
            <a:endParaRPr/>
          </a:p>
        </p:txBody>
      </p:sp>
      <p:sp>
        <p:nvSpPr>
          <p:cNvPr id="327" name="Shape 32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42506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Shape 33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a:t>In both the best and worst cases, we'd have to compare each element to every other element in the unsorted subarray to ensure that the smallest value is selected on each iteration.  As such, the selection sort algorithm takes </a:t>
            </a:r>
            <a:r>
              <a:rPr lang="en" i="1"/>
              <a:t>n</a:t>
            </a:r>
            <a:r>
              <a:rPr lang="en" i="1" baseline="30000"/>
              <a:t>2</a:t>
            </a:r>
            <a:r>
              <a:rPr lang="en"/>
              <a:t> in the best and worst cases. </a:t>
            </a:r>
            <a:endParaRPr/>
          </a:p>
          <a:p>
            <a:pPr marL="0" lvl="0" indent="0" rtl="0">
              <a:spcBef>
                <a:spcPts val="0"/>
              </a:spcBef>
              <a:spcAft>
                <a:spcPts val="0"/>
              </a:spcAft>
              <a:buNone/>
            </a:pPr>
            <a:endParaRPr/>
          </a:p>
          <a:p>
            <a:pPr marL="0" lvl="0" indent="0" rtl="0">
              <a:spcBef>
                <a:spcPts val="0"/>
              </a:spcBef>
              <a:spcAft>
                <a:spcPts val="0"/>
              </a:spcAft>
              <a:buNone/>
            </a:pPr>
            <a:r>
              <a:rPr lang="en"/>
              <a:t>Since the best and worst case runtimes of selection sort are equivalent, the expected runtime is</a:t>
            </a:r>
            <a:r>
              <a:rPr lang="en" i="1">
                <a:highlight>
                  <a:srgbClr val="FFFFFF"/>
                </a:highlight>
              </a:rPr>
              <a:t> Θ</a:t>
            </a:r>
            <a:r>
              <a:rPr lang="en">
                <a:highlight>
                  <a:srgbClr val="FFFFFF"/>
                </a:highlight>
              </a:rPr>
              <a:t>(</a:t>
            </a:r>
            <a:r>
              <a:rPr lang="en" i="1"/>
              <a:t>n</a:t>
            </a:r>
            <a:r>
              <a:rPr lang="en" i="1" baseline="30000"/>
              <a:t>2</a:t>
            </a:r>
            <a:r>
              <a:rPr lang="en">
                <a:highlight>
                  <a:srgbClr val="FFFFFF"/>
                </a:highlight>
              </a:rPr>
              <a:t>). </a:t>
            </a:r>
            <a:endParaRPr/>
          </a:p>
          <a:p>
            <a:pPr marL="0" lvl="0" indent="0" rtl="0">
              <a:spcBef>
                <a:spcPts val="0"/>
              </a:spcBef>
              <a:spcAft>
                <a:spcPts val="0"/>
              </a:spcAft>
              <a:buNone/>
            </a:pPr>
            <a:endParaRPr/>
          </a:p>
          <a:p>
            <a:pPr marL="0" lvl="0" indent="0" rtl="0">
              <a:spcBef>
                <a:spcPts val="0"/>
              </a:spcBef>
              <a:spcAft>
                <a:spcPts val="0"/>
              </a:spcAft>
              <a:buNone/>
            </a:pPr>
            <a:endParaRPr/>
          </a:p>
        </p:txBody>
      </p:sp>
      <p:sp>
        <p:nvSpPr>
          <p:cNvPr id="332" name="Shape 3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10492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Shape 33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a:t>As you can see, </a:t>
            </a:r>
            <a:r>
              <a:rPr lang="en" i="1"/>
              <a:t>O</a:t>
            </a:r>
            <a:r>
              <a:rPr lang="en"/>
              <a:t>(</a:t>
            </a:r>
            <a:r>
              <a:rPr lang="en" i="1"/>
              <a:t>n</a:t>
            </a:r>
            <a:r>
              <a:rPr lang="en" i="1" baseline="30000"/>
              <a:t>2</a:t>
            </a:r>
            <a:r>
              <a:rPr lang="en"/>
              <a:t>) is far from efficient. Maybe we can do better with other sorting algorithms?</a:t>
            </a:r>
            <a:endParaRPr/>
          </a:p>
        </p:txBody>
      </p:sp>
      <p:sp>
        <p:nvSpPr>
          <p:cNvPr id="337" name="Shape 3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8255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a:t>Here's a comparison of the runtimes of selection sort to the runtimes of other sorting algorithms covered in CS50.</a:t>
            </a:r>
            <a:endParaRPr/>
          </a:p>
        </p:txBody>
      </p:sp>
      <p:sp>
        <p:nvSpPr>
          <p:cNvPr id="342" name="Shape 3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0743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Clr>
                <a:srgbClr val="000000"/>
              </a:buClr>
              <a:buSzPts val="1100"/>
              <a:buFont typeface="Arial"/>
              <a:buNone/>
            </a:pPr>
            <a:r>
              <a:rPr lang="en"/>
              <a:t>Let's use selection sort to sort the elements of this array in ascending order.</a:t>
            </a:r>
            <a:endParaRPr/>
          </a:p>
          <a:p>
            <a:pPr marL="0" lvl="0" indent="0" rtl="0">
              <a:spcBef>
                <a:spcPts val="0"/>
              </a:spcBef>
              <a:spcAft>
                <a:spcPts val="0"/>
              </a:spcAft>
              <a:buClr>
                <a:srgbClr val="000000"/>
              </a:buClr>
              <a:buSzPts val="1100"/>
              <a:buFont typeface="Arial"/>
              <a:buNone/>
            </a:pPr>
            <a:endParaRPr/>
          </a:p>
          <a:p>
            <a:pPr marL="0" lvl="0" indent="0" rtl="0">
              <a:spcBef>
                <a:spcPts val="0"/>
              </a:spcBef>
              <a:spcAft>
                <a:spcPts val="0"/>
              </a:spcAft>
              <a:buClr>
                <a:srgbClr val="000000"/>
              </a:buClr>
              <a:buSzPts val="1100"/>
              <a:buFont typeface="Arial"/>
              <a:buNone/>
            </a:pPr>
            <a:r>
              <a:rPr lang="en"/>
              <a:t>Selection sort relies on breaking up the array into sorted and unsorted portions. </a:t>
            </a:r>
            <a:endParaRPr/>
          </a:p>
          <a:p>
            <a:pPr marL="0" lvl="0" indent="0" rtl="0">
              <a:spcBef>
                <a:spcPts val="0"/>
              </a:spcBef>
              <a:spcAft>
                <a:spcPts val="0"/>
              </a:spcAft>
              <a:buClr>
                <a:srgbClr val="000000"/>
              </a:buClr>
              <a:buSzPts val="1100"/>
              <a:buFont typeface="Arial"/>
              <a:buNone/>
            </a:pPr>
            <a:endParaRPr/>
          </a:p>
          <a:p>
            <a:pPr marL="0" lvl="0" indent="0" rtl="0">
              <a:spcBef>
                <a:spcPts val="0"/>
              </a:spcBef>
              <a:spcAft>
                <a:spcPts val="0"/>
              </a:spcAft>
              <a:buClr>
                <a:srgbClr val="000000"/>
              </a:buClr>
              <a:buSzPts val="1100"/>
              <a:buFont typeface="Arial"/>
              <a:buNone/>
            </a:pPr>
            <a:r>
              <a:rPr lang="en"/>
              <a:t>Before we start sorting, all values are considered unsorted. </a:t>
            </a:r>
            <a:endParaRPr/>
          </a:p>
        </p:txBody>
      </p:sp>
      <p:sp>
        <p:nvSpPr>
          <p:cNvPr id="139" name="Shape 1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77798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Clr>
                <a:srgbClr val="000000"/>
              </a:buClr>
              <a:buSzPts val="1100"/>
              <a:buFont typeface="Arial"/>
              <a:buNone/>
            </a:pPr>
            <a:r>
              <a:rPr lang="en"/>
              <a:t>On our first pass through the unsorted subarray (which on our first pass is actually the entire array), we find that 2 is the smallest.</a:t>
            </a:r>
            <a:endParaRPr/>
          </a:p>
          <a:p>
            <a:pPr marL="0" lvl="0" indent="0" rtl="0">
              <a:spcBef>
                <a:spcPts val="0"/>
              </a:spcBef>
              <a:spcAft>
                <a:spcPts val="0"/>
              </a:spcAft>
              <a:buClr>
                <a:srgbClr val="000000"/>
              </a:buClr>
              <a:buSzPts val="1100"/>
              <a:buFont typeface="Arial"/>
              <a:buNone/>
            </a:pPr>
            <a:endParaRPr/>
          </a:p>
          <a:p>
            <a:pPr marL="0" lvl="0" indent="0" rtl="0">
              <a:spcBef>
                <a:spcPts val="0"/>
              </a:spcBef>
              <a:spcAft>
                <a:spcPts val="0"/>
              </a:spcAft>
              <a:buClr>
                <a:srgbClr val="000000"/>
              </a:buClr>
              <a:buSzPts val="1100"/>
              <a:buFont typeface="Arial"/>
              <a:buNone/>
            </a:pPr>
            <a:r>
              <a:rPr lang="en"/>
              <a:t>We must now swap 2 with the first unsorted value (3) in order to add it to the sorted subarray. </a:t>
            </a:r>
            <a:endParaRPr/>
          </a:p>
        </p:txBody>
      </p:sp>
      <p:sp>
        <p:nvSpPr>
          <p:cNvPr id="167" name="Shape 1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2130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Clr>
                <a:srgbClr val="000000"/>
              </a:buClr>
              <a:buSzPts val="1100"/>
              <a:buFont typeface="Arial"/>
              <a:buNone/>
            </a:pPr>
            <a:r>
              <a:rPr lang="en"/>
              <a:t>On our first pass through the unsorted subarray (which on our first pass is actually the entire array), we find that 2 is the smallest.</a:t>
            </a:r>
            <a:endParaRPr/>
          </a:p>
          <a:p>
            <a:pPr marL="0" lvl="0" indent="0" rtl="0">
              <a:spcBef>
                <a:spcPts val="0"/>
              </a:spcBef>
              <a:spcAft>
                <a:spcPts val="0"/>
              </a:spcAft>
              <a:buClr>
                <a:srgbClr val="000000"/>
              </a:buClr>
              <a:buSzPts val="1100"/>
              <a:buFont typeface="Arial"/>
              <a:buNone/>
            </a:pPr>
            <a:endParaRPr/>
          </a:p>
          <a:p>
            <a:pPr marL="0" lvl="0" indent="0" rtl="0">
              <a:spcBef>
                <a:spcPts val="0"/>
              </a:spcBef>
              <a:spcAft>
                <a:spcPts val="0"/>
              </a:spcAft>
              <a:buClr>
                <a:srgbClr val="000000"/>
              </a:buClr>
              <a:buSzPts val="1100"/>
              <a:buFont typeface="Arial"/>
              <a:buNone/>
            </a:pPr>
            <a:r>
              <a:rPr lang="en"/>
              <a:t>We must now swap 2 with the first unsorted value (3) in order to add it to the sorted subarray. </a:t>
            </a:r>
            <a:endParaRPr/>
          </a:p>
        </p:txBody>
      </p:sp>
      <p:sp>
        <p:nvSpPr>
          <p:cNvPr id="167" name="Shape 1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5995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Clr>
                <a:srgbClr val="000000"/>
              </a:buClr>
              <a:buSzPts val="1100"/>
              <a:buFont typeface="Arial"/>
              <a:buNone/>
            </a:pPr>
            <a:r>
              <a:rPr lang="en"/>
              <a:t>On our first pass through the unsorted subarray (which on our first pass is actually the entire array), we find that 2 is the smallest.</a:t>
            </a:r>
            <a:endParaRPr/>
          </a:p>
          <a:p>
            <a:pPr marL="0" lvl="0" indent="0" rtl="0">
              <a:spcBef>
                <a:spcPts val="0"/>
              </a:spcBef>
              <a:spcAft>
                <a:spcPts val="0"/>
              </a:spcAft>
              <a:buClr>
                <a:srgbClr val="000000"/>
              </a:buClr>
              <a:buSzPts val="1100"/>
              <a:buFont typeface="Arial"/>
              <a:buNone/>
            </a:pPr>
            <a:endParaRPr/>
          </a:p>
          <a:p>
            <a:pPr marL="0" lvl="0" indent="0" rtl="0">
              <a:spcBef>
                <a:spcPts val="0"/>
              </a:spcBef>
              <a:spcAft>
                <a:spcPts val="0"/>
              </a:spcAft>
              <a:buClr>
                <a:srgbClr val="000000"/>
              </a:buClr>
              <a:buSzPts val="1100"/>
              <a:buFont typeface="Arial"/>
              <a:buNone/>
            </a:pPr>
            <a:r>
              <a:rPr lang="en"/>
              <a:t>We must now swap 2 with the first unsorted value (3) in order to add it to the sorted subarray. </a:t>
            </a:r>
            <a:endParaRPr/>
          </a:p>
        </p:txBody>
      </p:sp>
      <p:sp>
        <p:nvSpPr>
          <p:cNvPr id="167" name="Shape 1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06110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Clr>
                <a:srgbClr val="000000"/>
              </a:buClr>
              <a:buSzPts val="1100"/>
              <a:buFont typeface="Arial"/>
              <a:buNone/>
            </a:pPr>
            <a:r>
              <a:rPr lang="en"/>
              <a:t>On our first pass through the unsorted subarray (which on our first pass is actually the entire array), we find that 2 is the smallest.</a:t>
            </a:r>
            <a:endParaRPr/>
          </a:p>
          <a:p>
            <a:pPr marL="0" lvl="0" indent="0" rtl="0">
              <a:spcBef>
                <a:spcPts val="0"/>
              </a:spcBef>
              <a:spcAft>
                <a:spcPts val="0"/>
              </a:spcAft>
              <a:buClr>
                <a:srgbClr val="000000"/>
              </a:buClr>
              <a:buSzPts val="1100"/>
              <a:buFont typeface="Arial"/>
              <a:buNone/>
            </a:pPr>
            <a:endParaRPr/>
          </a:p>
          <a:p>
            <a:pPr marL="0" lvl="0" indent="0" rtl="0">
              <a:spcBef>
                <a:spcPts val="0"/>
              </a:spcBef>
              <a:spcAft>
                <a:spcPts val="0"/>
              </a:spcAft>
              <a:buClr>
                <a:srgbClr val="000000"/>
              </a:buClr>
              <a:buSzPts val="1100"/>
              <a:buFont typeface="Arial"/>
              <a:buNone/>
            </a:pPr>
            <a:r>
              <a:rPr lang="en"/>
              <a:t>We must now swap 2 with the first unsorted value (3) in order to add it to the sorted subarray. </a:t>
            </a:r>
            <a:endParaRPr/>
          </a:p>
        </p:txBody>
      </p:sp>
      <p:sp>
        <p:nvSpPr>
          <p:cNvPr id="167" name="Shape 1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06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Clr>
                <a:srgbClr val="000000"/>
              </a:buClr>
              <a:buSzPts val="1100"/>
              <a:buFont typeface="Arial"/>
              <a:buNone/>
            </a:pPr>
            <a:r>
              <a:rPr lang="en"/>
              <a:t>On our first pass through the unsorted subarray (which on our first pass is actually the entire array), we find that 2 is the smallest.</a:t>
            </a:r>
            <a:endParaRPr/>
          </a:p>
          <a:p>
            <a:pPr marL="0" lvl="0" indent="0" rtl="0">
              <a:spcBef>
                <a:spcPts val="0"/>
              </a:spcBef>
              <a:spcAft>
                <a:spcPts val="0"/>
              </a:spcAft>
              <a:buClr>
                <a:srgbClr val="000000"/>
              </a:buClr>
              <a:buSzPts val="1100"/>
              <a:buFont typeface="Arial"/>
              <a:buNone/>
            </a:pPr>
            <a:endParaRPr/>
          </a:p>
          <a:p>
            <a:pPr marL="0" lvl="0" indent="0" rtl="0">
              <a:spcBef>
                <a:spcPts val="0"/>
              </a:spcBef>
              <a:spcAft>
                <a:spcPts val="0"/>
              </a:spcAft>
              <a:buClr>
                <a:srgbClr val="000000"/>
              </a:buClr>
              <a:buSzPts val="1100"/>
              <a:buFont typeface="Arial"/>
              <a:buNone/>
            </a:pPr>
            <a:r>
              <a:rPr lang="en"/>
              <a:t>We must now swap 2 with the first unsorted value (3) in order to add it to the sorted subarray. </a:t>
            </a:r>
            <a:endParaRPr/>
          </a:p>
        </p:txBody>
      </p:sp>
      <p:sp>
        <p:nvSpPr>
          <p:cNvPr id="167" name="Shape 1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552734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Clr>
                <a:srgbClr val="000000"/>
              </a:buClr>
              <a:buSzPts val="1100"/>
              <a:buFont typeface="Arial"/>
              <a:buNone/>
            </a:pPr>
            <a:r>
              <a:rPr lang="en"/>
              <a:t>On our first pass through the unsorted subarray (which on our first pass is actually the entire array), we find that 2 is the smallest.</a:t>
            </a:r>
            <a:endParaRPr/>
          </a:p>
          <a:p>
            <a:pPr marL="0" lvl="0" indent="0" rtl="0">
              <a:spcBef>
                <a:spcPts val="0"/>
              </a:spcBef>
              <a:spcAft>
                <a:spcPts val="0"/>
              </a:spcAft>
              <a:buClr>
                <a:srgbClr val="000000"/>
              </a:buClr>
              <a:buSzPts val="1100"/>
              <a:buFont typeface="Arial"/>
              <a:buNone/>
            </a:pPr>
            <a:endParaRPr/>
          </a:p>
          <a:p>
            <a:pPr marL="0" lvl="0" indent="0" rtl="0">
              <a:spcBef>
                <a:spcPts val="0"/>
              </a:spcBef>
              <a:spcAft>
                <a:spcPts val="0"/>
              </a:spcAft>
              <a:buClr>
                <a:srgbClr val="000000"/>
              </a:buClr>
              <a:buSzPts val="1100"/>
              <a:buFont typeface="Arial"/>
              <a:buNone/>
            </a:pPr>
            <a:r>
              <a:rPr lang="en"/>
              <a:t>We must now swap 2 with the first unsorted value (3) in order to add it to the sorted subarray. </a:t>
            </a:r>
            <a:endParaRPr/>
          </a:p>
        </p:txBody>
      </p:sp>
      <p:sp>
        <p:nvSpPr>
          <p:cNvPr id="167" name="Shape 1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7084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685800" y="2111123"/>
            <a:ext cx="7772400" cy="1546475"/>
          </a:xfrm>
          <a:prstGeom prst="rect">
            <a:avLst/>
          </a:prstGeom>
          <a:noFill/>
          <a:ln>
            <a:noFill/>
          </a:ln>
        </p:spPr>
        <p:txBody>
          <a:bodyPr spcFirstLastPara="1" wrap="square" lIns="91425" tIns="91425" rIns="91425" bIns="91425" anchor="b" anchorCtr="0"/>
          <a:lstStyle>
            <a:lvl1pPr lvl="0"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lvl="1"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2pPr>
            <a:lvl3pPr lvl="2"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3pPr>
            <a:lvl4pPr lvl="3"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4pPr>
            <a:lvl5pPr lvl="4"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5pPr>
            <a:lvl6pPr lvl="5"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6pPr>
            <a:lvl7pPr lvl="6"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7pPr>
            <a:lvl8pPr lvl="7"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8pPr>
            <a:lvl9pPr lvl="8"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9pPr>
          </a:lstStyle>
          <a:p>
            <a:endParaRPr/>
          </a:p>
        </p:txBody>
      </p:sp>
      <p:sp>
        <p:nvSpPr>
          <p:cNvPr id="10" name="Shape 10"/>
          <p:cNvSpPr txBox="1">
            <a:spLocks noGrp="1"/>
          </p:cNvSpPr>
          <p:nvPr>
            <p:ph type="subTitle" idx="1"/>
          </p:nvPr>
        </p:nvSpPr>
        <p:spPr>
          <a:xfrm>
            <a:off x="685800" y="3786738"/>
            <a:ext cx="7772400" cy="1046317"/>
          </a:xfrm>
          <a:prstGeom prst="rect">
            <a:avLst/>
          </a:prstGeom>
          <a:noFill/>
          <a:ln>
            <a:noFill/>
          </a:ln>
        </p:spPr>
        <p:txBody>
          <a:bodyPr spcFirstLastPara="1" wrap="square" lIns="91425" tIns="91425" rIns="91425" bIns="91425" anchor="t" anchorCtr="0"/>
          <a:lstStyle>
            <a:lvl1pPr lvl="0"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1pPr>
            <a:lvl2pPr lvl="1"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2pPr>
            <a:lvl3pPr lvl="2"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3pPr>
            <a:lvl4pPr lvl="3"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4pPr>
            <a:lvl5pPr lvl="4"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5pPr>
            <a:lvl6pPr lvl="5"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6pPr>
            <a:lvl7pPr lvl="6"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7pPr>
            <a:lvl8pPr lvl="7"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8pPr>
            <a:lvl9pPr lvl="8"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3" descr="white rectangle.png"/>
          <p:cNvPicPr>
            <a:picLocks noChangeAspect="1"/>
          </p:cNvPicPr>
          <p:nvPr/>
        </p:nvPicPr>
        <p:blipFill>
          <a:blip r:embed="rId2"/>
          <a:srcRect b="10452"/>
          <a:stretch>
            <a:fillRect/>
          </a:stretch>
        </p:blipFill>
        <p:spPr bwMode="auto">
          <a:xfrm>
            <a:off x="0" y="1300163"/>
            <a:ext cx="9144000" cy="5557837"/>
          </a:xfrm>
          <a:prstGeom prst="rect">
            <a:avLst/>
          </a:prstGeom>
          <a:noFill/>
          <a:ln w="9525">
            <a:noFill/>
            <a:miter lim="800000"/>
            <a:headEnd/>
            <a:tailEnd/>
          </a:ln>
        </p:spPr>
      </p:pic>
      <p:sp>
        <p:nvSpPr>
          <p:cNvPr id="8" name="Content Placeholder 2"/>
          <p:cNvSpPr>
            <a:spLocks noGrp="1"/>
          </p:cNvSpPr>
          <p:nvPr>
            <p:ph idx="1"/>
          </p:nvPr>
        </p:nvSpPr>
        <p:spPr>
          <a:xfrm>
            <a:off x="457200" y="1600200"/>
            <a:ext cx="8229600" cy="4525963"/>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13" name="Shape 13"/>
          <p:cNvSpPr txBox="1">
            <a:spLocks noGrp="1"/>
          </p:cNvSpPr>
          <p:nvPr>
            <p:ph type="body" idx="1"/>
          </p:nvPr>
        </p:nvSpPr>
        <p:spPr>
          <a:xfrm>
            <a:off x="457200" y="1600200"/>
            <a:ext cx="8229600" cy="4967574"/>
          </a:xfrm>
          <a:prstGeom prst="rect">
            <a:avLst/>
          </a:prstGeom>
          <a:noFill/>
          <a:ln>
            <a:noFill/>
          </a:ln>
        </p:spPr>
        <p:txBody>
          <a:bodyPr spcFirstLastPara="1" wrap="square" lIns="91425" tIns="91425" rIns="91425" bIns="91425" anchor="t" anchorCtr="0"/>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4"/>
        <p:cNvGrpSpPr/>
        <p:nvPr/>
      </p:nvGrpSpPr>
      <p:grpSpPr>
        <a:xfrm>
          <a:off x="0" y="0"/>
          <a:ext cx="0" cy="0"/>
          <a:chOff x="0" y="0"/>
          <a:chExt cx="0" cy="0"/>
        </a:xfrm>
      </p:grpSpPr>
      <p:sp>
        <p:nvSpPr>
          <p:cNvPr id="15" name="Shape 15"/>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16" name="Shape 16"/>
          <p:cNvSpPr txBox="1">
            <a:spLocks noGrp="1"/>
          </p:cNvSpPr>
          <p:nvPr>
            <p:ph type="body" idx="1"/>
          </p:nvPr>
        </p:nvSpPr>
        <p:spPr>
          <a:xfrm>
            <a:off x="457200" y="1600200"/>
            <a:ext cx="3994526" cy="4967574"/>
          </a:xfrm>
          <a:prstGeom prst="rect">
            <a:avLst/>
          </a:prstGeom>
          <a:noFill/>
          <a:ln>
            <a:noFill/>
          </a:ln>
        </p:spPr>
        <p:txBody>
          <a:bodyPr spcFirstLastPara="1" wrap="square" lIns="91425" tIns="91425" rIns="91425" bIns="91425" anchor="t" anchorCtr="0"/>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7" name="Shape 17"/>
          <p:cNvSpPr txBox="1">
            <a:spLocks noGrp="1"/>
          </p:cNvSpPr>
          <p:nvPr>
            <p:ph type="body" idx="2"/>
          </p:nvPr>
        </p:nvSpPr>
        <p:spPr>
          <a:xfrm>
            <a:off x="4692274" y="1600200"/>
            <a:ext cx="3994526" cy="4967574"/>
          </a:xfrm>
          <a:prstGeom prst="rect">
            <a:avLst/>
          </a:prstGeom>
          <a:noFill/>
          <a:ln>
            <a:noFill/>
          </a:ln>
        </p:spPr>
        <p:txBody>
          <a:bodyPr spcFirstLastPara="1" wrap="square" lIns="91425" tIns="91425" rIns="91425" bIns="91425" anchor="t" anchorCtr="0"/>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0"/>
        <p:cNvGrpSpPr/>
        <p:nvPr/>
      </p:nvGrpSpPr>
      <p:grpSpPr>
        <a:xfrm>
          <a:off x="0" y="0"/>
          <a:ext cx="0" cy="0"/>
          <a:chOff x="0" y="0"/>
          <a:chExt cx="0" cy="0"/>
        </a:xfrm>
      </p:grpSpPr>
      <p:sp>
        <p:nvSpPr>
          <p:cNvPr id="21" name="Shape 21"/>
          <p:cNvSpPr txBox="1">
            <a:spLocks noGrp="1"/>
          </p:cNvSpPr>
          <p:nvPr>
            <p:ph type="body" idx="1"/>
          </p:nvPr>
        </p:nvSpPr>
        <p:spPr>
          <a:xfrm>
            <a:off x="457200" y="5875079"/>
            <a:ext cx="8229600" cy="692694"/>
          </a:xfrm>
          <a:prstGeom prst="rect">
            <a:avLst/>
          </a:prstGeom>
          <a:noFill/>
          <a:ln>
            <a:noFill/>
          </a:ln>
        </p:spPr>
        <p:txBody>
          <a:bodyPr spcFirstLastPara="1" wrap="square" lIns="91425" tIns="91425" rIns="91425" bIns="91425" anchor="t" anchorCtr="0"/>
          <a:lstStyle>
            <a:lvl1pPr marL="457200" lvl="0" indent="-342900" algn="ctr" rtl="0">
              <a:lnSpc>
                <a:spcPct val="100000"/>
              </a:lnSpc>
              <a:spcBef>
                <a:spcPts val="360"/>
              </a:spcBef>
              <a:spcAft>
                <a:spcPts val="0"/>
              </a:spcAft>
              <a:buClr>
                <a:schemeClr val="dk1"/>
              </a:buClr>
              <a:buSzPts val="1800"/>
              <a:buFont typeface="Arial"/>
              <a:buChar char="●"/>
              <a:defRPr sz="1800">
                <a:solidFill>
                  <a:schemeClr val="dk1"/>
                </a:solidFill>
              </a:defRPr>
            </a:lvl1pPr>
            <a:lvl2pPr marL="914400" lvl="1" indent="-342900" algn="ctr" rtl="0">
              <a:lnSpc>
                <a:spcPct val="100000"/>
              </a:lnSpc>
              <a:spcBef>
                <a:spcPts val="0"/>
              </a:spcBef>
              <a:spcAft>
                <a:spcPts val="0"/>
              </a:spcAft>
              <a:buClr>
                <a:schemeClr val="dk1"/>
              </a:buClr>
              <a:buSzPts val="1800"/>
              <a:buFont typeface="Arial"/>
              <a:buChar char="○"/>
              <a:defRPr sz="1800">
                <a:solidFill>
                  <a:schemeClr val="dk1"/>
                </a:solidFill>
              </a:defRPr>
            </a:lvl2pPr>
            <a:lvl3pPr marL="1371600" lvl="2" indent="-342900" algn="ctr" rtl="0">
              <a:lnSpc>
                <a:spcPct val="100000"/>
              </a:lnSpc>
              <a:spcBef>
                <a:spcPts val="0"/>
              </a:spcBef>
              <a:spcAft>
                <a:spcPts val="0"/>
              </a:spcAft>
              <a:buClr>
                <a:schemeClr val="dk1"/>
              </a:buClr>
              <a:buSzPts val="1800"/>
              <a:buFont typeface="Arial"/>
              <a:buChar char="■"/>
              <a:defRPr sz="1800">
                <a:solidFill>
                  <a:schemeClr val="dk1"/>
                </a:solidFill>
              </a:defRPr>
            </a:lvl3pPr>
            <a:lvl4pPr marL="1828800" lvl="3" indent="-342900" algn="ctr" rtl="0">
              <a:lnSpc>
                <a:spcPct val="100000"/>
              </a:lnSpc>
              <a:spcBef>
                <a:spcPts val="0"/>
              </a:spcBef>
              <a:spcAft>
                <a:spcPts val="0"/>
              </a:spcAft>
              <a:buClr>
                <a:schemeClr val="dk1"/>
              </a:buClr>
              <a:buSzPts val="1800"/>
              <a:buFont typeface="Arial"/>
              <a:buChar char="●"/>
              <a:defRPr sz="1800">
                <a:solidFill>
                  <a:schemeClr val="dk1"/>
                </a:solidFill>
              </a:defRPr>
            </a:lvl4pPr>
            <a:lvl5pPr marL="2286000" lvl="4" indent="-342900" algn="ctr" rtl="0">
              <a:lnSpc>
                <a:spcPct val="100000"/>
              </a:lnSpc>
              <a:spcBef>
                <a:spcPts val="0"/>
              </a:spcBef>
              <a:spcAft>
                <a:spcPts val="0"/>
              </a:spcAft>
              <a:buClr>
                <a:schemeClr val="dk1"/>
              </a:buClr>
              <a:buSzPts val="1800"/>
              <a:buFont typeface="Arial"/>
              <a:buChar char="○"/>
              <a:defRPr sz="1800">
                <a:solidFill>
                  <a:schemeClr val="dk1"/>
                </a:solidFill>
              </a:defRPr>
            </a:lvl5pPr>
            <a:lvl6pPr marL="2743200" lvl="5" indent="-342900" algn="ctr" rtl="0">
              <a:lnSpc>
                <a:spcPct val="100000"/>
              </a:lnSpc>
              <a:spcBef>
                <a:spcPts val="0"/>
              </a:spcBef>
              <a:spcAft>
                <a:spcPts val="0"/>
              </a:spcAft>
              <a:buClr>
                <a:schemeClr val="dk1"/>
              </a:buClr>
              <a:buSzPts val="1800"/>
              <a:buFont typeface="Arial"/>
              <a:buChar char="■"/>
              <a:defRPr sz="1800">
                <a:solidFill>
                  <a:schemeClr val="dk1"/>
                </a:solidFill>
              </a:defRPr>
            </a:lvl6pPr>
            <a:lvl7pPr marL="3200400" lvl="6" indent="-342900" algn="ctr" rtl="0">
              <a:lnSpc>
                <a:spcPct val="100000"/>
              </a:lnSpc>
              <a:spcBef>
                <a:spcPts val="0"/>
              </a:spcBef>
              <a:spcAft>
                <a:spcPts val="0"/>
              </a:spcAft>
              <a:buClr>
                <a:schemeClr val="dk1"/>
              </a:buClr>
              <a:buSzPts val="1800"/>
              <a:buFont typeface="Arial"/>
              <a:buChar char="●"/>
              <a:defRPr sz="1800">
                <a:solidFill>
                  <a:schemeClr val="dk1"/>
                </a:solidFill>
              </a:defRPr>
            </a:lvl7pPr>
            <a:lvl8pPr marL="3657600" lvl="7" indent="-342900" algn="ctr" rtl="0">
              <a:lnSpc>
                <a:spcPct val="100000"/>
              </a:lnSpc>
              <a:spcBef>
                <a:spcPts val="0"/>
              </a:spcBef>
              <a:spcAft>
                <a:spcPts val="0"/>
              </a:spcAft>
              <a:buClr>
                <a:schemeClr val="dk1"/>
              </a:buClr>
              <a:buSzPts val="1800"/>
              <a:buFont typeface="Arial"/>
              <a:buChar char="○"/>
              <a:defRPr sz="1800">
                <a:solidFill>
                  <a:schemeClr val="dk1"/>
                </a:solidFill>
              </a:defRPr>
            </a:lvl8pPr>
            <a:lvl9pPr marL="4114800" lvl="8" indent="-342900" algn="ctr" rtl="0">
              <a:lnSpc>
                <a:spcPct val="100000"/>
              </a:lnSpc>
              <a:spcBef>
                <a:spcPts val="0"/>
              </a:spcBef>
              <a:spcAft>
                <a:spcPts val="0"/>
              </a:spcAft>
              <a:buClr>
                <a:schemeClr val="dk1"/>
              </a:buClr>
              <a:buSzPts val="1800"/>
              <a:buFont typeface="Arial"/>
              <a:buChar char="■"/>
              <a:defRPr sz="1800">
                <a:solidFill>
                  <a:schemeClr val="dk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73175"/>
            <a:ext cx="7772400" cy="1470025"/>
          </a:xfrm>
        </p:spPr>
        <p:txBody>
          <a:bodyPr>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3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2590800"/>
            <a:ext cx="7772400" cy="1362075"/>
          </a:xfrm>
        </p:spPr>
        <p:txBody>
          <a:bodyPr anchor="t">
            <a:noAutofit/>
          </a:bodyPr>
          <a:lstStyle>
            <a:lvl1pPr algn="l">
              <a:defRPr sz="44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609600" y="4267200"/>
            <a:ext cx="7772400" cy="814387"/>
          </a:xfrm>
        </p:spPr>
        <p:txBody>
          <a:bodyPr anchor="b">
            <a:normAutofit/>
          </a:bodyPr>
          <a:lstStyle>
            <a:lvl1pPr marL="0" indent="0">
              <a:buNone/>
              <a:defRPr sz="32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lstStyle>
            <a:lvl1pPr lvl="0"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lvl="1"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lvl="2"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lvl="3"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lvl="4"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lvl="5"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lvl="6"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lvl="7"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lvl="8"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body" idx="1"/>
          </p:nvPr>
        </p:nvSpPr>
        <p:spPr>
          <a:xfrm>
            <a:off x="457200" y="1600200"/>
            <a:ext cx="8229600" cy="4967574"/>
          </a:xfrm>
          <a:prstGeom prst="rect">
            <a:avLst/>
          </a:prstGeom>
          <a:noFill/>
          <a:ln>
            <a:noFill/>
          </a:ln>
        </p:spPr>
        <p:txBody>
          <a:bodyPr spcFirstLastPara="1" wrap="square" lIns="91425" tIns="91425" rIns="91425" bIns="91425" anchor="t" anchorCtr="0"/>
          <a:lstStyle>
            <a:lvl1pPr marL="457200" lvl="0" indent="-419100" algn="l" rtl="0">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lvl="1"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lvl="2"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lvl="3"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lvl="4"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lvl="5"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lvl="6"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lvl="7"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lvl="8"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Lst>
  <p:hf sldNum="0" hdr="0" ftr="0" dt="0"/>
  <p:txStyles>
    <p:titleStyle>
      <a:lvl1pPr algn="ctr" defTabSz="914400" rtl="0" eaLnBrk="1" latinLnBrk="0" hangingPunct="1">
        <a:spcBef>
          <a:spcPct val="0"/>
        </a:spcBef>
        <a:buNone/>
        <a:defRPr lang="en-US" sz="4800" kern="1200" spc="-15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p:nvPr/>
        </p:nvSpPr>
        <p:spPr>
          <a:xfrm>
            <a:off x="3852650" y="3465775"/>
            <a:ext cx="4144500" cy="1639200"/>
          </a:xfrm>
          <a:prstGeom prst="rect">
            <a:avLst/>
          </a:pr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 name="Shape 103"/>
          <p:cNvSpPr txBox="1"/>
          <p:nvPr/>
        </p:nvSpPr>
        <p:spPr>
          <a:xfrm>
            <a:off x="7521623"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4</a:t>
            </a:r>
            <a:endParaRPr sz="3000">
              <a:solidFill>
                <a:schemeClr val="lt1"/>
              </a:solidFill>
            </a:endParaRPr>
          </a:p>
          <a:p>
            <a:pPr marL="0" lvl="0" indent="0" rtl="0">
              <a:spcBef>
                <a:spcPts val="0"/>
              </a:spcBef>
              <a:spcAft>
                <a:spcPts val="0"/>
              </a:spcAft>
              <a:buNone/>
            </a:pPr>
            <a:endParaRPr sz="3000">
              <a:solidFill>
                <a:schemeClr val="lt1"/>
              </a:solidFill>
            </a:endParaRPr>
          </a:p>
        </p:txBody>
      </p:sp>
      <p:sp>
        <p:nvSpPr>
          <p:cNvPr id="104" name="Shape 104"/>
          <p:cNvSpPr/>
          <p:nvPr/>
        </p:nvSpPr>
        <p:spPr>
          <a:xfrm>
            <a:off x="1112100" y="3439300"/>
            <a:ext cx="2697600" cy="1639200"/>
          </a:xfrm>
          <a:prstGeom prst="rect">
            <a:avLst/>
          </a:prstGeom>
          <a:solidFill>
            <a:srgbClr val="00FF00"/>
          </a:solidFill>
          <a:ln w="19050"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 name="Shape 105"/>
          <p:cNvSpPr txBox="1"/>
          <p:nvPr/>
        </p:nvSpPr>
        <p:spPr>
          <a:xfrm>
            <a:off x="758239" y="388468"/>
            <a:ext cx="7530600" cy="17481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Arial"/>
              <a:buNone/>
            </a:pPr>
            <a:r>
              <a:rPr lang="en" sz="3950" b="1" dirty="0">
                <a:solidFill>
                  <a:srgbClr val="F2F2F2"/>
                </a:solidFill>
              </a:rPr>
              <a:t>Selection Sort</a:t>
            </a:r>
            <a:endParaRPr sz="4400" b="0" i="0" u="none" strike="noStrike" cap="none" dirty="0">
              <a:solidFill>
                <a:schemeClr val="dk1"/>
              </a:solidFill>
              <a:latin typeface="Calibri"/>
              <a:ea typeface="Calibri"/>
              <a:cs typeface="Calibri"/>
              <a:sym typeface="Calibri"/>
            </a:endParaRPr>
          </a:p>
        </p:txBody>
      </p:sp>
      <p:sp>
        <p:nvSpPr>
          <p:cNvPr id="106" name="Shape 106"/>
          <p:cNvSpPr/>
          <p:nvPr/>
        </p:nvSpPr>
        <p:spPr>
          <a:xfrm>
            <a:off x="1083598" y="3426050"/>
            <a:ext cx="6913500" cy="1639200"/>
          </a:xfrm>
          <a:prstGeom prst="rect">
            <a:avLst/>
          </a:prstGeom>
          <a:noFill/>
          <a:ln w="762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107" name="Shape 107"/>
          <p:cNvCxnSpPr/>
          <p:nvPr/>
        </p:nvCxnSpPr>
        <p:spPr>
          <a:xfrm>
            <a:off x="2472773" y="3386220"/>
            <a:ext cx="0" cy="1664700"/>
          </a:xfrm>
          <a:prstGeom prst="straightConnector1">
            <a:avLst/>
          </a:prstGeom>
          <a:noFill/>
          <a:ln w="76200" cap="flat" cmpd="sng">
            <a:solidFill>
              <a:schemeClr val="lt1"/>
            </a:solidFill>
            <a:prstDash val="solid"/>
            <a:round/>
            <a:headEnd type="none" w="med" len="med"/>
            <a:tailEnd type="none" w="med" len="med"/>
          </a:ln>
        </p:spPr>
      </p:cxnSp>
      <p:cxnSp>
        <p:nvCxnSpPr>
          <p:cNvPr id="108" name="Shape 108"/>
          <p:cNvCxnSpPr/>
          <p:nvPr/>
        </p:nvCxnSpPr>
        <p:spPr>
          <a:xfrm>
            <a:off x="3809724" y="3386220"/>
            <a:ext cx="0" cy="1664700"/>
          </a:xfrm>
          <a:prstGeom prst="straightConnector1">
            <a:avLst/>
          </a:prstGeom>
          <a:noFill/>
          <a:ln w="76200" cap="flat" cmpd="sng">
            <a:solidFill>
              <a:schemeClr val="lt1"/>
            </a:solidFill>
            <a:prstDash val="solid"/>
            <a:round/>
            <a:headEnd type="none" w="med" len="med"/>
            <a:tailEnd type="none" w="med" len="med"/>
          </a:ln>
        </p:spPr>
      </p:cxnSp>
      <p:cxnSp>
        <p:nvCxnSpPr>
          <p:cNvPr id="109" name="Shape 109"/>
          <p:cNvCxnSpPr/>
          <p:nvPr/>
        </p:nvCxnSpPr>
        <p:spPr>
          <a:xfrm>
            <a:off x="5172474" y="3386220"/>
            <a:ext cx="0" cy="1664700"/>
          </a:xfrm>
          <a:prstGeom prst="straightConnector1">
            <a:avLst/>
          </a:prstGeom>
          <a:noFill/>
          <a:ln w="76200" cap="flat" cmpd="sng">
            <a:solidFill>
              <a:schemeClr val="lt1"/>
            </a:solidFill>
            <a:prstDash val="solid"/>
            <a:round/>
            <a:headEnd type="none" w="med" len="med"/>
            <a:tailEnd type="none" w="med" len="med"/>
          </a:ln>
        </p:spPr>
      </p:cxnSp>
      <p:cxnSp>
        <p:nvCxnSpPr>
          <p:cNvPr id="110" name="Shape 110"/>
          <p:cNvCxnSpPr/>
          <p:nvPr/>
        </p:nvCxnSpPr>
        <p:spPr>
          <a:xfrm>
            <a:off x="6591771" y="3386220"/>
            <a:ext cx="0" cy="1664700"/>
          </a:xfrm>
          <a:prstGeom prst="straightConnector1">
            <a:avLst/>
          </a:prstGeom>
          <a:noFill/>
          <a:ln w="76200" cap="flat" cmpd="sng">
            <a:solidFill>
              <a:schemeClr val="lt1"/>
            </a:solidFill>
            <a:prstDash val="solid"/>
            <a:round/>
            <a:headEnd type="none" w="med" len="med"/>
            <a:tailEnd type="none" w="med" len="med"/>
          </a:ln>
        </p:spPr>
      </p:cxnSp>
      <p:sp>
        <p:nvSpPr>
          <p:cNvPr id="111" name="Shape 111"/>
          <p:cNvSpPr/>
          <p:nvPr/>
        </p:nvSpPr>
        <p:spPr>
          <a:xfrm>
            <a:off x="1970414"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 name="Shape 112"/>
          <p:cNvSpPr/>
          <p:nvPr/>
        </p:nvSpPr>
        <p:spPr>
          <a:xfrm>
            <a:off x="6044777"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 name="Shape 113"/>
          <p:cNvSpPr/>
          <p:nvPr/>
        </p:nvSpPr>
        <p:spPr>
          <a:xfrm>
            <a:off x="4656774"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 name="Shape 114"/>
          <p:cNvSpPr/>
          <p:nvPr/>
        </p:nvSpPr>
        <p:spPr>
          <a:xfrm>
            <a:off x="3294024"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 name="Shape 115"/>
          <p:cNvSpPr/>
          <p:nvPr/>
        </p:nvSpPr>
        <p:spPr>
          <a:xfrm>
            <a:off x="7481273"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 name="Shape 116"/>
          <p:cNvSpPr txBox="1"/>
          <p:nvPr/>
        </p:nvSpPr>
        <p:spPr>
          <a:xfrm>
            <a:off x="3288464" y="3393690"/>
            <a:ext cx="435000" cy="596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3000">
                <a:solidFill>
                  <a:schemeClr val="lt1"/>
                </a:solidFill>
              </a:rPr>
              <a:t>1</a:t>
            </a:r>
            <a:endParaRPr sz="3000">
              <a:solidFill>
                <a:schemeClr val="lt1"/>
              </a:solidFill>
            </a:endParaRPr>
          </a:p>
        </p:txBody>
      </p:sp>
      <p:sp>
        <p:nvSpPr>
          <p:cNvPr id="117" name="Shape 117"/>
          <p:cNvSpPr txBox="1"/>
          <p:nvPr/>
        </p:nvSpPr>
        <p:spPr>
          <a:xfrm>
            <a:off x="2010764"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0</a:t>
            </a:r>
            <a:endParaRPr sz="3000">
              <a:solidFill>
                <a:schemeClr val="lt1"/>
              </a:solidFill>
            </a:endParaRPr>
          </a:p>
        </p:txBody>
      </p:sp>
      <p:sp>
        <p:nvSpPr>
          <p:cNvPr id="118" name="Shape 118"/>
          <p:cNvSpPr txBox="1"/>
          <p:nvPr/>
        </p:nvSpPr>
        <p:spPr>
          <a:xfrm>
            <a:off x="4697124"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Clr>
                <a:srgbClr val="000000"/>
              </a:buClr>
              <a:buSzPts val="1100"/>
              <a:buFont typeface="Arial"/>
              <a:buNone/>
            </a:pPr>
            <a:r>
              <a:rPr lang="en" sz="3000">
                <a:solidFill>
                  <a:schemeClr val="lt1"/>
                </a:solidFill>
              </a:rPr>
              <a:t>2</a:t>
            </a:r>
            <a:endParaRPr sz="3000">
              <a:solidFill>
                <a:schemeClr val="lt1"/>
              </a:solidFill>
            </a:endParaRPr>
          </a:p>
          <a:p>
            <a:pPr marL="0" lvl="0" indent="0" rtl="0">
              <a:spcBef>
                <a:spcPts val="0"/>
              </a:spcBef>
              <a:spcAft>
                <a:spcPts val="0"/>
              </a:spcAft>
              <a:buNone/>
            </a:pPr>
            <a:endParaRPr sz="3000">
              <a:solidFill>
                <a:schemeClr val="lt1"/>
              </a:solidFill>
            </a:endParaRPr>
          </a:p>
        </p:txBody>
      </p:sp>
      <p:sp>
        <p:nvSpPr>
          <p:cNvPr id="119" name="Shape 119"/>
          <p:cNvSpPr txBox="1"/>
          <p:nvPr/>
        </p:nvSpPr>
        <p:spPr>
          <a:xfrm>
            <a:off x="6085127"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3</a:t>
            </a:r>
            <a:endParaRPr sz="3000">
              <a:solidFill>
                <a:schemeClr val="lt1"/>
              </a:solidFill>
            </a:endParaRPr>
          </a:p>
          <a:p>
            <a:pPr marL="0" lvl="0" indent="0" rtl="0">
              <a:spcBef>
                <a:spcPts val="0"/>
              </a:spcBef>
              <a:spcAft>
                <a:spcPts val="0"/>
              </a:spcAft>
              <a:buNone/>
            </a:pPr>
            <a:endParaRPr sz="3000">
              <a:solidFill>
                <a:schemeClr val="lt1"/>
              </a:solidFill>
            </a:endParaRPr>
          </a:p>
        </p:txBody>
      </p:sp>
      <p:sp>
        <p:nvSpPr>
          <p:cNvPr id="120" name="Shape 120"/>
          <p:cNvSpPr txBox="1"/>
          <p:nvPr/>
        </p:nvSpPr>
        <p:spPr>
          <a:xfrm>
            <a:off x="3667375" y="1507250"/>
            <a:ext cx="4420800" cy="1904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Arial"/>
              <a:buNone/>
            </a:pPr>
            <a:r>
              <a:rPr lang="en" sz="3600" b="1" u="sng">
                <a:solidFill>
                  <a:srgbClr val="FF0000"/>
                </a:solidFill>
              </a:rPr>
              <a:t>Unsorted</a:t>
            </a:r>
            <a:endParaRPr sz="3600" b="0" i="0" u="none" strike="noStrike" cap="none">
              <a:solidFill>
                <a:srgbClr val="FF0000"/>
              </a:solidFill>
              <a:latin typeface="Calibri"/>
              <a:ea typeface="Calibri"/>
              <a:cs typeface="Calibri"/>
              <a:sym typeface="Calibri"/>
            </a:endParaRPr>
          </a:p>
        </p:txBody>
      </p:sp>
      <p:sp>
        <p:nvSpPr>
          <p:cNvPr id="121" name="Shape 121"/>
          <p:cNvSpPr txBox="1"/>
          <p:nvPr/>
        </p:nvSpPr>
        <p:spPr>
          <a:xfrm>
            <a:off x="270770" y="1556500"/>
            <a:ext cx="4420800" cy="17481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Arial"/>
              <a:buNone/>
            </a:pPr>
            <a:r>
              <a:rPr lang="en" sz="3600" b="1" u="sng">
                <a:solidFill>
                  <a:srgbClr val="00FF00"/>
                </a:solidFill>
              </a:rPr>
              <a:t>Sorted</a:t>
            </a:r>
            <a:r>
              <a:rPr lang="en" sz="3600">
                <a:solidFill>
                  <a:srgbClr val="00FF00"/>
                </a:solidFill>
                <a:latin typeface="Calibri"/>
                <a:ea typeface="Calibri"/>
                <a:cs typeface="Calibri"/>
                <a:sym typeface="Calibri"/>
              </a:rPr>
              <a:t>    </a:t>
            </a:r>
            <a:endParaRPr sz="3600" b="0" i="0" u="none" strike="noStrike" cap="none">
              <a:solidFill>
                <a:srgbClr val="00FF00"/>
              </a:solidFill>
              <a:latin typeface="Calibri"/>
              <a:ea typeface="Calibri"/>
              <a:cs typeface="Calibri"/>
              <a:sym typeface="Calibri"/>
            </a:endParaRPr>
          </a:p>
        </p:txBody>
      </p:sp>
      <p:sp>
        <p:nvSpPr>
          <p:cNvPr id="122" name="Shape 122"/>
          <p:cNvSpPr txBox="1"/>
          <p:nvPr/>
        </p:nvSpPr>
        <p:spPr>
          <a:xfrm>
            <a:off x="1413375" y="3842650"/>
            <a:ext cx="820800" cy="10326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6000">
                <a:solidFill>
                  <a:schemeClr val="lt1"/>
                </a:solidFill>
              </a:rPr>
              <a:t>2</a:t>
            </a:r>
            <a:endParaRPr sz="6000">
              <a:solidFill>
                <a:schemeClr val="lt1"/>
              </a:solidFill>
            </a:endParaRPr>
          </a:p>
        </p:txBody>
      </p:sp>
      <p:sp>
        <p:nvSpPr>
          <p:cNvPr id="123" name="Shape 123"/>
          <p:cNvSpPr txBox="1"/>
          <p:nvPr/>
        </p:nvSpPr>
        <p:spPr>
          <a:xfrm>
            <a:off x="2804575"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a:solidFill>
                  <a:schemeClr val="lt1"/>
                </a:solidFill>
              </a:rPr>
              <a:t>3</a:t>
            </a:r>
            <a:endParaRPr sz="6000">
              <a:solidFill>
                <a:schemeClr val="lt1"/>
              </a:solidFill>
            </a:endParaRPr>
          </a:p>
        </p:txBody>
      </p:sp>
      <p:sp>
        <p:nvSpPr>
          <p:cNvPr id="124" name="Shape 124"/>
          <p:cNvSpPr txBox="1"/>
          <p:nvPr/>
        </p:nvSpPr>
        <p:spPr>
          <a:xfrm>
            <a:off x="4103825"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dirty="0" smtClean="0">
                <a:solidFill>
                  <a:schemeClr val="lt1"/>
                </a:solidFill>
              </a:rPr>
              <a:t>5</a:t>
            </a:r>
            <a:endParaRPr sz="6000" dirty="0">
              <a:solidFill>
                <a:schemeClr val="lt1"/>
              </a:solidFill>
            </a:endParaRPr>
          </a:p>
        </p:txBody>
      </p:sp>
      <p:sp>
        <p:nvSpPr>
          <p:cNvPr id="125" name="Shape 125"/>
          <p:cNvSpPr txBox="1"/>
          <p:nvPr/>
        </p:nvSpPr>
        <p:spPr>
          <a:xfrm>
            <a:off x="5527750"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dirty="0" smtClean="0">
                <a:solidFill>
                  <a:schemeClr val="lt1"/>
                </a:solidFill>
              </a:rPr>
              <a:t>6</a:t>
            </a:r>
            <a:endParaRPr sz="6000" dirty="0">
              <a:solidFill>
                <a:schemeClr val="lt1"/>
              </a:solidFill>
            </a:endParaRPr>
          </a:p>
        </p:txBody>
      </p:sp>
      <p:sp>
        <p:nvSpPr>
          <p:cNvPr id="126" name="Shape 126"/>
          <p:cNvSpPr txBox="1"/>
          <p:nvPr/>
        </p:nvSpPr>
        <p:spPr>
          <a:xfrm>
            <a:off x="6854725"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dirty="0" smtClean="0">
                <a:solidFill>
                  <a:schemeClr val="lt1"/>
                </a:solidFill>
              </a:rPr>
              <a:t>4</a:t>
            </a:r>
            <a:endParaRPr sz="6000" dirty="0">
              <a:solidFill>
                <a:schemeClr val="lt1"/>
              </a:solidFill>
            </a:endParaRPr>
          </a:p>
        </p:txBody>
      </p:sp>
      <p:sp>
        <p:nvSpPr>
          <p:cNvPr id="127" name="Shape 127"/>
          <p:cNvSpPr/>
          <p:nvPr/>
        </p:nvSpPr>
        <p:spPr>
          <a:xfrm>
            <a:off x="4474900" y="5404600"/>
            <a:ext cx="2952400" cy="676600"/>
          </a:xfrm>
          <a:custGeom>
            <a:avLst/>
            <a:gdLst/>
            <a:ahLst/>
            <a:cxnLst/>
            <a:rect l="0" t="0" r="0" b="0"/>
            <a:pathLst>
              <a:path w="118096" h="27064" extrusionOk="0">
                <a:moveTo>
                  <a:pt x="0" y="0"/>
                </a:moveTo>
                <a:cubicBezTo>
                  <a:pt x="10239" y="4502"/>
                  <a:pt x="41748" y="26568"/>
                  <a:pt x="61431" y="27009"/>
                </a:cubicBezTo>
                <a:cubicBezTo>
                  <a:pt x="81114" y="27450"/>
                  <a:pt x="108652" y="6708"/>
                  <a:pt x="118096" y="2648"/>
                </a:cubicBezTo>
              </a:path>
            </a:pathLst>
          </a:custGeom>
          <a:noFill/>
          <a:ln w="38100" cap="flat" cmpd="sng">
            <a:solidFill>
              <a:srgbClr val="FFFF00"/>
            </a:solidFill>
            <a:prstDash val="solid"/>
            <a:round/>
            <a:headEnd type="none" w="med" len="med"/>
            <a:tailEnd type="none" w="med" len="med"/>
          </a:ln>
        </p:spPr>
      </p:sp>
      <p:sp>
        <p:nvSpPr>
          <p:cNvPr id="128" name="Shape 128"/>
          <p:cNvSpPr/>
          <p:nvPr/>
        </p:nvSpPr>
        <p:spPr>
          <a:xfrm rot="-2714147">
            <a:off x="4265459" y="5201631"/>
            <a:ext cx="257743" cy="230592"/>
          </a:xfrm>
          <a:prstGeom prst="triangle">
            <a:avLst>
              <a:gd name="adj" fmla="val 50000"/>
            </a:avLst>
          </a:prstGeom>
          <a:solidFill>
            <a:srgbClr val="FFFF00"/>
          </a:solidFill>
          <a:ln w="19050"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 name="Shape 129"/>
          <p:cNvSpPr/>
          <p:nvPr/>
        </p:nvSpPr>
        <p:spPr>
          <a:xfrm rot="2971729">
            <a:off x="7389469" y="5285421"/>
            <a:ext cx="257909" cy="230641"/>
          </a:xfrm>
          <a:prstGeom prst="triangle">
            <a:avLst>
              <a:gd name="adj" fmla="val 50000"/>
            </a:avLst>
          </a:prstGeom>
          <a:solidFill>
            <a:srgbClr val="FFFF00"/>
          </a:solidFill>
          <a:ln w="19050"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 name="Shape 130"/>
          <p:cNvSpPr txBox="1"/>
          <p:nvPr/>
        </p:nvSpPr>
        <p:spPr>
          <a:xfrm>
            <a:off x="3746270" y="4564050"/>
            <a:ext cx="4420800" cy="17481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Arial"/>
              <a:buNone/>
            </a:pPr>
            <a:r>
              <a:rPr lang="en" sz="3600" b="1">
                <a:solidFill>
                  <a:srgbClr val="FFFF00"/>
                </a:solidFill>
              </a:rPr>
              <a:t>Swap</a:t>
            </a:r>
            <a:r>
              <a:rPr lang="en" sz="3600">
                <a:solidFill>
                  <a:srgbClr val="00FF00"/>
                </a:solidFill>
                <a:latin typeface="Calibri"/>
                <a:ea typeface="Calibri"/>
                <a:cs typeface="Calibri"/>
                <a:sym typeface="Calibri"/>
              </a:rPr>
              <a:t>    </a:t>
            </a:r>
            <a:endParaRPr sz="3600" b="0" i="0" u="none" strike="noStrike" cap="none">
              <a:solidFill>
                <a:srgbClr val="00FF00"/>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p:nvPr/>
        </p:nvSpPr>
        <p:spPr>
          <a:xfrm>
            <a:off x="1167875" y="3422775"/>
            <a:ext cx="1381200" cy="1664700"/>
          </a:xfrm>
          <a:prstGeom prst="rect">
            <a:avLst/>
          </a:prstGeom>
          <a:solidFill>
            <a:srgbClr val="00F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2548975" y="3465775"/>
            <a:ext cx="5524500" cy="1639200"/>
          </a:xfrm>
          <a:prstGeom prst="rect">
            <a:avLst/>
          </a:pr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txBox="1"/>
          <p:nvPr/>
        </p:nvSpPr>
        <p:spPr>
          <a:xfrm>
            <a:off x="2880775"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dirty="0">
                <a:solidFill>
                  <a:schemeClr val="lt1"/>
                </a:solidFill>
              </a:rPr>
              <a:t>6</a:t>
            </a:r>
            <a:endParaRPr sz="6000" dirty="0">
              <a:solidFill>
                <a:schemeClr val="lt1"/>
              </a:solidFill>
            </a:endParaRPr>
          </a:p>
        </p:txBody>
      </p:sp>
      <p:sp>
        <p:nvSpPr>
          <p:cNvPr id="204" name="Shape 204"/>
          <p:cNvSpPr/>
          <p:nvPr/>
        </p:nvSpPr>
        <p:spPr>
          <a:xfrm>
            <a:off x="1159798" y="3426050"/>
            <a:ext cx="6913500" cy="1639200"/>
          </a:xfrm>
          <a:prstGeom prst="rect">
            <a:avLst/>
          </a:prstGeom>
          <a:noFill/>
          <a:ln w="762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05" name="Shape 205"/>
          <p:cNvSpPr txBox="1"/>
          <p:nvPr/>
        </p:nvSpPr>
        <p:spPr>
          <a:xfrm>
            <a:off x="1489575"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a:solidFill>
                  <a:schemeClr val="lt1"/>
                </a:solidFill>
              </a:rPr>
              <a:t>2</a:t>
            </a:r>
            <a:endParaRPr sz="6000">
              <a:solidFill>
                <a:schemeClr val="lt1"/>
              </a:solidFill>
            </a:endParaRPr>
          </a:p>
        </p:txBody>
      </p:sp>
      <p:sp>
        <p:nvSpPr>
          <p:cNvPr id="206" name="Shape 206"/>
          <p:cNvSpPr txBox="1"/>
          <p:nvPr/>
        </p:nvSpPr>
        <p:spPr>
          <a:xfrm>
            <a:off x="4180025"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a:solidFill>
                  <a:schemeClr val="lt1"/>
                </a:solidFill>
              </a:rPr>
              <a:t>3</a:t>
            </a:r>
            <a:endParaRPr sz="6000">
              <a:solidFill>
                <a:schemeClr val="lt1"/>
              </a:solidFill>
            </a:endParaRPr>
          </a:p>
        </p:txBody>
      </p:sp>
      <p:sp>
        <p:nvSpPr>
          <p:cNvPr id="207" name="Shape 207"/>
          <p:cNvSpPr txBox="1"/>
          <p:nvPr/>
        </p:nvSpPr>
        <p:spPr>
          <a:xfrm>
            <a:off x="7597823"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4</a:t>
            </a:r>
            <a:endParaRPr sz="3000">
              <a:solidFill>
                <a:schemeClr val="lt1"/>
              </a:solidFill>
            </a:endParaRPr>
          </a:p>
          <a:p>
            <a:pPr marL="0" lvl="0" indent="0" rtl="0">
              <a:spcBef>
                <a:spcPts val="0"/>
              </a:spcBef>
              <a:spcAft>
                <a:spcPts val="0"/>
              </a:spcAft>
              <a:buNone/>
            </a:pPr>
            <a:endParaRPr sz="3000">
              <a:solidFill>
                <a:schemeClr val="lt1"/>
              </a:solidFill>
            </a:endParaRPr>
          </a:p>
        </p:txBody>
      </p:sp>
      <p:cxnSp>
        <p:nvCxnSpPr>
          <p:cNvPr id="208" name="Shape 208"/>
          <p:cNvCxnSpPr/>
          <p:nvPr/>
        </p:nvCxnSpPr>
        <p:spPr>
          <a:xfrm>
            <a:off x="2548973" y="3386220"/>
            <a:ext cx="0" cy="1664700"/>
          </a:xfrm>
          <a:prstGeom prst="straightConnector1">
            <a:avLst/>
          </a:prstGeom>
          <a:noFill/>
          <a:ln w="76200" cap="flat" cmpd="sng">
            <a:solidFill>
              <a:schemeClr val="lt1"/>
            </a:solidFill>
            <a:prstDash val="solid"/>
            <a:round/>
            <a:headEnd type="none" w="med" len="med"/>
            <a:tailEnd type="none" w="med" len="med"/>
          </a:ln>
        </p:spPr>
      </p:cxnSp>
      <p:cxnSp>
        <p:nvCxnSpPr>
          <p:cNvPr id="209" name="Shape 209"/>
          <p:cNvCxnSpPr/>
          <p:nvPr/>
        </p:nvCxnSpPr>
        <p:spPr>
          <a:xfrm>
            <a:off x="3885924" y="3386220"/>
            <a:ext cx="0" cy="1664700"/>
          </a:xfrm>
          <a:prstGeom prst="straightConnector1">
            <a:avLst/>
          </a:prstGeom>
          <a:noFill/>
          <a:ln w="76200" cap="flat" cmpd="sng">
            <a:solidFill>
              <a:schemeClr val="lt1"/>
            </a:solidFill>
            <a:prstDash val="solid"/>
            <a:round/>
            <a:headEnd type="none" w="med" len="med"/>
            <a:tailEnd type="none" w="med" len="med"/>
          </a:ln>
        </p:spPr>
      </p:cxnSp>
      <p:cxnSp>
        <p:nvCxnSpPr>
          <p:cNvPr id="210" name="Shape 210"/>
          <p:cNvCxnSpPr/>
          <p:nvPr/>
        </p:nvCxnSpPr>
        <p:spPr>
          <a:xfrm>
            <a:off x="5248674" y="3386220"/>
            <a:ext cx="0" cy="1664700"/>
          </a:xfrm>
          <a:prstGeom prst="straightConnector1">
            <a:avLst/>
          </a:prstGeom>
          <a:noFill/>
          <a:ln w="76200" cap="flat" cmpd="sng">
            <a:solidFill>
              <a:schemeClr val="lt1"/>
            </a:solidFill>
            <a:prstDash val="solid"/>
            <a:round/>
            <a:headEnd type="none" w="med" len="med"/>
            <a:tailEnd type="none" w="med" len="med"/>
          </a:ln>
        </p:spPr>
      </p:cxnSp>
      <p:cxnSp>
        <p:nvCxnSpPr>
          <p:cNvPr id="211" name="Shape 211"/>
          <p:cNvCxnSpPr/>
          <p:nvPr/>
        </p:nvCxnSpPr>
        <p:spPr>
          <a:xfrm>
            <a:off x="6667971" y="3386220"/>
            <a:ext cx="0" cy="1664700"/>
          </a:xfrm>
          <a:prstGeom prst="straightConnector1">
            <a:avLst/>
          </a:prstGeom>
          <a:noFill/>
          <a:ln w="76200" cap="flat" cmpd="sng">
            <a:solidFill>
              <a:schemeClr val="lt1"/>
            </a:solidFill>
            <a:prstDash val="solid"/>
            <a:round/>
            <a:headEnd type="none" w="med" len="med"/>
            <a:tailEnd type="none" w="med" len="med"/>
          </a:ln>
        </p:spPr>
      </p:cxnSp>
      <p:sp>
        <p:nvSpPr>
          <p:cNvPr id="212" name="Shape 212"/>
          <p:cNvSpPr/>
          <p:nvPr/>
        </p:nvSpPr>
        <p:spPr>
          <a:xfrm>
            <a:off x="2046614"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3" name="Shape 213"/>
          <p:cNvSpPr/>
          <p:nvPr/>
        </p:nvSpPr>
        <p:spPr>
          <a:xfrm>
            <a:off x="6120977"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4" name="Shape 214"/>
          <p:cNvSpPr/>
          <p:nvPr/>
        </p:nvSpPr>
        <p:spPr>
          <a:xfrm>
            <a:off x="4732974"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5" name="Shape 215"/>
          <p:cNvSpPr/>
          <p:nvPr/>
        </p:nvSpPr>
        <p:spPr>
          <a:xfrm>
            <a:off x="3370224"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6" name="Shape 216"/>
          <p:cNvSpPr/>
          <p:nvPr/>
        </p:nvSpPr>
        <p:spPr>
          <a:xfrm>
            <a:off x="7557473"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7" name="Shape 217"/>
          <p:cNvSpPr txBox="1"/>
          <p:nvPr/>
        </p:nvSpPr>
        <p:spPr>
          <a:xfrm>
            <a:off x="3364664"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1</a:t>
            </a:r>
            <a:endParaRPr sz="3000">
              <a:solidFill>
                <a:schemeClr val="lt1"/>
              </a:solidFill>
            </a:endParaRPr>
          </a:p>
        </p:txBody>
      </p:sp>
      <p:sp>
        <p:nvSpPr>
          <p:cNvPr id="218" name="Shape 218"/>
          <p:cNvSpPr txBox="1"/>
          <p:nvPr/>
        </p:nvSpPr>
        <p:spPr>
          <a:xfrm>
            <a:off x="2086964"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0</a:t>
            </a:r>
            <a:endParaRPr sz="3000">
              <a:solidFill>
                <a:schemeClr val="lt1"/>
              </a:solidFill>
            </a:endParaRPr>
          </a:p>
        </p:txBody>
      </p:sp>
      <p:sp>
        <p:nvSpPr>
          <p:cNvPr id="219" name="Shape 219"/>
          <p:cNvSpPr txBox="1"/>
          <p:nvPr/>
        </p:nvSpPr>
        <p:spPr>
          <a:xfrm>
            <a:off x="4773324"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Clr>
                <a:srgbClr val="000000"/>
              </a:buClr>
              <a:buSzPts val="1100"/>
              <a:buFont typeface="Arial"/>
              <a:buNone/>
            </a:pPr>
            <a:r>
              <a:rPr lang="en" sz="3000">
                <a:solidFill>
                  <a:schemeClr val="lt1"/>
                </a:solidFill>
              </a:rPr>
              <a:t>2</a:t>
            </a:r>
            <a:endParaRPr sz="3000">
              <a:solidFill>
                <a:schemeClr val="lt1"/>
              </a:solidFill>
            </a:endParaRPr>
          </a:p>
          <a:p>
            <a:pPr marL="0" lvl="0" indent="0" rtl="0">
              <a:spcBef>
                <a:spcPts val="0"/>
              </a:spcBef>
              <a:spcAft>
                <a:spcPts val="0"/>
              </a:spcAft>
              <a:buNone/>
            </a:pPr>
            <a:endParaRPr sz="3000">
              <a:solidFill>
                <a:schemeClr val="lt1"/>
              </a:solidFill>
            </a:endParaRPr>
          </a:p>
        </p:txBody>
      </p:sp>
      <p:sp>
        <p:nvSpPr>
          <p:cNvPr id="220" name="Shape 220"/>
          <p:cNvSpPr txBox="1"/>
          <p:nvPr/>
        </p:nvSpPr>
        <p:spPr>
          <a:xfrm>
            <a:off x="6161327"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3</a:t>
            </a:r>
            <a:endParaRPr sz="3000">
              <a:solidFill>
                <a:schemeClr val="lt1"/>
              </a:solidFill>
            </a:endParaRPr>
          </a:p>
          <a:p>
            <a:pPr marL="0" lvl="0" indent="0" rtl="0">
              <a:spcBef>
                <a:spcPts val="0"/>
              </a:spcBef>
              <a:spcAft>
                <a:spcPts val="0"/>
              </a:spcAft>
              <a:buNone/>
            </a:pPr>
            <a:endParaRPr sz="3000">
              <a:solidFill>
                <a:schemeClr val="lt1"/>
              </a:solidFill>
            </a:endParaRPr>
          </a:p>
        </p:txBody>
      </p:sp>
      <p:sp>
        <p:nvSpPr>
          <p:cNvPr id="221" name="Shape 221"/>
          <p:cNvSpPr txBox="1"/>
          <p:nvPr/>
        </p:nvSpPr>
        <p:spPr>
          <a:xfrm>
            <a:off x="2981575" y="1507250"/>
            <a:ext cx="4420800" cy="1904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Arial"/>
              <a:buNone/>
            </a:pPr>
            <a:r>
              <a:rPr lang="en" sz="3600" b="1" u="sng">
                <a:solidFill>
                  <a:srgbClr val="FF0000"/>
                </a:solidFill>
              </a:rPr>
              <a:t>Unsorted</a:t>
            </a:r>
            <a:endParaRPr sz="3600" b="0" i="0" u="none" strike="noStrike" cap="none">
              <a:solidFill>
                <a:srgbClr val="FF0000"/>
              </a:solidFill>
              <a:latin typeface="Calibri"/>
              <a:ea typeface="Calibri"/>
              <a:cs typeface="Calibri"/>
              <a:sym typeface="Calibri"/>
            </a:endParaRPr>
          </a:p>
        </p:txBody>
      </p:sp>
      <p:sp>
        <p:nvSpPr>
          <p:cNvPr id="222" name="Shape 222"/>
          <p:cNvSpPr txBox="1"/>
          <p:nvPr/>
        </p:nvSpPr>
        <p:spPr>
          <a:xfrm>
            <a:off x="-338830" y="1556500"/>
            <a:ext cx="4420800" cy="17481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Arial"/>
              <a:buNone/>
            </a:pPr>
            <a:r>
              <a:rPr lang="en" sz="3600" b="1" u="sng">
                <a:solidFill>
                  <a:srgbClr val="00FF00"/>
                </a:solidFill>
              </a:rPr>
              <a:t>Sorted</a:t>
            </a:r>
            <a:r>
              <a:rPr lang="en" sz="3600">
                <a:solidFill>
                  <a:srgbClr val="00FF00"/>
                </a:solidFill>
                <a:latin typeface="Calibri"/>
                <a:ea typeface="Calibri"/>
                <a:cs typeface="Calibri"/>
                <a:sym typeface="Calibri"/>
              </a:rPr>
              <a:t>    </a:t>
            </a:r>
            <a:endParaRPr sz="3600" b="0" i="0" u="none" strike="noStrike" cap="none">
              <a:solidFill>
                <a:srgbClr val="00FF00"/>
              </a:solidFill>
              <a:latin typeface="Calibri"/>
              <a:ea typeface="Calibri"/>
              <a:cs typeface="Calibri"/>
              <a:sym typeface="Calibri"/>
            </a:endParaRPr>
          </a:p>
        </p:txBody>
      </p:sp>
      <p:sp>
        <p:nvSpPr>
          <p:cNvPr id="223" name="Shape 223"/>
          <p:cNvSpPr txBox="1"/>
          <p:nvPr/>
        </p:nvSpPr>
        <p:spPr>
          <a:xfrm>
            <a:off x="5603950"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dirty="0">
                <a:solidFill>
                  <a:schemeClr val="lt1"/>
                </a:solidFill>
              </a:rPr>
              <a:t>5</a:t>
            </a:r>
            <a:endParaRPr sz="6000" dirty="0">
              <a:solidFill>
                <a:schemeClr val="lt1"/>
              </a:solidFill>
            </a:endParaRPr>
          </a:p>
        </p:txBody>
      </p:sp>
      <p:sp>
        <p:nvSpPr>
          <p:cNvPr id="224" name="Shape 224"/>
          <p:cNvSpPr txBox="1"/>
          <p:nvPr/>
        </p:nvSpPr>
        <p:spPr>
          <a:xfrm>
            <a:off x="6930925"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a:solidFill>
                  <a:schemeClr val="lt1"/>
                </a:solidFill>
              </a:rPr>
              <a:t>4</a:t>
            </a:r>
            <a:endParaRPr sz="6000">
              <a:solidFill>
                <a:schemeClr val="lt1"/>
              </a:solidFill>
            </a:endParaRPr>
          </a:p>
        </p:txBody>
      </p:sp>
      <p:sp>
        <p:nvSpPr>
          <p:cNvPr id="229" name="Shape 229"/>
          <p:cNvSpPr txBox="1"/>
          <p:nvPr/>
        </p:nvSpPr>
        <p:spPr>
          <a:xfrm>
            <a:off x="1343000" y="736125"/>
            <a:ext cx="6442200" cy="11055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Arial"/>
              <a:buNone/>
            </a:pPr>
            <a:r>
              <a:rPr lang="en" sz="3950" b="1" dirty="0">
                <a:solidFill>
                  <a:srgbClr val="F2F2F2"/>
                </a:solidFill>
              </a:rPr>
              <a:t>Second pass: </a:t>
            </a:r>
            <a:endParaRPr sz="3950" b="1" dirty="0">
              <a:solidFill>
                <a:srgbClr val="F2F2F2"/>
              </a:solidFill>
            </a:endParaRPr>
          </a:p>
          <a:p>
            <a:pPr marL="0" marR="0" lvl="0" indent="0" algn="ctr" rtl="0">
              <a:spcBef>
                <a:spcPts val="0"/>
              </a:spcBef>
              <a:spcAft>
                <a:spcPts val="0"/>
              </a:spcAft>
              <a:buClr>
                <a:schemeClr val="dk1"/>
              </a:buClr>
              <a:buFont typeface="Arial"/>
              <a:buNone/>
            </a:pPr>
            <a:r>
              <a:rPr lang="en" sz="3950" b="1" dirty="0">
                <a:solidFill>
                  <a:srgbClr val="F2F2F2"/>
                </a:solidFill>
              </a:rPr>
              <a:t>6</a:t>
            </a:r>
            <a:r>
              <a:rPr lang="en" sz="3950" b="1" dirty="0" smtClean="0">
                <a:solidFill>
                  <a:srgbClr val="F2F2F2"/>
                </a:solidFill>
              </a:rPr>
              <a:t> is current smallest</a:t>
            </a:r>
            <a:endParaRPr sz="4400" b="0" i="0" u="none" strike="noStrike" cap="none" dirty="0">
              <a:solidFill>
                <a:schemeClr val="dk1"/>
              </a:solidFill>
              <a:latin typeface="Calibri"/>
              <a:ea typeface="Calibri"/>
              <a:cs typeface="Calibri"/>
              <a:sym typeface="Calibri"/>
            </a:endParaRPr>
          </a:p>
        </p:txBody>
      </p:sp>
      <p:sp>
        <p:nvSpPr>
          <p:cNvPr id="32" name="Up Arrow 31"/>
          <p:cNvSpPr/>
          <p:nvPr/>
        </p:nvSpPr>
        <p:spPr>
          <a:xfrm>
            <a:off x="2562314" y="5162521"/>
            <a:ext cx="1354073" cy="1194813"/>
          </a:xfrm>
          <a:prstGeom prst="upArrow">
            <a:avLst/>
          </a:prstGeom>
          <a:ln>
            <a:solidFill>
              <a:srgbClr val="FFFF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min=6</a:t>
            </a:r>
            <a:endParaRPr lang="en-US" b="1" dirty="0"/>
          </a:p>
          <a:p>
            <a:pPr algn="ctr"/>
            <a:r>
              <a:rPr lang="en-US" b="1" dirty="0"/>
              <a:t>@</a:t>
            </a:r>
          </a:p>
          <a:p>
            <a:pPr algn="ctr"/>
            <a:r>
              <a:rPr lang="en-US" b="1" dirty="0" err="1" smtClean="0"/>
              <a:t>i</a:t>
            </a:r>
            <a:r>
              <a:rPr lang="en-US" b="1" dirty="0" smtClean="0"/>
              <a:t>=1</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p:nvPr/>
        </p:nvSpPr>
        <p:spPr>
          <a:xfrm>
            <a:off x="1167875" y="3422775"/>
            <a:ext cx="1381200" cy="1664700"/>
          </a:xfrm>
          <a:prstGeom prst="rect">
            <a:avLst/>
          </a:prstGeom>
          <a:solidFill>
            <a:srgbClr val="00F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2548975" y="3465775"/>
            <a:ext cx="5524500" cy="1639200"/>
          </a:xfrm>
          <a:prstGeom prst="rect">
            <a:avLst/>
          </a:pr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txBox="1"/>
          <p:nvPr/>
        </p:nvSpPr>
        <p:spPr>
          <a:xfrm>
            <a:off x="2880775"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dirty="0">
                <a:solidFill>
                  <a:schemeClr val="lt1"/>
                </a:solidFill>
              </a:rPr>
              <a:t>6</a:t>
            </a:r>
            <a:endParaRPr sz="6000" dirty="0">
              <a:solidFill>
                <a:schemeClr val="lt1"/>
              </a:solidFill>
            </a:endParaRPr>
          </a:p>
        </p:txBody>
      </p:sp>
      <p:sp>
        <p:nvSpPr>
          <p:cNvPr id="204" name="Shape 204"/>
          <p:cNvSpPr/>
          <p:nvPr/>
        </p:nvSpPr>
        <p:spPr>
          <a:xfrm>
            <a:off x="1159798" y="3426050"/>
            <a:ext cx="6913500" cy="1639200"/>
          </a:xfrm>
          <a:prstGeom prst="rect">
            <a:avLst/>
          </a:prstGeom>
          <a:noFill/>
          <a:ln w="762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05" name="Shape 205"/>
          <p:cNvSpPr txBox="1"/>
          <p:nvPr/>
        </p:nvSpPr>
        <p:spPr>
          <a:xfrm>
            <a:off x="1489575"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a:solidFill>
                  <a:schemeClr val="lt1"/>
                </a:solidFill>
              </a:rPr>
              <a:t>2</a:t>
            </a:r>
            <a:endParaRPr sz="6000">
              <a:solidFill>
                <a:schemeClr val="lt1"/>
              </a:solidFill>
            </a:endParaRPr>
          </a:p>
        </p:txBody>
      </p:sp>
      <p:sp>
        <p:nvSpPr>
          <p:cNvPr id="206" name="Shape 206"/>
          <p:cNvSpPr txBox="1"/>
          <p:nvPr/>
        </p:nvSpPr>
        <p:spPr>
          <a:xfrm>
            <a:off x="4180025"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a:solidFill>
                  <a:schemeClr val="lt1"/>
                </a:solidFill>
              </a:rPr>
              <a:t>3</a:t>
            </a:r>
            <a:endParaRPr sz="6000">
              <a:solidFill>
                <a:schemeClr val="lt1"/>
              </a:solidFill>
            </a:endParaRPr>
          </a:p>
        </p:txBody>
      </p:sp>
      <p:sp>
        <p:nvSpPr>
          <p:cNvPr id="207" name="Shape 207"/>
          <p:cNvSpPr txBox="1"/>
          <p:nvPr/>
        </p:nvSpPr>
        <p:spPr>
          <a:xfrm>
            <a:off x="7597823"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4</a:t>
            </a:r>
            <a:endParaRPr sz="3000">
              <a:solidFill>
                <a:schemeClr val="lt1"/>
              </a:solidFill>
            </a:endParaRPr>
          </a:p>
          <a:p>
            <a:pPr marL="0" lvl="0" indent="0" rtl="0">
              <a:spcBef>
                <a:spcPts val="0"/>
              </a:spcBef>
              <a:spcAft>
                <a:spcPts val="0"/>
              </a:spcAft>
              <a:buNone/>
            </a:pPr>
            <a:endParaRPr sz="3000">
              <a:solidFill>
                <a:schemeClr val="lt1"/>
              </a:solidFill>
            </a:endParaRPr>
          </a:p>
        </p:txBody>
      </p:sp>
      <p:cxnSp>
        <p:nvCxnSpPr>
          <p:cNvPr id="208" name="Shape 208"/>
          <p:cNvCxnSpPr/>
          <p:nvPr/>
        </p:nvCxnSpPr>
        <p:spPr>
          <a:xfrm>
            <a:off x="2548973" y="3386220"/>
            <a:ext cx="0" cy="1664700"/>
          </a:xfrm>
          <a:prstGeom prst="straightConnector1">
            <a:avLst/>
          </a:prstGeom>
          <a:noFill/>
          <a:ln w="76200" cap="flat" cmpd="sng">
            <a:solidFill>
              <a:schemeClr val="lt1"/>
            </a:solidFill>
            <a:prstDash val="solid"/>
            <a:round/>
            <a:headEnd type="none" w="med" len="med"/>
            <a:tailEnd type="none" w="med" len="med"/>
          </a:ln>
        </p:spPr>
      </p:cxnSp>
      <p:cxnSp>
        <p:nvCxnSpPr>
          <p:cNvPr id="209" name="Shape 209"/>
          <p:cNvCxnSpPr/>
          <p:nvPr/>
        </p:nvCxnSpPr>
        <p:spPr>
          <a:xfrm>
            <a:off x="3885924" y="3386220"/>
            <a:ext cx="0" cy="1664700"/>
          </a:xfrm>
          <a:prstGeom prst="straightConnector1">
            <a:avLst/>
          </a:prstGeom>
          <a:noFill/>
          <a:ln w="76200" cap="flat" cmpd="sng">
            <a:solidFill>
              <a:schemeClr val="lt1"/>
            </a:solidFill>
            <a:prstDash val="solid"/>
            <a:round/>
            <a:headEnd type="none" w="med" len="med"/>
            <a:tailEnd type="none" w="med" len="med"/>
          </a:ln>
        </p:spPr>
      </p:cxnSp>
      <p:cxnSp>
        <p:nvCxnSpPr>
          <p:cNvPr id="210" name="Shape 210"/>
          <p:cNvCxnSpPr/>
          <p:nvPr/>
        </p:nvCxnSpPr>
        <p:spPr>
          <a:xfrm>
            <a:off x="5248674" y="3386220"/>
            <a:ext cx="0" cy="1664700"/>
          </a:xfrm>
          <a:prstGeom prst="straightConnector1">
            <a:avLst/>
          </a:prstGeom>
          <a:noFill/>
          <a:ln w="76200" cap="flat" cmpd="sng">
            <a:solidFill>
              <a:schemeClr val="lt1"/>
            </a:solidFill>
            <a:prstDash val="solid"/>
            <a:round/>
            <a:headEnd type="none" w="med" len="med"/>
            <a:tailEnd type="none" w="med" len="med"/>
          </a:ln>
        </p:spPr>
      </p:cxnSp>
      <p:cxnSp>
        <p:nvCxnSpPr>
          <p:cNvPr id="211" name="Shape 211"/>
          <p:cNvCxnSpPr/>
          <p:nvPr/>
        </p:nvCxnSpPr>
        <p:spPr>
          <a:xfrm>
            <a:off x="6667971" y="3386220"/>
            <a:ext cx="0" cy="1664700"/>
          </a:xfrm>
          <a:prstGeom prst="straightConnector1">
            <a:avLst/>
          </a:prstGeom>
          <a:noFill/>
          <a:ln w="76200" cap="flat" cmpd="sng">
            <a:solidFill>
              <a:schemeClr val="lt1"/>
            </a:solidFill>
            <a:prstDash val="solid"/>
            <a:round/>
            <a:headEnd type="none" w="med" len="med"/>
            <a:tailEnd type="none" w="med" len="med"/>
          </a:ln>
        </p:spPr>
      </p:cxnSp>
      <p:sp>
        <p:nvSpPr>
          <p:cNvPr id="212" name="Shape 212"/>
          <p:cNvSpPr/>
          <p:nvPr/>
        </p:nvSpPr>
        <p:spPr>
          <a:xfrm>
            <a:off x="2046614"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3" name="Shape 213"/>
          <p:cNvSpPr/>
          <p:nvPr/>
        </p:nvSpPr>
        <p:spPr>
          <a:xfrm>
            <a:off x="6120977"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4" name="Shape 214"/>
          <p:cNvSpPr/>
          <p:nvPr/>
        </p:nvSpPr>
        <p:spPr>
          <a:xfrm>
            <a:off x="4732974"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5" name="Shape 215"/>
          <p:cNvSpPr/>
          <p:nvPr/>
        </p:nvSpPr>
        <p:spPr>
          <a:xfrm>
            <a:off x="3370224"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6" name="Shape 216"/>
          <p:cNvSpPr/>
          <p:nvPr/>
        </p:nvSpPr>
        <p:spPr>
          <a:xfrm>
            <a:off x="7557473"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7" name="Shape 217"/>
          <p:cNvSpPr txBox="1"/>
          <p:nvPr/>
        </p:nvSpPr>
        <p:spPr>
          <a:xfrm>
            <a:off x="3364664"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1</a:t>
            </a:r>
            <a:endParaRPr sz="3000">
              <a:solidFill>
                <a:schemeClr val="lt1"/>
              </a:solidFill>
            </a:endParaRPr>
          </a:p>
        </p:txBody>
      </p:sp>
      <p:sp>
        <p:nvSpPr>
          <p:cNvPr id="218" name="Shape 218"/>
          <p:cNvSpPr txBox="1"/>
          <p:nvPr/>
        </p:nvSpPr>
        <p:spPr>
          <a:xfrm>
            <a:off x="2086964"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0</a:t>
            </a:r>
            <a:endParaRPr sz="3000">
              <a:solidFill>
                <a:schemeClr val="lt1"/>
              </a:solidFill>
            </a:endParaRPr>
          </a:p>
        </p:txBody>
      </p:sp>
      <p:sp>
        <p:nvSpPr>
          <p:cNvPr id="219" name="Shape 219"/>
          <p:cNvSpPr txBox="1"/>
          <p:nvPr/>
        </p:nvSpPr>
        <p:spPr>
          <a:xfrm>
            <a:off x="4773324"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Clr>
                <a:srgbClr val="000000"/>
              </a:buClr>
              <a:buSzPts val="1100"/>
              <a:buFont typeface="Arial"/>
              <a:buNone/>
            </a:pPr>
            <a:r>
              <a:rPr lang="en" sz="3000">
                <a:solidFill>
                  <a:schemeClr val="lt1"/>
                </a:solidFill>
              </a:rPr>
              <a:t>2</a:t>
            </a:r>
            <a:endParaRPr sz="3000">
              <a:solidFill>
                <a:schemeClr val="lt1"/>
              </a:solidFill>
            </a:endParaRPr>
          </a:p>
          <a:p>
            <a:pPr marL="0" lvl="0" indent="0" rtl="0">
              <a:spcBef>
                <a:spcPts val="0"/>
              </a:spcBef>
              <a:spcAft>
                <a:spcPts val="0"/>
              </a:spcAft>
              <a:buNone/>
            </a:pPr>
            <a:endParaRPr sz="3000">
              <a:solidFill>
                <a:schemeClr val="lt1"/>
              </a:solidFill>
            </a:endParaRPr>
          </a:p>
        </p:txBody>
      </p:sp>
      <p:sp>
        <p:nvSpPr>
          <p:cNvPr id="220" name="Shape 220"/>
          <p:cNvSpPr txBox="1"/>
          <p:nvPr/>
        </p:nvSpPr>
        <p:spPr>
          <a:xfrm>
            <a:off x="6161327"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3</a:t>
            </a:r>
            <a:endParaRPr sz="3000">
              <a:solidFill>
                <a:schemeClr val="lt1"/>
              </a:solidFill>
            </a:endParaRPr>
          </a:p>
          <a:p>
            <a:pPr marL="0" lvl="0" indent="0" rtl="0">
              <a:spcBef>
                <a:spcPts val="0"/>
              </a:spcBef>
              <a:spcAft>
                <a:spcPts val="0"/>
              </a:spcAft>
              <a:buNone/>
            </a:pPr>
            <a:endParaRPr sz="3000">
              <a:solidFill>
                <a:schemeClr val="lt1"/>
              </a:solidFill>
            </a:endParaRPr>
          </a:p>
        </p:txBody>
      </p:sp>
      <p:sp>
        <p:nvSpPr>
          <p:cNvPr id="221" name="Shape 221"/>
          <p:cNvSpPr txBox="1"/>
          <p:nvPr/>
        </p:nvSpPr>
        <p:spPr>
          <a:xfrm>
            <a:off x="2981575" y="1507250"/>
            <a:ext cx="4420800" cy="1904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Arial"/>
              <a:buNone/>
            </a:pPr>
            <a:r>
              <a:rPr lang="en" sz="3600" b="1" u="sng">
                <a:solidFill>
                  <a:srgbClr val="FF0000"/>
                </a:solidFill>
              </a:rPr>
              <a:t>Unsorted</a:t>
            </a:r>
            <a:endParaRPr sz="3600" b="0" i="0" u="none" strike="noStrike" cap="none">
              <a:solidFill>
                <a:srgbClr val="FF0000"/>
              </a:solidFill>
              <a:latin typeface="Calibri"/>
              <a:ea typeface="Calibri"/>
              <a:cs typeface="Calibri"/>
              <a:sym typeface="Calibri"/>
            </a:endParaRPr>
          </a:p>
        </p:txBody>
      </p:sp>
      <p:sp>
        <p:nvSpPr>
          <p:cNvPr id="222" name="Shape 222"/>
          <p:cNvSpPr txBox="1"/>
          <p:nvPr/>
        </p:nvSpPr>
        <p:spPr>
          <a:xfrm>
            <a:off x="-338830" y="1556500"/>
            <a:ext cx="4420800" cy="17481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Arial"/>
              <a:buNone/>
            </a:pPr>
            <a:r>
              <a:rPr lang="en" sz="3600" b="1" u="sng">
                <a:solidFill>
                  <a:srgbClr val="00FF00"/>
                </a:solidFill>
              </a:rPr>
              <a:t>Sorted</a:t>
            </a:r>
            <a:r>
              <a:rPr lang="en" sz="3600">
                <a:solidFill>
                  <a:srgbClr val="00FF00"/>
                </a:solidFill>
                <a:latin typeface="Calibri"/>
                <a:ea typeface="Calibri"/>
                <a:cs typeface="Calibri"/>
                <a:sym typeface="Calibri"/>
              </a:rPr>
              <a:t>    </a:t>
            </a:r>
            <a:endParaRPr sz="3600" b="0" i="0" u="none" strike="noStrike" cap="none">
              <a:solidFill>
                <a:srgbClr val="00FF00"/>
              </a:solidFill>
              <a:latin typeface="Calibri"/>
              <a:ea typeface="Calibri"/>
              <a:cs typeface="Calibri"/>
              <a:sym typeface="Calibri"/>
            </a:endParaRPr>
          </a:p>
        </p:txBody>
      </p:sp>
      <p:sp>
        <p:nvSpPr>
          <p:cNvPr id="223" name="Shape 223"/>
          <p:cNvSpPr txBox="1"/>
          <p:nvPr/>
        </p:nvSpPr>
        <p:spPr>
          <a:xfrm>
            <a:off x="5603950"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dirty="0">
                <a:solidFill>
                  <a:schemeClr val="lt1"/>
                </a:solidFill>
              </a:rPr>
              <a:t>5</a:t>
            </a:r>
            <a:endParaRPr sz="6000" dirty="0">
              <a:solidFill>
                <a:schemeClr val="lt1"/>
              </a:solidFill>
            </a:endParaRPr>
          </a:p>
        </p:txBody>
      </p:sp>
      <p:sp>
        <p:nvSpPr>
          <p:cNvPr id="224" name="Shape 224"/>
          <p:cNvSpPr txBox="1"/>
          <p:nvPr/>
        </p:nvSpPr>
        <p:spPr>
          <a:xfrm>
            <a:off x="6930925"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a:solidFill>
                  <a:schemeClr val="lt1"/>
                </a:solidFill>
              </a:rPr>
              <a:t>4</a:t>
            </a:r>
            <a:endParaRPr sz="6000">
              <a:solidFill>
                <a:schemeClr val="lt1"/>
              </a:solidFill>
            </a:endParaRPr>
          </a:p>
        </p:txBody>
      </p:sp>
      <p:sp>
        <p:nvSpPr>
          <p:cNvPr id="229" name="Shape 229"/>
          <p:cNvSpPr txBox="1"/>
          <p:nvPr/>
        </p:nvSpPr>
        <p:spPr>
          <a:xfrm>
            <a:off x="1343000" y="736125"/>
            <a:ext cx="6442200" cy="11055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Arial"/>
              <a:buNone/>
            </a:pPr>
            <a:r>
              <a:rPr lang="en" sz="3950" b="1" dirty="0">
                <a:solidFill>
                  <a:srgbClr val="F2F2F2"/>
                </a:solidFill>
              </a:rPr>
              <a:t>Second pass: </a:t>
            </a:r>
            <a:endParaRPr sz="3950" b="1" dirty="0">
              <a:solidFill>
                <a:srgbClr val="F2F2F2"/>
              </a:solidFill>
            </a:endParaRPr>
          </a:p>
          <a:p>
            <a:pPr marL="0" marR="0" lvl="0" indent="0" algn="ctr" rtl="0">
              <a:spcBef>
                <a:spcPts val="0"/>
              </a:spcBef>
              <a:spcAft>
                <a:spcPts val="0"/>
              </a:spcAft>
              <a:buClr>
                <a:schemeClr val="dk1"/>
              </a:buClr>
              <a:buFont typeface="Arial"/>
              <a:buNone/>
            </a:pPr>
            <a:r>
              <a:rPr lang="en" sz="3950" b="1" dirty="0" smtClean="0">
                <a:solidFill>
                  <a:srgbClr val="F2F2F2"/>
                </a:solidFill>
              </a:rPr>
              <a:t>3 is new current smallest</a:t>
            </a:r>
            <a:endParaRPr sz="4400" b="0" i="0" u="none" strike="noStrike" cap="none" dirty="0">
              <a:solidFill>
                <a:schemeClr val="dk1"/>
              </a:solidFill>
              <a:latin typeface="Calibri"/>
              <a:ea typeface="Calibri"/>
              <a:cs typeface="Calibri"/>
              <a:sym typeface="Calibri"/>
            </a:endParaRPr>
          </a:p>
        </p:txBody>
      </p:sp>
      <p:sp>
        <p:nvSpPr>
          <p:cNvPr id="32" name="Up Arrow 31"/>
          <p:cNvSpPr/>
          <p:nvPr/>
        </p:nvSpPr>
        <p:spPr>
          <a:xfrm>
            <a:off x="3863010" y="5186700"/>
            <a:ext cx="1354073" cy="1194813"/>
          </a:xfrm>
          <a:prstGeom prst="upArrow">
            <a:avLst/>
          </a:prstGeom>
          <a:ln>
            <a:solidFill>
              <a:srgbClr val="FFFF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min=3</a:t>
            </a:r>
            <a:endParaRPr lang="en-US" b="1" dirty="0"/>
          </a:p>
          <a:p>
            <a:pPr algn="ctr"/>
            <a:r>
              <a:rPr lang="en-US" b="1" dirty="0"/>
              <a:t>@</a:t>
            </a:r>
          </a:p>
          <a:p>
            <a:pPr algn="ctr"/>
            <a:r>
              <a:rPr lang="en-US" b="1" dirty="0" err="1" smtClean="0"/>
              <a:t>i</a:t>
            </a:r>
            <a:r>
              <a:rPr lang="en-US" b="1" dirty="0" smtClean="0"/>
              <a:t>=2</a:t>
            </a:r>
            <a:endParaRPr lang="en-US" b="1" dirty="0"/>
          </a:p>
        </p:txBody>
      </p:sp>
    </p:spTree>
    <p:extLst>
      <p:ext uri="{BB962C8B-B14F-4D97-AF65-F5344CB8AC3E}">
        <p14:creationId xmlns:p14="http://schemas.microsoft.com/office/powerpoint/2010/main" val="16982300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p:nvPr/>
        </p:nvSpPr>
        <p:spPr>
          <a:xfrm>
            <a:off x="1167875" y="3422775"/>
            <a:ext cx="1381200" cy="1664700"/>
          </a:xfrm>
          <a:prstGeom prst="rect">
            <a:avLst/>
          </a:prstGeom>
          <a:solidFill>
            <a:srgbClr val="00F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2548975" y="3465775"/>
            <a:ext cx="5524500" cy="1639200"/>
          </a:xfrm>
          <a:prstGeom prst="rect">
            <a:avLst/>
          </a:pr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txBox="1"/>
          <p:nvPr/>
        </p:nvSpPr>
        <p:spPr>
          <a:xfrm>
            <a:off x="2880775"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dirty="0">
                <a:solidFill>
                  <a:schemeClr val="lt1"/>
                </a:solidFill>
              </a:rPr>
              <a:t>6</a:t>
            </a:r>
            <a:endParaRPr sz="6000" dirty="0">
              <a:solidFill>
                <a:schemeClr val="lt1"/>
              </a:solidFill>
            </a:endParaRPr>
          </a:p>
        </p:txBody>
      </p:sp>
      <p:sp>
        <p:nvSpPr>
          <p:cNvPr id="204" name="Shape 204"/>
          <p:cNvSpPr/>
          <p:nvPr/>
        </p:nvSpPr>
        <p:spPr>
          <a:xfrm>
            <a:off x="1159798" y="3426050"/>
            <a:ext cx="6913500" cy="1639200"/>
          </a:xfrm>
          <a:prstGeom prst="rect">
            <a:avLst/>
          </a:prstGeom>
          <a:noFill/>
          <a:ln w="762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05" name="Shape 205"/>
          <p:cNvSpPr txBox="1"/>
          <p:nvPr/>
        </p:nvSpPr>
        <p:spPr>
          <a:xfrm>
            <a:off x="1489575"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a:solidFill>
                  <a:schemeClr val="lt1"/>
                </a:solidFill>
              </a:rPr>
              <a:t>2</a:t>
            </a:r>
            <a:endParaRPr sz="6000">
              <a:solidFill>
                <a:schemeClr val="lt1"/>
              </a:solidFill>
            </a:endParaRPr>
          </a:p>
        </p:txBody>
      </p:sp>
      <p:sp>
        <p:nvSpPr>
          <p:cNvPr id="206" name="Shape 206"/>
          <p:cNvSpPr txBox="1"/>
          <p:nvPr/>
        </p:nvSpPr>
        <p:spPr>
          <a:xfrm>
            <a:off x="4180025"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a:solidFill>
                  <a:schemeClr val="lt1"/>
                </a:solidFill>
              </a:rPr>
              <a:t>3</a:t>
            </a:r>
            <a:endParaRPr sz="6000">
              <a:solidFill>
                <a:schemeClr val="lt1"/>
              </a:solidFill>
            </a:endParaRPr>
          </a:p>
        </p:txBody>
      </p:sp>
      <p:sp>
        <p:nvSpPr>
          <p:cNvPr id="207" name="Shape 207"/>
          <p:cNvSpPr txBox="1"/>
          <p:nvPr/>
        </p:nvSpPr>
        <p:spPr>
          <a:xfrm>
            <a:off x="7597823"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4</a:t>
            </a:r>
            <a:endParaRPr sz="3000">
              <a:solidFill>
                <a:schemeClr val="lt1"/>
              </a:solidFill>
            </a:endParaRPr>
          </a:p>
          <a:p>
            <a:pPr marL="0" lvl="0" indent="0" rtl="0">
              <a:spcBef>
                <a:spcPts val="0"/>
              </a:spcBef>
              <a:spcAft>
                <a:spcPts val="0"/>
              </a:spcAft>
              <a:buNone/>
            </a:pPr>
            <a:endParaRPr sz="3000">
              <a:solidFill>
                <a:schemeClr val="lt1"/>
              </a:solidFill>
            </a:endParaRPr>
          </a:p>
        </p:txBody>
      </p:sp>
      <p:cxnSp>
        <p:nvCxnSpPr>
          <p:cNvPr id="208" name="Shape 208"/>
          <p:cNvCxnSpPr/>
          <p:nvPr/>
        </p:nvCxnSpPr>
        <p:spPr>
          <a:xfrm>
            <a:off x="2548973" y="3386220"/>
            <a:ext cx="0" cy="1664700"/>
          </a:xfrm>
          <a:prstGeom prst="straightConnector1">
            <a:avLst/>
          </a:prstGeom>
          <a:noFill/>
          <a:ln w="76200" cap="flat" cmpd="sng">
            <a:solidFill>
              <a:schemeClr val="lt1"/>
            </a:solidFill>
            <a:prstDash val="solid"/>
            <a:round/>
            <a:headEnd type="none" w="med" len="med"/>
            <a:tailEnd type="none" w="med" len="med"/>
          </a:ln>
        </p:spPr>
      </p:cxnSp>
      <p:cxnSp>
        <p:nvCxnSpPr>
          <p:cNvPr id="209" name="Shape 209"/>
          <p:cNvCxnSpPr/>
          <p:nvPr/>
        </p:nvCxnSpPr>
        <p:spPr>
          <a:xfrm>
            <a:off x="3885924" y="3386220"/>
            <a:ext cx="0" cy="1664700"/>
          </a:xfrm>
          <a:prstGeom prst="straightConnector1">
            <a:avLst/>
          </a:prstGeom>
          <a:noFill/>
          <a:ln w="76200" cap="flat" cmpd="sng">
            <a:solidFill>
              <a:schemeClr val="lt1"/>
            </a:solidFill>
            <a:prstDash val="solid"/>
            <a:round/>
            <a:headEnd type="none" w="med" len="med"/>
            <a:tailEnd type="none" w="med" len="med"/>
          </a:ln>
        </p:spPr>
      </p:cxnSp>
      <p:cxnSp>
        <p:nvCxnSpPr>
          <p:cNvPr id="210" name="Shape 210"/>
          <p:cNvCxnSpPr/>
          <p:nvPr/>
        </p:nvCxnSpPr>
        <p:spPr>
          <a:xfrm>
            <a:off x="5248674" y="3386220"/>
            <a:ext cx="0" cy="1664700"/>
          </a:xfrm>
          <a:prstGeom prst="straightConnector1">
            <a:avLst/>
          </a:prstGeom>
          <a:noFill/>
          <a:ln w="76200" cap="flat" cmpd="sng">
            <a:solidFill>
              <a:schemeClr val="lt1"/>
            </a:solidFill>
            <a:prstDash val="solid"/>
            <a:round/>
            <a:headEnd type="none" w="med" len="med"/>
            <a:tailEnd type="none" w="med" len="med"/>
          </a:ln>
        </p:spPr>
      </p:cxnSp>
      <p:cxnSp>
        <p:nvCxnSpPr>
          <p:cNvPr id="211" name="Shape 211"/>
          <p:cNvCxnSpPr/>
          <p:nvPr/>
        </p:nvCxnSpPr>
        <p:spPr>
          <a:xfrm>
            <a:off x="6667971" y="3386220"/>
            <a:ext cx="0" cy="1664700"/>
          </a:xfrm>
          <a:prstGeom prst="straightConnector1">
            <a:avLst/>
          </a:prstGeom>
          <a:noFill/>
          <a:ln w="76200" cap="flat" cmpd="sng">
            <a:solidFill>
              <a:schemeClr val="lt1"/>
            </a:solidFill>
            <a:prstDash val="solid"/>
            <a:round/>
            <a:headEnd type="none" w="med" len="med"/>
            <a:tailEnd type="none" w="med" len="med"/>
          </a:ln>
        </p:spPr>
      </p:cxnSp>
      <p:sp>
        <p:nvSpPr>
          <p:cNvPr id="212" name="Shape 212"/>
          <p:cNvSpPr/>
          <p:nvPr/>
        </p:nvSpPr>
        <p:spPr>
          <a:xfrm>
            <a:off x="2046614"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3" name="Shape 213"/>
          <p:cNvSpPr/>
          <p:nvPr/>
        </p:nvSpPr>
        <p:spPr>
          <a:xfrm>
            <a:off x="6120977"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4" name="Shape 214"/>
          <p:cNvSpPr/>
          <p:nvPr/>
        </p:nvSpPr>
        <p:spPr>
          <a:xfrm>
            <a:off x="4732974"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5" name="Shape 215"/>
          <p:cNvSpPr/>
          <p:nvPr/>
        </p:nvSpPr>
        <p:spPr>
          <a:xfrm>
            <a:off x="3370224"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6" name="Shape 216"/>
          <p:cNvSpPr/>
          <p:nvPr/>
        </p:nvSpPr>
        <p:spPr>
          <a:xfrm>
            <a:off x="7557473"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7" name="Shape 217"/>
          <p:cNvSpPr txBox="1"/>
          <p:nvPr/>
        </p:nvSpPr>
        <p:spPr>
          <a:xfrm>
            <a:off x="3364664"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1</a:t>
            </a:r>
            <a:endParaRPr sz="3000">
              <a:solidFill>
                <a:schemeClr val="lt1"/>
              </a:solidFill>
            </a:endParaRPr>
          </a:p>
        </p:txBody>
      </p:sp>
      <p:sp>
        <p:nvSpPr>
          <p:cNvPr id="218" name="Shape 218"/>
          <p:cNvSpPr txBox="1"/>
          <p:nvPr/>
        </p:nvSpPr>
        <p:spPr>
          <a:xfrm>
            <a:off x="2086964"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0</a:t>
            </a:r>
            <a:endParaRPr sz="3000">
              <a:solidFill>
                <a:schemeClr val="lt1"/>
              </a:solidFill>
            </a:endParaRPr>
          </a:p>
        </p:txBody>
      </p:sp>
      <p:sp>
        <p:nvSpPr>
          <p:cNvPr id="219" name="Shape 219"/>
          <p:cNvSpPr txBox="1"/>
          <p:nvPr/>
        </p:nvSpPr>
        <p:spPr>
          <a:xfrm>
            <a:off x="4773324"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Clr>
                <a:srgbClr val="000000"/>
              </a:buClr>
              <a:buSzPts val="1100"/>
              <a:buFont typeface="Arial"/>
              <a:buNone/>
            </a:pPr>
            <a:r>
              <a:rPr lang="en" sz="3000">
                <a:solidFill>
                  <a:schemeClr val="lt1"/>
                </a:solidFill>
              </a:rPr>
              <a:t>2</a:t>
            </a:r>
            <a:endParaRPr sz="3000">
              <a:solidFill>
                <a:schemeClr val="lt1"/>
              </a:solidFill>
            </a:endParaRPr>
          </a:p>
          <a:p>
            <a:pPr marL="0" lvl="0" indent="0" rtl="0">
              <a:spcBef>
                <a:spcPts val="0"/>
              </a:spcBef>
              <a:spcAft>
                <a:spcPts val="0"/>
              </a:spcAft>
              <a:buNone/>
            </a:pPr>
            <a:endParaRPr sz="3000">
              <a:solidFill>
                <a:schemeClr val="lt1"/>
              </a:solidFill>
            </a:endParaRPr>
          </a:p>
        </p:txBody>
      </p:sp>
      <p:sp>
        <p:nvSpPr>
          <p:cNvPr id="220" name="Shape 220"/>
          <p:cNvSpPr txBox="1"/>
          <p:nvPr/>
        </p:nvSpPr>
        <p:spPr>
          <a:xfrm>
            <a:off x="6161327"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3</a:t>
            </a:r>
            <a:endParaRPr sz="3000">
              <a:solidFill>
                <a:schemeClr val="lt1"/>
              </a:solidFill>
            </a:endParaRPr>
          </a:p>
          <a:p>
            <a:pPr marL="0" lvl="0" indent="0" rtl="0">
              <a:spcBef>
                <a:spcPts val="0"/>
              </a:spcBef>
              <a:spcAft>
                <a:spcPts val="0"/>
              </a:spcAft>
              <a:buNone/>
            </a:pPr>
            <a:endParaRPr sz="3000">
              <a:solidFill>
                <a:schemeClr val="lt1"/>
              </a:solidFill>
            </a:endParaRPr>
          </a:p>
        </p:txBody>
      </p:sp>
      <p:sp>
        <p:nvSpPr>
          <p:cNvPr id="221" name="Shape 221"/>
          <p:cNvSpPr txBox="1"/>
          <p:nvPr/>
        </p:nvSpPr>
        <p:spPr>
          <a:xfrm>
            <a:off x="2981575" y="1507250"/>
            <a:ext cx="4420800" cy="1904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Arial"/>
              <a:buNone/>
            </a:pPr>
            <a:r>
              <a:rPr lang="en" sz="3600" b="1" u="sng">
                <a:solidFill>
                  <a:srgbClr val="FF0000"/>
                </a:solidFill>
              </a:rPr>
              <a:t>Unsorted</a:t>
            </a:r>
            <a:endParaRPr sz="3600" b="0" i="0" u="none" strike="noStrike" cap="none">
              <a:solidFill>
                <a:srgbClr val="FF0000"/>
              </a:solidFill>
              <a:latin typeface="Calibri"/>
              <a:ea typeface="Calibri"/>
              <a:cs typeface="Calibri"/>
              <a:sym typeface="Calibri"/>
            </a:endParaRPr>
          </a:p>
        </p:txBody>
      </p:sp>
      <p:sp>
        <p:nvSpPr>
          <p:cNvPr id="222" name="Shape 222"/>
          <p:cNvSpPr txBox="1"/>
          <p:nvPr/>
        </p:nvSpPr>
        <p:spPr>
          <a:xfrm>
            <a:off x="-338830" y="1556500"/>
            <a:ext cx="4420800" cy="17481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Arial"/>
              <a:buNone/>
            </a:pPr>
            <a:r>
              <a:rPr lang="en" sz="3600" b="1" u="sng">
                <a:solidFill>
                  <a:srgbClr val="00FF00"/>
                </a:solidFill>
              </a:rPr>
              <a:t>Sorted</a:t>
            </a:r>
            <a:r>
              <a:rPr lang="en" sz="3600">
                <a:solidFill>
                  <a:srgbClr val="00FF00"/>
                </a:solidFill>
                <a:latin typeface="Calibri"/>
                <a:ea typeface="Calibri"/>
                <a:cs typeface="Calibri"/>
                <a:sym typeface="Calibri"/>
              </a:rPr>
              <a:t>    </a:t>
            </a:r>
            <a:endParaRPr sz="3600" b="0" i="0" u="none" strike="noStrike" cap="none">
              <a:solidFill>
                <a:srgbClr val="00FF00"/>
              </a:solidFill>
              <a:latin typeface="Calibri"/>
              <a:ea typeface="Calibri"/>
              <a:cs typeface="Calibri"/>
              <a:sym typeface="Calibri"/>
            </a:endParaRPr>
          </a:p>
        </p:txBody>
      </p:sp>
      <p:sp>
        <p:nvSpPr>
          <p:cNvPr id="223" name="Shape 223"/>
          <p:cNvSpPr txBox="1"/>
          <p:nvPr/>
        </p:nvSpPr>
        <p:spPr>
          <a:xfrm>
            <a:off x="5603950"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dirty="0">
                <a:solidFill>
                  <a:schemeClr val="lt1"/>
                </a:solidFill>
              </a:rPr>
              <a:t>5</a:t>
            </a:r>
            <a:endParaRPr sz="6000" dirty="0">
              <a:solidFill>
                <a:schemeClr val="lt1"/>
              </a:solidFill>
            </a:endParaRPr>
          </a:p>
        </p:txBody>
      </p:sp>
      <p:sp>
        <p:nvSpPr>
          <p:cNvPr id="224" name="Shape 224"/>
          <p:cNvSpPr txBox="1"/>
          <p:nvPr/>
        </p:nvSpPr>
        <p:spPr>
          <a:xfrm>
            <a:off x="6930925"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a:solidFill>
                  <a:schemeClr val="lt1"/>
                </a:solidFill>
              </a:rPr>
              <a:t>4</a:t>
            </a:r>
            <a:endParaRPr sz="6000">
              <a:solidFill>
                <a:schemeClr val="lt1"/>
              </a:solidFill>
            </a:endParaRPr>
          </a:p>
        </p:txBody>
      </p:sp>
      <p:sp>
        <p:nvSpPr>
          <p:cNvPr id="229" name="Shape 229"/>
          <p:cNvSpPr txBox="1"/>
          <p:nvPr/>
        </p:nvSpPr>
        <p:spPr>
          <a:xfrm>
            <a:off x="1343000" y="736125"/>
            <a:ext cx="6442200" cy="11055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Arial"/>
              <a:buNone/>
            </a:pPr>
            <a:r>
              <a:rPr lang="en" sz="3950" b="1" dirty="0">
                <a:solidFill>
                  <a:srgbClr val="F2F2F2"/>
                </a:solidFill>
              </a:rPr>
              <a:t>Second pass: </a:t>
            </a:r>
            <a:endParaRPr sz="3950" b="1" dirty="0">
              <a:solidFill>
                <a:srgbClr val="F2F2F2"/>
              </a:solidFill>
            </a:endParaRPr>
          </a:p>
          <a:p>
            <a:pPr marL="0" marR="0" lvl="0" indent="0" algn="ctr" rtl="0">
              <a:spcBef>
                <a:spcPts val="0"/>
              </a:spcBef>
              <a:spcAft>
                <a:spcPts val="0"/>
              </a:spcAft>
              <a:buClr>
                <a:schemeClr val="dk1"/>
              </a:buClr>
              <a:buFont typeface="Arial"/>
              <a:buNone/>
            </a:pPr>
            <a:r>
              <a:rPr lang="en" sz="3950" b="1" dirty="0" smtClean="0">
                <a:solidFill>
                  <a:srgbClr val="F2F2F2"/>
                </a:solidFill>
              </a:rPr>
              <a:t>3 is current smallest</a:t>
            </a:r>
            <a:endParaRPr sz="4400" b="0" i="0" u="none" strike="noStrike" cap="none" dirty="0">
              <a:solidFill>
                <a:schemeClr val="dk1"/>
              </a:solidFill>
              <a:latin typeface="Calibri"/>
              <a:ea typeface="Calibri"/>
              <a:cs typeface="Calibri"/>
              <a:sym typeface="Calibri"/>
            </a:endParaRPr>
          </a:p>
        </p:txBody>
      </p:sp>
      <p:sp>
        <p:nvSpPr>
          <p:cNvPr id="32" name="Up Arrow 31"/>
          <p:cNvSpPr/>
          <p:nvPr/>
        </p:nvSpPr>
        <p:spPr>
          <a:xfrm>
            <a:off x="5282604" y="5252125"/>
            <a:ext cx="1354073" cy="1194813"/>
          </a:xfrm>
          <a:prstGeom prst="upArrow">
            <a:avLst/>
          </a:prstGeom>
          <a:ln>
            <a:solidFill>
              <a:srgbClr val="FFFF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min=3</a:t>
            </a:r>
            <a:endParaRPr lang="en-US" b="1" dirty="0"/>
          </a:p>
          <a:p>
            <a:pPr algn="ctr"/>
            <a:r>
              <a:rPr lang="en-US" b="1" dirty="0"/>
              <a:t>@</a:t>
            </a:r>
          </a:p>
          <a:p>
            <a:pPr algn="ctr"/>
            <a:r>
              <a:rPr lang="en-US" b="1" dirty="0" err="1" smtClean="0"/>
              <a:t>i</a:t>
            </a:r>
            <a:r>
              <a:rPr lang="en-US" b="1" dirty="0" smtClean="0"/>
              <a:t>=2</a:t>
            </a:r>
            <a:endParaRPr lang="en-US" b="1" dirty="0"/>
          </a:p>
        </p:txBody>
      </p:sp>
    </p:spTree>
    <p:extLst>
      <p:ext uri="{BB962C8B-B14F-4D97-AF65-F5344CB8AC3E}">
        <p14:creationId xmlns:p14="http://schemas.microsoft.com/office/powerpoint/2010/main" val="33586357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p:nvPr/>
        </p:nvSpPr>
        <p:spPr>
          <a:xfrm>
            <a:off x="1167875" y="3422775"/>
            <a:ext cx="1381200" cy="1664700"/>
          </a:xfrm>
          <a:prstGeom prst="rect">
            <a:avLst/>
          </a:prstGeom>
          <a:solidFill>
            <a:srgbClr val="00F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2548975" y="3465775"/>
            <a:ext cx="5524500" cy="1639200"/>
          </a:xfrm>
          <a:prstGeom prst="rect">
            <a:avLst/>
          </a:pr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txBox="1"/>
          <p:nvPr/>
        </p:nvSpPr>
        <p:spPr>
          <a:xfrm>
            <a:off x="2880775"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dirty="0">
                <a:solidFill>
                  <a:schemeClr val="lt1"/>
                </a:solidFill>
              </a:rPr>
              <a:t>6</a:t>
            </a:r>
            <a:endParaRPr sz="6000" dirty="0">
              <a:solidFill>
                <a:schemeClr val="lt1"/>
              </a:solidFill>
            </a:endParaRPr>
          </a:p>
        </p:txBody>
      </p:sp>
      <p:sp>
        <p:nvSpPr>
          <p:cNvPr id="204" name="Shape 204"/>
          <p:cNvSpPr/>
          <p:nvPr/>
        </p:nvSpPr>
        <p:spPr>
          <a:xfrm>
            <a:off x="1159798" y="3426050"/>
            <a:ext cx="6913500" cy="1639200"/>
          </a:xfrm>
          <a:prstGeom prst="rect">
            <a:avLst/>
          </a:prstGeom>
          <a:noFill/>
          <a:ln w="762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05" name="Shape 205"/>
          <p:cNvSpPr txBox="1"/>
          <p:nvPr/>
        </p:nvSpPr>
        <p:spPr>
          <a:xfrm>
            <a:off x="1489575"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a:solidFill>
                  <a:schemeClr val="lt1"/>
                </a:solidFill>
              </a:rPr>
              <a:t>2</a:t>
            </a:r>
            <a:endParaRPr sz="6000">
              <a:solidFill>
                <a:schemeClr val="lt1"/>
              </a:solidFill>
            </a:endParaRPr>
          </a:p>
        </p:txBody>
      </p:sp>
      <p:sp>
        <p:nvSpPr>
          <p:cNvPr id="206" name="Shape 206"/>
          <p:cNvSpPr txBox="1"/>
          <p:nvPr/>
        </p:nvSpPr>
        <p:spPr>
          <a:xfrm>
            <a:off x="4180025"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a:solidFill>
                  <a:schemeClr val="lt1"/>
                </a:solidFill>
              </a:rPr>
              <a:t>3</a:t>
            </a:r>
            <a:endParaRPr sz="6000">
              <a:solidFill>
                <a:schemeClr val="lt1"/>
              </a:solidFill>
            </a:endParaRPr>
          </a:p>
        </p:txBody>
      </p:sp>
      <p:sp>
        <p:nvSpPr>
          <p:cNvPr id="207" name="Shape 207"/>
          <p:cNvSpPr txBox="1"/>
          <p:nvPr/>
        </p:nvSpPr>
        <p:spPr>
          <a:xfrm>
            <a:off x="7597823"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4</a:t>
            </a:r>
            <a:endParaRPr sz="3000">
              <a:solidFill>
                <a:schemeClr val="lt1"/>
              </a:solidFill>
            </a:endParaRPr>
          </a:p>
          <a:p>
            <a:pPr marL="0" lvl="0" indent="0" rtl="0">
              <a:spcBef>
                <a:spcPts val="0"/>
              </a:spcBef>
              <a:spcAft>
                <a:spcPts val="0"/>
              </a:spcAft>
              <a:buNone/>
            </a:pPr>
            <a:endParaRPr sz="3000">
              <a:solidFill>
                <a:schemeClr val="lt1"/>
              </a:solidFill>
            </a:endParaRPr>
          </a:p>
        </p:txBody>
      </p:sp>
      <p:cxnSp>
        <p:nvCxnSpPr>
          <p:cNvPr id="208" name="Shape 208"/>
          <p:cNvCxnSpPr/>
          <p:nvPr/>
        </p:nvCxnSpPr>
        <p:spPr>
          <a:xfrm>
            <a:off x="2548973" y="3386220"/>
            <a:ext cx="0" cy="1664700"/>
          </a:xfrm>
          <a:prstGeom prst="straightConnector1">
            <a:avLst/>
          </a:prstGeom>
          <a:noFill/>
          <a:ln w="76200" cap="flat" cmpd="sng">
            <a:solidFill>
              <a:schemeClr val="lt1"/>
            </a:solidFill>
            <a:prstDash val="solid"/>
            <a:round/>
            <a:headEnd type="none" w="med" len="med"/>
            <a:tailEnd type="none" w="med" len="med"/>
          </a:ln>
        </p:spPr>
      </p:cxnSp>
      <p:cxnSp>
        <p:nvCxnSpPr>
          <p:cNvPr id="209" name="Shape 209"/>
          <p:cNvCxnSpPr/>
          <p:nvPr/>
        </p:nvCxnSpPr>
        <p:spPr>
          <a:xfrm>
            <a:off x="3885924" y="3386220"/>
            <a:ext cx="0" cy="1664700"/>
          </a:xfrm>
          <a:prstGeom prst="straightConnector1">
            <a:avLst/>
          </a:prstGeom>
          <a:noFill/>
          <a:ln w="76200" cap="flat" cmpd="sng">
            <a:solidFill>
              <a:schemeClr val="lt1"/>
            </a:solidFill>
            <a:prstDash val="solid"/>
            <a:round/>
            <a:headEnd type="none" w="med" len="med"/>
            <a:tailEnd type="none" w="med" len="med"/>
          </a:ln>
        </p:spPr>
      </p:cxnSp>
      <p:cxnSp>
        <p:nvCxnSpPr>
          <p:cNvPr id="210" name="Shape 210"/>
          <p:cNvCxnSpPr/>
          <p:nvPr/>
        </p:nvCxnSpPr>
        <p:spPr>
          <a:xfrm>
            <a:off x="5248674" y="3386220"/>
            <a:ext cx="0" cy="1664700"/>
          </a:xfrm>
          <a:prstGeom prst="straightConnector1">
            <a:avLst/>
          </a:prstGeom>
          <a:noFill/>
          <a:ln w="76200" cap="flat" cmpd="sng">
            <a:solidFill>
              <a:schemeClr val="lt1"/>
            </a:solidFill>
            <a:prstDash val="solid"/>
            <a:round/>
            <a:headEnd type="none" w="med" len="med"/>
            <a:tailEnd type="none" w="med" len="med"/>
          </a:ln>
        </p:spPr>
      </p:cxnSp>
      <p:cxnSp>
        <p:nvCxnSpPr>
          <p:cNvPr id="211" name="Shape 211"/>
          <p:cNvCxnSpPr/>
          <p:nvPr/>
        </p:nvCxnSpPr>
        <p:spPr>
          <a:xfrm>
            <a:off x="6667971" y="3386220"/>
            <a:ext cx="0" cy="1664700"/>
          </a:xfrm>
          <a:prstGeom prst="straightConnector1">
            <a:avLst/>
          </a:prstGeom>
          <a:noFill/>
          <a:ln w="76200" cap="flat" cmpd="sng">
            <a:solidFill>
              <a:schemeClr val="lt1"/>
            </a:solidFill>
            <a:prstDash val="solid"/>
            <a:round/>
            <a:headEnd type="none" w="med" len="med"/>
            <a:tailEnd type="none" w="med" len="med"/>
          </a:ln>
        </p:spPr>
      </p:cxnSp>
      <p:sp>
        <p:nvSpPr>
          <p:cNvPr id="212" name="Shape 212"/>
          <p:cNvSpPr/>
          <p:nvPr/>
        </p:nvSpPr>
        <p:spPr>
          <a:xfrm>
            <a:off x="2046614"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3" name="Shape 213"/>
          <p:cNvSpPr/>
          <p:nvPr/>
        </p:nvSpPr>
        <p:spPr>
          <a:xfrm>
            <a:off x="6120977"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4" name="Shape 214"/>
          <p:cNvSpPr/>
          <p:nvPr/>
        </p:nvSpPr>
        <p:spPr>
          <a:xfrm>
            <a:off x="4732974"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5" name="Shape 215"/>
          <p:cNvSpPr/>
          <p:nvPr/>
        </p:nvSpPr>
        <p:spPr>
          <a:xfrm>
            <a:off x="3370224"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6" name="Shape 216"/>
          <p:cNvSpPr/>
          <p:nvPr/>
        </p:nvSpPr>
        <p:spPr>
          <a:xfrm>
            <a:off x="7557473"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7" name="Shape 217"/>
          <p:cNvSpPr txBox="1"/>
          <p:nvPr/>
        </p:nvSpPr>
        <p:spPr>
          <a:xfrm>
            <a:off x="3364664"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1</a:t>
            </a:r>
            <a:endParaRPr sz="3000">
              <a:solidFill>
                <a:schemeClr val="lt1"/>
              </a:solidFill>
            </a:endParaRPr>
          </a:p>
        </p:txBody>
      </p:sp>
      <p:sp>
        <p:nvSpPr>
          <p:cNvPr id="218" name="Shape 218"/>
          <p:cNvSpPr txBox="1"/>
          <p:nvPr/>
        </p:nvSpPr>
        <p:spPr>
          <a:xfrm>
            <a:off x="2086964"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0</a:t>
            </a:r>
            <a:endParaRPr sz="3000">
              <a:solidFill>
                <a:schemeClr val="lt1"/>
              </a:solidFill>
            </a:endParaRPr>
          </a:p>
        </p:txBody>
      </p:sp>
      <p:sp>
        <p:nvSpPr>
          <p:cNvPr id="219" name="Shape 219"/>
          <p:cNvSpPr txBox="1"/>
          <p:nvPr/>
        </p:nvSpPr>
        <p:spPr>
          <a:xfrm>
            <a:off x="4773324"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Clr>
                <a:srgbClr val="000000"/>
              </a:buClr>
              <a:buSzPts val="1100"/>
              <a:buFont typeface="Arial"/>
              <a:buNone/>
            </a:pPr>
            <a:r>
              <a:rPr lang="en" sz="3000">
                <a:solidFill>
                  <a:schemeClr val="lt1"/>
                </a:solidFill>
              </a:rPr>
              <a:t>2</a:t>
            </a:r>
            <a:endParaRPr sz="3000">
              <a:solidFill>
                <a:schemeClr val="lt1"/>
              </a:solidFill>
            </a:endParaRPr>
          </a:p>
          <a:p>
            <a:pPr marL="0" lvl="0" indent="0" rtl="0">
              <a:spcBef>
                <a:spcPts val="0"/>
              </a:spcBef>
              <a:spcAft>
                <a:spcPts val="0"/>
              </a:spcAft>
              <a:buNone/>
            </a:pPr>
            <a:endParaRPr sz="3000">
              <a:solidFill>
                <a:schemeClr val="lt1"/>
              </a:solidFill>
            </a:endParaRPr>
          </a:p>
        </p:txBody>
      </p:sp>
      <p:sp>
        <p:nvSpPr>
          <p:cNvPr id="220" name="Shape 220"/>
          <p:cNvSpPr txBox="1"/>
          <p:nvPr/>
        </p:nvSpPr>
        <p:spPr>
          <a:xfrm>
            <a:off x="6161327"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3</a:t>
            </a:r>
            <a:endParaRPr sz="3000">
              <a:solidFill>
                <a:schemeClr val="lt1"/>
              </a:solidFill>
            </a:endParaRPr>
          </a:p>
          <a:p>
            <a:pPr marL="0" lvl="0" indent="0" rtl="0">
              <a:spcBef>
                <a:spcPts val="0"/>
              </a:spcBef>
              <a:spcAft>
                <a:spcPts val="0"/>
              </a:spcAft>
              <a:buNone/>
            </a:pPr>
            <a:endParaRPr sz="3000">
              <a:solidFill>
                <a:schemeClr val="lt1"/>
              </a:solidFill>
            </a:endParaRPr>
          </a:p>
        </p:txBody>
      </p:sp>
      <p:sp>
        <p:nvSpPr>
          <p:cNvPr id="221" name="Shape 221"/>
          <p:cNvSpPr txBox="1"/>
          <p:nvPr/>
        </p:nvSpPr>
        <p:spPr>
          <a:xfrm>
            <a:off x="2981575" y="1507250"/>
            <a:ext cx="4420800" cy="1904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Arial"/>
              <a:buNone/>
            </a:pPr>
            <a:r>
              <a:rPr lang="en" sz="3600" b="1" u="sng">
                <a:solidFill>
                  <a:srgbClr val="FF0000"/>
                </a:solidFill>
              </a:rPr>
              <a:t>Unsorted</a:t>
            </a:r>
            <a:endParaRPr sz="3600" b="0" i="0" u="none" strike="noStrike" cap="none">
              <a:solidFill>
                <a:srgbClr val="FF0000"/>
              </a:solidFill>
              <a:latin typeface="Calibri"/>
              <a:ea typeface="Calibri"/>
              <a:cs typeface="Calibri"/>
              <a:sym typeface="Calibri"/>
            </a:endParaRPr>
          </a:p>
        </p:txBody>
      </p:sp>
      <p:sp>
        <p:nvSpPr>
          <p:cNvPr id="222" name="Shape 222"/>
          <p:cNvSpPr txBox="1"/>
          <p:nvPr/>
        </p:nvSpPr>
        <p:spPr>
          <a:xfrm>
            <a:off x="-338830" y="1556500"/>
            <a:ext cx="4420800" cy="17481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Arial"/>
              <a:buNone/>
            </a:pPr>
            <a:r>
              <a:rPr lang="en" sz="3600" b="1" u="sng">
                <a:solidFill>
                  <a:srgbClr val="00FF00"/>
                </a:solidFill>
              </a:rPr>
              <a:t>Sorted</a:t>
            </a:r>
            <a:r>
              <a:rPr lang="en" sz="3600">
                <a:solidFill>
                  <a:srgbClr val="00FF00"/>
                </a:solidFill>
                <a:latin typeface="Calibri"/>
                <a:ea typeface="Calibri"/>
                <a:cs typeface="Calibri"/>
                <a:sym typeface="Calibri"/>
              </a:rPr>
              <a:t>    </a:t>
            </a:r>
            <a:endParaRPr sz="3600" b="0" i="0" u="none" strike="noStrike" cap="none">
              <a:solidFill>
                <a:srgbClr val="00FF00"/>
              </a:solidFill>
              <a:latin typeface="Calibri"/>
              <a:ea typeface="Calibri"/>
              <a:cs typeface="Calibri"/>
              <a:sym typeface="Calibri"/>
            </a:endParaRPr>
          </a:p>
        </p:txBody>
      </p:sp>
      <p:sp>
        <p:nvSpPr>
          <p:cNvPr id="223" name="Shape 223"/>
          <p:cNvSpPr txBox="1"/>
          <p:nvPr/>
        </p:nvSpPr>
        <p:spPr>
          <a:xfrm>
            <a:off x="5603950"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dirty="0">
                <a:solidFill>
                  <a:schemeClr val="lt1"/>
                </a:solidFill>
              </a:rPr>
              <a:t>5</a:t>
            </a:r>
            <a:endParaRPr sz="6000" dirty="0">
              <a:solidFill>
                <a:schemeClr val="lt1"/>
              </a:solidFill>
            </a:endParaRPr>
          </a:p>
        </p:txBody>
      </p:sp>
      <p:sp>
        <p:nvSpPr>
          <p:cNvPr id="224" name="Shape 224"/>
          <p:cNvSpPr txBox="1"/>
          <p:nvPr/>
        </p:nvSpPr>
        <p:spPr>
          <a:xfrm>
            <a:off x="6930925"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a:solidFill>
                  <a:schemeClr val="lt1"/>
                </a:solidFill>
              </a:rPr>
              <a:t>4</a:t>
            </a:r>
            <a:endParaRPr sz="6000">
              <a:solidFill>
                <a:schemeClr val="lt1"/>
              </a:solidFill>
            </a:endParaRPr>
          </a:p>
        </p:txBody>
      </p:sp>
      <p:sp>
        <p:nvSpPr>
          <p:cNvPr id="229" name="Shape 229"/>
          <p:cNvSpPr txBox="1"/>
          <p:nvPr/>
        </p:nvSpPr>
        <p:spPr>
          <a:xfrm>
            <a:off x="1343000" y="736125"/>
            <a:ext cx="6442200" cy="11055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Arial"/>
              <a:buNone/>
            </a:pPr>
            <a:r>
              <a:rPr lang="en" sz="3950" b="1" dirty="0">
                <a:solidFill>
                  <a:srgbClr val="F2F2F2"/>
                </a:solidFill>
              </a:rPr>
              <a:t>Second pass: </a:t>
            </a:r>
            <a:endParaRPr sz="3950" b="1" dirty="0">
              <a:solidFill>
                <a:srgbClr val="F2F2F2"/>
              </a:solidFill>
            </a:endParaRPr>
          </a:p>
          <a:p>
            <a:pPr marL="0" marR="0" lvl="0" indent="0" algn="ctr" rtl="0">
              <a:spcBef>
                <a:spcPts val="0"/>
              </a:spcBef>
              <a:spcAft>
                <a:spcPts val="0"/>
              </a:spcAft>
              <a:buClr>
                <a:schemeClr val="dk1"/>
              </a:buClr>
              <a:buFont typeface="Arial"/>
              <a:buNone/>
            </a:pPr>
            <a:r>
              <a:rPr lang="en" sz="3950" b="1" dirty="0" smtClean="0">
                <a:solidFill>
                  <a:srgbClr val="F2F2F2"/>
                </a:solidFill>
              </a:rPr>
              <a:t>3 is current smallest</a:t>
            </a:r>
            <a:endParaRPr sz="4400" b="0" i="0" u="none" strike="noStrike" cap="none" dirty="0">
              <a:solidFill>
                <a:schemeClr val="dk1"/>
              </a:solidFill>
              <a:latin typeface="Calibri"/>
              <a:ea typeface="Calibri"/>
              <a:cs typeface="Calibri"/>
              <a:sym typeface="Calibri"/>
            </a:endParaRPr>
          </a:p>
        </p:txBody>
      </p:sp>
      <p:sp>
        <p:nvSpPr>
          <p:cNvPr id="32" name="Up Arrow 31"/>
          <p:cNvSpPr/>
          <p:nvPr/>
        </p:nvSpPr>
        <p:spPr>
          <a:xfrm>
            <a:off x="6664288" y="5252125"/>
            <a:ext cx="1354073" cy="1194813"/>
          </a:xfrm>
          <a:prstGeom prst="upArrow">
            <a:avLst/>
          </a:prstGeom>
          <a:ln>
            <a:solidFill>
              <a:srgbClr val="FFFF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min=3</a:t>
            </a:r>
            <a:endParaRPr lang="en-US" b="1" dirty="0"/>
          </a:p>
          <a:p>
            <a:pPr algn="ctr"/>
            <a:r>
              <a:rPr lang="en-US" b="1" dirty="0"/>
              <a:t>@</a:t>
            </a:r>
          </a:p>
          <a:p>
            <a:pPr algn="ctr"/>
            <a:r>
              <a:rPr lang="en-US" b="1" dirty="0" err="1" smtClean="0"/>
              <a:t>i</a:t>
            </a:r>
            <a:r>
              <a:rPr lang="en-US" b="1" dirty="0" smtClean="0"/>
              <a:t>=2</a:t>
            </a:r>
            <a:endParaRPr lang="en-US" b="1" dirty="0"/>
          </a:p>
        </p:txBody>
      </p:sp>
    </p:spTree>
    <p:extLst>
      <p:ext uri="{BB962C8B-B14F-4D97-AF65-F5344CB8AC3E}">
        <p14:creationId xmlns:p14="http://schemas.microsoft.com/office/powerpoint/2010/main" val="31562905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p:nvPr/>
        </p:nvSpPr>
        <p:spPr>
          <a:xfrm>
            <a:off x="1167875" y="3422775"/>
            <a:ext cx="1381200" cy="1664700"/>
          </a:xfrm>
          <a:prstGeom prst="rect">
            <a:avLst/>
          </a:prstGeom>
          <a:solidFill>
            <a:srgbClr val="00F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2548975" y="3465775"/>
            <a:ext cx="5524500" cy="1639200"/>
          </a:xfrm>
          <a:prstGeom prst="rect">
            <a:avLst/>
          </a:pr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txBox="1"/>
          <p:nvPr/>
        </p:nvSpPr>
        <p:spPr>
          <a:xfrm>
            <a:off x="2880775"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dirty="0">
                <a:solidFill>
                  <a:schemeClr val="lt1"/>
                </a:solidFill>
              </a:rPr>
              <a:t>6</a:t>
            </a:r>
            <a:endParaRPr sz="6000" dirty="0">
              <a:solidFill>
                <a:schemeClr val="lt1"/>
              </a:solidFill>
            </a:endParaRPr>
          </a:p>
        </p:txBody>
      </p:sp>
      <p:sp>
        <p:nvSpPr>
          <p:cNvPr id="204" name="Shape 204"/>
          <p:cNvSpPr/>
          <p:nvPr/>
        </p:nvSpPr>
        <p:spPr>
          <a:xfrm>
            <a:off x="1159798" y="3426050"/>
            <a:ext cx="6913500" cy="1639200"/>
          </a:xfrm>
          <a:prstGeom prst="rect">
            <a:avLst/>
          </a:prstGeom>
          <a:noFill/>
          <a:ln w="762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05" name="Shape 205"/>
          <p:cNvSpPr txBox="1"/>
          <p:nvPr/>
        </p:nvSpPr>
        <p:spPr>
          <a:xfrm>
            <a:off x="1489575"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a:solidFill>
                  <a:schemeClr val="lt1"/>
                </a:solidFill>
              </a:rPr>
              <a:t>2</a:t>
            </a:r>
            <a:endParaRPr sz="6000">
              <a:solidFill>
                <a:schemeClr val="lt1"/>
              </a:solidFill>
            </a:endParaRPr>
          </a:p>
        </p:txBody>
      </p:sp>
      <p:sp>
        <p:nvSpPr>
          <p:cNvPr id="206" name="Shape 206"/>
          <p:cNvSpPr txBox="1"/>
          <p:nvPr/>
        </p:nvSpPr>
        <p:spPr>
          <a:xfrm>
            <a:off x="4180025"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a:solidFill>
                  <a:schemeClr val="lt1"/>
                </a:solidFill>
              </a:rPr>
              <a:t>3</a:t>
            </a:r>
            <a:endParaRPr sz="6000">
              <a:solidFill>
                <a:schemeClr val="lt1"/>
              </a:solidFill>
            </a:endParaRPr>
          </a:p>
        </p:txBody>
      </p:sp>
      <p:sp>
        <p:nvSpPr>
          <p:cNvPr id="207" name="Shape 207"/>
          <p:cNvSpPr txBox="1"/>
          <p:nvPr/>
        </p:nvSpPr>
        <p:spPr>
          <a:xfrm>
            <a:off x="7597823"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4</a:t>
            </a:r>
            <a:endParaRPr sz="3000">
              <a:solidFill>
                <a:schemeClr val="lt1"/>
              </a:solidFill>
            </a:endParaRPr>
          </a:p>
          <a:p>
            <a:pPr marL="0" lvl="0" indent="0" rtl="0">
              <a:spcBef>
                <a:spcPts val="0"/>
              </a:spcBef>
              <a:spcAft>
                <a:spcPts val="0"/>
              </a:spcAft>
              <a:buNone/>
            </a:pPr>
            <a:endParaRPr sz="3000">
              <a:solidFill>
                <a:schemeClr val="lt1"/>
              </a:solidFill>
            </a:endParaRPr>
          </a:p>
        </p:txBody>
      </p:sp>
      <p:cxnSp>
        <p:nvCxnSpPr>
          <p:cNvPr id="208" name="Shape 208"/>
          <p:cNvCxnSpPr/>
          <p:nvPr/>
        </p:nvCxnSpPr>
        <p:spPr>
          <a:xfrm>
            <a:off x="2548973" y="3386220"/>
            <a:ext cx="0" cy="1664700"/>
          </a:xfrm>
          <a:prstGeom prst="straightConnector1">
            <a:avLst/>
          </a:prstGeom>
          <a:noFill/>
          <a:ln w="76200" cap="flat" cmpd="sng">
            <a:solidFill>
              <a:schemeClr val="lt1"/>
            </a:solidFill>
            <a:prstDash val="solid"/>
            <a:round/>
            <a:headEnd type="none" w="med" len="med"/>
            <a:tailEnd type="none" w="med" len="med"/>
          </a:ln>
        </p:spPr>
      </p:cxnSp>
      <p:cxnSp>
        <p:nvCxnSpPr>
          <p:cNvPr id="209" name="Shape 209"/>
          <p:cNvCxnSpPr/>
          <p:nvPr/>
        </p:nvCxnSpPr>
        <p:spPr>
          <a:xfrm>
            <a:off x="3885924" y="3386220"/>
            <a:ext cx="0" cy="1664700"/>
          </a:xfrm>
          <a:prstGeom prst="straightConnector1">
            <a:avLst/>
          </a:prstGeom>
          <a:noFill/>
          <a:ln w="76200" cap="flat" cmpd="sng">
            <a:solidFill>
              <a:schemeClr val="lt1"/>
            </a:solidFill>
            <a:prstDash val="solid"/>
            <a:round/>
            <a:headEnd type="none" w="med" len="med"/>
            <a:tailEnd type="none" w="med" len="med"/>
          </a:ln>
        </p:spPr>
      </p:cxnSp>
      <p:cxnSp>
        <p:nvCxnSpPr>
          <p:cNvPr id="210" name="Shape 210"/>
          <p:cNvCxnSpPr/>
          <p:nvPr/>
        </p:nvCxnSpPr>
        <p:spPr>
          <a:xfrm>
            <a:off x="5248674" y="3386220"/>
            <a:ext cx="0" cy="1664700"/>
          </a:xfrm>
          <a:prstGeom prst="straightConnector1">
            <a:avLst/>
          </a:prstGeom>
          <a:noFill/>
          <a:ln w="76200" cap="flat" cmpd="sng">
            <a:solidFill>
              <a:schemeClr val="lt1"/>
            </a:solidFill>
            <a:prstDash val="solid"/>
            <a:round/>
            <a:headEnd type="none" w="med" len="med"/>
            <a:tailEnd type="none" w="med" len="med"/>
          </a:ln>
        </p:spPr>
      </p:cxnSp>
      <p:cxnSp>
        <p:nvCxnSpPr>
          <p:cNvPr id="211" name="Shape 211"/>
          <p:cNvCxnSpPr/>
          <p:nvPr/>
        </p:nvCxnSpPr>
        <p:spPr>
          <a:xfrm>
            <a:off x="6667971" y="3386220"/>
            <a:ext cx="0" cy="1664700"/>
          </a:xfrm>
          <a:prstGeom prst="straightConnector1">
            <a:avLst/>
          </a:prstGeom>
          <a:noFill/>
          <a:ln w="76200" cap="flat" cmpd="sng">
            <a:solidFill>
              <a:schemeClr val="lt1"/>
            </a:solidFill>
            <a:prstDash val="solid"/>
            <a:round/>
            <a:headEnd type="none" w="med" len="med"/>
            <a:tailEnd type="none" w="med" len="med"/>
          </a:ln>
        </p:spPr>
      </p:cxnSp>
      <p:sp>
        <p:nvSpPr>
          <p:cNvPr id="212" name="Shape 212"/>
          <p:cNvSpPr/>
          <p:nvPr/>
        </p:nvSpPr>
        <p:spPr>
          <a:xfrm>
            <a:off x="2046614"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3" name="Shape 213"/>
          <p:cNvSpPr/>
          <p:nvPr/>
        </p:nvSpPr>
        <p:spPr>
          <a:xfrm>
            <a:off x="6120977"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4" name="Shape 214"/>
          <p:cNvSpPr/>
          <p:nvPr/>
        </p:nvSpPr>
        <p:spPr>
          <a:xfrm>
            <a:off x="4732974"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5" name="Shape 215"/>
          <p:cNvSpPr/>
          <p:nvPr/>
        </p:nvSpPr>
        <p:spPr>
          <a:xfrm>
            <a:off x="3370224"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6" name="Shape 216"/>
          <p:cNvSpPr/>
          <p:nvPr/>
        </p:nvSpPr>
        <p:spPr>
          <a:xfrm>
            <a:off x="7557473"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7" name="Shape 217"/>
          <p:cNvSpPr txBox="1"/>
          <p:nvPr/>
        </p:nvSpPr>
        <p:spPr>
          <a:xfrm>
            <a:off x="3364664"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1</a:t>
            </a:r>
            <a:endParaRPr sz="3000">
              <a:solidFill>
                <a:schemeClr val="lt1"/>
              </a:solidFill>
            </a:endParaRPr>
          </a:p>
        </p:txBody>
      </p:sp>
      <p:sp>
        <p:nvSpPr>
          <p:cNvPr id="218" name="Shape 218"/>
          <p:cNvSpPr txBox="1"/>
          <p:nvPr/>
        </p:nvSpPr>
        <p:spPr>
          <a:xfrm>
            <a:off x="2086964"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0</a:t>
            </a:r>
            <a:endParaRPr sz="3000">
              <a:solidFill>
                <a:schemeClr val="lt1"/>
              </a:solidFill>
            </a:endParaRPr>
          </a:p>
        </p:txBody>
      </p:sp>
      <p:sp>
        <p:nvSpPr>
          <p:cNvPr id="219" name="Shape 219"/>
          <p:cNvSpPr txBox="1"/>
          <p:nvPr/>
        </p:nvSpPr>
        <p:spPr>
          <a:xfrm>
            <a:off x="4773324"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Clr>
                <a:srgbClr val="000000"/>
              </a:buClr>
              <a:buSzPts val="1100"/>
              <a:buFont typeface="Arial"/>
              <a:buNone/>
            </a:pPr>
            <a:r>
              <a:rPr lang="en" sz="3000">
                <a:solidFill>
                  <a:schemeClr val="lt1"/>
                </a:solidFill>
              </a:rPr>
              <a:t>2</a:t>
            </a:r>
            <a:endParaRPr sz="3000">
              <a:solidFill>
                <a:schemeClr val="lt1"/>
              </a:solidFill>
            </a:endParaRPr>
          </a:p>
          <a:p>
            <a:pPr marL="0" lvl="0" indent="0" rtl="0">
              <a:spcBef>
                <a:spcPts val="0"/>
              </a:spcBef>
              <a:spcAft>
                <a:spcPts val="0"/>
              </a:spcAft>
              <a:buNone/>
            </a:pPr>
            <a:endParaRPr sz="3000">
              <a:solidFill>
                <a:schemeClr val="lt1"/>
              </a:solidFill>
            </a:endParaRPr>
          </a:p>
        </p:txBody>
      </p:sp>
      <p:sp>
        <p:nvSpPr>
          <p:cNvPr id="220" name="Shape 220"/>
          <p:cNvSpPr txBox="1"/>
          <p:nvPr/>
        </p:nvSpPr>
        <p:spPr>
          <a:xfrm>
            <a:off x="6161327"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3</a:t>
            </a:r>
            <a:endParaRPr sz="3000">
              <a:solidFill>
                <a:schemeClr val="lt1"/>
              </a:solidFill>
            </a:endParaRPr>
          </a:p>
          <a:p>
            <a:pPr marL="0" lvl="0" indent="0" rtl="0">
              <a:spcBef>
                <a:spcPts val="0"/>
              </a:spcBef>
              <a:spcAft>
                <a:spcPts val="0"/>
              </a:spcAft>
              <a:buNone/>
            </a:pPr>
            <a:endParaRPr sz="3000">
              <a:solidFill>
                <a:schemeClr val="lt1"/>
              </a:solidFill>
            </a:endParaRPr>
          </a:p>
        </p:txBody>
      </p:sp>
      <p:sp>
        <p:nvSpPr>
          <p:cNvPr id="221" name="Shape 221"/>
          <p:cNvSpPr txBox="1"/>
          <p:nvPr/>
        </p:nvSpPr>
        <p:spPr>
          <a:xfrm>
            <a:off x="2981575" y="1507250"/>
            <a:ext cx="4420800" cy="1904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Arial"/>
              <a:buNone/>
            </a:pPr>
            <a:r>
              <a:rPr lang="en" sz="3600" b="1" u="sng">
                <a:solidFill>
                  <a:srgbClr val="FF0000"/>
                </a:solidFill>
              </a:rPr>
              <a:t>Unsorted</a:t>
            </a:r>
            <a:endParaRPr sz="3600" b="0" i="0" u="none" strike="noStrike" cap="none">
              <a:solidFill>
                <a:srgbClr val="FF0000"/>
              </a:solidFill>
              <a:latin typeface="Calibri"/>
              <a:ea typeface="Calibri"/>
              <a:cs typeface="Calibri"/>
              <a:sym typeface="Calibri"/>
            </a:endParaRPr>
          </a:p>
        </p:txBody>
      </p:sp>
      <p:sp>
        <p:nvSpPr>
          <p:cNvPr id="222" name="Shape 222"/>
          <p:cNvSpPr txBox="1"/>
          <p:nvPr/>
        </p:nvSpPr>
        <p:spPr>
          <a:xfrm>
            <a:off x="-338830" y="1556500"/>
            <a:ext cx="4420800" cy="17481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Arial"/>
              <a:buNone/>
            </a:pPr>
            <a:r>
              <a:rPr lang="en" sz="3600" b="1" u="sng">
                <a:solidFill>
                  <a:srgbClr val="00FF00"/>
                </a:solidFill>
              </a:rPr>
              <a:t>Sorted</a:t>
            </a:r>
            <a:r>
              <a:rPr lang="en" sz="3600">
                <a:solidFill>
                  <a:srgbClr val="00FF00"/>
                </a:solidFill>
                <a:latin typeface="Calibri"/>
                <a:ea typeface="Calibri"/>
                <a:cs typeface="Calibri"/>
                <a:sym typeface="Calibri"/>
              </a:rPr>
              <a:t>    </a:t>
            </a:r>
            <a:endParaRPr sz="3600" b="0" i="0" u="none" strike="noStrike" cap="none">
              <a:solidFill>
                <a:srgbClr val="00FF00"/>
              </a:solidFill>
              <a:latin typeface="Calibri"/>
              <a:ea typeface="Calibri"/>
              <a:cs typeface="Calibri"/>
              <a:sym typeface="Calibri"/>
            </a:endParaRPr>
          </a:p>
        </p:txBody>
      </p:sp>
      <p:sp>
        <p:nvSpPr>
          <p:cNvPr id="223" name="Shape 223"/>
          <p:cNvSpPr txBox="1"/>
          <p:nvPr/>
        </p:nvSpPr>
        <p:spPr>
          <a:xfrm>
            <a:off x="5603950"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dirty="0">
                <a:solidFill>
                  <a:schemeClr val="lt1"/>
                </a:solidFill>
              </a:rPr>
              <a:t>5</a:t>
            </a:r>
            <a:endParaRPr sz="6000" dirty="0">
              <a:solidFill>
                <a:schemeClr val="lt1"/>
              </a:solidFill>
            </a:endParaRPr>
          </a:p>
        </p:txBody>
      </p:sp>
      <p:sp>
        <p:nvSpPr>
          <p:cNvPr id="224" name="Shape 224"/>
          <p:cNvSpPr txBox="1"/>
          <p:nvPr/>
        </p:nvSpPr>
        <p:spPr>
          <a:xfrm>
            <a:off x="6930925"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a:solidFill>
                  <a:schemeClr val="lt1"/>
                </a:solidFill>
              </a:rPr>
              <a:t>4</a:t>
            </a:r>
            <a:endParaRPr sz="6000">
              <a:solidFill>
                <a:schemeClr val="lt1"/>
              </a:solidFill>
            </a:endParaRPr>
          </a:p>
        </p:txBody>
      </p:sp>
      <p:grpSp>
        <p:nvGrpSpPr>
          <p:cNvPr id="2" name="Group 1"/>
          <p:cNvGrpSpPr/>
          <p:nvPr/>
        </p:nvGrpSpPr>
        <p:grpSpPr>
          <a:xfrm>
            <a:off x="3143442" y="5361491"/>
            <a:ext cx="3087557" cy="1172351"/>
            <a:chOff x="3143442" y="5361491"/>
            <a:chExt cx="3087557" cy="1172351"/>
          </a:xfrm>
        </p:grpSpPr>
        <p:sp>
          <p:nvSpPr>
            <p:cNvPr id="225" name="Shape 225"/>
            <p:cNvSpPr/>
            <p:nvPr/>
          </p:nvSpPr>
          <p:spPr>
            <a:xfrm>
              <a:off x="3226700" y="5480800"/>
              <a:ext cx="1381133" cy="676600"/>
            </a:xfrm>
            <a:custGeom>
              <a:avLst/>
              <a:gdLst/>
              <a:ahLst/>
              <a:cxnLst/>
              <a:rect l="0" t="0" r="0" b="0"/>
              <a:pathLst>
                <a:path w="118096" h="27064" extrusionOk="0">
                  <a:moveTo>
                    <a:pt x="0" y="0"/>
                  </a:moveTo>
                  <a:cubicBezTo>
                    <a:pt x="10239" y="4502"/>
                    <a:pt x="41748" y="26568"/>
                    <a:pt x="61431" y="27009"/>
                  </a:cubicBezTo>
                  <a:cubicBezTo>
                    <a:pt x="81114" y="27450"/>
                    <a:pt x="108652" y="6708"/>
                    <a:pt x="118096" y="2648"/>
                  </a:cubicBezTo>
                </a:path>
              </a:pathLst>
            </a:custGeom>
            <a:noFill/>
            <a:ln w="38100" cap="flat" cmpd="sng">
              <a:solidFill>
                <a:srgbClr val="FFFF00"/>
              </a:solidFill>
              <a:prstDash val="solid"/>
              <a:round/>
              <a:headEnd type="none" w="med" len="med"/>
              <a:tailEnd type="none" w="med" len="med"/>
            </a:ln>
          </p:spPr>
        </p:sp>
        <p:sp>
          <p:nvSpPr>
            <p:cNvPr id="226" name="Shape 226"/>
            <p:cNvSpPr/>
            <p:nvPr/>
          </p:nvSpPr>
          <p:spPr>
            <a:xfrm rot="-1724614">
              <a:off x="3143442" y="5361491"/>
              <a:ext cx="257647" cy="230546"/>
            </a:xfrm>
            <a:prstGeom prst="triangle">
              <a:avLst>
                <a:gd name="adj" fmla="val 50000"/>
              </a:avLst>
            </a:prstGeom>
            <a:solidFill>
              <a:srgbClr val="FFFF00"/>
            </a:solidFill>
            <a:ln w="19050"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7" name="Shape 227"/>
            <p:cNvSpPr/>
            <p:nvPr/>
          </p:nvSpPr>
          <p:spPr>
            <a:xfrm rot="1855084">
              <a:off x="4493854" y="5361615"/>
              <a:ext cx="258071" cy="230598"/>
            </a:xfrm>
            <a:prstGeom prst="triangle">
              <a:avLst>
                <a:gd name="adj" fmla="val 50000"/>
              </a:avLst>
            </a:prstGeom>
            <a:solidFill>
              <a:srgbClr val="FFFF00"/>
            </a:solidFill>
            <a:ln w="19050"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8" name="Shape 228"/>
            <p:cNvSpPr txBox="1"/>
            <p:nvPr/>
          </p:nvSpPr>
          <p:spPr>
            <a:xfrm>
              <a:off x="4152950" y="5502068"/>
              <a:ext cx="2078049" cy="1031774"/>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Arial"/>
                <a:buNone/>
              </a:pPr>
              <a:r>
                <a:rPr lang="en" sz="3600" b="1" dirty="0">
                  <a:solidFill>
                    <a:srgbClr val="FFFF00"/>
                  </a:solidFill>
                </a:rPr>
                <a:t>Swap</a:t>
              </a:r>
              <a:r>
                <a:rPr lang="en" sz="3600" dirty="0">
                  <a:solidFill>
                    <a:srgbClr val="00FF00"/>
                  </a:solidFill>
                  <a:latin typeface="Calibri"/>
                  <a:ea typeface="Calibri"/>
                  <a:cs typeface="Calibri"/>
                  <a:sym typeface="Calibri"/>
                </a:rPr>
                <a:t>    </a:t>
              </a:r>
              <a:endParaRPr sz="3600" b="0" i="0" u="none" strike="noStrike" cap="none" dirty="0">
                <a:solidFill>
                  <a:srgbClr val="00FF00"/>
                </a:solidFill>
                <a:latin typeface="Calibri"/>
                <a:ea typeface="Calibri"/>
                <a:cs typeface="Calibri"/>
                <a:sym typeface="Calibri"/>
              </a:endParaRPr>
            </a:p>
          </p:txBody>
        </p:sp>
      </p:grpSp>
      <p:sp>
        <p:nvSpPr>
          <p:cNvPr id="229" name="Shape 229"/>
          <p:cNvSpPr txBox="1"/>
          <p:nvPr/>
        </p:nvSpPr>
        <p:spPr>
          <a:xfrm>
            <a:off x="1343000" y="736125"/>
            <a:ext cx="6442200" cy="11055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Arial"/>
              <a:buNone/>
            </a:pPr>
            <a:r>
              <a:rPr lang="en" sz="3950" b="1" dirty="0">
                <a:solidFill>
                  <a:srgbClr val="F2F2F2"/>
                </a:solidFill>
              </a:rPr>
              <a:t>Second pass: </a:t>
            </a:r>
            <a:endParaRPr sz="3950" b="1" dirty="0">
              <a:solidFill>
                <a:srgbClr val="F2F2F2"/>
              </a:solidFill>
            </a:endParaRPr>
          </a:p>
          <a:p>
            <a:pPr marL="0" marR="0" lvl="0" indent="0" algn="ctr" rtl="0">
              <a:spcBef>
                <a:spcPts val="0"/>
              </a:spcBef>
              <a:spcAft>
                <a:spcPts val="0"/>
              </a:spcAft>
              <a:buClr>
                <a:schemeClr val="dk1"/>
              </a:buClr>
              <a:buFont typeface="Arial"/>
              <a:buNone/>
            </a:pPr>
            <a:r>
              <a:rPr lang="en" sz="3950" b="1" dirty="0">
                <a:solidFill>
                  <a:srgbClr val="F2F2F2"/>
                </a:solidFill>
              </a:rPr>
              <a:t>3 is smallest, swap with </a:t>
            </a:r>
            <a:r>
              <a:rPr lang="en" sz="3950" b="1" dirty="0" smtClean="0">
                <a:solidFill>
                  <a:srgbClr val="F2F2F2"/>
                </a:solidFill>
              </a:rPr>
              <a:t>6</a:t>
            </a:r>
            <a:endParaRPr sz="3950" b="1" dirty="0">
              <a:solidFill>
                <a:srgbClr val="F2F2F2"/>
              </a:solidFill>
            </a:endParaRPr>
          </a:p>
          <a:p>
            <a:pPr marL="0" marR="0" lvl="0" indent="0" algn="l" rtl="0">
              <a:spcBef>
                <a:spcPts val="0"/>
              </a:spcBef>
              <a:spcAft>
                <a:spcPts val="0"/>
              </a:spcAft>
              <a:buClr>
                <a:schemeClr val="dk1"/>
              </a:buClr>
              <a:buFont typeface="Arial"/>
              <a:buNone/>
            </a:pPr>
            <a:endParaRPr sz="4400" b="0" i="0" u="none" strike="noStrike" cap="none" dirty="0">
              <a:solidFill>
                <a:schemeClr val="dk1"/>
              </a:solidFill>
              <a:latin typeface="Calibri"/>
              <a:ea typeface="Calibri"/>
              <a:cs typeface="Calibri"/>
              <a:sym typeface="Calibri"/>
            </a:endParaRPr>
          </a:p>
        </p:txBody>
      </p:sp>
      <p:sp>
        <p:nvSpPr>
          <p:cNvPr id="32" name="Rounded Rectangle 31"/>
          <p:cNvSpPr/>
          <p:nvPr/>
        </p:nvSpPr>
        <p:spPr>
          <a:xfrm>
            <a:off x="6721666" y="5571816"/>
            <a:ext cx="1176736" cy="670560"/>
          </a:xfrm>
          <a:prstGeom prst="roundRect">
            <a:avLst/>
          </a:prstGeom>
          <a:ln>
            <a:solidFill>
              <a:srgbClr val="FFFF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m</a:t>
            </a:r>
            <a:r>
              <a:rPr lang="en-US" b="1" dirty="0" smtClean="0"/>
              <a:t>in = 3</a:t>
            </a:r>
            <a:endParaRPr lang="en-US" b="1" dirty="0"/>
          </a:p>
          <a:p>
            <a:pPr algn="ctr"/>
            <a:r>
              <a:rPr lang="en-US" b="1" dirty="0"/>
              <a:t>@</a:t>
            </a:r>
          </a:p>
          <a:p>
            <a:pPr algn="ctr"/>
            <a:r>
              <a:rPr lang="en-US" b="1" dirty="0" smtClean="0"/>
              <a:t>index = 2</a:t>
            </a:r>
            <a:endParaRPr lang="en-US" b="1" dirty="0"/>
          </a:p>
        </p:txBody>
      </p:sp>
    </p:spTree>
    <p:extLst>
      <p:ext uri="{BB962C8B-B14F-4D97-AF65-F5344CB8AC3E}">
        <p14:creationId xmlns:p14="http://schemas.microsoft.com/office/powerpoint/2010/main" val="3030600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p:nvPr/>
        </p:nvSpPr>
        <p:spPr>
          <a:xfrm>
            <a:off x="3885925" y="3465775"/>
            <a:ext cx="4187700" cy="1639200"/>
          </a:xfrm>
          <a:prstGeom prst="rect">
            <a:avLst/>
          </a:pr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5" name="Shape 235"/>
          <p:cNvSpPr txBox="1"/>
          <p:nvPr/>
        </p:nvSpPr>
        <p:spPr>
          <a:xfrm>
            <a:off x="5603950"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dirty="0">
                <a:solidFill>
                  <a:schemeClr val="lt1"/>
                </a:solidFill>
              </a:rPr>
              <a:t>5</a:t>
            </a:r>
            <a:endParaRPr sz="6000" dirty="0">
              <a:solidFill>
                <a:schemeClr val="lt1"/>
              </a:solidFill>
            </a:endParaRPr>
          </a:p>
        </p:txBody>
      </p:sp>
      <p:sp>
        <p:nvSpPr>
          <p:cNvPr id="236" name="Shape 236"/>
          <p:cNvSpPr/>
          <p:nvPr/>
        </p:nvSpPr>
        <p:spPr>
          <a:xfrm>
            <a:off x="1167875" y="3422775"/>
            <a:ext cx="2718000" cy="1664700"/>
          </a:xfrm>
          <a:prstGeom prst="rect">
            <a:avLst/>
          </a:prstGeom>
          <a:solidFill>
            <a:srgbClr val="00F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7" name="Shape 237"/>
          <p:cNvSpPr txBox="1"/>
          <p:nvPr/>
        </p:nvSpPr>
        <p:spPr>
          <a:xfrm>
            <a:off x="1489575"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a:solidFill>
                  <a:schemeClr val="lt1"/>
                </a:solidFill>
              </a:rPr>
              <a:t>2</a:t>
            </a:r>
            <a:endParaRPr sz="6000">
              <a:solidFill>
                <a:schemeClr val="lt1"/>
              </a:solidFill>
            </a:endParaRPr>
          </a:p>
        </p:txBody>
      </p:sp>
      <p:sp>
        <p:nvSpPr>
          <p:cNvPr id="238" name="Shape 238"/>
          <p:cNvSpPr txBox="1"/>
          <p:nvPr/>
        </p:nvSpPr>
        <p:spPr>
          <a:xfrm>
            <a:off x="2880775"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a:solidFill>
                  <a:schemeClr val="lt1"/>
                </a:solidFill>
              </a:rPr>
              <a:t>3</a:t>
            </a:r>
            <a:endParaRPr sz="6000">
              <a:solidFill>
                <a:schemeClr val="lt1"/>
              </a:solidFill>
            </a:endParaRPr>
          </a:p>
        </p:txBody>
      </p:sp>
      <p:sp>
        <p:nvSpPr>
          <p:cNvPr id="239" name="Shape 239"/>
          <p:cNvSpPr/>
          <p:nvPr/>
        </p:nvSpPr>
        <p:spPr>
          <a:xfrm>
            <a:off x="1159798" y="3426050"/>
            <a:ext cx="6913500" cy="1639200"/>
          </a:xfrm>
          <a:prstGeom prst="rect">
            <a:avLst/>
          </a:prstGeom>
          <a:noFill/>
          <a:ln w="762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40" name="Shape 240"/>
          <p:cNvSpPr txBox="1"/>
          <p:nvPr/>
        </p:nvSpPr>
        <p:spPr>
          <a:xfrm>
            <a:off x="4180025"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dirty="0">
                <a:solidFill>
                  <a:schemeClr val="lt1"/>
                </a:solidFill>
              </a:rPr>
              <a:t>6</a:t>
            </a:r>
            <a:endParaRPr sz="6000" dirty="0">
              <a:solidFill>
                <a:schemeClr val="lt1"/>
              </a:solidFill>
            </a:endParaRPr>
          </a:p>
        </p:txBody>
      </p:sp>
      <p:sp>
        <p:nvSpPr>
          <p:cNvPr id="241" name="Shape 241"/>
          <p:cNvSpPr txBox="1"/>
          <p:nvPr/>
        </p:nvSpPr>
        <p:spPr>
          <a:xfrm>
            <a:off x="7597823"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4</a:t>
            </a:r>
            <a:endParaRPr sz="3000">
              <a:solidFill>
                <a:schemeClr val="lt1"/>
              </a:solidFill>
            </a:endParaRPr>
          </a:p>
          <a:p>
            <a:pPr marL="0" lvl="0" indent="0" rtl="0">
              <a:spcBef>
                <a:spcPts val="0"/>
              </a:spcBef>
              <a:spcAft>
                <a:spcPts val="0"/>
              </a:spcAft>
              <a:buNone/>
            </a:pPr>
            <a:endParaRPr sz="3000">
              <a:solidFill>
                <a:schemeClr val="lt1"/>
              </a:solidFill>
            </a:endParaRPr>
          </a:p>
        </p:txBody>
      </p:sp>
      <p:cxnSp>
        <p:nvCxnSpPr>
          <p:cNvPr id="242" name="Shape 242"/>
          <p:cNvCxnSpPr/>
          <p:nvPr/>
        </p:nvCxnSpPr>
        <p:spPr>
          <a:xfrm>
            <a:off x="2548973" y="3386220"/>
            <a:ext cx="0" cy="1664700"/>
          </a:xfrm>
          <a:prstGeom prst="straightConnector1">
            <a:avLst/>
          </a:prstGeom>
          <a:noFill/>
          <a:ln w="76200" cap="flat" cmpd="sng">
            <a:solidFill>
              <a:schemeClr val="lt1"/>
            </a:solidFill>
            <a:prstDash val="solid"/>
            <a:round/>
            <a:headEnd type="none" w="med" len="med"/>
            <a:tailEnd type="none" w="med" len="med"/>
          </a:ln>
        </p:spPr>
      </p:cxnSp>
      <p:cxnSp>
        <p:nvCxnSpPr>
          <p:cNvPr id="243" name="Shape 243"/>
          <p:cNvCxnSpPr/>
          <p:nvPr/>
        </p:nvCxnSpPr>
        <p:spPr>
          <a:xfrm>
            <a:off x="3885924" y="3386220"/>
            <a:ext cx="0" cy="1664700"/>
          </a:xfrm>
          <a:prstGeom prst="straightConnector1">
            <a:avLst/>
          </a:prstGeom>
          <a:noFill/>
          <a:ln w="76200" cap="flat" cmpd="sng">
            <a:solidFill>
              <a:schemeClr val="lt1"/>
            </a:solidFill>
            <a:prstDash val="solid"/>
            <a:round/>
            <a:headEnd type="none" w="med" len="med"/>
            <a:tailEnd type="none" w="med" len="med"/>
          </a:ln>
        </p:spPr>
      </p:cxnSp>
      <p:cxnSp>
        <p:nvCxnSpPr>
          <p:cNvPr id="244" name="Shape 244"/>
          <p:cNvCxnSpPr/>
          <p:nvPr/>
        </p:nvCxnSpPr>
        <p:spPr>
          <a:xfrm>
            <a:off x="5248674" y="3386220"/>
            <a:ext cx="0" cy="1664700"/>
          </a:xfrm>
          <a:prstGeom prst="straightConnector1">
            <a:avLst/>
          </a:prstGeom>
          <a:noFill/>
          <a:ln w="76200" cap="flat" cmpd="sng">
            <a:solidFill>
              <a:schemeClr val="lt1"/>
            </a:solidFill>
            <a:prstDash val="solid"/>
            <a:round/>
            <a:headEnd type="none" w="med" len="med"/>
            <a:tailEnd type="none" w="med" len="med"/>
          </a:ln>
        </p:spPr>
      </p:cxnSp>
      <p:cxnSp>
        <p:nvCxnSpPr>
          <p:cNvPr id="245" name="Shape 245"/>
          <p:cNvCxnSpPr/>
          <p:nvPr/>
        </p:nvCxnSpPr>
        <p:spPr>
          <a:xfrm>
            <a:off x="6667971" y="3386220"/>
            <a:ext cx="0" cy="1664700"/>
          </a:xfrm>
          <a:prstGeom prst="straightConnector1">
            <a:avLst/>
          </a:prstGeom>
          <a:noFill/>
          <a:ln w="76200" cap="flat" cmpd="sng">
            <a:solidFill>
              <a:schemeClr val="lt1"/>
            </a:solidFill>
            <a:prstDash val="solid"/>
            <a:round/>
            <a:headEnd type="none" w="med" len="med"/>
            <a:tailEnd type="none" w="med" len="med"/>
          </a:ln>
        </p:spPr>
      </p:cxnSp>
      <p:sp>
        <p:nvSpPr>
          <p:cNvPr id="246" name="Shape 246"/>
          <p:cNvSpPr/>
          <p:nvPr/>
        </p:nvSpPr>
        <p:spPr>
          <a:xfrm>
            <a:off x="2046614"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7" name="Shape 247"/>
          <p:cNvSpPr/>
          <p:nvPr/>
        </p:nvSpPr>
        <p:spPr>
          <a:xfrm>
            <a:off x="6120977"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8" name="Shape 248"/>
          <p:cNvSpPr/>
          <p:nvPr/>
        </p:nvSpPr>
        <p:spPr>
          <a:xfrm>
            <a:off x="4732974"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9" name="Shape 249"/>
          <p:cNvSpPr/>
          <p:nvPr/>
        </p:nvSpPr>
        <p:spPr>
          <a:xfrm>
            <a:off x="3370224"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0" name="Shape 250"/>
          <p:cNvSpPr/>
          <p:nvPr/>
        </p:nvSpPr>
        <p:spPr>
          <a:xfrm>
            <a:off x="7557473"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1" name="Shape 251"/>
          <p:cNvSpPr txBox="1"/>
          <p:nvPr/>
        </p:nvSpPr>
        <p:spPr>
          <a:xfrm>
            <a:off x="3364664"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1</a:t>
            </a:r>
            <a:endParaRPr sz="3000">
              <a:solidFill>
                <a:schemeClr val="lt1"/>
              </a:solidFill>
            </a:endParaRPr>
          </a:p>
        </p:txBody>
      </p:sp>
      <p:sp>
        <p:nvSpPr>
          <p:cNvPr id="252" name="Shape 252"/>
          <p:cNvSpPr txBox="1"/>
          <p:nvPr/>
        </p:nvSpPr>
        <p:spPr>
          <a:xfrm>
            <a:off x="2086964"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0</a:t>
            </a:r>
            <a:endParaRPr sz="3000">
              <a:solidFill>
                <a:schemeClr val="lt1"/>
              </a:solidFill>
            </a:endParaRPr>
          </a:p>
        </p:txBody>
      </p:sp>
      <p:sp>
        <p:nvSpPr>
          <p:cNvPr id="253" name="Shape 253"/>
          <p:cNvSpPr txBox="1"/>
          <p:nvPr/>
        </p:nvSpPr>
        <p:spPr>
          <a:xfrm>
            <a:off x="4773324"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Clr>
                <a:srgbClr val="000000"/>
              </a:buClr>
              <a:buSzPts val="1100"/>
              <a:buFont typeface="Arial"/>
              <a:buNone/>
            </a:pPr>
            <a:r>
              <a:rPr lang="en" sz="3000">
                <a:solidFill>
                  <a:schemeClr val="lt1"/>
                </a:solidFill>
              </a:rPr>
              <a:t>2</a:t>
            </a:r>
            <a:endParaRPr sz="3000">
              <a:solidFill>
                <a:schemeClr val="lt1"/>
              </a:solidFill>
            </a:endParaRPr>
          </a:p>
          <a:p>
            <a:pPr marL="0" lvl="0" indent="0" rtl="0">
              <a:spcBef>
                <a:spcPts val="0"/>
              </a:spcBef>
              <a:spcAft>
                <a:spcPts val="0"/>
              </a:spcAft>
              <a:buNone/>
            </a:pPr>
            <a:endParaRPr sz="3000">
              <a:solidFill>
                <a:schemeClr val="lt1"/>
              </a:solidFill>
            </a:endParaRPr>
          </a:p>
        </p:txBody>
      </p:sp>
      <p:sp>
        <p:nvSpPr>
          <p:cNvPr id="254" name="Shape 254"/>
          <p:cNvSpPr txBox="1"/>
          <p:nvPr/>
        </p:nvSpPr>
        <p:spPr>
          <a:xfrm>
            <a:off x="6161327"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3</a:t>
            </a:r>
            <a:endParaRPr sz="3000">
              <a:solidFill>
                <a:schemeClr val="lt1"/>
              </a:solidFill>
            </a:endParaRPr>
          </a:p>
          <a:p>
            <a:pPr marL="0" lvl="0" indent="0" rtl="0">
              <a:spcBef>
                <a:spcPts val="0"/>
              </a:spcBef>
              <a:spcAft>
                <a:spcPts val="0"/>
              </a:spcAft>
              <a:buNone/>
            </a:pPr>
            <a:endParaRPr sz="3000">
              <a:solidFill>
                <a:schemeClr val="lt1"/>
              </a:solidFill>
            </a:endParaRPr>
          </a:p>
        </p:txBody>
      </p:sp>
      <p:sp>
        <p:nvSpPr>
          <p:cNvPr id="255" name="Shape 255"/>
          <p:cNvSpPr txBox="1"/>
          <p:nvPr/>
        </p:nvSpPr>
        <p:spPr>
          <a:xfrm>
            <a:off x="3743575" y="1507250"/>
            <a:ext cx="4420800" cy="1904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Arial"/>
              <a:buNone/>
            </a:pPr>
            <a:r>
              <a:rPr lang="en" sz="3600" b="1" u="sng">
                <a:solidFill>
                  <a:srgbClr val="FF0000"/>
                </a:solidFill>
              </a:rPr>
              <a:t>Unsorted</a:t>
            </a:r>
            <a:endParaRPr sz="3600" b="0" i="0" u="none" strike="noStrike" cap="none">
              <a:solidFill>
                <a:srgbClr val="FF0000"/>
              </a:solidFill>
              <a:latin typeface="Calibri"/>
              <a:ea typeface="Calibri"/>
              <a:cs typeface="Calibri"/>
              <a:sym typeface="Calibri"/>
            </a:endParaRPr>
          </a:p>
        </p:txBody>
      </p:sp>
      <p:sp>
        <p:nvSpPr>
          <p:cNvPr id="256" name="Shape 256"/>
          <p:cNvSpPr txBox="1"/>
          <p:nvPr/>
        </p:nvSpPr>
        <p:spPr>
          <a:xfrm>
            <a:off x="270770" y="1556500"/>
            <a:ext cx="4420800" cy="17481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Arial"/>
              <a:buNone/>
            </a:pPr>
            <a:r>
              <a:rPr lang="en" sz="3600" b="1" u="sng">
                <a:solidFill>
                  <a:srgbClr val="00FF00"/>
                </a:solidFill>
              </a:rPr>
              <a:t>Sorted</a:t>
            </a:r>
            <a:r>
              <a:rPr lang="en" sz="3600">
                <a:solidFill>
                  <a:srgbClr val="00FF00"/>
                </a:solidFill>
                <a:latin typeface="Calibri"/>
                <a:ea typeface="Calibri"/>
                <a:cs typeface="Calibri"/>
                <a:sym typeface="Calibri"/>
              </a:rPr>
              <a:t>    </a:t>
            </a:r>
            <a:endParaRPr sz="3600" b="0" i="0" u="none" strike="noStrike" cap="none">
              <a:solidFill>
                <a:srgbClr val="00FF00"/>
              </a:solidFill>
              <a:latin typeface="Calibri"/>
              <a:ea typeface="Calibri"/>
              <a:cs typeface="Calibri"/>
              <a:sym typeface="Calibri"/>
            </a:endParaRPr>
          </a:p>
        </p:txBody>
      </p:sp>
      <p:sp>
        <p:nvSpPr>
          <p:cNvPr id="257" name="Shape 257"/>
          <p:cNvSpPr txBox="1"/>
          <p:nvPr/>
        </p:nvSpPr>
        <p:spPr>
          <a:xfrm>
            <a:off x="6930925"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a:solidFill>
                  <a:schemeClr val="lt1"/>
                </a:solidFill>
              </a:rPr>
              <a:t>4</a:t>
            </a:r>
            <a:endParaRPr sz="6000">
              <a:solidFill>
                <a:schemeClr val="lt1"/>
              </a:solidFill>
            </a:endParaRPr>
          </a:p>
        </p:txBody>
      </p:sp>
      <p:sp>
        <p:nvSpPr>
          <p:cNvPr id="258" name="Shape 258"/>
          <p:cNvSpPr txBox="1"/>
          <p:nvPr/>
        </p:nvSpPr>
        <p:spPr>
          <a:xfrm>
            <a:off x="1343000" y="736125"/>
            <a:ext cx="6442200" cy="11055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Arial"/>
              <a:buNone/>
            </a:pPr>
            <a:r>
              <a:rPr lang="en" sz="3950" b="1" dirty="0">
                <a:solidFill>
                  <a:srgbClr val="F2F2F2"/>
                </a:solidFill>
              </a:rPr>
              <a:t>Third pass: </a:t>
            </a:r>
            <a:endParaRPr sz="3950" b="1" dirty="0">
              <a:solidFill>
                <a:srgbClr val="F2F2F2"/>
              </a:solidFill>
            </a:endParaRPr>
          </a:p>
          <a:p>
            <a:pPr marL="0" marR="0" lvl="0" indent="0" algn="ctr" rtl="0">
              <a:spcBef>
                <a:spcPts val="0"/>
              </a:spcBef>
              <a:spcAft>
                <a:spcPts val="0"/>
              </a:spcAft>
              <a:buClr>
                <a:schemeClr val="dk1"/>
              </a:buClr>
              <a:buFont typeface="Arial"/>
              <a:buNone/>
            </a:pPr>
            <a:r>
              <a:rPr lang="en-US" sz="3950" b="1" dirty="0">
                <a:solidFill>
                  <a:srgbClr val="F2F2F2"/>
                </a:solidFill>
              </a:rPr>
              <a:t>6</a:t>
            </a:r>
            <a:r>
              <a:rPr lang="en-US" sz="3950" b="1" dirty="0" smtClean="0">
                <a:solidFill>
                  <a:srgbClr val="F2F2F2"/>
                </a:solidFill>
              </a:rPr>
              <a:t> is current smallest</a:t>
            </a:r>
            <a:endParaRPr sz="3950" b="1" dirty="0">
              <a:solidFill>
                <a:srgbClr val="F2F2F2"/>
              </a:solidFill>
            </a:endParaRPr>
          </a:p>
          <a:p>
            <a:pPr marL="0" marR="0" lvl="0" indent="0" algn="l" rtl="0">
              <a:spcBef>
                <a:spcPts val="0"/>
              </a:spcBef>
              <a:spcAft>
                <a:spcPts val="0"/>
              </a:spcAft>
              <a:buClr>
                <a:schemeClr val="dk1"/>
              </a:buClr>
              <a:buFont typeface="Arial"/>
              <a:buNone/>
            </a:pPr>
            <a:endParaRPr sz="4400" b="0" i="0" u="none" strike="noStrike" cap="none" dirty="0">
              <a:solidFill>
                <a:schemeClr val="dk1"/>
              </a:solidFill>
              <a:latin typeface="Calibri"/>
              <a:ea typeface="Calibri"/>
              <a:cs typeface="Calibri"/>
              <a:sym typeface="Calibri"/>
            </a:endParaRPr>
          </a:p>
        </p:txBody>
      </p:sp>
      <p:sp>
        <p:nvSpPr>
          <p:cNvPr id="32" name="Up Arrow 31"/>
          <p:cNvSpPr/>
          <p:nvPr/>
        </p:nvSpPr>
        <p:spPr>
          <a:xfrm>
            <a:off x="3885925" y="5252125"/>
            <a:ext cx="1354073" cy="1194813"/>
          </a:xfrm>
          <a:prstGeom prst="upArrow">
            <a:avLst/>
          </a:prstGeom>
          <a:ln>
            <a:solidFill>
              <a:srgbClr val="FFFF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min=6</a:t>
            </a:r>
            <a:endParaRPr lang="en-US" b="1" dirty="0"/>
          </a:p>
          <a:p>
            <a:pPr algn="ctr"/>
            <a:r>
              <a:rPr lang="en-US" b="1" dirty="0"/>
              <a:t>@</a:t>
            </a:r>
          </a:p>
          <a:p>
            <a:pPr algn="ctr"/>
            <a:r>
              <a:rPr lang="en-US" b="1" dirty="0" err="1" smtClean="0"/>
              <a:t>i</a:t>
            </a:r>
            <a:r>
              <a:rPr lang="en-US" b="1" dirty="0" smtClean="0"/>
              <a:t>=2</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p:nvPr/>
        </p:nvSpPr>
        <p:spPr>
          <a:xfrm>
            <a:off x="3885925" y="3465775"/>
            <a:ext cx="4187700" cy="1639200"/>
          </a:xfrm>
          <a:prstGeom prst="rect">
            <a:avLst/>
          </a:pr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5" name="Shape 235"/>
          <p:cNvSpPr txBox="1"/>
          <p:nvPr/>
        </p:nvSpPr>
        <p:spPr>
          <a:xfrm>
            <a:off x="5603950"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dirty="0">
                <a:solidFill>
                  <a:schemeClr val="lt1"/>
                </a:solidFill>
              </a:rPr>
              <a:t>5</a:t>
            </a:r>
            <a:endParaRPr sz="6000" dirty="0">
              <a:solidFill>
                <a:schemeClr val="lt1"/>
              </a:solidFill>
            </a:endParaRPr>
          </a:p>
        </p:txBody>
      </p:sp>
      <p:sp>
        <p:nvSpPr>
          <p:cNvPr id="236" name="Shape 236"/>
          <p:cNvSpPr/>
          <p:nvPr/>
        </p:nvSpPr>
        <p:spPr>
          <a:xfrm>
            <a:off x="1167875" y="3422775"/>
            <a:ext cx="2718000" cy="1664700"/>
          </a:xfrm>
          <a:prstGeom prst="rect">
            <a:avLst/>
          </a:prstGeom>
          <a:solidFill>
            <a:srgbClr val="00F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7" name="Shape 237"/>
          <p:cNvSpPr txBox="1"/>
          <p:nvPr/>
        </p:nvSpPr>
        <p:spPr>
          <a:xfrm>
            <a:off x="1489575"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a:solidFill>
                  <a:schemeClr val="lt1"/>
                </a:solidFill>
              </a:rPr>
              <a:t>2</a:t>
            </a:r>
            <a:endParaRPr sz="6000">
              <a:solidFill>
                <a:schemeClr val="lt1"/>
              </a:solidFill>
            </a:endParaRPr>
          </a:p>
        </p:txBody>
      </p:sp>
      <p:sp>
        <p:nvSpPr>
          <p:cNvPr id="238" name="Shape 238"/>
          <p:cNvSpPr txBox="1"/>
          <p:nvPr/>
        </p:nvSpPr>
        <p:spPr>
          <a:xfrm>
            <a:off x="2880775"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a:solidFill>
                  <a:schemeClr val="lt1"/>
                </a:solidFill>
              </a:rPr>
              <a:t>3</a:t>
            </a:r>
            <a:endParaRPr sz="6000">
              <a:solidFill>
                <a:schemeClr val="lt1"/>
              </a:solidFill>
            </a:endParaRPr>
          </a:p>
        </p:txBody>
      </p:sp>
      <p:sp>
        <p:nvSpPr>
          <p:cNvPr id="239" name="Shape 239"/>
          <p:cNvSpPr/>
          <p:nvPr/>
        </p:nvSpPr>
        <p:spPr>
          <a:xfrm>
            <a:off x="1159798" y="3426050"/>
            <a:ext cx="6913500" cy="1639200"/>
          </a:xfrm>
          <a:prstGeom prst="rect">
            <a:avLst/>
          </a:prstGeom>
          <a:noFill/>
          <a:ln w="762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40" name="Shape 240"/>
          <p:cNvSpPr txBox="1"/>
          <p:nvPr/>
        </p:nvSpPr>
        <p:spPr>
          <a:xfrm>
            <a:off x="4180025"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dirty="0">
                <a:solidFill>
                  <a:schemeClr val="lt1"/>
                </a:solidFill>
              </a:rPr>
              <a:t>6</a:t>
            </a:r>
            <a:endParaRPr sz="6000" dirty="0">
              <a:solidFill>
                <a:schemeClr val="lt1"/>
              </a:solidFill>
            </a:endParaRPr>
          </a:p>
        </p:txBody>
      </p:sp>
      <p:sp>
        <p:nvSpPr>
          <p:cNvPr id="241" name="Shape 241"/>
          <p:cNvSpPr txBox="1"/>
          <p:nvPr/>
        </p:nvSpPr>
        <p:spPr>
          <a:xfrm>
            <a:off x="7597823"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4</a:t>
            </a:r>
            <a:endParaRPr sz="3000">
              <a:solidFill>
                <a:schemeClr val="lt1"/>
              </a:solidFill>
            </a:endParaRPr>
          </a:p>
          <a:p>
            <a:pPr marL="0" lvl="0" indent="0" rtl="0">
              <a:spcBef>
                <a:spcPts val="0"/>
              </a:spcBef>
              <a:spcAft>
                <a:spcPts val="0"/>
              </a:spcAft>
              <a:buNone/>
            </a:pPr>
            <a:endParaRPr sz="3000">
              <a:solidFill>
                <a:schemeClr val="lt1"/>
              </a:solidFill>
            </a:endParaRPr>
          </a:p>
        </p:txBody>
      </p:sp>
      <p:cxnSp>
        <p:nvCxnSpPr>
          <p:cNvPr id="242" name="Shape 242"/>
          <p:cNvCxnSpPr/>
          <p:nvPr/>
        </p:nvCxnSpPr>
        <p:spPr>
          <a:xfrm>
            <a:off x="2548973" y="3386220"/>
            <a:ext cx="0" cy="1664700"/>
          </a:xfrm>
          <a:prstGeom prst="straightConnector1">
            <a:avLst/>
          </a:prstGeom>
          <a:noFill/>
          <a:ln w="76200" cap="flat" cmpd="sng">
            <a:solidFill>
              <a:schemeClr val="lt1"/>
            </a:solidFill>
            <a:prstDash val="solid"/>
            <a:round/>
            <a:headEnd type="none" w="med" len="med"/>
            <a:tailEnd type="none" w="med" len="med"/>
          </a:ln>
        </p:spPr>
      </p:cxnSp>
      <p:cxnSp>
        <p:nvCxnSpPr>
          <p:cNvPr id="243" name="Shape 243"/>
          <p:cNvCxnSpPr/>
          <p:nvPr/>
        </p:nvCxnSpPr>
        <p:spPr>
          <a:xfrm>
            <a:off x="3885924" y="3386220"/>
            <a:ext cx="0" cy="1664700"/>
          </a:xfrm>
          <a:prstGeom prst="straightConnector1">
            <a:avLst/>
          </a:prstGeom>
          <a:noFill/>
          <a:ln w="76200" cap="flat" cmpd="sng">
            <a:solidFill>
              <a:schemeClr val="lt1"/>
            </a:solidFill>
            <a:prstDash val="solid"/>
            <a:round/>
            <a:headEnd type="none" w="med" len="med"/>
            <a:tailEnd type="none" w="med" len="med"/>
          </a:ln>
        </p:spPr>
      </p:cxnSp>
      <p:cxnSp>
        <p:nvCxnSpPr>
          <p:cNvPr id="244" name="Shape 244"/>
          <p:cNvCxnSpPr/>
          <p:nvPr/>
        </p:nvCxnSpPr>
        <p:spPr>
          <a:xfrm>
            <a:off x="5248674" y="3386220"/>
            <a:ext cx="0" cy="1664700"/>
          </a:xfrm>
          <a:prstGeom prst="straightConnector1">
            <a:avLst/>
          </a:prstGeom>
          <a:noFill/>
          <a:ln w="76200" cap="flat" cmpd="sng">
            <a:solidFill>
              <a:schemeClr val="lt1"/>
            </a:solidFill>
            <a:prstDash val="solid"/>
            <a:round/>
            <a:headEnd type="none" w="med" len="med"/>
            <a:tailEnd type="none" w="med" len="med"/>
          </a:ln>
        </p:spPr>
      </p:cxnSp>
      <p:cxnSp>
        <p:nvCxnSpPr>
          <p:cNvPr id="245" name="Shape 245"/>
          <p:cNvCxnSpPr/>
          <p:nvPr/>
        </p:nvCxnSpPr>
        <p:spPr>
          <a:xfrm>
            <a:off x="6667971" y="3386220"/>
            <a:ext cx="0" cy="1664700"/>
          </a:xfrm>
          <a:prstGeom prst="straightConnector1">
            <a:avLst/>
          </a:prstGeom>
          <a:noFill/>
          <a:ln w="76200" cap="flat" cmpd="sng">
            <a:solidFill>
              <a:schemeClr val="lt1"/>
            </a:solidFill>
            <a:prstDash val="solid"/>
            <a:round/>
            <a:headEnd type="none" w="med" len="med"/>
            <a:tailEnd type="none" w="med" len="med"/>
          </a:ln>
        </p:spPr>
      </p:cxnSp>
      <p:sp>
        <p:nvSpPr>
          <p:cNvPr id="246" name="Shape 246"/>
          <p:cNvSpPr/>
          <p:nvPr/>
        </p:nvSpPr>
        <p:spPr>
          <a:xfrm>
            <a:off x="2046614"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7" name="Shape 247"/>
          <p:cNvSpPr/>
          <p:nvPr/>
        </p:nvSpPr>
        <p:spPr>
          <a:xfrm>
            <a:off x="6120977"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8" name="Shape 248"/>
          <p:cNvSpPr/>
          <p:nvPr/>
        </p:nvSpPr>
        <p:spPr>
          <a:xfrm>
            <a:off x="4732974"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9" name="Shape 249"/>
          <p:cNvSpPr/>
          <p:nvPr/>
        </p:nvSpPr>
        <p:spPr>
          <a:xfrm>
            <a:off x="3370224"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0" name="Shape 250"/>
          <p:cNvSpPr/>
          <p:nvPr/>
        </p:nvSpPr>
        <p:spPr>
          <a:xfrm>
            <a:off x="7557473"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1" name="Shape 251"/>
          <p:cNvSpPr txBox="1"/>
          <p:nvPr/>
        </p:nvSpPr>
        <p:spPr>
          <a:xfrm>
            <a:off x="3364664"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1</a:t>
            </a:r>
            <a:endParaRPr sz="3000">
              <a:solidFill>
                <a:schemeClr val="lt1"/>
              </a:solidFill>
            </a:endParaRPr>
          </a:p>
        </p:txBody>
      </p:sp>
      <p:sp>
        <p:nvSpPr>
          <p:cNvPr id="252" name="Shape 252"/>
          <p:cNvSpPr txBox="1"/>
          <p:nvPr/>
        </p:nvSpPr>
        <p:spPr>
          <a:xfrm>
            <a:off x="2086964"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0</a:t>
            </a:r>
            <a:endParaRPr sz="3000">
              <a:solidFill>
                <a:schemeClr val="lt1"/>
              </a:solidFill>
            </a:endParaRPr>
          </a:p>
        </p:txBody>
      </p:sp>
      <p:sp>
        <p:nvSpPr>
          <p:cNvPr id="253" name="Shape 253"/>
          <p:cNvSpPr txBox="1"/>
          <p:nvPr/>
        </p:nvSpPr>
        <p:spPr>
          <a:xfrm>
            <a:off x="4773324"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Clr>
                <a:srgbClr val="000000"/>
              </a:buClr>
              <a:buSzPts val="1100"/>
              <a:buFont typeface="Arial"/>
              <a:buNone/>
            </a:pPr>
            <a:r>
              <a:rPr lang="en" sz="3000">
                <a:solidFill>
                  <a:schemeClr val="lt1"/>
                </a:solidFill>
              </a:rPr>
              <a:t>2</a:t>
            </a:r>
            <a:endParaRPr sz="3000">
              <a:solidFill>
                <a:schemeClr val="lt1"/>
              </a:solidFill>
            </a:endParaRPr>
          </a:p>
          <a:p>
            <a:pPr marL="0" lvl="0" indent="0" rtl="0">
              <a:spcBef>
                <a:spcPts val="0"/>
              </a:spcBef>
              <a:spcAft>
                <a:spcPts val="0"/>
              </a:spcAft>
              <a:buNone/>
            </a:pPr>
            <a:endParaRPr sz="3000">
              <a:solidFill>
                <a:schemeClr val="lt1"/>
              </a:solidFill>
            </a:endParaRPr>
          </a:p>
        </p:txBody>
      </p:sp>
      <p:sp>
        <p:nvSpPr>
          <p:cNvPr id="254" name="Shape 254"/>
          <p:cNvSpPr txBox="1"/>
          <p:nvPr/>
        </p:nvSpPr>
        <p:spPr>
          <a:xfrm>
            <a:off x="6161327"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3</a:t>
            </a:r>
            <a:endParaRPr sz="3000">
              <a:solidFill>
                <a:schemeClr val="lt1"/>
              </a:solidFill>
            </a:endParaRPr>
          </a:p>
          <a:p>
            <a:pPr marL="0" lvl="0" indent="0" rtl="0">
              <a:spcBef>
                <a:spcPts val="0"/>
              </a:spcBef>
              <a:spcAft>
                <a:spcPts val="0"/>
              </a:spcAft>
              <a:buNone/>
            </a:pPr>
            <a:endParaRPr sz="3000">
              <a:solidFill>
                <a:schemeClr val="lt1"/>
              </a:solidFill>
            </a:endParaRPr>
          </a:p>
        </p:txBody>
      </p:sp>
      <p:sp>
        <p:nvSpPr>
          <p:cNvPr id="255" name="Shape 255"/>
          <p:cNvSpPr txBox="1"/>
          <p:nvPr/>
        </p:nvSpPr>
        <p:spPr>
          <a:xfrm>
            <a:off x="3743575" y="1507250"/>
            <a:ext cx="4420800" cy="1904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Arial"/>
              <a:buNone/>
            </a:pPr>
            <a:r>
              <a:rPr lang="en" sz="3600" b="1" u="sng">
                <a:solidFill>
                  <a:srgbClr val="FF0000"/>
                </a:solidFill>
              </a:rPr>
              <a:t>Unsorted</a:t>
            </a:r>
            <a:endParaRPr sz="3600" b="0" i="0" u="none" strike="noStrike" cap="none">
              <a:solidFill>
                <a:srgbClr val="FF0000"/>
              </a:solidFill>
              <a:latin typeface="Calibri"/>
              <a:ea typeface="Calibri"/>
              <a:cs typeface="Calibri"/>
              <a:sym typeface="Calibri"/>
            </a:endParaRPr>
          </a:p>
        </p:txBody>
      </p:sp>
      <p:sp>
        <p:nvSpPr>
          <p:cNvPr id="256" name="Shape 256"/>
          <p:cNvSpPr txBox="1"/>
          <p:nvPr/>
        </p:nvSpPr>
        <p:spPr>
          <a:xfrm>
            <a:off x="270770" y="1556500"/>
            <a:ext cx="4420800" cy="17481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Arial"/>
              <a:buNone/>
            </a:pPr>
            <a:r>
              <a:rPr lang="en" sz="3600" b="1" u="sng">
                <a:solidFill>
                  <a:srgbClr val="00FF00"/>
                </a:solidFill>
              </a:rPr>
              <a:t>Sorted</a:t>
            </a:r>
            <a:r>
              <a:rPr lang="en" sz="3600">
                <a:solidFill>
                  <a:srgbClr val="00FF00"/>
                </a:solidFill>
                <a:latin typeface="Calibri"/>
                <a:ea typeface="Calibri"/>
                <a:cs typeface="Calibri"/>
                <a:sym typeface="Calibri"/>
              </a:rPr>
              <a:t>    </a:t>
            </a:r>
            <a:endParaRPr sz="3600" b="0" i="0" u="none" strike="noStrike" cap="none">
              <a:solidFill>
                <a:srgbClr val="00FF00"/>
              </a:solidFill>
              <a:latin typeface="Calibri"/>
              <a:ea typeface="Calibri"/>
              <a:cs typeface="Calibri"/>
              <a:sym typeface="Calibri"/>
            </a:endParaRPr>
          </a:p>
        </p:txBody>
      </p:sp>
      <p:sp>
        <p:nvSpPr>
          <p:cNvPr id="257" name="Shape 257"/>
          <p:cNvSpPr txBox="1"/>
          <p:nvPr/>
        </p:nvSpPr>
        <p:spPr>
          <a:xfrm>
            <a:off x="6930925"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a:solidFill>
                  <a:schemeClr val="lt1"/>
                </a:solidFill>
              </a:rPr>
              <a:t>4</a:t>
            </a:r>
            <a:endParaRPr sz="6000">
              <a:solidFill>
                <a:schemeClr val="lt1"/>
              </a:solidFill>
            </a:endParaRPr>
          </a:p>
        </p:txBody>
      </p:sp>
      <p:sp>
        <p:nvSpPr>
          <p:cNvPr id="258" name="Shape 258"/>
          <p:cNvSpPr txBox="1"/>
          <p:nvPr/>
        </p:nvSpPr>
        <p:spPr>
          <a:xfrm>
            <a:off x="1343000" y="736125"/>
            <a:ext cx="6442200" cy="11055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Arial"/>
              <a:buNone/>
            </a:pPr>
            <a:r>
              <a:rPr lang="en" sz="3950" b="1" dirty="0">
                <a:solidFill>
                  <a:srgbClr val="F2F2F2"/>
                </a:solidFill>
              </a:rPr>
              <a:t>Third pass: </a:t>
            </a:r>
            <a:endParaRPr sz="3950" b="1" dirty="0">
              <a:solidFill>
                <a:srgbClr val="F2F2F2"/>
              </a:solidFill>
            </a:endParaRPr>
          </a:p>
          <a:p>
            <a:pPr marL="0" marR="0" lvl="0" indent="0" algn="ctr" rtl="0">
              <a:spcBef>
                <a:spcPts val="0"/>
              </a:spcBef>
              <a:spcAft>
                <a:spcPts val="0"/>
              </a:spcAft>
              <a:buClr>
                <a:schemeClr val="dk1"/>
              </a:buClr>
              <a:buFont typeface="Arial"/>
              <a:buNone/>
            </a:pPr>
            <a:r>
              <a:rPr lang="en-US" sz="3950" b="1" dirty="0" smtClean="0">
                <a:solidFill>
                  <a:srgbClr val="F2F2F2"/>
                </a:solidFill>
              </a:rPr>
              <a:t>5 is new current smallest</a:t>
            </a:r>
            <a:endParaRPr sz="3950" b="1" dirty="0">
              <a:solidFill>
                <a:srgbClr val="F2F2F2"/>
              </a:solidFill>
            </a:endParaRPr>
          </a:p>
          <a:p>
            <a:pPr marL="0" marR="0" lvl="0" indent="0" algn="l" rtl="0">
              <a:spcBef>
                <a:spcPts val="0"/>
              </a:spcBef>
              <a:spcAft>
                <a:spcPts val="0"/>
              </a:spcAft>
              <a:buClr>
                <a:schemeClr val="dk1"/>
              </a:buClr>
              <a:buFont typeface="Arial"/>
              <a:buNone/>
            </a:pPr>
            <a:endParaRPr sz="4400" b="0" i="0" u="none" strike="noStrike" cap="none" dirty="0">
              <a:solidFill>
                <a:schemeClr val="dk1"/>
              </a:solidFill>
              <a:latin typeface="Calibri"/>
              <a:ea typeface="Calibri"/>
              <a:cs typeface="Calibri"/>
              <a:sym typeface="Calibri"/>
            </a:endParaRPr>
          </a:p>
        </p:txBody>
      </p:sp>
      <p:sp>
        <p:nvSpPr>
          <p:cNvPr id="32" name="Up Arrow 31"/>
          <p:cNvSpPr/>
          <p:nvPr/>
        </p:nvSpPr>
        <p:spPr>
          <a:xfrm>
            <a:off x="5306216" y="5252125"/>
            <a:ext cx="1354073" cy="1194813"/>
          </a:xfrm>
          <a:prstGeom prst="upArrow">
            <a:avLst/>
          </a:prstGeom>
          <a:ln>
            <a:solidFill>
              <a:srgbClr val="FFFF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min=5</a:t>
            </a:r>
            <a:endParaRPr lang="en-US" b="1" dirty="0"/>
          </a:p>
          <a:p>
            <a:pPr algn="ctr"/>
            <a:r>
              <a:rPr lang="en-US" b="1" dirty="0"/>
              <a:t>@</a:t>
            </a:r>
          </a:p>
          <a:p>
            <a:pPr algn="ctr"/>
            <a:r>
              <a:rPr lang="en-US" b="1" dirty="0" err="1" smtClean="0"/>
              <a:t>i</a:t>
            </a:r>
            <a:r>
              <a:rPr lang="en-US" b="1" dirty="0" smtClean="0"/>
              <a:t>=3</a:t>
            </a:r>
            <a:endParaRPr lang="en-US" b="1" dirty="0"/>
          </a:p>
        </p:txBody>
      </p:sp>
    </p:spTree>
    <p:extLst>
      <p:ext uri="{BB962C8B-B14F-4D97-AF65-F5344CB8AC3E}">
        <p14:creationId xmlns:p14="http://schemas.microsoft.com/office/powerpoint/2010/main" val="34980538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p:nvPr/>
        </p:nvSpPr>
        <p:spPr>
          <a:xfrm>
            <a:off x="3885925" y="3465775"/>
            <a:ext cx="4187700" cy="1639200"/>
          </a:xfrm>
          <a:prstGeom prst="rect">
            <a:avLst/>
          </a:pr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5" name="Shape 235"/>
          <p:cNvSpPr txBox="1"/>
          <p:nvPr/>
        </p:nvSpPr>
        <p:spPr>
          <a:xfrm>
            <a:off x="5603950"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dirty="0">
                <a:solidFill>
                  <a:schemeClr val="lt1"/>
                </a:solidFill>
              </a:rPr>
              <a:t>5</a:t>
            </a:r>
            <a:endParaRPr sz="6000" dirty="0">
              <a:solidFill>
                <a:schemeClr val="lt1"/>
              </a:solidFill>
            </a:endParaRPr>
          </a:p>
        </p:txBody>
      </p:sp>
      <p:sp>
        <p:nvSpPr>
          <p:cNvPr id="236" name="Shape 236"/>
          <p:cNvSpPr/>
          <p:nvPr/>
        </p:nvSpPr>
        <p:spPr>
          <a:xfrm>
            <a:off x="1167875" y="3422775"/>
            <a:ext cx="2718000" cy="1664700"/>
          </a:xfrm>
          <a:prstGeom prst="rect">
            <a:avLst/>
          </a:prstGeom>
          <a:solidFill>
            <a:srgbClr val="00F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7" name="Shape 237"/>
          <p:cNvSpPr txBox="1"/>
          <p:nvPr/>
        </p:nvSpPr>
        <p:spPr>
          <a:xfrm>
            <a:off x="1489575"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a:solidFill>
                  <a:schemeClr val="lt1"/>
                </a:solidFill>
              </a:rPr>
              <a:t>2</a:t>
            </a:r>
            <a:endParaRPr sz="6000">
              <a:solidFill>
                <a:schemeClr val="lt1"/>
              </a:solidFill>
            </a:endParaRPr>
          </a:p>
        </p:txBody>
      </p:sp>
      <p:sp>
        <p:nvSpPr>
          <p:cNvPr id="238" name="Shape 238"/>
          <p:cNvSpPr txBox="1"/>
          <p:nvPr/>
        </p:nvSpPr>
        <p:spPr>
          <a:xfrm>
            <a:off x="2880775"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a:solidFill>
                  <a:schemeClr val="lt1"/>
                </a:solidFill>
              </a:rPr>
              <a:t>3</a:t>
            </a:r>
            <a:endParaRPr sz="6000">
              <a:solidFill>
                <a:schemeClr val="lt1"/>
              </a:solidFill>
            </a:endParaRPr>
          </a:p>
        </p:txBody>
      </p:sp>
      <p:sp>
        <p:nvSpPr>
          <p:cNvPr id="239" name="Shape 239"/>
          <p:cNvSpPr/>
          <p:nvPr/>
        </p:nvSpPr>
        <p:spPr>
          <a:xfrm>
            <a:off x="1159798" y="3426050"/>
            <a:ext cx="6913500" cy="1639200"/>
          </a:xfrm>
          <a:prstGeom prst="rect">
            <a:avLst/>
          </a:prstGeom>
          <a:noFill/>
          <a:ln w="762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40" name="Shape 240"/>
          <p:cNvSpPr txBox="1"/>
          <p:nvPr/>
        </p:nvSpPr>
        <p:spPr>
          <a:xfrm>
            <a:off x="4180025"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dirty="0">
                <a:solidFill>
                  <a:schemeClr val="lt1"/>
                </a:solidFill>
              </a:rPr>
              <a:t>6</a:t>
            </a:r>
            <a:endParaRPr sz="6000" dirty="0">
              <a:solidFill>
                <a:schemeClr val="lt1"/>
              </a:solidFill>
            </a:endParaRPr>
          </a:p>
        </p:txBody>
      </p:sp>
      <p:sp>
        <p:nvSpPr>
          <p:cNvPr id="241" name="Shape 241"/>
          <p:cNvSpPr txBox="1"/>
          <p:nvPr/>
        </p:nvSpPr>
        <p:spPr>
          <a:xfrm>
            <a:off x="7597823"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4</a:t>
            </a:r>
            <a:endParaRPr sz="3000">
              <a:solidFill>
                <a:schemeClr val="lt1"/>
              </a:solidFill>
            </a:endParaRPr>
          </a:p>
          <a:p>
            <a:pPr marL="0" lvl="0" indent="0" rtl="0">
              <a:spcBef>
                <a:spcPts val="0"/>
              </a:spcBef>
              <a:spcAft>
                <a:spcPts val="0"/>
              </a:spcAft>
              <a:buNone/>
            </a:pPr>
            <a:endParaRPr sz="3000">
              <a:solidFill>
                <a:schemeClr val="lt1"/>
              </a:solidFill>
            </a:endParaRPr>
          </a:p>
        </p:txBody>
      </p:sp>
      <p:cxnSp>
        <p:nvCxnSpPr>
          <p:cNvPr id="242" name="Shape 242"/>
          <p:cNvCxnSpPr/>
          <p:nvPr/>
        </p:nvCxnSpPr>
        <p:spPr>
          <a:xfrm>
            <a:off x="2548973" y="3386220"/>
            <a:ext cx="0" cy="1664700"/>
          </a:xfrm>
          <a:prstGeom prst="straightConnector1">
            <a:avLst/>
          </a:prstGeom>
          <a:noFill/>
          <a:ln w="76200" cap="flat" cmpd="sng">
            <a:solidFill>
              <a:schemeClr val="lt1"/>
            </a:solidFill>
            <a:prstDash val="solid"/>
            <a:round/>
            <a:headEnd type="none" w="med" len="med"/>
            <a:tailEnd type="none" w="med" len="med"/>
          </a:ln>
        </p:spPr>
      </p:cxnSp>
      <p:cxnSp>
        <p:nvCxnSpPr>
          <p:cNvPr id="243" name="Shape 243"/>
          <p:cNvCxnSpPr/>
          <p:nvPr/>
        </p:nvCxnSpPr>
        <p:spPr>
          <a:xfrm>
            <a:off x="3885924" y="3386220"/>
            <a:ext cx="0" cy="1664700"/>
          </a:xfrm>
          <a:prstGeom prst="straightConnector1">
            <a:avLst/>
          </a:prstGeom>
          <a:noFill/>
          <a:ln w="76200" cap="flat" cmpd="sng">
            <a:solidFill>
              <a:schemeClr val="lt1"/>
            </a:solidFill>
            <a:prstDash val="solid"/>
            <a:round/>
            <a:headEnd type="none" w="med" len="med"/>
            <a:tailEnd type="none" w="med" len="med"/>
          </a:ln>
        </p:spPr>
      </p:cxnSp>
      <p:cxnSp>
        <p:nvCxnSpPr>
          <p:cNvPr id="244" name="Shape 244"/>
          <p:cNvCxnSpPr/>
          <p:nvPr/>
        </p:nvCxnSpPr>
        <p:spPr>
          <a:xfrm>
            <a:off x="5248674" y="3386220"/>
            <a:ext cx="0" cy="1664700"/>
          </a:xfrm>
          <a:prstGeom prst="straightConnector1">
            <a:avLst/>
          </a:prstGeom>
          <a:noFill/>
          <a:ln w="76200" cap="flat" cmpd="sng">
            <a:solidFill>
              <a:schemeClr val="lt1"/>
            </a:solidFill>
            <a:prstDash val="solid"/>
            <a:round/>
            <a:headEnd type="none" w="med" len="med"/>
            <a:tailEnd type="none" w="med" len="med"/>
          </a:ln>
        </p:spPr>
      </p:cxnSp>
      <p:cxnSp>
        <p:nvCxnSpPr>
          <p:cNvPr id="245" name="Shape 245"/>
          <p:cNvCxnSpPr/>
          <p:nvPr/>
        </p:nvCxnSpPr>
        <p:spPr>
          <a:xfrm>
            <a:off x="6667971" y="3386220"/>
            <a:ext cx="0" cy="1664700"/>
          </a:xfrm>
          <a:prstGeom prst="straightConnector1">
            <a:avLst/>
          </a:prstGeom>
          <a:noFill/>
          <a:ln w="76200" cap="flat" cmpd="sng">
            <a:solidFill>
              <a:schemeClr val="lt1"/>
            </a:solidFill>
            <a:prstDash val="solid"/>
            <a:round/>
            <a:headEnd type="none" w="med" len="med"/>
            <a:tailEnd type="none" w="med" len="med"/>
          </a:ln>
        </p:spPr>
      </p:cxnSp>
      <p:sp>
        <p:nvSpPr>
          <p:cNvPr id="246" name="Shape 246"/>
          <p:cNvSpPr/>
          <p:nvPr/>
        </p:nvSpPr>
        <p:spPr>
          <a:xfrm>
            <a:off x="2046614"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7" name="Shape 247"/>
          <p:cNvSpPr/>
          <p:nvPr/>
        </p:nvSpPr>
        <p:spPr>
          <a:xfrm>
            <a:off x="6120977"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8" name="Shape 248"/>
          <p:cNvSpPr/>
          <p:nvPr/>
        </p:nvSpPr>
        <p:spPr>
          <a:xfrm>
            <a:off x="4732974"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9" name="Shape 249"/>
          <p:cNvSpPr/>
          <p:nvPr/>
        </p:nvSpPr>
        <p:spPr>
          <a:xfrm>
            <a:off x="3370224"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0" name="Shape 250"/>
          <p:cNvSpPr/>
          <p:nvPr/>
        </p:nvSpPr>
        <p:spPr>
          <a:xfrm>
            <a:off x="7557473"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1" name="Shape 251"/>
          <p:cNvSpPr txBox="1"/>
          <p:nvPr/>
        </p:nvSpPr>
        <p:spPr>
          <a:xfrm>
            <a:off x="3364664"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1</a:t>
            </a:r>
            <a:endParaRPr sz="3000">
              <a:solidFill>
                <a:schemeClr val="lt1"/>
              </a:solidFill>
            </a:endParaRPr>
          </a:p>
        </p:txBody>
      </p:sp>
      <p:sp>
        <p:nvSpPr>
          <p:cNvPr id="252" name="Shape 252"/>
          <p:cNvSpPr txBox="1"/>
          <p:nvPr/>
        </p:nvSpPr>
        <p:spPr>
          <a:xfrm>
            <a:off x="2086964"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0</a:t>
            </a:r>
            <a:endParaRPr sz="3000">
              <a:solidFill>
                <a:schemeClr val="lt1"/>
              </a:solidFill>
            </a:endParaRPr>
          </a:p>
        </p:txBody>
      </p:sp>
      <p:sp>
        <p:nvSpPr>
          <p:cNvPr id="253" name="Shape 253"/>
          <p:cNvSpPr txBox="1"/>
          <p:nvPr/>
        </p:nvSpPr>
        <p:spPr>
          <a:xfrm>
            <a:off x="4773324"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Clr>
                <a:srgbClr val="000000"/>
              </a:buClr>
              <a:buSzPts val="1100"/>
              <a:buFont typeface="Arial"/>
              <a:buNone/>
            </a:pPr>
            <a:r>
              <a:rPr lang="en" sz="3000">
                <a:solidFill>
                  <a:schemeClr val="lt1"/>
                </a:solidFill>
              </a:rPr>
              <a:t>2</a:t>
            </a:r>
            <a:endParaRPr sz="3000">
              <a:solidFill>
                <a:schemeClr val="lt1"/>
              </a:solidFill>
            </a:endParaRPr>
          </a:p>
          <a:p>
            <a:pPr marL="0" lvl="0" indent="0" rtl="0">
              <a:spcBef>
                <a:spcPts val="0"/>
              </a:spcBef>
              <a:spcAft>
                <a:spcPts val="0"/>
              </a:spcAft>
              <a:buNone/>
            </a:pPr>
            <a:endParaRPr sz="3000">
              <a:solidFill>
                <a:schemeClr val="lt1"/>
              </a:solidFill>
            </a:endParaRPr>
          </a:p>
        </p:txBody>
      </p:sp>
      <p:sp>
        <p:nvSpPr>
          <p:cNvPr id="254" name="Shape 254"/>
          <p:cNvSpPr txBox="1"/>
          <p:nvPr/>
        </p:nvSpPr>
        <p:spPr>
          <a:xfrm>
            <a:off x="6161327"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3</a:t>
            </a:r>
            <a:endParaRPr sz="3000">
              <a:solidFill>
                <a:schemeClr val="lt1"/>
              </a:solidFill>
            </a:endParaRPr>
          </a:p>
          <a:p>
            <a:pPr marL="0" lvl="0" indent="0" rtl="0">
              <a:spcBef>
                <a:spcPts val="0"/>
              </a:spcBef>
              <a:spcAft>
                <a:spcPts val="0"/>
              </a:spcAft>
              <a:buNone/>
            </a:pPr>
            <a:endParaRPr sz="3000">
              <a:solidFill>
                <a:schemeClr val="lt1"/>
              </a:solidFill>
            </a:endParaRPr>
          </a:p>
        </p:txBody>
      </p:sp>
      <p:sp>
        <p:nvSpPr>
          <p:cNvPr id="255" name="Shape 255"/>
          <p:cNvSpPr txBox="1"/>
          <p:nvPr/>
        </p:nvSpPr>
        <p:spPr>
          <a:xfrm>
            <a:off x="3743575" y="1507250"/>
            <a:ext cx="4420800" cy="1904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Arial"/>
              <a:buNone/>
            </a:pPr>
            <a:r>
              <a:rPr lang="en" sz="3600" b="1" u="sng">
                <a:solidFill>
                  <a:srgbClr val="FF0000"/>
                </a:solidFill>
              </a:rPr>
              <a:t>Unsorted</a:t>
            </a:r>
            <a:endParaRPr sz="3600" b="0" i="0" u="none" strike="noStrike" cap="none">
              <a:solidFill>
                <a:srgbClr val="FF0000"/>
              </a:solidFill>
              <a:latin typeface="Calibri"/>
              <a:ea typeface="Calibri"/>
              <a:cs typeface="Calibri"/>
              <a:sym typeface="Calibri"/>
            </a:endParaRPr>
          </a:p>
        </p:txBody>
      </p:sp>
      <p:sp>
        <p:nvSpPr>
          <p:cNvPr id="256" name="Shape 256"/>
          <p:cNvSpPr txBox="1"/>
          <p:nvPr/>
        </p:nvSpPr>
        <p:spPr>
          <a:xfrm>
            <a:off x="270770" y="1556500"/>
            <a:ext cx="4420800" cy="17481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Arial"/>
              <a:buNone/>
            </a:pPr>
            <a:r>
              <a:rPr lang="en" sz="3600" b="1" u="sng">
                <a:solidFill>
                  <a:srgbClr val="00FF00"/>
                </a:solidFill>
              </a:rPr>
              <a:t>Sorted</a:t>
            </a:r>
            <a:r>
              <a:rPr lang="en" sz="3600">
                <a:solidFill>
                  <a:srgbClr val="00FF00"/>
                </a:solidFill>
                <a:latin typeface="Calibri"/>
                <a:ea typeface="Calibri"/>
                <a:cs typeface="Calibri"/>
                <a:sym typeface="Calibri"/>
              </a:rPr>
              <a:t>    </a:t>
            </a:r>
            <a:endParaRPr sz="3600" b="0" i="0" u="none" strike="noStrike" cap="none">
              <a:solidFill>
                <a:srgbClr val="00FF00"/>
              </a:solidFill>
              <a:latin typeface="Calibri"/>
              <a:ea typeface="Calibri"/>
              <a:cs typeface="Calibri"/>
              <a:sym typeface="Calibri"/>
            </a:endParaRPr>
          </a:p>
        </p:txBody>
      </p:sp>
      <p:sp>
        <p:nvSpPr>
          <p:cNvPr id="257" name="Shape 257"/>
          <p:cNvSpPr txBox="1"/>
          <p:nvPr/>
        </p:nvSpPr>
        <p:spPr>
          <a:xfrm>
            <a:off x="6930925"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a:solidFill>
                  <a:schemeClr val="lt1"/>
                </a:solidFill>
              </a:rPr>
              <a:t>4</a:t>
            </a:r>
            <a:endParaRPr sz="6000">
              <a:solidFill>
                <a:schemeClr val="lt1"/>
              </a:solidFill>
            </a:endParaRPr>
          </a:p>
        </p:txBody>
      </p:sp>
      <p:sp>
        <p:nvSpPr>
          <p:cNvPr id="258" name="Shape 258"/>
          <p:cNvSpPr txBox="1"/>
          <p:nvPr/>
        </p:nvSpPr>
        <p:spPr>
          <a:xfrm>
            <a:off x="1343000" y="736125"/>
            <a:ext cx="6442200" cy="11055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Arial"/>
              <a:buNone/>
            </a:pPr>
            <a:r>
              <a:rPr lang="en" sz="3950" b="1" dirty="0">
                <a:solidFill>
                  <a:srgbClr val="F2F2F2"/>
                </a:solidFill>
              </a:rPr>
              <a:t>Third pass: </a:t>
            </a:r>
            <a:endParaRPr sz="3950" b="1" dirty="0">
              <a:solidFill>
                <a:srgbClr val="F2F2F2"/>
              </a:solidFill>
            </a:endParaRPr>
          </a:p>
          <a:p>
            <a:pPr marL="0" marR="0" lvl="0" indent="0" algn="ctr" rtl="0">
              <a:spcBef>
                <a:spcPts val="0"/>
              </a:spcBef>
              <a:spcAft>
                <a:spcPts val="0"/>
              </a:spcAft>
              <a:buClr>
                <a:schemeClr val="dk1"/>
              </a:buClr>
              <a:buFont typeface="Arial"/>
              <a:buNone/>
            </a:pPr>
            <a:r>
              <a:rPr lang="en-US" sz="3950" b="1" dirty="0">
                <a:solidFill>
                  <a:srgbClr val="F2F2F2"/>
                </a:solidFill>
              </a:rPr>
              <a:t>4</a:t>
            </a:r>
            <a:r>
              <a:rPr lang="en-US" sz="3950" b="1" dirty="0" smtClean="0">
                <a:solidFill>
                  <a:srgbClr val="F2F2F2"/>
                </a:solidFill>
              </a:rPr>
              <a:t> is new current smallest</a:t>
            </a:r>
            <a:endParaRPr sz="3950" b="1" dirty="0">
              <a:solidFill>
                <a:srgbClr val="F2F2F2"/>
              </a:solidFill>
            </a:endParaRPr>
          </a:p>
          <a:p>
            <a:pPr marL="0" marR="0" lvl="0" indent="0" algn="l" rtl="0">
              <a:spcBef>
                <a:spcPts val="0"/>
              </a:spcBef>
              <a:spcAft>
                <a:spcPts val="0"/>
              </a:spcAft>
              <a:buClr>
                <a:schemeClr val="dk1"/>
              </a:buClr>
              <a:buFont typeface="Arial"/>
              <a:buNone/>
            </a:pPr>
            <a:endParaRPr sz="4400" b="0" i="0" u="none" strike="noStrike" cap="none" dirty="0">
              <a:solidFill>
                <a:schemeClr val="dk1"/>
              </a:solidFill>
              <a:latin typeface="Calibri"/>
              <a:ea typeface="Calibri"/>
              <a:cs typeface="Calibri"/>
              <a:sym typeface="Calibri"/>
            </a:endParaRPr>
          </a:p>
        </p:txBody>
      </p:sp>
      <p:sp>
        <p:nvSpPr>
          <p:cNvPr id="32" name="Up Arrow 31"/>
          <p:cNvSpPr/>
          <p:nvPr/>
        </p:nvSpPr>
        <p:spPr>
          <a:xfrm>
            <a:off x="6660289" y="5186700"/>
            <a:ext cx="1354073" cy="1194813"/>
          </a:xfrm>
          <a:prstGeom prst="upArrow">
            <a:avLst/>
          </a:prstGeom>
          <a:ln>
            <a:solidFill>
              <a:srgbClr val="FFFF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min=4</a:t>
            </a:r>
            <a:endParaRPr lang="en-US" b="1" dirty="0"/>
          </a:p>
          <a:p>
            <a:pPr algn="ctr"/>
            <a:r>
              <a:rPr lang="en-US" b="1" dirty="0"/>
              <a:t>@</a:t>
            </a:r>
          </a:p>
          <a:p>
            <a:pPr algn="ctr"/>
            <a:r>
              <a:rPr lang="en-US" b="1" dirty="0" err="1" smtClean="0"/>
              <a:t>i</a:t>
            </a:r>
            <a:r>
              <a:rPr lang="en-US" b="1" dirty="0" smtClean="0"/>
              <a:t>=4</a:t>
            </a:r>
            <a:endParaRPr lang="en-US" b="1" dirty="0"/>
          </a:p>
        </p:txBody>
      </p:sp>
    </p:spTree>
    <p:extLst>
      <p:ext uri="{BB962C8B-B14F-4D97-AF65-F5344CB8AC3E}">
        <p14:creationId xmlns:p14="http://schemas.microsoft.com/office/powerpoint/2010/main" val="19426628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p:nvPr/>
        </p:nvSpPr>
        <p:spPr>
          <a:xfrm>
            <a:off x="3885925" y="3465775"/>
            <a:ext cx="4187700" cy="1639200"/>
          </a:xfrm>
          <a:prstGeom prst="rect">
            <a:avLst/>
          </a:pr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5" name="Shape 235"/>
          <p:cNvSpPr txBox="1"/>
          <p:nvPr/>
        </p:nvSpPr>
        <p:spPr>
          <a:xfrm>
            <a:off x="5603950"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a:solidFill>
                  <a:schemeClr val="lt1"/>
                </a:solidFill>
              </a:rPr>
              <a:t>6</a:t>
            </a:r>
            <a:endParaRPr sz="6000">
              <a:solidFill>
                <a:schemeClr val="lt1"/>
              </a:solidFill>
            </a:endParaRPr>
          </a:p>
        </p:txBody>
      </p:sp>
      <p:sp>
        <p:nvSpPr>
          <p:cNvPr id="236" name="Shape 236"/>
          <p:cNvSpPr/>
          <p:nvPr/>
        </p:nvSpPr>
        <p:spPr>
          <a:xfrm>
            <a:off x="1167875" y="3422775"/>
            <a:ext cx="2718000" cy="1664700"/>
          </a:xfrm>
          <a:prstGeom prst="rect">
            <a:avLst/>
          </a:prstGeom>
          <a:solidFill>
            <a:srgbClr val="00F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7" name="Shape 237"/>
          <p:cNvSpPr txBox="1"/>
          <p:nvPr/>
        </p:nvSpPr>
        <p:spPr>
          <a:xfrm>
            <a:off x="1489575"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a:solidFill>
                  <a:schemeClr val="lt1"/>
                </a:solidFill>
              </a:rPr>
              <a:t>2</a:t>
            </a:r>
            <a:endParaRPr sz="6000">
              <a:solidFill>
                <a:schemeClr val="lt1"/>
              </a:solidFill>
            </a:endParaRPr>
          </a:p>
        </p:txBody>
      </p:sp>
      <p:sp>
        <p:nvSpPr>
          <p:cNvPr id="238" name="Shape 238"/>
          <p:cNvSpPr txBox="1"/>
          <p:nvPr/>
        </p:nvSpPr>
        <p:spPr>
          <a:xfrm>
            <a:off x="2880775"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a:solidFill>
                  <a:schemeClr val="lt1"/>
                </a:solidFill>
              </a:rPr>
              <a:t>3</a:t>
            </a:r>
            <a:endParaRPr sz="6000">
              <a:solidFill>
                <a:schemeClr val="lt1"/>
              </a:solidFill>
            </a:endParaRPr>
          </a:p>
        </p:txBody>
      </p:sp>
      <p:sp>
        <p:nvSpPr>
          <p:cNvPr id="239" name="Shape 239"/>
          <p:cNvSpPr/>
          <p:nvPr/>
        </p:nvSpPr>
        <p:spPr>
          <a:xfrm>
            <a:off x="1159798" y="3426050"/>
            <a:ext cx="6913500" cy="1639200"/>
          </a:xfrm>
          <a:prstGeom prst="rect">
            <a:avLst/>
          </a:prstGeom>
          <a:noFill/>
          <a:ln w="762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40" name="Shape 240"/>
          <p:cNvSpPr txBox="1"/>
          <p:nvPr/>
        </p:nvSpPr>
        <p:spPr>
          <a:xfrm>
            <a:off x="4180025"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a:solidFill>
                  <a:schemeClr val="lt1"/>
                </a:solidFill>
              </a:rPr>
              <a:t>5</a:t>
            </a:r>
            <a:endParaRPr sz="6000">
              <a:solidFill>
                <a:schemeClr val="lt1"/>
              </a:solidFill>
            </a:endParaRPr>
          </a:p>
        </p:txBody>
      </p:sp>
      <p:sp>
        <p:nvSpPr>
          <p:cNvPr id="241" name="Shape 241"/>
          <p:cNvSpPr txBox="1"/>
          <p:nvPr/>
        </p:nvSpPr>
        <p:spPr>
          <a:xfrm>
            <a:off x="7597823"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4</a:t>
            </a:r>
            <a:endParaRPr sz="3000">
              <a:solidFill>
                <a:schemeClr val="lt1"/>
              </a:solidFill>
            </a:endParaRPr>
          </a:p>
          <a:p>
            <a:pPr marL="0" lvl="0" indent="0" rtl="0">
              <a:spcBef>
                <a:spcPts val="0"/>
              </a:spcBef>
              <a:spcAft>
                <a:spcPts val="0"/>
              </a:spcAft>
              <a:buNone/>
            </a:pPr>
            <a:endParaRPr sz="3000">
              <a:solidFill>
                <a:schemeClr val="lt1"/>
              </a:solidFill>
            </a:endParaRPr>
          </a:p>
        </p:txBody>
      </p:sp>
      <p:cxnSp>
        <p:nvCxnSpPr>
          <p:cNvPr id="242" name="Shape 242"/>
          <p:cNvCxnSpPr/>
          <p:nvPr/>
        </p:nvCxnSpPr>
        <p:spPr>
          <a:xfrm>
            <a:off x="2548973" y="3386220"/>
            <a:ext cx="0" cy="1664700"/>
          </a:xfrm>
          <a:prstGeom prst="straightConnector1">
            <a:avLst/>
          </a:prstGeom>
          <a:noFill/>
          <a:ln w="76200" cap="flat" cmpd="sng">
            <a:solidFill>
              <a:schemeClr val="lt1"/>
            </a:solidFill>
            <a:prstDash val="solid"/>
            <a:round/>
            <a:headEnd type="none" w="med" len="med"/>
            <a:tailEnd type="none" w="med" len="med"/>
          </a:ln>
        </p:spPr>
      </p:cxnSp>
      <p:cxnSp>
        <p:nvCxnSpPr>
          <p:cNvPr id="243" name="Shape 243"/>
          <p:cNvCxnSpPr/>
          <p:nvPr/>
        </p:nvCxnSpPr>
        <p:spPr>
          <a:xfrm>
            <a:off x="3885924" y="3386220"/>
            <a:ext cx="0" cy="1664700"/>
          </a:xfrm>
          <a:prstGeom prst="straightConnector1">
            <a:avLst/>
          </a:prstGeom>
          <a:noFill/>
          <a:ln w="76200" cap="flat" cmpd="sng">
            <a:solidFill>
              <a:schemeClr val="lt1"/>
            </a:solidFill>
            <a:prstDash val="solid"/>
            <a:round/>
            <a:headEnd type="none" w="med" len="med"/>
            <a:tailEnd type="none" w="med" len="med"/>
          </a:ln>
        </p:spPr>
      </p:cxnSp>
      <p:cxnSp>
        <p:nvCxnSpPr>
          <p:cNvPr id="244" name="Shape 244"/>
          <p:cNvCxnSpPr/>
          <p:nvPr/>
        </p:nvCxnSpPr>
        <p:spPr>
          <a:xfrm>
            <a:off x="5248674" y="3386220"/>
            <a:ext cx="0" cy="1664700"/>
          </a:xfrm>
          <a:prstGeom prst="straightConnector1">
            <a:avLst/>
          </a:prstGeom>
          <a:noFill/>
          <a:ln w="76200" cap="flat" cmpd="sng">
            <a:solidFill>
              <a:schemeClr val="lt1"/>
            </a:solidFill>
            <a:prstDash val="solid"/>
            <a:round/>
            <a:headEnd type="none" w="med" len="med"/>
            <a:tailEnd type="none" w="med" len="med"/>
          </a:ln>
        </p:spPr>
      </p:cxnSp>
      <p:cxnSp>
        <p:nvCxnSpPr>
          <p:cNvPr id="245" name="Shape 245"/>
          <p:cNvCxnSpPr/>
          <p:nvPr/>
        </p:nvCxnSpPr>
        <p:spPr>
          <a:xfrm>
            <a:off x="6667971" y="3386220"/>
            <a:ext cx="0" cy="1664700"/>
          </a:xfrm>
          <a:prstGeom prst="straightConnector1">
            <a:avLst/>
          </a:prstGeom>
          <a:noFill/>
          <a:ln w="76200" cap="flat" cmpd="sng">
            <a:solidFill>
              <a:schemeClr val="lt1"/>
            </a:solidFill>
            <a:prstDash val="solid"/>
            <a:round/>
            <a:headEnd type="none" w="med" len="med"/>
            <a:tailEnd type="none" w="med" len="med"/>
          </a:ln>
        </p:spPr>
      </p:cxnSp>
      <p:sp>
        <p:nvSpPr>
          <p:cNvPr id="246" name="Shape 246"/>
          <p:cNvSpPr/>
          <p:nvPr/>
        </p:nvSpPr>
        <p:spPr>
          <a:xfrm>
            <a:off x="2046614"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7" name="Shape 247"/>
          <p:cNvSpPr/>
          <p:nvPr/>
        </p:nvSpPr>
        <p:spPr>
          <a:xfrm>
            <a:off x="6120977"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8" name="Shape 248"/>
          <p:cNvSpPr/>
          <p:nvPr/>
        </p:nvSpPr>
        <p:spPr>
          <a:xfrm>
            <a:off x="4732974"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9" name="Shape 249"/>
          <p:cNvSpPr/>
          <p:nvPr/>
        </p:nvSpPr>
        <p:spPr>
          <a:xfrm>
            <a:off x="3370224"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0" name="Shape 250"/>
          <p:cNvSpPr/>
          <p:nvPr/>
        </p:nvSpPr>
        <p:spPr>
          <a:xfrm>
            <a:off x="7557473"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1" name="Shape 251"/>
          <p:cNvSpPr txBox="1"/>
          <p:nvPr/>
        </p:nvSpPr>
        <p:spPr>
          <a:xfrm>
            <a:off x="3364664"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1</a:t>
            </a:r>
            <a:endParaRPr sz="3000">
              <a:solidFill>
                <a:schemeClr val="lt1"/>
              </a:solidFill>
            </a:endParaRPr>
          </a:p>
        </p:txBody>
      </p:sp>
      <p:sp>
        <p:nvSpPr>
          <p:cNvPr id="252" name="Shape 252"/>
          <p:cNvSpPr txBox="1"/>
          <p:nvPr/>
        </p:nvSpPr>
        <p:spPr>
          <a:xfrm>
            <a:off x="2086964"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0</a:t>
            </a:r>
            <a:endParaRPr sz="3000">
              <a:solidFill>
                <a:schemeClr val="lt1"/>
              </a:solidFill>
            </a:endParaRPr>
          </a:p>
        </p:txBody>
      </p:sp>
      <p:sp>
        <p:nvSpPr>
          <p:cNvPr id="253" name="Shape 253"/>
          <p:cNvSpPr txBox="1"/>
          <p:nvPr/>
        </p:nvSpPr>
        <p:spPr>
          <a:xfrm>
            <a:off x="4773324"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Clr>
                <a:srgbClr val="000000"/>
              </a:buClr>
              <a:buSzPts val="1100"/>
              <a:buFont typeface="Arial"/>
              <a:buNone/>
            </a:pPr>
            <a:r>
              <a:rPr lang="en" sz="3000">
                <a:solidFill>
                  <a:schemeClr val="lt1"/>
                </a:solidFill>
              </a:rPr>
              <a:t>2</a:t>
            </a:r>
            <a:endParaRPr sz="3000">
              <a:solidFill>
                <a:schemeClr val="lt1"/>
              </a:solidFill>
            </a:endParaRPr>
          </a:p>
          <a:p>
            <a:pPr marL="0" lvl="0" indent="0" rtl="0">
              <a:spcBef>
                <a:spcPts val="0"/>
              </a:spcBef>
              <a:spcAft>
                <a:spcPts val="0"/>
              </a:spcAft>
              <a:buNone/>
            </a:pPr>
            <a:endParaRPr sz="3000">
              <a:solidFill>
                <a:schemeClr val="lt1"/>
              </a:solidFill>
            </a:endParaRPr>
          </a:p>
        </p:txBody>
      </p:sp>
      <p:sp>
        <p:nvSpPr>
          <p:cNvPr id="254" name="Shape 254"/>
          <p:cNvSpPr txBox="1"/>
          <p:nvPr/>
        </p:nvSpPr>
        <p:spPr>
          <a:xfrm>
            <a:off x="6161327"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3</a:t>
            </a:r>
            <a:endParaRPr sz="3000">
              <a:solidFill>
                <a:schemeClr val="lt1"/>
              </a:solidFill>
            </a:endParaRPr>
          </a:p>
          <a:p>
            <a:pPr marL="0" lvl="0" indent="0" rtl="0">
              <a:spcBef>
                <a:spcPts val="0"/>
              </a:spcBef>
              <a:spcAft>
                <a:spcPts val="0"/>
              </a:spcAft>
              <a:buNone/>
            </a:pPr>
            <a:endParaRPr sz="3000">
              <a:solidFill>
                <a:schemeClr val="lt1"/>
              </a:solidFill>
            </a:endParaRPr>
          </a:p>
        </p:txBody>
      </p:sp>
      <p:sp>
        <p:nvSpPr>
          <p:cNvPr id="255" name="Shape 255"/>
          <p:cNvSpPr txBox="1"/>
          <p:nvPr/>
        </p:nvSpPr>
        <p:spPr>
          <a:xfrm>
            <a:off x="3743575" y="1507250"/>
            <a:ext cx="4420800" cy="1904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Arial"/>
              <a:buNone/>
            </a:pPr>
            <a:r>
              <a:rPr lang="en" sz="3600" b="1" u="sng">
                <a:solidFill>
                  <a:srgbClr val="FF0000"/>
                </a:solidFill>
              </a:rPr>
              <a:t>Unsorted</a:t>
            </a:r>
            <a:endParaRPr sz="3600" b="0" i="0" u="none" strike="noStrike" cap="none">
              <a:solidFill>
                <a:srgbClr val="FF0000"/>
              </a:solidFill>
              <a:latin typeface="Calibri"/>
              <a:ea typeface="Calibri"/>
              <a:cs typeface="Calibri"/>
              <a:sym typeface="Calibri"/>
            </a:endParaRPr>
          </a:p>
        </p:txBody>
      </p:sp>
      <p:sp>
        <p:nvSpPr>
          <p:cNvPr id="256" name="Shape 256"/>
          <p:cNvSpPr txBox="1"/>
          <p:nvPr/>
        </p:nvSpPr>
        <p:spPr>
          <a:xfrm>
            <a:off x="270770" y="1556500"/>
            <a:ext cx="4420800" cy="17481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Arial"/>
              <a:buNone/>
            </a:pPr>
            <a:r>
              <a:rPr lang="en" sz="3600" b="1" u="sng">
                <a:solidFill>
                  <a:srgbClr val="00FF00"/>
                </a:solidFill>
              </a:rPr>
              <a:t>Sorted</a:t>
            </a:r>
            <a:r>
              <a:rPr lang="en" sz="3600">
                <a:solidFill>
                  <a:srgbClr val="00FF00"/>
                </a:solidFill>
                <a:latin typeface="Calibri"/>
                <a:ea typeface="Calibri"/>
                <a:cs typeface="Calibri"/>
                <a:sym typeface="Calibri"/>
              </a:rPr>
              <a:t>    </a:t>
            </a:r>
            <a:endParaRPr sz="3600" b="0" i="0" u="none" strike="noStrike" cap="none">
              <a:solidFill>
                <a:srgbClr val="00FF00"/>
              </a:solidFill>
              <a:latin typeface="Calibri"/>
              <a:ea typeface="Calibri"/>
              <a:cs typeface="Calibri"/>
              <a:sym typeface="Calibri"/>
            </a:endParaRPr>
          </a:p>
        </p:txBody>
      </p:sp>
      <p:sp>
        <p:nvSpPr>
          <p:cNvPr id="257" name="Shape 257"/>
          <p:cNvSpPr txBox="1"/>
          <p:nvPr/>
        </p:nvSpPr>
        <p:spPr>
          <a:xfrm>
            <a:off x="6930925"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a:solidFill>
                  <a:schemeClr val="lt1"/>
                </a:solidFill>
              </a:rPr>
              <a:t>4</a:t>
            </a:r>
            <a:endParaRPr sz="6000">
              <a:solidFill>
                <a:schemeClr val="lt1"/>
              </a:solidFill>
            </a:endParaRPr>
          </a:p>
        </p:txBody>
      </p:sp>
      <p:sp>
        <p:nvSpPr>
          <p:cNvPr id="258" name="Shape 258"/>
          <p:cNvSpPr txBox="1"/>
          <p:nvPr/>
        </p:nvSpPr>
        <p:spPr>
          <a:xfrm>
            <a:off x="1343000" y="736125"/>
            <a:ext cx="6442200" cy="11055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Arial"/>
              <a:buNone/>
            </a:pPr>
            <a:r>
              <a:rPr lang="en" sz="3950" b="1">
                <a:solidFill>
                  <a:srgbClr val="F2F2F2"/>
                </a:solidFill>
              </a:rPr>
              <a:t>Third pass: </a:t>
            </a:r>
            <a:endParaRPr sz="3950" b="1">
              <a:solidFill>
                <a:srgbClr val="F2F2F2"/>
              </a:solidFill>
            </a:endParaRPr>
          </a:p>
          <a:p>
            <a:pPr marL="0" marR="0" lvl="0" indent="0" algn="ctr" rtl="0">
              <a:spcBef>
                <a:spcPts val="0"/>
              </a:spcBef>
              <a:spcAft>
                <a:spcPts val="0"/>
              </a:spcAft>
              <a:buClr>
                <a:schemeClr val="dk1"/>
              </a:buClr>
              <a:buFont typeface="Arial"/>
              <a:buNone/>
            </a:pPr>
            <a:r>
              <a:rPr lang="en" sz="3950" b="1">
                <a:solidFill>
                  <a:srgbClr val="F2F2F2"/>
                </a:solidFill>
              </a:rPr>
              <a:t>4 is smallest, swap with 5</a:t>
            </a:r>
            <a:endParaRPr sz="3950" b="1">
              <a:solidFill>
                <a:srgbClr val="F2F2F2"/>
              </a:solidFill>
            </a:endParaRPr>
          </a:p>
          <a:p>
            <a:pPr marL="0" marR="0" lvl="0" indent="0" algn="l" rtl="0">
              <a:spcBef>
                <a:spcPts val="0"/>
              </a:spcBef>
              <a:spcAft>
                <a:spcPts val="0"/>
              </a:spcAft>
              <a:buClr>
                <a:schemeClr val="dk1"/>
              </a:buClr>
              <a:buFont typeface="Arial"/>
              <a:buNone/>
            </a:pPr>
            <a:endParaRPr sz="4400" b="0" i="0" u="none" strike="noStrike" cap="none">
              <a:solidFill>
                <a:schemeClr val="dk1"/>
              </a:solidFill>
              <a:latin typeface="Calibri"/>
              <a:ea typeface="Calibri"/>
              <a:cs typeface="Calibri"/>
              <a:sym typeface="Calibri"/>
            </a:endParaRPr>
          </a:p>
        </p:txBody>
      </p:sp>
      <p:grpSp>
        <p:nvGrpSpPr>
          <p:cNvPr id="2" name="Group 1"/>
          <p:cNvGrpSpPr/>
          <p:nvPr/>
        </p:nvGrpSpPr>
        <p:grpSpPr>
          <a:xfrm>
            <a:off x="4279035" y="4941816"/>
            <a:ext cx="3354709" cy="1139384"/>
            <a:chOff x="4279035" y="4941816"/>
            <a:chExt cx="3354709" cy="1139384"/>
          </a:xfrm>
        </p:grpSpPr>
        <p:sp>
          <p:nvSpPr>
            <p:cNvPr id="259" name="Shape 259"/>
            <p:cNvSpPr/>
            <p:nvPr/>
          </p:nvSpPr>
          <p:spPr>
            <a:xfrm>
              <a:off x="4474900" y="5404600"/>
              <a:ext cx="2952400" cy="676600"/>
            </a:xfrm>
            <a:custGeom>
              <a:avLst/>
              <a:gdLst/>
              <a:ahLst/>
              <a:cxnLst/>
              <a:rect l="0" t="0" r="0" b="0"/>
              <a:pathLst>
                <a:path w="118096" h="27064" extrusionOk="0">
                  <a:moveTo>
                    <a:pt x="0" y="0"/>
                  </a:moveTo>
                  <a:cubicBezTo>
                    <a:pt x="10239" y="4502"/>
                    <a:pt x="41748" y="26568"/>
                    <a:pt x="61431" y="27009"/>
                  </a:cubicBezTo>
                  <a:cubicBezTo>
                    <a:pt x="81114" y="27450"/>
                    <a:pt x="108652" y="6708"/>
                    <a:pt x="118096" y="2648"/>
                  </a:cubicBezTo>
                </a:path>
              </a:pathLst>
            </a:custGeom>
            <a:noFill/>
            <a:ln w="38100" cap="flat" cmpd="sng">
              <a:solidFill>
                <a:srgbClr val="FFFF00"/>
              </a:solidFill>
              <a:prstDash val="solid"/>
              <a:round/>
              <a:headEnd type="none" w="med" len="med"/>
              <a:tailEnd type="none" w="med" len="med"/>
            </a:ln>
          </p:spPr>
        </p:sp>
        <p:sp>
          <p:nvSpPr>
            <p:cNvPr id="260" name="Shape 260"/>
            <p:cNvSpPr/>
            <p:nvPr/>
          </p:nvSpPr>
          <p:spPr>
            <a:xfrm rot="-2714147">
              <a:off x="4265459" y="5201631"/>
              <a:ext cx="257743" cy="230592"/>
            </a:xfrm>
            <a:prstGeom prst="triangle">
              <a:avLst>
                <a:gd name="adj" fmla="val 50000"/>
              </a:avLst>
            </a:prstGeom>
            <a:solidFill>
              <a:srgbClr val="FFFF00"/>
            </a:solidFill>
            <a:ln w="19050"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1" name="Shape 261"/>
            <p:cNvSpPr/>
            <p:nvPr/>
          </p:nvSpPr>
          <p:spPr>
            <a:xfrm rot="2971729">
              <a:off x="7389469" y="5285421"/>
              <a:ext cx="257909" cy="230641"/>
            </a:xfrm>
            <a:prstGeom prst="triangle">
              <a:avLst>
                <a:gd name="adj" fmla="val 50000"/>
              </a:avLst>
            </a:prstGeom>
            <a:solidFill>
              <a:srgbClr val="FFFF00"/>
            </a:solidFill>
            <a:ln w="19050"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2" name="Shape 262"/>
            <p:cNvSpPr txBox="1"/>
            <p:nvPr/>
          </p:nvSpPr>
          <p:spPr>
            <a:xfrm>
              <a:off x="4590425" y="4941816"/>
              <a:ext cx="2827400" cy="925568"/>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Arial"/>
                <a:buNone/>
              </a:pPr>
              <a:r>
                <a:rPr lang="en" sz="3600" b="1" dirty="0">
                  <a:solidFill>
                    <a:srgbClr val="FFFF00"/>
                  </a:solidFill>
                </a:rPr>
                <a:t>Swap</a:t>
              </a:r>
              <a:r>
                <a:rPr lang="en" sz="3600" dirty="0">
                  <a:solidFill>
                    <a:srgbClr val="00FF00"/>
                  </a:solidFill>
                  <a:latin typeface="Calibri"/>
                  <a:ea typeface="Calibri"/>
                  <a:cs typeface="Calibri"/>
                  <a:sym typeface="Calibri"/>
                </a:rPr>
                <a:t>    </a:t>
              </a:r>
              <a:endParaRPr sz="3600" b="0" i="0" u="none" strike="noStrike" cap="none" dirty="0">
                <a:solidFill>
                  <a:srgbClr val="00FF00"/>
                </a:solidFill>
                <a:latin typeface="Calibri"/>
                <a:ea typeface="Calibri"/>
                <a:cs typeface="Calibri"/>
                <a:sym typeface="Calibri"/>
              </a:endParaRPr>
            </a:p>
          </p:txBody>
        </p:sp>
      </p:grpSp>
      <p:sp>
        <p:nvSpPr>
          <p:cNvPr id="32" name="Rounded Rectangle 31"/>
          <p:cNvSpPr/>
          <p:nvPr/>
        </p:nvSpPr>
        <p:spPr>
          <a:xfrm>
            <a:off x="1704039" y="5519247"/>
            <a:ext cx="1176736" cy="670560"/>
          </a:xfrm>
          <a:prstGeom prst="roundRect">
            <a:avLst/>
          </a:prstGeom>
          <a:ln>
            <a:solidFill>
              <a:srgbClr val="FFFF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m</a:t>
            </a:r>
            <a:r>
              <a:rPr lang="en-US" b="1" dirty="0" smtClean="0"/>
              <a:t>in = 4</a:t>
            </a:r>
            <a:endParaRPr lang="en-US" b="1" dirty="0"/>
          </a:p>
          <a:p>
            <a:pPr algn="ctr"/>
            <a:r>
              <a:rPr lang="en-US" b="1" dirty="0"/>
              <a:t>@</a:t>
            </a:r>
          </a:p>
          <a:p>
            <a:pPr algn="ctr"/>
            <a:r>
              <a:rPr lang="en-US" b="1" dirty="0" smtClean="0"/>
              <a:t>index = 4</a:t>
            </a:r>
            <a:endParaRPr lang="en-US" b="1" dirty="0"/>
          </a:p>
        </p:txBody>
      </p:sp>
    </p:spTree>
    <p:extLst>
      <p:ext uri="{BB962C8B-B14F-4D97-AF65-F5344CB8AC3E}">
        <p14:creationId xmlns:p14="http://schemas.microsoft.com/office/powerpoint/2010/main" val="147451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Shape 267"/>
          <p:cNvSpPr/>
          <p:nvPr/>
        </p:nvSpPr>
        <p:spPr>
          <a:xfrm>
            <a:off x="5248675" y="3465775"/>
            <a:ext cx="2824800" cy="1639200"/>
          </a:xfrm>
          <a:prstGeom prst="rect">
            <a:avLst/>
          </a:pr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8" name="Shape 268"/>
          <p:cNvSpPr/>
          <p:nvPr/>
        </p:nvSpPr>
        <p:spPr>
          <a:xfrm>
            <a:off x="1167875" y="3422775"/>
            <a:ext cx="4040400" cy="1664700"/>
          </a:xfrm>
          <a:prstGeom prst="rect">
            <a:avLst/>
          </a:prstGeom>
          <a:solidFill>
            <a:srgbClr val="00F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9" name="Shape 269"/>
          <p:cNvSpPr txBox="1"/>
          <p:nvPr/>
        </p:nvSpPr>
        <p:spPr>
          <a:xfrm>
            <a:off x="4180025"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a:solidFill>
                  <a:schemeClr val="lt1"/>
                </a:solidFill>
              </a:rPr>
              <a:t>4</a:t>
            </a:r>
            <a:endParaRPr sz="6000">
              <a:solidFill>
                <a:schemeClr val="lt1"/>
              </a:solidFill>
            </a:endParaRPr>
          </a:p>
        </p:txBody>
      </p:sp>
      <p:sp>
        <p:nvSpPr>
          <p:cNvPr id="270" name="Shape 270"/>
          <p:cNvSpPr/>
          <p:nvPr/>
        </p:nvSpPr>
        <p:spPr>
          <a:xfrm>
            <a:off x="1159798" y="3426050"/>
            <a:ext cx="6913500" cy="1639200"/>
          </a:xfrm>
          <a:prstGeom prst="rect">
            <a:avLst/>
          </a:prstGeom>
          <a:noFill/>
          <a:ln w="762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71" name="Shape 271"/>
          <p:cNvSpPr txBox="1"/>
          <p:nvPr/>
        </p:nvSpPr>
        <p:spPr>
          <a:xfrm>
            <a:off x="5603950"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dirty="0">
                <a:solidFill>
                  <a:schemeClr val="lt1"/>
                </a:solidFill>
              </a:rPr>
              <a:t>5</a:t>
            </a:r>
            <a:endParaRPr sz="6000" dirty="0">
              <a:solidFill>
                <a:schemeClr val="lt1"/>
              </a:solidFill>
            </a:endParaRPr>
          </a:p>
        </p:txBody>
      </p:sp>
      <p:sp>
        <p:nvSpPr>
          <p:cNvPr id="272" name="Shape 272"/>
          <p:cNvSpPr txBox="1"/>
          <p:nvPr/>
        </p:nvSpPr>
        <p:spPr>
          <a:xfrm>
            <a:off x="1489575"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a:solidFill>
                  <a:schemeClr val="lt1"/>
                </a:solidFill>
              </a:rPr>
              <a:t>2</a:t>
            </a:r>
            <a:endParaRPr sz="6000">
              <a:solidFill>
                <a:schemeClr val="lt1"/>
              </a:solidFill>
            </a:endParaRPr>
          </a:p>
        </p:txBody>
      </p:sp>
      <p:sp>
        <p:nvSpPr>
          <p:cNvPr id="273" name="Shape 273"/>
          <p:cNvSpPr txBox="1"/>
          <p:nvPr/>
        </p:nvSpPr>
        <p:spPr>
          <a:xfrm>
            <a:off x="2880775"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a:solidFill>
                  <a:schemeClr val="lt1"/>
                </a:solidFill>
              </a:rPr>
              <a:t>3</a:t>
            </a:r>
            <a:endParaRPr sz="6000">
              <a:solidFill>
                <a:schemeClr val="lt1"/>
              </a:solidFill>
            </a:endParaRPr>
          </a:p>
        </p:txBody>
      </p:sp>
      <p:sp>
        <p:nvSpPr>
          <p:cNvPr id="274" name="Shape 274"/>
          <p:cNvSpPr txBox="1"/>
          <p:nvPr/>
        </p:nvSpPr>
        <p:spPr>
          <a:xfrm>
            <a:off x="7597823"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4</a:t>
            </a:r>
            <a:endParaRPr sz="3000">
              <a:solidFill>
                <a:schemeClr val="lt1"/>
              </a:solidFill>
            </a:endParaRPr>
          </a:p>
          <a:p>
            <a:pPr marL="0" lvl="0" indent="0" rtl="0">
              <a:spcBef>
                <a:spcPts val="0"/>
              </a:spcBef>
              <a:spcAft>
                <a:spcPts val="0"/>
              </a:spcAft>
              <a:buNone/>
            </a:pPr>
            <a:endParaRPr sz="3000">
              <a:solidFill>
                <a:schemeClr val="lt1"/>
              </a:solidFill>
            </a:endParaRPr>
          </a:p>
        </p:txBody>
      </p:sp>
      <p:cxnSp>
        <p:nvCxnSpPr>
          <p:cNvPr id="275" name="Shape 275"/>
          <p:cNvCxnSpPr/>
          <p:nvPr/>
        </p:nvCxnSpPr>
        <p:spPr>
          <a:xfrm>
            <a:off x="2548973" y="3386220"/>
            <a:ext cx="0" cy="1664700"/>
          </a:xfrm>
          <a:prstGeom prst="straightConnector1">
            <a:avLst/>
          </a:prstGeom>
          <a:noFill/>
          <a:ln w="76200" cap="flat" cmpd="sng">
            <a:solidFill>
              <a:schemeClr val="lt1"/>
            </a:solidFill>
            <a:prstDash val="solid"/>
            <a:round/>
            <a:headEnd type="none" w="med" len="med"/>
            <a:tailEnd type="none" w="med" len="med"/>
          </a:ln>
        </p:spPr>
      </p:cxnSp>
      <p:cxnSp>
        <p:nvCxnSpPr>
          <p:cNvPr id="276" name="Shape 276"/>
          <p:cNvCxnSpPr/>
          <p:nvPr/>
        </p:nvCxnSpPr>
        <p:spPr>
          <a:xfrm>
            <a:off x="3885924" y="3386220"/>
            <a:ext cx="0" cy="1664700"/>
          </a:xfrm>
          <a:prstGeom prst="straightConnector1">
            <a:avLst/>
          </a:prstGeom>
          <a:noFill/>
          <a:ln w="76200" cap="flat" cmpd="sng">
            <a:solidFill>
              <a:schemeClr val="lt1"/>
            </a:solidFill>
            <a:prstDash val="solid"/>
            <a:round/>
            <a:headEnd type="none" w="med" len="med"/>
            <a:tailEnd type="none" w="med" len="med"/>
          </a:ln>
        </p:spPr>
      </p:cxnSp>
      <p:cxnSp>
        <p:nvCxnSpPr>
          <p:cNvPr id="277" name="Shape 277"/>
          <p:cNvCxnSpPr/>
          <p:nvPr/>
        </p:nvCxnSpPr>
        <p:spPr>
          <a:xfrm>
            <a:off x="5248674" y="3386220"/>
            <a:ext cx="0" cy="1664700"/>
          </a:xfrm>
          <a:prstGeom prst="straightConnector1">
            <a:avLst/>
          </a:prstGeom>
          <a:noFill/>
          <a:ln w="76200" cap="flat" cmpd="sng">
            <a:solidFill>
              <a:schemeClr val="lt1"/>
            </a:solidFill>
            <a:prstDash val="solid"/>
            <a:round/>
            <a:headEnd type="none" w="med" len="med"/>
            <a:tailEnd type="none" w="med" len="med"/>
          </a:ln>
        </p:spPr>
      </p:cxnSp>
      <p:cxnSp>
        <p:nvCxnSpPr>
          <p:cNvPr id="278" name="Shape 278"/>
          <p:cNvCxnSpPr/>
          <p:nvPr/>
        </p:nvCxnSpPr>
        <p:spPr>
          <a:xfrm>
            <a:off x="6667971" y="3386220"/>
            <a:ext cx="0" cy="1664700"/>
          </a:xfrm>
          <a:prstGeom prst="straightConnector1">
            <a:avLst/>
          </a:prstGeom>
          <a:noFill/>
          <a:ln w="76200" cap="flat" cmpd="sng">
            <a:solidFill>
              <a:schemeClr val="lt1"/>
            </a:solidFill>
            <a:prstDash val="solid"/>
            <a:round/>
            <a:headEnd type="none" w="med" len="med"/>
            <a:tailEnd type="none" w="med" len="med"/>
          </a:ln>
        </p:spPr>
      </p:cxnSp>
      <p:sp>
        <p:nvSpPr>
          <p:cNvPr id="279" name="Shape 279"/>
          <p:cNvSpPr/>
          <p:nvPr/>
        </p:nvSpPr>
        <p:spPr>
          <a:xfrm>
            <a:off x="2046614"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0" name="Shape 280"/>
          <p:cNvSpPr/>
          <p:nvPr/>
        </p:nvSpPr>
        <p:spPr>
          <a:xfrm>
            <a:off x="6120977"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1" name="Shape 281"/>
          <p:cNvSpPr/>
          <p:nvPr/>
        </p:nvSpPr>
        <p:spPr>
          <a:xfrm>
            <a:off x="4732974"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2" name="Shape 282"/>
          <p:cNvSpPr/>
          <p:nvPr/>
        </p:nvSpPr>
        <p:spPr>
          <a:xfrm>
            <a:off x="3370224"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3" name="Shape 283"/>
          <p:cNvSpPr/>
          <p:nvPr/>
        </p:nvSpPr>
        <p:spPr>
          <a:xfrm>
            <a:off x="7557473"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4" name="Shape 284"/>
          <p:cNvSpPr txBox="1"/>
          <p:nvPr/>
        </p:nvSpPr>
        <p:spPr>
          <a:xfrm>
            <a:off x="3364664"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1</a:t>
            </a:r>
            <a:endParaRPr sz="3000">
              <a:solidFill>
                <a:schemeClr val="lt1"/>
              </a:solidFill>
            </a:endParaRPr>
          </a:p>
        </p:txBody>
      </p:sp>
      <p:sp>
        <p:nvSpPr>
          <p:cNvPr id="285" name="Shape 285"/>
          <p:cNvSpPr txBox="1"/>
          <p:nvPr/>
        </p:nvSpPr>
        <p:spPr>
          <a:xfrm>
            <a:off x="2086964"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0</a:t>
            </a:r>
            <a:endParaRPr sz="3000">
              <a:solidFill>
                <a:schemeClr val="lt1"/>
              </a:solidFill>
            </a:endParaRPr>
          </a:p>
        </p:txBody>
      </p:sp>
      <p:sp>
        <p:nvSpPr>
          <p:cNvPr id="286" name="Shape 286"/>
          <p:cNvSpPr txBox="1"/>
          <p:nvPr/>
        </p:nvSpPr>
        <p:spPr>
          <a:xfrm>
            <a:off x="4773324"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Clr>
                <a:srgbClr val="000000"/>
              </a:buClr>
              <a:buSzPts val="1100"/>
              <a:buFont typeface="Arial"/>
              <a:buNone/>
            </a:pPr>
            <a:r>
              <a:rPr lang="en" sz="3000">
                <a:solidFill>
                  <a:schemeClr val="lt1"/>
                </a:solidFill>
              </a:rPr>
              <a:t>2</a:t>
            </a:r>
            <a:endParaRPr sz="3000">
              <a:solidFill>
                <a:schemeClr val="lt1"/>
              </a:solidFill>
            </a:endParaRPr>
          </a:p>
        </p:txBody>
      </p:sp>
      <p:sp>
        <p:nvSpPr>
          <p:cNvPr id="287" name="Shape 287"/>
          <p:cNvSpPr txBox="1"/>
          <p:nvPr/>
        </p:nvSpPr>
        <p:spPr>
          <a:xfrm>
            <a:off x="6161327"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3</a:t>
            </a:r>
            <a:endParaRPr sz="3000">
              <a:solidFill>
                <a:schemeClr val="lt1"/>
              </a:solidFill>
            </a:endParaRPr>
          </a:p>
          <a:p>
            <a:pPr marL="0" lvl="0" indent="0" rtl="0">
              <a:spcBef>
                <a:spcPts val="0"/>
              </a:spcBef>
              <a:spcAft>
                <a:spcPts val="0"/>
              </a:spcAft>
              <a:buNone/>
            </a:pPr>
            <a:endParaRPr sz="3000">
              <a:solidFill>
                <a:schemeClr val="lt1"/>
              </a:solidFill>
            </a:endParaRPr>
          </a:p>
        </p:txBody>
      </p:sp>
      <p:sp>
        <p:nvSpPr>
          <p:cNvPr id="288" name="Shape 288"/>
          <p:cNvSpPr txBox="1"/>
          <p:nvPr/>
        </p:nvSpPr>
        <p:spPr>
          <a:xfrm>
            <a:off x="4353175" y="1507250"/>
            <a:ext cx="4420800" cy="1904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Arial"/>
              <a:buNone/>
            </a:pPr>
            <a:r>
              <a:rPr lang="en" sz="3600" b="1" u="sng">
                <a:solidFill>
                  <a:srgbClr val="FF0000"/>
                </a:solidFill>
              </a:rPr>
              <a:t>Unsorted</a:t>
            </a:r>
            <a:endParaRPr sz="3600" b="0" i="0" u="none" strike="noStrike" cap="none">
              <a:solidFill>
                <a:srgbClr val="FF0000"/>
              </a:solidFill>
              <a:latin typeface="Calibri"/>
              <a:ea typeface="Calibri"/>
              <a:cs typeface="Calibri"/>
              <a:sym typeface="Calibri"/>
            </a:endParaRPr>
          </a:p>
        </p:txBody>
      </p:sp>
      <p:sp>
        <p:nvSpPr>
          <p:cNvPr id="289" name="Shape 289"/>
          <p:cNvSpPr txBox="1"/>
          <p:nvPr/>
        </p:nvSpPr>
        <p:spPr>
          <a:xfrm>
            <a:off x="956571" y="1556500"/>
            <a:ext cx="4420800" cy="17481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Arial"/>
              <a:buNone/>
            </a:pPr>
            <a:r>
              <a:rPr lang="en" sz="3600" b="1" u="sng">
                <a:solidFill>
                  <a:srgbClr val="00FF00"/>
                </a:solidFill>
              </a:rPr>
              <a:t>Sorted</a:t>
            </a:r>
            <a:r>
              <a:rPr lang="en" sz="3600">
                <a:solidFill>
                  <a:srgbClr val="00FF00"/>
                </a:solidFill>
                <a:latin typeface="Calibri"/>
                <a:ea typeface="Calibri"/>
                <a:cs typeface="Calibri"/>
                <a:sym typeface="Calibri"/>
              </a:rPr>
              <a:t>    </a:t>
            </a:r>
            <a:endParaRPr sz="3600" b="0" i="0" u="none" strike="noStrike" cap="none">
              <a:solidFill>
                <a:srgbClr val="00FF00"/>
              </a:solidFill>
              <a:latin typeface="Calibri"/>
              <a:ea typeface="Calibri"/>
              <a:cs typeface="Calibri"/>
              <a:sym typeface="Calibri"/>
            </a:endParaRPr>
          </a:p>
        </p:txBody>
      </p:sp>
      <p:sp>
        <p:nvSpPr>
          <p:cNvPr id="290" name="Shape 290"/>
          <p:cNvSpPr txBox="1"/>
          <p:nvPr/>
        </p:nvSpPr>
        <p:spPr>
          <a:xfrm>
            <a:off x="6930925"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dirty="0">
                <a:solidFill>
                  <a:schemeClr val="lt1"/>
                </a:solidFill>
              </a:rPr>
              <a:t>6</a:t>
            </a:r>
            <a:endParaRPr sz="6000" dirty="0">
              <a:solidFill>
                <a:schemeClr val="lt1"/>
              </a:solidFill>
            </a:endParaRPr>
          </a:p>
        </p:txBody>
      </p:sp>
      <p:sp>
        <p:nvSpPr>
          <p:cNvPr id="291" name="Shape 291"/>
          <p:cNvSpPr txBox="1"/>
          <p:nvPr/>
        </p:nvSpPr>
        <p:spPr>
          <a:xfrm>
            <a:off x="1343000" y="736125"/>
            <a:ext cx="6442200" cy="11055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Arial"/>
              <a:buNone/>
            </a:pPr>
            <a:r>
              <a:rPr lang="en" sz="3950" b="1" dirty="0">
                <a:solidFill>
                  <a:srgbClr val="F2F2F2"/>
                </a:solidFill>
              </a:rPr>
              <a:t>Fourth pass: </a:t>
            </a:r>
            <a:endParaRPr sz="3950" b="1" dirty="0">
              <a:solidFill>
                <a:srgbClr val="F2F2F2"/>
              </a:solidFill>
            </a:endParaRPr>
          </a:p>
          <a:p>
            <a:pPr marL="0" marR="0" lvl="0" indent="0" algn="ctr" rtl="0">
              <a:spcBef>
                <a:spcPts val="0"/>
              </a:spcBef>
              <a:spcAft>
                <a:spcPts val="0"/>
              </a:spcAft>
              <a:buClr>
                <a:schemeClr val="dk1"/>
              </a:buClr>
              <a:buFont typeface="Arial"/>
              <a:buNone/>
            </a:pPr>
            <a:r>
              <a:rPr lang="en" sz="3950" b="1" dirty="0">
                <a:solidFill>
                  <a:srgbClr val="F2F2F2"/>
                </a:solidFill>
              </a:rPr>
              <a:t>5 is </a:t>
            </a:r>
            <a:r>
              <a:rPr lang="en" sz="3950" b="1" dirty="0" smtClean="0">
                <a:solidFill>
                  <a:srgbClr val="F2F2F2"/>
                </a:solidFill>
              </a:rPr>
              <a:t>current smallest</a:t>
            </a:r>
            <a:endParaRPr sz="3950" b="1" dirty="0">
              <a:solidFill>
                <a:srgbClr val="F2F2F2"/>
              </a:solidFill>
            </a:endParaRPr>
          </a:p>
          <a:p>
            <a:pPr marL="0" marR="0" lvl="0" indent="0" algn="l" rtl="0">
              <a:spcBef>
                <a:spcPts val="0"/>
              </a:spcBef>
              <a:spcAft>
                <a:spcPts val="0"/>
              </a:spcAft>
              <a:buClr>
                <a:schemeClr val="dk1"/>
              </a:buClr>
              <a:buFont typeface="Arial"/>
              <a:buNone/>
            </a:pPr>
            <a:endParaRPr sz="4400" b="0" i="0" u="none" strike="noStrike" cap="none" dirty="0">
              <a:solidFill>
                <a:schemeClr val="dk1"/>
              </a:solidFill>
              <a:latin typeface="Calibri"/>
              <a:ea typeface="Calibri"/>
              <a:cs typeface="Calibri"/>
              <a:sym typeface="Calibri"/>
            </a:endParaRPr>
          </a:p>
        </p:txBody>
      </p:sp>
      <p:sp>
        <p:nvSpPr>
          <p:cNvPr id="31" name="Up Arrow 30"/>
          <p:cNvSpPr/>
          <p:nvPr/>
        </p:nvSpPr>
        <p:spPr>
          <a:xfrm>
            <a:off x="5306216" y="5186700"/>
            <a:ext cx="1354073" cy="1194813"/>
          </a:xfrm>
          <a:prstGeom prst="upArrow">
            <a:avLst/>
          </a:prstGeom>
          <a:ln>
            <a:solidFill>
              <a:srgbClr val="FFFF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min=5</a:t>
            </a:r>
            <a:endParaRPr lang="en-US" b="1" dirty="0"/>
          </a:p>
          <a:p>
            <a:pPr algn="ctr"/>
            <a:r>
              <a:rPr lang="en-US" b="1" dirty="0"/>
              <a:t>@</a:t>
            </a:r>
          </a:p>
          <a:p>
            <a:pPr algn="ctr"/>
            <a:r>
              <a:rPr lang="en-US" b="1" dirty="0" err="1" smtClean="0"/>
              <a:t>i</a:t>
            </a:r>
            <a:r>
              <a:rPr lang="en-US" b="1" dirty="0" smtClean="0"/>
              <a:t>=3</a:t>
            </a:r>
            <a:endParaRPr lang="en-US"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p:nvPr/>
        </p:nvSpPr>
        <p:spPr>
          <a:xfrm>
            <a:off x="1428425" y="2335100"/>
            <a:ext cx="6844500" cy="3441000"/>
          </a:xfrm>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 sz="3000" b="1">
                <a:solidFill>
                  <a:srgbClr val="F2F2F2"/>
                </a:solidFill>
              </a:rPr>
              <a:t>1. Find the smallest unsorted value</a:t>
            </a:r>
            <a:endParaRPr sz="3000" b="1">
              <a:solidFill>
                <a:srgbClr val="F2F2F2"/>
              </a:solidFill>
            </a:endParaRPr>
          </a:p>
          <a:p>
            <a:pPr marL="0" lvl="0" indent="0" rtl="0">
              <a:spcBef>
                <a:spcPts val="0"/>
              </a:spcBef>
              <a:spcAft>
                <a:spcPts val="0"/>
              </a:spcAft>
              <a:buNone/>
            </a:pPr>
            <a:endParaRPr sz="3000" b="1">
              <a:solidFill>
                <a:srgbClr val="F2F2F2"/>
              </a:solidFill>
            </a:endParaRPr>
          </a:p>
          <a:p>
            <a:pPr marL="0" lvl="0" indent="0" rtl="0">
              <a:spcBef>
                <a:spcPts val="0"/>
              </a:spcBef>
              <a:spcAft>
                <a:spcPts val="0"/>
              </a:spcAft>
              <a:buNone/>
            </a:pPr>
            <a:r>
              <a:rPr lang="en" sz="3000" b="1">
                <a:solidFill>
                  <a:srgbClr val="F2F2F2"/>
                </a:solidFill>
              </a:rPr>
              <a:t>2. Swap that value with the first unsorted value </a:t>
            </a:r>
            <a:endParaRPr sz="3000" b="1">
              <a:solidFill>
                <a:srgbClr val="F2F2F2"/>
              </a:solidFill>
            </a:endParaRPr>
          </a:p>
          <a:p>
            <a:pPr marL="0" lvl="0" indent="0" rtl="0">
              <a:spcBef>
                <a:spcPts val="0"/>
              </a:spcBef>
              <a:spcAft>
                <a:spcPts val="0"/>
              </a:spcAft>
              <a:buNone/>
            </a:pPr>
            <a:endParaRPr sz="3000" b="1">
              <a:solidFill>
                <a:srgbClr val="F2F2F2"/>
              </a:solidFill>
            </a:endParaRPr>
          </a:p>
          <a:p>
            <a:pPr marL="0" lvl="0" indent="0" rtl="0">
              <a:spcBef>
                <a:spcPts val="0"/>
              </a:spcBef>
              <a:spcAft>
                <a:spcPts val="0"/>
              </a:spcAft>
              <a:buNone/>
            </a:pPr>
            <a:r>
              <a:rPr lang="en" sz="3000" b="1">
                <a:solidFill>
                  <a:srgbClr val="F2F2F2"/>
                </a:solidFill>
              </a:rPr>
              <a:t>3. Repeat from Step 1 if there are still unsorted items</a:t>
            </a:r>
            <a:endParaRPr sz="3000" b="1">
              <a:solidFill>
                <a:srgbClr val="F2F2F2"/>
              </a:solidFill>
            </a:endParaRPr>
          </a:p>
          <a:p>
            <a:pPr marL="0" marR="0" lvl="0" indent="0" algn="l" rtl="0">
              <a:spcBef>
                <a:spcPts val="0"/>
              </a:spcBef>
              <a:spcAft>
                <a:spcPts val="0"/>
              </a:spcAft>
              <a:buClr>
                <a:schemeClr val="dk1"/>
              </a:buClr>
              <a:buFont typeface="Arial"/>
              <a:buNone/>
            </a:pPr>
            <a:endParaRPr sz="4400" b="0" i="0" u="none" strike="noStrike" cap="none">
              <a:solidFill>
                <a:schemeClr val="dk1"/>
              </a:solidFill>
              <a:latin typeface="Calibri"/>
              <a:ea typeface="Calibri"/>
              <a:cs typeface="Calibri"/>
              <a:sym typeface="Calibri"/>
            </a:endParaRPr>
          </a:p>
        </p:txBody>
      </p:sp>
      <p:sp>
        <p:nvSpPr>
          <p:cNvPr id="136" name="Shape 136"/>
          <p:cNvSpPr txBox="1"/>
          <p:nvPr/>
        </p:nvSpPr>
        <p:spPr>
          <a:xfrm>
            <a:off x="998289" y="143018"/>
            <a:ext cx="7530600" cy="17481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Arial"/>
              <a:buNone/>
            </a:pPr>
            <a:r>
              <a:rPr lang="en" sz="4800" b="1">
                <a:solidFill>
                  <a:srgbClr val="F2F2F2"/>
                </a:solidFill>
              </a:rPr>
              <a:t>Algorithm</a:t>
            </a:r>
            <a:endParaRPr sz="4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Shape 267"/>
          <p:cNvSpPr/>
          <p:nvPr/>
        </p:nvSpPr>
        <p:spPr>
          <a:xfrm>
            <a:off x="5248675" y="3465775"/>
            <a:ext cx="2824800" cy="1639200"/>
          </a:xfrm>
          <a:prstGeom prst="rect">
            <a:avLst/>
          </a:pr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8" name="Shape 268"/>
          <p:cNvSpPr/>
          <p:nvPr/>
        </p:nvSpPr>
        <p:spPr>
          <a:xfrm>
            <a:off x="1167875" y="3422775"/>
            <a:ext cx="4040400" cy="1664700"/>
          </a:xfrm>
          <a:prstGeom prst="rect">
            <a:avLst/>
          </a:prstGeom>
          <a:solidFill>
            <a:srgbClr val="00F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9" name="Shape 269"/>
          <p:cNvSpPr txBox="1"/>
          <p:nvPr/>
        </p:nvSpPr>
        <p:spPr>
          <a:xfrm>
            <a:off x="4180025"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a:solidFill>
                  <a:schemeClr val="lt1"/>
                </a:solidFill>
              </a:rPr>
              <a:t>4</a:t>
            </a:r>
            <a:endParaRPr sz="6000">
              <a:solidFill>
                <a:schemeClr val="lt1"/>
              </a:solidFill>
            </a:endParaRPr>
          </a:p>
        </p:txBody>
      </p:sp>
      <p:sp>
        <p:nvSpPr>
          <p:cNvPr id="270" name="Shape 270"/>
          <p:cNvSpPr/>
          <p:nvPr/>
        </p:nvSpPr>
        <p:spPr>
          <a:xfrm>
            <a:off x="1159798" y="3426050"/>
            <a:ext cx="6913500" cy="1639200"/>
          </a:xfrm>
          <a:prstGeom prst="rect">
            <a:avLst/>
          </a:prstGeom>
          <a:noFill/>
          <a:ln w="762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71" name="Shape 271"/>
          <p:cNvSpPr txBox="1"/>
          <p:nvPr/>
        </p:nvSpPr>
        <p:spPr>
          <a:xfrm>
            <a:off x="5603950"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dirty="0">
                <a:solidFill>
                  <a:schemeClr val="lt1"/>
                </a:solidFill>
              </a:rPr>
              <a:t>5</a:t>
            </a:r>
            <a:endParaRPr sz="6000" dirty="0">
              <a:solidFill>
                <a:schemeClr val="lt1"/>
              </a:solidFill>
            </a:endParaRPr>
          </a:p>
        </p:txBody>
      </p:sp>
      <p:sp>
        <p:nvSpPr>
          <p:cNvPr id="272" name="Shape 272"/>
          <p:cNvSpPr txBox="1"/>
          <p:nvPr/>
        </p:nvSpPr>
        <p:spPr>
          <a:xfrm>
            <a:off x="1489575"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a:solidFill>
                  <a:schemeClr val="lt1"/>
                </a:solidFill>
              </a:rPr>
              <a:t>2</a:t>
            </a:r>
            <a:endParaRPr sz="6000">
              <a:solidFill>
                <a:schemeClr val="lt1"/>
              </a:solidFill>
            </a:endParaRPr>
          </a:p>
        </p:txBody>
      </p:sp>
      <p:sp>
        <p:nvSpPr>
          <p:cNvPr id="273" name="Shape 273"/>
          <p:cNvSpPr txBox="1"/>
          <p:nvPr/>
        </p:nvSpPr>
        <p:spPr>
          <a:xfrm>
            <a:off x="2880775"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a:solidFill>
                  <a:schemeClr val="lt1"/>
                </a:solidFill>
              </a:rPr>
              <a:t>3</a:t>
            </a:r>
            <a:endParaRPr sz="6000">
              <a:solidFill>
                <a:schemeClr val="lt1"/>
              </a:solidFill>
            </a:endParaRPr>
          </a:p>
        </p:txBody>
      </p:sp>
      <p:sp>
        <p:nvSpPr>
          <p:cNvPr id="274" name="Shape 274"/>
          <p:cNvSpPr txBox="1"/>
          <p:nvPr/>
        </p:nvSpPr>
        <p:spPr>
          <a:xfrm>
            <a:off x="7597823"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4</a:t>
            </a:r>
            <a:endParaRPr sz="3000">
              <a:solidFill>
                <a:schemeClr val="lt1"/>
              </a:solidFill>
            </a:endParaRPr>
          </a:p>
          <a:p>
            <a:pPr marL="0" lvl="0" indent="0" rtl="0">
              <a:spcBef>
                <a:spcPts val="0"/>
              </a:spcBef>
              <a:spcAft>
                <a:spcPts val="0"/>
              </a:spcAft>
              <a:buNone/>
            </a:pPr>
            <a:endParaRPr sz="3000">
              <a:solidFill>
                <a:schemeClr val="lt1"/>
              </a:solidFill>
            </a:endParaRPr>
          </a:p>
        </p:txBody>
      </p:sp>
      <p:cxnSp>
        <p:nvCxnSpPr>
          <p:cNvPr id="275" name="Shape 275"/>
          <p:cNvCxnSpPr/>
          <p:nvPr/>
        </p:nvCxnSpPr>
        <p:spPr>
          <a:xfrm>
            <a:off x="2548973" y="3386220"/>
            <a:ext cx="0" cy="1664700"/>
          </a:xfrm>
          <a:prstGeom prst="straightConnector1">
            <a:avLst/>
          </a:prstGeom>
          <a:noFill/>
          <a:ln w="76200" cap="flat" cmpd="sng">
            <a:solidFill>
              <a:schemeClr val="lt1"/>
            </a:solidFill>
            <a:prstDash val="solid"/>
            <a:round/>
            <a:headEnd type="none" w="med" len="med"/>
            <a:tailEnd type="none" w="med" len="med"/>
          </a:ln>
        </p:spPr>
      </p:cxnSp>
      <p:cxnSp>
        <p:nvCxnSpPr>
          <p:cNvPr id="276" name="Shape 276"/>
          <p:cNvCxnSpPr/>
          <p:nvPr/>
        </p:nvCxnSpPr>
        <p:spPr>
          <a:xfrm>
            <a:off x="3885924" y="3386220"/>
            <a:ext cx="0" cy="1664700"/>
          </a:xfrm>
          <a:prstGeom prst="straightConnector1">
            <a:avLst/>
          </a:prstGeom>
          <a:noFill/>
          <a:ln w="76200" cap="flat" cmpd="sng">
            <a:solidFill>
              <a:schemeClr val="lt1"/>
            </a:solidFill>
            <a:prstDash val="solid"/>
            <a:round/>
            <a:headEnd type="none" w="med" len="med"/>
            <a:tailEnd type="none" w="med" len="med"/>
          </a:ln>
        </p:spPr>
      </p:cxnSp>
      <p:cxnSp>
        <p:nvCxnSpPr>
          <p:cNvPr id="277" name="Shape 277"/>
          <p:cNvCxnSpPr/>
          <p:nvPr/>
        </p:nvCxnSpPr>
        <p:spPr>
          <a:xfrm>
            <a:off x="5248674" y="3386220"/>
            <a:ext cx="0" cy="1664700"/>
          </a:xfrm>
          <a:prstGeom prst="straightConnector1">
            <a:avLst/>
          </a:prstGeom>
          <a:noFill/>
          <a:ln w="76200" cap="flat" cmpd="sng">
            <a:solidFill>
              <a:schemeClr val="lt1"/>
            </a:solidFill>
            <a:prstDash val="solid"/>
            <a:round/>
            <a:headEnd type="none" w="med" len="med"/>
            <a:tailEnd type="none" w="med" len="med"/>
          </a:ln>
        </p:spPr>
      </p:cxnSp>
      <p:cxnSp>
        <p:nvCxnSpPr>
          <p:cNvPr id="278" name="Shape 278"/>
          <p:cNvCxnSpPr/>
          <p:nvPr/>
        </p:nvCxnSpPr>
        <p:spPr>
          <a:xfrm>
            <a:off x="6667971" y="3386220"/>
            <a:ext cx="0" cy="1664700"/>
          </a:xfrm>
          <a:prstGeom prst="straightConnector1">
            <a:avLst/>
          </a:prstGeom>
          <a:noFill/>
          <a:ln w="76200" cap="flat" cmpd="sng">
            <a:solidFill>
              <a:schemeClr val="lt1"/>
            </a:solidFill>
            <a:prstDash val="solid"/>
            <a:round/>
            <a:headEnd type="none" w="med" len="med"/>
            <a:tailEnd type="none" w="med" len="med"/>
          </a:ln>
        </p:spPr>
      </p:cxnSp>
      <p:sp>
        <p:nvSpPr>
          <p:cNvPr id="279" name="Shape 279"/>
          <p:cNvSpPr/>
          <p:nvPr/>
        </p:nvSpPr>
        <p:spPr>
          <a:xfrm>
            <a:off x="2046614"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0" name="Shape 280"/>
          <p:cNvSpPr/>
          <p:nvPr/>
        </p:nvSpPr>
        <p:spPr>
          <a:xfrm>
            <a:off x="6120977"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1" name="Shape 281"/>
          <p:cNvSpPr/>
          <p:nvPr/>
        </p:nvSpPr>
        <p:spPr>
          <a:xfrm>
            <a:off x="4732974"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2" name="Shape 282"/>
          <p:cNvSpPr/>
          <p:nvPr/>
        </p:nvSpPr>
        <p:spPr>
          <a:xfrm>
            <a:off x="3370224"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3" name="Shape 283"/>
          <p:cNvSpPr/>
          <p:nvPr/>
        </p:nvSpPr>
        <p:spPr>
          <a:xfrm>
            <a:off x="7557473"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4" name="Shape 284"/>
          <p:cNvSpPr txBox="1"/>
          <p:nvPr/>
        </p:nvSpPr>
        <p:spPr>
          <a:xfrm>
            <a:off x="3364664"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1</a:t>
            </a:r>
            <a:endParaRPr sz="3000">
              <a:solidFill>
                <a:schemeClr val="lt1"/>
              </a:solidFill>
            </a:endParaRPr>
          </a:p>
        </p:txBody>
      </p:sp>
      <p:sp>
        <p:nvSpPr>
          <p:cNvPr id="285" name="Shape 285"/>
          <p:cNvSpPr txBox="1"/>
          <p:nvPr/>
        </p:nvSpPr>
        <p:spPr>
          <a:xfrm>
            <a:off x="2086964"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0</a:t>
            </a:r>
            <a:endParaRPr sz="3000">
              <a:solidFill>
                <a:schemeClr val="lt1"/>
              </a:solidFill>
            </a:endParaRPr>
          </a:p>
        </p:txBody>
      </p:sp>
      <p:sp>
        <p:nvSpPr>
          <p:cNvPr id="286" name="Shape 286"/>
          <p:cNvSpPr txBox="1"/>
          <p:nvPr/>
        </p:nvSpPr>
        <p:spPr>
          <a:xfrm>
            <a:off x="4773324"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Clr>
                <a:srgbClr val="000000"/>
              </a:buClr>
              <a:buSzPts val="1100"/>
              <a:buFont typeface="Arial"/>
              <a:buNone/>
            </a:pPr>
            <a:r>
              <a:rPr lang="en" sz="3000">
                <a:solidFill>
                  <a:schemeClr val="lt1"/>
                </a:solidFill>
              </a:rPr>
              <a:t>2</a:t>
            </a:r>
            <a:endParaRPr sz="3000">
              <a:solidFill>
                <a:schemeClr val="lt1"/>
              </a:solidFill>
            </a:endParaRPr>
          </a:p>
        </p:txBody>
      </p:sp>
      <p:sp>
        <p:nvSpPr>
          <p:cNvPr id="287" name="Shape 287"/>
          <p:cNvSpPr txBox="1"/>
          <p:nvPr/>
        </p:nvSpPr>
        <p:spPr>
          <a:xfrm>
            <a:off x="6161327"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3</a:t>
            </a:r>
            <a:endParaRPr sz="3000">
              <a:solidFill>
                <a:schemeClr val="lt1"/>
              </a:solidFill>
            </a:endParaRPr>
          </a:p>
          <a:p>
            <a:pPr marL="0" lvl="0" indent="0" rtl="0">
              <a:spcBef>
                <a:spcPts val="0"/>
              </a:spcBef>
              <a:spcAft>
                <a:spcPts val="0"/>
              </a:spcAft>
              <a:buNone/>
            </a:pPr>
            <a:endParaRPr sz="3000">
              <a:solidFill>
                <a:schemeClr val="lt1"/>
              </a:solidFill>
            </a:endParaRPr>
          </a:p>
        </p:txBody>
      </p:sp>
      <p:sp>
        <p:nvSpPr>
          <p:cNvPr id="288" name="Shape 288"/>
          <p:cNvSpPr txBox="1"/>
          <p:nvPr/>
        </p:nvSpPr>
        <p:spPr>
          <a:xfrm>
            <a:off x="4353175" y="1507250"/>
            <a:ext cx="4420800" cy="1904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Arial"/>
              <a:buNone/>
            </a:pPr>
            <a:r>
              <a:rPr lang="en" sz="3600" b="1" u="sng">
                <a:solidFill>
                  <a:srgbClr val="FF0000"/>
                </a:solidFill>
              </a:rPr>
              <a:t>Unsorted</a:t>
            </a:r>
            <a:endParaRPr sz="3600" b="0" i="0" u="none" strike="noStrike" cap="none">
              <a:solidFill>
                <a:srgbClr val="FF0000"/>
              </a:solidFill>
              <a:latin typeface="Calibri"/>
              <a:ea typeface="Calibri"/>
              <a:cs typeface="Calibri"/>
              <a:sym typeface="Calibri"/>
            </a:endParaRPr>
          </a:p>
        </p:txBody>
      </p:sp>
      <p:sp>
        <p:nvSpPr>
          <p:cNvPr id="289" name="Shape 289"/>
          <p:cNvSpPr txBox="1"/>
          <p:nvPr/>
        </p:nvSpPr>
        <p:spPr>
          <a:xfrm>
            <a:off x="956571" y="1556500"/>
            <a:ext cx="4420800" cy="17481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Arial"/>
              <a:buNone/>
            </a:pPr>
            <a:r>
              <a:rPr lang="en" sz="3600" b="1" u="sng">
                <a:solidFill>
                  <a:srgbClr val="00FF00"/>
                </a:solidFill>
              </a:rPr>
              <a:t>Sorted</a:t>
            </a:r>
            <a:r>
              <a:rPr lang="en" sz="3600">
                <a:solidFill>
                  <a:srgbClr val="00FF00"/>
                </a:solidFill>
                <a:latin typeface="Calibri"/>
                <a:ea typeface="Calibri"/>
                <a:cs typeface="Calibri"/>
                <a:sym typeface="Calibri"/>
              </a:rPr>
              <a:t>    </a:t>
            </a:r>
            <a:endParaRPr sz="3600" b="0" i="0" u="none" strike="noStrike" cap="none">
              <a:solidFill>
                <a:srgbClr val="00FF00"/>
              </a:solidFill>
              <a:latin typeface="Calibri"/>
              <a:ea typeface="Calibri"/>
              <a:cs typeface="Calibri"/>
              <a:sym typeface="Calibri"/>
            </a:endParaRPr>
          </a:p>
        </p:txBody>
      </p:sp>
      <p:sp>
        <p:nvSpPr>
          <p:cNvPr id="290" name="Shape 290"/>
          <p:cNvSpPr txBox="1"/>
          <p:nvPr/>
        </p:nvSpPr>
        <p:spPr>
          <a:xfrm>
            <a:off x="6930925"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dirty="0">
                <a:solidFill>
                  <a:schemeClr val="lt1"/>
                </a:solidFill>
              </a:rPr>
              <a:t>6</a:t>
            </a:r>
            <a:endParaRPr sz="6000" dirty="0">
              <a:solidFill>
                <a:schemeClr val="lt1"/>
              </a:solidFill>
            </a:endParaRPr>
          </a:p>
        </p:txBody>
      </p:sp>
      <p:sp>
        <p:nvSpPr>
          <p:cNvPr id="291" name="Shape 291"/>
          <p:cNvSpPr txBox="1"/>
          <p:nvPr/>
        </p:nvSpPr>
        <p:spPr>
          <a:xfrm>
            <a:off x="1343000" y="736125"/>
            <a:ext cx="6442200" cy="11055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Arial"/>
              <a:buNone/>
            </a:pPr>
            <a:r>
              <a:rPr lang="en" sz="3950" b="1" dirty="0">
                <a:solidFill>
                  <a:srgbClr val="F2F2F2"/>
                </a:solidFill>
              </a:rPr>
              <a:t>Fourth pass: </a:t>
            </a:r>
            <a:endParaRPr sz="3950" b="1" dirty="0">
              <a:solidFill>
                <a:srgbClr val="F2F2F2"/>
              </a:solidFill>
            </a:endParaRPr>
          </a:p>
          <a:p>
            <a:pPr marL="0" marR="0" lvl="0" indent="0" algn="ctr" rtl="0">
              <a:spcBef>
                <a:spcPts val="0"/>
              </a:spcBef>
              <a:spcAft>
                <a:spcPts val="0"/>
              </a:spcAft>
              <a:buClr>
                <a:schemeClr val="dk1"/>
              </a:buClr>
              <a:buFont typeface="Arial"/>
              <a:buNone/>
            </a:pPr>
            <a:r>
              <a:rPr lang="en" sz="3950" b="1" dirty="0">
                <a:solidFill>
                  <a:srgbClr val="F2F2F2"/>
                </a:solidFill>
              </a:rPr>
              <a:t>5 is </a:t>
            </a:r>
            <a:r>
              <a:rPr lang="en" sz="3950" b="1" dirty="0" smtClean="0">
                <a:solidFill>
                  <a:srgbClr val="F2F2F2"/>
                </a:solidFill>
              </a:rPr>
              <a:t>current smallest</a:t>
            </a:r>
            <a:endParaRPr sz="3950" b="1" dirty="0">
              <a:solidFill>
                <a:srgbClr val="F2F2F2"/>
              </a:solidFill>
            </a:endParaRPr>
          </a:p>
          <a:p>
            <a:pPr marL="0" marR="0" lvl="0" indent="0" algn="l" rtl="0">
              <a:spcBef>
                <a:spcPts val="0"/>
              </a:spcBef>
              <a:spcAft>
                <a:spcPts val="0"/>
              </a:spcAft>
              <a:buClr>
                <a:schemeClr val="dk1"/>
              </a:buClr>
              <a:buFont typeface="Arial"/>
              <a:buNone/>
            </a:pPr>
            <a:endParaRPr sz="4400" b="0" i="0" u="none" strike="noStrike" cap="none" dirty="0">
              <a:solidFill>
                <a:schemeClr val="dk1"/>
              </a:solidFill>
              <a:latin typeface="Calibri"/>
              <a:ea typeface="Calibri"/>
              <a:cs typeface="Calibri"/>
              <a:sym typeface="Calibri"/>
            </a:endParaRPr>
          </a:p>
        </p:txBody>
      </p:sp>
      <p:sp>
        <p:nvSpPr>
          <p:cNvPr id="31" name="Up Arrow 30"/>
          <p:cNvSpPr/>
          <p:nvPr/>
        </p:nvSpPr>
        <p:spPr>
          <a:xfrm>
            <a:off x="6719100" y="5252125"/>
            <a:ext cx="1354073" cy="1194813"/>
          </a:xfrm>
          <a:prstGeom prst="upArrow">
            <a:avLst/>
          </a:prstGeom>
          <a:ln>
            <a:solidFill>
              <a:srgbClr val="FFFF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min=5</a:t>
            </a:r>
            <a:endParaRPr lang="en-US" b="1" dirty="0"/>
          </a:p>
          <a:p>
            <a:pPr algn="ctr"/>
            <a:r>
              <a:rPr lang="en-US" b="1" dirty="0"/>
              <a:t>@</a:t>
            </a:r>
          </a:p>
          <a:p>
            <a:pPr algn="ctr"/>
            <a:r>
              <a:rPr lang="en-US" b="1" dirty="0" err="1" smtClean="0"/>
              <a:t>i</a:t>
            </a:r>
            <a:r>
              <a:rPr lang="en-US" b="1" dirty="0" smtClean="0"/>
              <a:t>=3</a:t>
            </a:r>
            <a:endParaRPr lang="en-US" b="1" dirty="0"/>
          </a:p>
        </p:txBody>
      </p:sp>
    </p:spTree>
    <p:extLst>
      <p:ext uri="{BB962C8B-B14F-4D97-AF65-F5344CB8AC3E}">
        <p14:creationId xmlns:p14="http://schemas.microsoft.com/office/powerpoint/2010/main" val="34348492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Shape 267"/>
          <p:cNvSpPr/>
          <p:nvPr/>
        </p:nvSpPr>
        <p:spPr>
          <a:xfrm>
            <a:off x="5248675" y="3465775"/>
            <a:ext cx="2824800" cy="1639200"/>
          </a:xfrm>
          <a:prstGeom prst="rect">
            <a:avLst/>
          </a:pr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8" name="Shape 268"/>
          <p:cNvSpPr/>
          <p:nvPr/>
        </p:nvSpPr>
        <p:spPr>
          <a:xfrm>
            <a:off x="1167875" y="3422775"/>
            <a:ext cx="4040400" cy="1664700"/>
          </a:xfrm>
          <a:prstGeom prst="rect">
            <a:avLst/>
          </a:prstGeom>
          <a:solidFill>
            <a:srgbClr val="00F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9" name="Shape 269"/>
          <p:cNvSpPr txBox="1"/>
          <p:nvPr/>
        </p:nvSpPr>
        <p:spPr>
          <a:xfrm>
            <a:off x="4180025"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a:solidFill>
                  <a:schemeClr val="lt1"/>
                </a:solidFill>
              </a:rPr>
              <a:t>4</a:t>
            </a:r>
            <a:endParaRPr sz="6000">
              <a:solidFill>
                <a:schemeClr val="lt1"/>
              </a:solidFill>
            </a:endParaRPr>
          </a:p>
        </p:txBody>
      </p:sp>
      <p:sp>
        <p:nvSpPr>
          <p:cNvPr id="270" name="Shape 270"/>
          <p:cNvSpPr/>
          <p:nvPr/>
        </p:nvSpPr>
        <p:spPr>
          <a:xfrm>
            <a:off x="1159798" y="3426050"/>
            <a:ext cx="6913500" cy="1639200"/>
          </a:xfrm>
          <a:prstGeom prst="rect">
            <a:avLst/>
          </a:prstGeom>
          <a:noFill/>
          <a:ln w="762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71" name="Shape 271"/>
          <p:cNvSpPr txBox="1"/>
          <p:nvPr/>
        </p:nvSpPr>
        <p:spPr>
          <a:xfrm>
            <a:off x="5603950"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dirty="0">
                <a:solidFill>
                  <a:schemeClr val="lt1"/>
                </a:solidFill>
              </a:rPr>
              <a:t>5</a:t>
            </a:r>
            <a:endParaRPr sz="6000" dirty="0">
              <a:solidFill>
                <a:schemeClr val="lt1"/>
              </a:solidFill>
            </a:endParaRPr>
          </a:p>
        </p:txBody>
      </p:sp>
      <p:sp>
        <p:nvSpPr>
          <p:cNvPr id="272" name="Shape 272"/>
          <p:cNvSpPr txBox="1"/>
          <p:nvPr/>
        </p:nvSpPr>
        <p:spPr>
          <a:xfrm>
            <a:off x="1489575"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a:solidFill>
                  <a:schemeClr val="lt1"/>
                </a:solidFill>
              </a:rPr>
              <a:t>2</a:t>
            </a:r>
            <a:endParaRPr sz="6000">
              <a:solidFill>
                <a:schemeClr val="lt1"/>
              </a:solidFill>
            </a:endParaRPr>
          </a:p>
        </p:txBody>
      </p:sp>
      <p:sp>
        <p:nvSpPr>
          <p:cNvPr id="273" name="Shape 273"/>
          <p:cNvSpPr txBox="1"/>
          <p:nvPr/>
        </p:nvSpPr>
        <p:spPr>
          <a:xfrm>
            <a:off x="2880775"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a:solidFill>
                  <a:schemeClr val="lt1"/>
                </a:solidFill>
              </a:rPr>
              <a:t>3</a:t>
            </a:r>
            <a:endParaRPr sz="6000">
              <a:solidFill>
                <a:schemeClr val="lt1"/>
              </a:solidFill>
            </a:endParaRPr>
          </a:p>
        </p:txBody>
      </p:sp>
      <p:sp>
        <p:nvSpPr>
          <p:cNvPr id="274" name="Shape 274"/>
          <p:cNvSpPr txBox="1"/>
          <p:nvPr/>
        </p:nvSpPr>
        <p:spPr>
          <a:xfrm>
            <a:off x="7597823"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4</a:t>
            </a:r>
            <a:endParaRPr sz="3000">
              <a:solidFill>
                <a:schemeClr val="lt1"/>
              </a:solidFill>
            </a:endParaRPr>
          </a:p>
          <a:p>
            <a:pPr marL="0" lvl="0" indent="0" rtl="0">
              <a:spcBef>
                <a:spcPts val="0"/>
              </a:spcBef>
              <a:spcAft>
                <a:spcPts val="0"/>
              </a:spcAft>
              <a:buNone/>
            </a:pPr>
            <a:endParaRPr sz="3000">
              <a:solidFill>
                <a:schemeClr val="lt1"/>
              </a:solidFill>
            </a:endParaRPr>
          </a:p>
        </p:txBody>
      </p:sp>
      <p:cxnSp>
        <p:nvCxnSpPr>
          <p:cNvPr id="275" name="Shape 275"/>
          <p:cNvCxnSpPr/>
          <p:nvPr/>
        </p:nvCxnSpPr>
        <p:spPr>
          <a:xfrm>
            <a:off x="2548973" y="3386220"/>
            <a:ext cx="0" cy="1664700"/>
          </a:xfrm>
          <a:prstGeom prst="straightConnector1">
            <a:avLst/>
          </a:prstGeom>
          <a:noFill/>
          <a:ln w="76200" cap="flat" cmpd="sng">
            <a:solidFill>
              <a:schemeClr val="lt1"/>
            </a:solidFill>
            <a:prstDash val="solid"/>
            <a:round/>
            <a:headEnd type="none" w="med" len="med"/>
            <a:tailEnd type="none" w="med" len="med"/>
          </a:ln>
        </p:spPr>
      </p:cxnSp>
      <p:cxnSp>
        <p:nvCxnSpPr>
          <p:cNvPr id="276" name="Shape 276"/>
          <p:cNvCxnSpPr/>
          <p:nvPr/>
        </p:nvCxnSpPr>
        <p:spPr>
          <a:xfrm>
            <a:off x="3885924" y="3386220"/>
            <a:ext cx="0" cy="1664700"/>
          </a:xfrm>
          <a:prstGeom prst="straightConnector1">
            <a:avLst/>
          </a:prstGeom>
          <a:noFill/>
          <a:ln w="76200" cap="flat" cmpd="sng">
            <a:solidFill>
              <a:schemeClr val="lt1"/>
            </a:solidFill>
            <a:prstDash val="solid"/>
            <a:round/>
            <a:headEnd type="none" w="med" len="med"/>
            <a:tailEnd type="none" w="med" len="med"/>
          </a:ln>
        </p:spPr>
      </p:cxnSp>
      <p:cxnSp>
        <p:nvCxnSpPr>
          <p:cNvPr id="277" name="Shape 277"/>
          <p:cNvCxnSpPr/>
          <p:nvPr/>
        </p:nvCxnSpPr>
        <p:spPr>
          <a:xfrm>
            <a:off x="5248674" y="3386220"/>
            <a:ext cx="0" cy="1664700"/>
          </a:xfrm>
          <a:prstGeom prst="straightConnector1">
            <a:avLst/>
          </a:prstGeom>
          <a:noFill/>
          <a:ln w="76200" cap="flat" cmpd="sng">
            <a:solidFill>
              <a:schemeClr val="lt1"/>
            </a:solidFill>
            <a:prstDash val="solid"/>
            <a:round/>
            <a:headEnd type="none" w="med" len="med"/>
            <a:tailEnd type="none" w="med" len="med"/>
          </a:ln>
        </p:spPr>
      </p:cxnSp>
      <p:cxnSp>
        <p:nvCxnSpPr>
          <p:cNvPr id="278" name="Shape 278"/>
          <p:cNvCxnSpPr/>
          <p:nvPr/>
        </p:nvCxnSpPr>
        <p:spPr>
          <a:xfrm>
            <a:off x="6667971" y="3386220"/>
            <a:ext cx="0" cy="1664700"/>
          </a:xfrm>
          <a:prstGeom prst="straightConnector1">
            <a:avLst/>
          </a:prstGeom>
          <a:noFill/>
          <a:ln w="76200" cap="flat" cmpd="sng">
            <a:solidFill>
              <a:schemeClr val="lt1"/>
            </a:solidFill>
            <a:prstDash val="solid"/>
            <a:round/>
            <a:headEnd type="none" w="med" len="med"/>
            <a:tailEnd type="none" w="med" len="med"/>
          </a:ln>
        </p:spPr>
      </p:cxnSp>
      <p:sp>
        <p:nvSpPr>
          <p:cNvPr id="279" name="Shape 279"/>
          <p:cNvSpPr/>
          <p:nvPr/>
        </p:nvSpPr>
        <p:spPr>
          <a:xfrm>
            <a:off x="2046614"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0" name="Shape 280"/>
          <p:cNvSpPr/>
          <p:nvPr/>
        </p:nvSpPr>
        <p:spPr>
          <a:xfrm>
            <a:off x="6120977"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1" name="Shape 281"/>
          <p:cNvSpPr/>
          <p:nvPr/>
        </p:nvSpPr>
        <p:spPr>
          <a:xfrm>
            <a:off x="4732974"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2" name="Shape 282"/>
          <p:cNvSpPr/>
          <p:nvPr/>
        </p:nvSpPr>
        <p:spPr>
          <a:xfrm>
            <a:off x="3370224"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3" name="Shape 283"/>
          <p:cNvSpPr/>
          <p:nvPr/>
        </p:nvSpPr>
        <p:spPr>
          <a:xfrm>
            <a:off x="7557473"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4" name="Shape 284"/>
          <p:cNvSpPr txBox="1"/>
          <p:nvPr/>
        </p:nvSpPr>
        <p:spPr>
          <a:xfrm>
            <a:off x="3364664"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1</a:t>
            </a:r>
            <a:endParaRPr sz="3000">
              <a:solidFill>
                <a:schemeClr val="lt1"/>
              </a:solidFill>
            </a:endParaRPr>
          </a:p>
        </p:txBody>
      </p:sp>
      <p:sp>
        <p:nvSpPr>
          <p:cNvPr id="285" name="Shape 285"/>
          <p:cNvSpPr txBox="1"/>
          <p:nvPr/>
        </p:nvSpPr>
        <p:spPr>
          <a:xfrm>
            <a:off x="2086964"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0</a:t>
            </a:r>
            <a:endParaRPr sz="3000">
              <a:solidFill>
                <a:schemeClr val="lt1"/>
              </a:solidFill>
            </a:endParaRPr>
          </a:p>
        </p:txBody>
      </p:sp>
      <p:sp>
        <p:nvSpPr>
          <p:cNvPr id="286" name="Shape 286"/>
          <p:cNvSpPr txBox="1"/>
          <p:nvPr/>
        </p:nvSpPr>
        <p:spPr>
          <a:xfrm>
            <a:off x="4773324"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Clr>
                <a:srgbClr val="000000"/>
              </a:buClr>
              <a:buSzPts val="1100"/>
              <a:buFont typeface="Arial"/>
              <a:buNone/>
            </a:pPr>
            <a:r>
              <a:rPr lang="en" sz="3000">
                <a:solidFill>
                  <a:schemeClr val="lt1"/>
                </a:solidFill>
              </a:rPr>
              <a:t>2</a:t>
            </a:r>
            <a:endParaRPr sz="3000">
              <a:solidFill>
                <a:schemeClr val="lt1"/>
              </a:solidFill>
            </a:endParaRPr>
          </a:p>
        </p:txBody>
      </p:sp>
      <p:sp>
        <p:nvSpPr>
          <p:cNvPr id="287" name="Shape 287"/>
          <p:cNvSpPr txBox="1"/>
          <p:nvPr/>
        </p:nvSpPr>
        <p:spPr>
          <a:xfrm>
            <a:off x="6161327"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3</a:t>
            </a:r>
            <a:endParaRPr sz="3000">
              <a:solidFill>
                <a:schemeClr val="lt1"/>
              </a:solidFill>
            </a:endParaRPr>
          </a:p>
          <a:p>
            <a:pPr marL="0" lvl="0" indent="0" rtl="0">
              <a:spcBef>
                <a:spcPts val="0"/>
              </a:spcBef>
              <a:spcAft>
                <a:spcPts val="0"/>
              </a:spcAft>
              <a:buNone/>
            </a:pPr>
            <a:endParaRPr sz="3000">
              <a:solidFill>
                <a:schemeClr val="lt1"/>
              </a:solidFill>
            </a:endParaRPr>
          </a:p>
        </p:txBody>
      </p:sp>
      <p:sp>
        <p:nvSpPr>
          <p:cNvPr id="288" name="Shape 288"/>
          <p:cNvSpPr txBox="1"/>
          <p:nvPr/>
        </p:nvSpPr>
        <p:spPr>
          <a:xfrm>
            <a:off x="4353175" y="1507250"/>
            <a:ext cx="4420800" cy="1904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Arial"/>
              <a:buNone/>
            </a:pPr>
            <a:r>
              <a:rPr lang="en" sz="3600" b="1" u="sng">
                <a:solidFill>
                  <a:srgbClr val="FF0000"/>
                </a:solidFill>
              </a:rPr>
              <a:t>Unsorted</a:t>
            </a:r>
            <a:endParaRPr sz="3600" b="0" i="0" u="none" strike="noStrike" cap="none">
              <a:solidFill>
                <a:srgbClr val="FF0000"/>
              </a:solidFill>
              <a:latin typeface="Calibri"/>
              <a:ea typeface="Calibri"/>
              <a:cs typeface="Calibri"/>
              <a:sym typeface="Calibri"/>
            </a:endParaRPr>
          </a:p>
        </p:txBody>
      </p:sp>
      <p:sp>
        <p:nvSpPr>
          <p:cNvPr id="289" name="Shape 289"/>
          <p:cNvSpPr txBox="1"/>
          <p:nvPr/>
        </p:nvSpPr>
        <p:spPr>
          <a:xfrm>
            <a:off x="956571" y="1556500"/>
            <a:ext cx="4420800" cy="17481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Arial"/>
              <a:buNone/>
            </a:pPr>
            <a:r>
              <a:rPr lang="en" sz="3600" b="1" u="sng">
                <a:solidFill>
                  <a:srgbClr val="00FF00"/>
                </a:solidFill>
              </a:rPr>
              <a:t>Sorted</a:t>
            </a:r>
            <a:r>
              <a:rPr lang="en" sz="3600">
                <a:solidFill>
                  <a:srgbClr val="00FF00"/>
                </a:solidFill>
                <a:latin typeface="Calibri"/>
                <a:ea typeface="Calibri"/>
                <a:cs typeface="Calibri"/>
                <a:sym typeface="Calibri"/>
              </a:rPr>
              <a:t>    </a:t>
            </a:r>
            <a:endParaRPr sz="3600" b="0" i="0" u="none" strike="noStrike" cap="none">
              <a:solidFill>
                <a:srgbClr val="00FF00"/>
              </a:solidFill>
              <a:latin typeface="Calibri"/>
              <a:ea typeface="Calibri"/>
              <a:cs typeface="Calibri"/>
              <a:sym typeface="Calibri"/>
            </a:endParaRPr>
          </a:p>
        </p:txBody>
      </p:sp>
      <p:sp>
        <p:nvSpPr>
          <p:cNvPr id="290" name="Shape 290"/>
          <p:cNvSpPr txBox="1"/>
          <p:nvPr/>
        </p:nvSpPr>
        <p:spPr>
          <a:xfrm>
            <a:off x="6930925"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dirty="0">
                <a:solidFill>
                  <a:schemeClr val="lt1"/>
                </a:solidFill>
              </a:rPr>
              <a:t>6</a:t>
            </a:r>
            <a:endParaRPr sz="6000" dirty="0">
              <a:solidFill>
                <a:schemeClr val="lt1"/>
              </a:solidFill>
            </a:endParaRPr>
          </a:p>
        </p:txBody>
      </p:sp>
      <p:sp>
        <p:nvSpPr>
          <p:cNvPr id="291" name="Shape 291"/>
          <p:cNvSpPr txBox="1"/>
          <p:nvPr/>
        </p:nvSpPr>
        <p:spPr>
          <a:xfrm>
            <a:off x="1343000" y="736125"/>
            <a:ext cx="6442200" cy="11055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Arial"/>
              <a:buNone/>
            </a:pPr>
            <a:r>
              <a:rPr lang="en" sz="3950" b="1" dirty="0">
                <a:solidFill>
                  <a:srgbClr val="F2F2F2"/>
                </a:solidFill>
              </a:rPr>
              <a:t>Fourth pass: </a:t>
            </a:r>
            <a:endParaRPr sz="3950" b="1" dirty="0">
              <a:solidFill>
                <a:srgbClr val="F2F2F2"/>
              </a:solidFill>
            </a:endParaRPr>
          </a:p>
          <a:p>
            <a:pPr marL="0" marR="0" lvl="0" indent="0" algn="ctr" rtl="0">
              <a:spcBef>
                <a:spcPts val="0"/>
              </a:spcBef>
              <a:spcAft>
                <a:spcPts val="0"/>
              </a:spcAft>
              <a:buClr>
                <a:schemeClr val="dk1"/>
              </a:buClr>
              <a:buFont typeface="Arial"/>
              <a:buNone/>
            </a:pPr>
            <a:r>
              <a:rPr lang="en" sz="3950" b="1" dirty="0">
                <a:solidFill>
                  <a:srgbClr val="F2F2F2"/>
                </a:solidFill>
              </a:rPr>
              <a:t>5 is smallest, </a:t>
            </a:r>
            <a:r>
              <a:rPr lang="en-US" sz="3950" b="1" dirty="0" smtClean="0">
                <a:solidFill>
                  <a:srgbClr val="F2F2F2"/>
                </a:solidFill>
              </a:rPr>
              <a:t>but no swap</a:t>
            </a:r>
            <a:endParaRPr sz="3950" b="1" dirty="0">
              <a:solidFill>
                <a:srgbClr val="F2F2F2"/>
              </a:solidFill>
            </a:endParaRPr>
          </a:p>
          <a:p>
            <a:pPr marL="0" marR="0" lvl="0" indent="0" algn="l" rtl="0">
              <a:spcBef>
                <a:spcPts val="0"/>
              </a:spcBef>
              <a:spcAft>
                <a:spcPts val="0"/>
              </a:spcAft>
              <a:buClr>
                <a:schemeClr val="dk1"/>
              </a:buClr>
              <a:buFont typeface="Arial"/>
              <a:buNone/>
            </a:pPr>
            <a:endParaRPr sz="4400" b="0" i="0" u="none" strike="noStrike" cap="none" dirty="0">
              <a:solidFill>
                <a:schemeClr val="dk1"/>
              </a:solidFill>
              <a:latin typeface="Calibri"/>
              <a:ea typeface="Calibri"/>
              <a:cs typeface="Calibri"/>
              <a:sym typeface="Calibri"/>
            </a:endParaRPr>
          </a:p>
        </p:txBody>
      </p:sp>
      <p:grpSp>
        <p:nvGrpSpPr>
          <p:cNvPr id="5" name="Group 4"/>
          <p:cNvGrpSpPr/>
          <p:nvPr/>
        </p:nvGrpSpPr>
        <p:grpSpPr>
          <a:xfrm>
            <a:off x="2978123" y="5217471"/>
            <a:ext cx="4593202" cy="1405286"/>
            <a:chOff x="2978123" y="5217471"/>
            <a:chExt cx="4593202" cy="1405286"/>
          </a:xfrm>
        </p:grpSpPr>
        <p:sp>
          <p:nvSpPr>
            <p:cNvPr id="295" name="Shape 295"/>
            <p:cNvSpPr txBox="1"/>
            <p:nvPr/>
          </p:nvSpPr>
          <p:spPr>
            <a:xfrm>
              <a:off x="2978123" y="5217471"/>
              <a:ext cx="3413595" cy="1405286"/>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Arial"/>
                <a:buNone/>
              </a:pPr>
              <a:r>
                <a:rPr lang="en" sz="3600" b="1" dirty="0" smtClean="0">
                  <a:solidFill>
                    <a:srgbClr val="FFFF00"/>
                  </a:solidFill>
                </a:rPr>
                <a:t>No Swap</a:t>
              </a:r>
            </a:p>
            <a:p>
              <a:pPr marL="0" marR="0" lvl="0" indent="0" algn="ctr" rtl="0">
                <a:spcBef>
                  <a:spcPts val="0"/>
                </a:spcBef>
                <a:spcAft>
                  <a:spcPts val="0"/>
                </a:spcAft>
                <a:buClr>
                  <a:schemeClr val="dk1"/>
                </a:buClr>
                <a:buFont typeface="Arial"/>
                <a:buNone/>
              </a:pPr>
              <a:r>
                <a:rPr lang="en" sz="2000" b="1" dirty="0" smtClean="0">
                  <a:solidFill>
                    <a:srgbClr val="FFFF00"/>
                  </a:solidFill>
                  <a:latin typeface="Calibri"/>
                  <a:ea typeface="Calibri"/>
                  <a:cs typeface="Calibri"/>
                  <a:sym typeface="Calibri"/>
                </a:rPr>
                <a:t>Since 5 is already located at i.</a:t>
              </a:r>
              <a:r>
                <a:rPr lang="en" sz="2000" dirty="0" smtClean="0">
                  <a:solidFill>
                    <a:srgbClr val="00FF00"/>
                  </a:solidFill>
                  <a:latin typeface="Calibri"/>
                  <a:ea typeface="Calibri"/>
                  <a:cs typeface="Calibri"/>
                  <a:sym typeface="Calibri"/>
                </a:rPr>
                <a:t> </a:t>
              </a:r>
              <a:r>
                <a:rPr lang="en" sz="3600" dirty="0" smtClean="0">
                  <a:solidFill>
                    <a:srgbClr val="00FF00"/>
                  </a:solidFill>
                  <a:latin typeface="Calibri"/>
                  <a:ea typeface="Calibri"/>
                  <a:cs typeface="Calibri"/>
                  <a:sym typeface="Calibri"/>
                </a:rPr>
                <a:t>   </a:t>
              </a:r>
              <a:endParaRPr sz="3600" b="0" i="0" u="none" strike="noStrike" cap="none" dirty="0">
                <a:solidFill>
                  <a:srgbClr val="00FF00"/>
                </a:solidFill>
                <a:latin typeface="Calibri"/>
                <a:ea typeface="Calibri"/>
                <a:cs typeface="Calibri"/>
                <a:sym typeface="Calibri"/>
              </a:endParaRPr>
            </a:p>
          </p:txBody>
        </p:sp>
        <p:grpSp>
          <p:nvGrpSpPr>
            <p:cNvPr id="4" name="Group 3"/>
            <p:cNvGrpSpPr/>
            <p:nvPr/>
          </p:nvGrpSpPr>
          <p:grpSpPr>
            <a:xfrm>
              <a:off x="5962842" y="5361491"/>
              <a:ext cx="1608483" cy="1097217"/>
              <a:chOff x="5962842" y="5361491"/>
              <a:chExt cx="1608483" cy="1097217"/>
            </a:xfrm>
          </p:grpSpPr>
          <p:sp>
            <p:nvSpPr>
              <p:cNvPr id="293" name="Shape 293"/>
              <p:cNvSpPr/>
              <p:nvPr/>
            </p:nvSpPr>
            <p:spPr>
              <a:xfrm rot="-1724614">
                <a:off x="5962842" y="5361491"/>
                <a:ext cx="257647" cy="230546"/>
              </a:xfrm>
              <a:prstGeom prst="triangle">
                <a:avLst>
                  <a:gd name="adj" fmla="val 50000"/>
                </a:avLst>
              </a:prstGeom>
              <a:solidFill>
                <a:srgbClr val="FFFF00"/>
              </a:solidFill>
              <a:ln w="19050"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4" name="Shape 294"/>
              <p:cNvSpPr/>
              <p:nvPr/>
            </p:nvSpPr>
            <p:spPr>
              <a:xfrm rot="1855084">
                <a:off x="7313254" y="5361615"/>
                <a:ext cx="258071" cy="230598"/>
              </a:xfrm>
              <a:prstGeom prst="triangle">
                <a:avLst>
                  <a:gd name="adj" fmla="val 50000"/>
                </a:avLst>
              </a:prstGeom>
              <a:solidFill>
                <a:srgbClr val="FFFF00"/>
              </a:solidFill>
              <a:ln w="19050"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2" name="Shape 292"/>
              <p:cNvSpPr/>
              <p:nvPr/>
            </p:nvSpPr>
            <p:spPr>
              <a:xfrm>
                <a:off x="6046100" y="5480800"/>
                <a:ext cx="1381133" cy="676600"/>
              </a:xfrm>
              <a:custGeom>
                <a:avLst/>
                <a:gdLst/>
                <a:ahLst/>
                <a:cxnLst/>
                <a:rect l="0" t="0" r="0" b="0"/>
                <a:pathLst>
                  <a:path w="118096" h="27064" extrusionOk="0">
                    <a:moveTo>
                      <a:pt x="0" y="0"/>
                    </a:moveTo>
                    <a:cubicBezTo>
                      <a:pt x="10239" y="4502"/>
                      <a:pt x="41748" y="26568"/>
                      <a:pt x="61431" y="27009"/>
                    </a:cubicBezTo>
                    <a:cubicBezTo>
                      <a:pt x="81114" y="27450"/>
                      <a:pt x="108652" y="6708"/>
                      <a:pt x="118096" y="2648"/>
                    </a:cubicBezTo>
                  </a:path>
                </a:pathLst>
              </a:custGeom>
              <a:noFill/>
              <a:ln w="38100" cap="flat" cmpd="sng">
                <a:solidFill>
                  <a:srgbClr val="FFFF00"/>
                </a:solidFill>
                <a:prstDash val="solid"/>
                <a:round/>
                <a:headEnd type="none" w="med" len="med"/>
                <a:tailEnd type="none" w="med" len="med"/>
              </a:ln>
            </p:spPr>
          </p:sp>
          <p:sp>
            <p:nvSpPr>
              <p:cNvPr id="2" name="&quot;No&quot; Symbol 1"/>
              <p:cNvSpPr/>
              <p:nvPr/>
            </p:nvSpPr>
            <p:spPr>
              <a:xfrm>
                <a:off x="6294370" y="5561291"/>
                <a:ext cx="935961" cy="897417"/>
              </a:xfrm>
              <a:prstGeom prst="noSmoking">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grpSp>
      </p:grpSp>
      <p:sp>
        <p:nvSpPr>
          <p:cNvPr id="32" name="Rounded Rectangle 31"/>
          <p:cNvSpPr/>
          <p:nvPr/>
        </p:nvSpPr>
        <p:spPr>
          <a:xfrm>
            <a:off x="1072776" y="5504075"/>
            <a:ext cx="1176736" cy="670560"/>
          </a:xfrm>
          <a:prstGeom prst="roundRect">
            <a:avLst/>
          </a:prstGeom>
          <a:ln>
            <a:solidFill>
              <a:srgbClr val="FFFF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m</a:t>
            </a:r>
            <a:r>
              <a:rPr lang="en-US" b="1" dirty="0" smtClean="0"/>
              <a:t>in = 5</a:t>
            </a:r>
            <a:endParaRPr lang="en-US" b="1" dirty="0"/>
          </a:p>
          <a:p>
            <a:pPr algn="ctr"/>
            <a:r>
              <a:rPr lang="en-US" b="1" dirty="0"/>
              <a:t>@</a:t>
            </a:r>
          </a:p>
          <a:p>
            <a:pPr algn="ctr"/>
            <a:r>
              <a:rPr lang="en-US" b="1" dirty="0" smtClean="0"/>
              <a:t>index = 3</a:t>
            </a:r>
            <a:endParaRPr lang="en-US" b="1" dirty="0"/>
          </a:p>
        </p:txBody>
      </p:sp>
    </p:spTree>
    <p:extLst>
      <p:ext uri="{BB962C8B-B14F-4D97-AF65-F5344CB8AC3E}">
        <p14:creationId xmlns:p14="http://schemas.microsoft.com/office/powerpoint/2010/main" val="1541962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p:nvPr/>
        </p:nvSpPr>
        <p:spPr>
          <a:xfrm>
            <a:off x="6667975" y="3465775"/>
            <a:ext cx="1405500" cy="1639200"/>
          </a:xfrm>
          <a:prstGeom prst="rect">
            <a:avLst/>
          </a:pr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1" name="Shape 301"/>
          <p:cNvSpPr/>
          <p:nvPr/>
        </p:nvSpPr>
        <p:spPr>
          <a:xfrm>
            <a:off x="1167875" y="3422775"/>
            <a:ext cx="5500200" cy="1664700"/>
          </a:xfrm>
          <a:prstGeom prst="rect">
            <a:avLst/>
          </a:prstGeom>
          <a:solidFill>
            <a:srgbClr val="00F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2" name="Shape 302"/>
          <p:cNvSpPr/>
          <p:nvPr/>
        </p:nvSpPr>
        <p:spPr>
          <a:xfrm>
            <a:off x="1159798" y="3426050"/>
            <a:ext cx="6913500" cy="1639200"/>
          </a:xfrm>
          <a:prstGeom prst="rect">
            <a:avLst/>
          </a:prstGeom>
          <a:noFill/>
          <a:ln w="762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03" name="Shape 303"/>
          <p:cNvSpPr txBox="1"/>
          <p:nvPr/>
        </p:nvSpPr>
        <p:spPr>
          <a:xfrm>
            <a:off x="4180025"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a:solidFill>
                  <a:schemeClr val="lt1"/>
                </a:solidFill>
              </a:rPr>
              <a:t>4</a:t>
            </a:r>
            <a:endParaRPr sz="6000">
              <a:solidFill>
                <a:schemeClr val="lt1"/>
              </a:solidFill>
            </a:endParaRPr>
          </a:p>
        </p:txBody>
      </p:sp>
      <p:sp>
        <p:nvSpPr>
          <p:cNvPr id="304" name="Shape 304"/>
          <p:cNvSpPr txBox="1"/>
          <p:nvPr/>
        </p:nvSpPr>
        <p:spPr>
          <a:xfrm>
            <a:off x="5603950"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a:solidFill>
                  <a:schemeClr val="lt1"/>
                </a:solidFill>
              </a:rPr>
              <a:t>5</a:t>
            </a:r>
            <a:endParaRPr sz="6000">
              <a:solidFill>
                <a:schemeClr val="lt1"/>
              </a:solidFill>
            </a:endParaRPr>
          </a:p>
        </p:txBody>
      </p:sp>
      <p:sp>
        <p:nvSpPr>
          <p:cNvPr id="305" name="Shape 305"/>
          <p:cNvSpPr txBox="1"/>
          <p:nvPr/>
        </p:nvSpPr>
        <p:spPr>
          <a:xfrm>
            <a:off x="1489575"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a:solidFill>
                  <a:schemeClr val="lt1"/>
                </a:solidFill>
              </a:rPr>
              <a:t>2</a:t>
            </a:r>
            <a:endParaRPr sz="6000">
              <a:solidFill>
                <a:schemeClr val="lt1"/>
              </a:solidFill>
            </a:endParaRPr>
          </a:p>
        </p:txBody>
      </p:sp>
      <p:sp>
        <p:nvSpPr>
          <p:cNvPr id="306" name="Shape 306"/>
          <p:cNvSpPr txBox="1"/>
          <p:nvPr/>
        </p:nvSpPr>
        <p:spPr>
          <a:xfrm>
            <a:off x="2880775"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a:solidFill>
                  <a:schemeClr val="lt1"/>
                </a:solidFill>
              </a:rPr>
              <a:t>3</a:t>
            </a:r>
            <a:endParaRPr sz="6000">
              <a:solidFill>
                <a:schemeClr val="lt1"/>
              </a:solidFill>
            </a:endParaRPr>
          </a:p>
        </p:txBody>
      </p:sp>
      <p:sp>
        <p:nvSpPr>
          <p:cNvPr id="307" name="Shape 307"/>
          <p:cNvSpPr txBox="1"/>
          <p:nvPr/>
        </p:nvSpPr>
        <p:spPr>
          <a:xfrm>
            <a:off x="7597823"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4</a:t>
            </a:r>
            <a:endParaRPr sz="3000">
              <a:solidFill>
                <a:schemeClr val="lt1"/>
              </a:solidFill>
            </a:endParaRPr>
          </a:p>
          <a:p>
            <a:pPr marL="0" lvl="0" indent="0" rtl="0">
              <a:spcBef>
                <a:spcPts val="0"/>
              </a:spcBef>
              <a:spcAft>
                <a:spcPts val="0"/>
              </a:spcAft>
              <a:buNone/>
            </a:pPr>
            <a:endParaRPr sz="3000">
              <a:solidFill>
                <a:schemeClr val="lt1"/>
              </a:solidFill>
            </a:endParaRPr>
          </a:p>
        </p:txBody>
      </p:sp>
      <p:cxnSp>
        <p:nvCxnSpPr>
          <p:cNvPr id="308" name="Shape 308"/>
          <p:cNvCxnSpPr/>
          <p:nvPr/>
        </p:nvCxnSpPr>
        <p:spPr>
          <a:xfrm>
            <a:off x="2548973" y="3386220"/>
            <a:ext cx="0" cy="1664700"/>
          </a:xfrm>
          <a:prstGeom prst="straightConnector1">
            <a:avLst/>
          </a:prstGeom>
          <a:noFill/>
          <a:ln w="76200" cap="flat" cmpd="sng">
            <a:solidFill>
              <a:schemeClr val="lt1"/>
            </a:solidFill>
            <a:prstDash val="solid"/>
            <a:round/>
            <a:headEnd type="none" w="med" len="med"/>
            <a:tailEnd type="none" w="med" len="med"/>
          </a:ln>
        </p:spPr>
      </p:cxnSp>
      <p:cxnSp>
        <p:nvCxnSpPr>
          <p:cNvPr id="309" name="Shape 309"/>
          <p:cNvCxnSpPr/>
          <p:nvPr/>
        </p:nvCxnSpPr>
        <p:spPr>
          <a:xfrm>
            <a:off x="3885924" y="3386220"/>
            <a:ext cx="0" cy="1664700"/>
          </a:xfrm>
          <a:prstGeom prst="straightConnector1">
            <a:avLst/>
          </a:prstGeom>
          <a:noFill/>
          <a:ln w="76200" cap="flat" cmpd="sng">
            <a:solidFill>
              <a:schemeClr val="lt1"/>
            </a:solidFill>
            <a:prstDash val="solid"/>
            <a:round/>
            <a:headEnd type="none" w="med" len="med"/>
            <a:tailEnd type="none" w="med" len="med"/>
          </a:ln>
        </p:spPr>
      </p:cxnSp>
      <p:cxnSp>
        <p:nvCxnSpPr>
          <p:cNvPr id="310" name="Shape 310"/>
          <p:cNvCxnSpPr/>
          <p:nvPr/>
        </p:nvCxnSpPr>
        <p:spPr>
          <a:xfrm>
            <a:off x="5248674" y="3386220"/>
            <a:ext cx="0" cy="1664700"/>
          </a:xfrm>
          <a:prstGeom prst="straightConnector1">
            <a:avLst/>
          </a:prstGeom>
          <a:noFill/>
          <a:ln w="76200" cap="flat" cmpd="sng">
            <a:solidFill>
              <a:schemeClr val="lt1"/>
            </a:solidFill>
            <a:prstDash val="solid"/>
            <a:round/>
            <a:headEnd type="none" w="med" len="med"/>
            <a:tailEnd type="none" w="med" len="med"/>
          </a:ln>
        </p:spPr>
      </p:cxnSp>
      <p:cxnSp>
        <p:nvCxnSpPr>
          <p:cNvPr id="311" name="Shape 311"/>
          <p:cNvCxnSpPr/>
          <p:nvPr/>
        </p:nvCxnSpPr>
        <p:spPr>
          <a:xfrm>
            <a:off x="6667971" y="3386220"/>
            <a:ext cx="0" cy="1664700"/>
          </a:xfrm>
          <a:prstGeom prst="straightConnector1">
            <a:avLst/>
          </a:prstGeom>
          <a:noFill/>
          <a:ln w="76200" cap="flat" cmpd="sng">
            <a:solidFill>
              <a:schemeClr val="lt1"/>
            </a:solidFill>
            <a:prstDash val="solid"/>
            <a:round/>
            <a:headEnd type="none" w="med" len="med"/>
            <a:tailEnd type="none" w="med" len="med"/>
          </a:ln>
        </p:spPr>
      </p:cxnSp>
      <p:sp>
        <p:nvSpPr>
          <p:cNvPr id="312" name="Shape 312"/>
          <p:cNvSpPr/>
          <p:nvPr/>
        </p:nvSpPr>
        <p:spPr>
          <a:xfrm>
            <a:off x="2046614"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3" name="Shape 313"/>
          <p:cNvSpPr/>
          <p:nvPr/>
        </p:nvSpPr>
        <p:spPr>
          <a:xfrm>
            <a:off x="6120977"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4" name="Shape 314"/>
          <p:cNvSpPr/>
          <p:nvPr/>
        </p:nvSpPr>
        <p:spPr>
          <a:xfrm>
            <a:off x="4732974"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5" name="Shape 315"/>
          <p:cNvSpPr/>
          <p:nvPr/>
        </p:nvSpPr>
        <p:spPr>
          <a:xfrm>
            <a:off x="3370224"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6" name="Shape 316"/>
          <p:cNvSpPr/>
          <p:nvPr/>
        </p:nvSpPr>
        <p:spPr>
          <a:xfrm>
            <a:off x="7557473"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7" name="Shape 317"/>
          <p:cNvSpPr txBox="1"/>
          <p:nvPr/>
        </p:nvSpPr>
        <p:spPr>
          <a:xfrm>
            <a:off x="3364664"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1</a:t>
            </a:r>
            <a:endParaRPr sz="3000">
              <a:solidFill>
                <a:schemeClr val="lt1"/>
              </a:solidFill>
            </a:endParaRPr>
          </a:p>
        </p:txBody>
      </p:sp>
      <p:sp>
        <p:nvSpPr>
          <p:cNvPr id="318" name="Shape 318"/>
          <p:cNvSpPr txBox="1"/>
          <p:nvPr/>
        </p:nvSpPr>
        <p:spPr>
          <a:xfrm>
            <a:off x="2086964"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0</a:t>
            </a:r>
            <a:endParaRPr sz="3000">
              <a:solidFill>
                <a:schemeClr val="lt1"/>
              </a:solidFill>
            </a:endParaRPr>
          </a:p>
        </p:txBody>
      </p:sp>
      <p:sp>
        <p:nvSpPr>
          <p:cNvPr id="319" name="Shape 319"/>
          <p:cNvSpPr txBox="1"/>
          <p:nvPr/>
        </p:nvSpPr>
        <p:spPr>
          <a:xfrm>
            <a:off x="4773324"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Clr>
                <a:srgbClr val="000000"/>
              </a:buClr>
              <a:buSzPts val="1100"/>
              <a:buFont typeface="Arial"/>
              <a:buNone/>
            </a:pPr>
            <a:r>
              <a:rPr lang="en" sz="3000">
                <a:solidFill>
                  <a:schemeClr val="lt1"/>
                </a:solidFill>
              </a:rPr>
              <a:t>2</a:t>
            </a:r>
            <a:endParaRPr sz="3000">
              <a:solidFill>
                <a:schemeClr val="lt1"/>
              </a:solidFill>
            </a:endParaRPr>
          </a:p>
        </p:txBody>
      </p:sp>
      <p:sp>
        <p:nvSpPr>
          <p:cNvPr id="320" name="Shape 320"/>
          <p:cNvSpPr txBox="1"/>
          <p:nvPr/>
        </p:nvSpPr>
        <p:spPr>
          <a:xfrm>
            <a:off x="6161327"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3</a:t>
            </a:r>
            <a:endParaRPr sz="3000">
              <a:solidFill>
                <a:schemeClr val="lt1"/>
              </a:solidFill>
            </a:endParaRPr>
          </a:p>
          <a:p>
            <a:pPr marL="0" lvl="0" indent="0" rtl="0">
              <a:spcBef>
                <a:spcPts val="0"/>
              </a:spcBef>
              <a:spcAft>
                <a:spcPts val="0"/>
              </a:spcAft>
              <a:buNone/>
            </a:pPr>
            <a:endParaRPr sz="3000">
              <a:solidFill>
                <a:schemeClr val="lt1"/>
              </a:solidFill>
            </a:endParaRPr>
          </a:p>
        </p:txBody>
      </p:sp>
      <p:sp>
        <p:nvSpPr>
          <p:cNvPr id="321" name="Shape 321"/>
          <p:cNvSpPr txBox="1"/>
          <p:nvPr/>
        </p:nvSpPr>
        <p:spPr>
          <a:xfrm>
            <a:off x="5191375" y="1507250"/>
            <a:ext cx="4420800" cy="1904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Arial"/>
              <a:buNone/>
            </a:pPr>
            <a:r>
              <a:rPr lang="en" sz="3600" b="1" u="sng">
                <a:solidFill>
                  <a:srgbClr val="FF0000"/>
                </a:solidFill>
              </a:rPr>
              <a:t>Unsorted</a:t>
            </a:r>
            <a:endParaRPr sz="3600" b="0" i="0" u="none" strike="noStrike" cap="none">
              <a:solidFill>
                <a:srgbClr val="FF0000"/>
              </a:solidFill>
              <a:latin typeface="Calibri"/>
              <a:ea typeface="Calibri"/>
              <a:cs typeface="Calibri"/>
              <a:sym typeface="Calibri"/>
            </a:endParaRPr>
          </a:p>
        </p:txBody>
      </p:sp>
      <p:sp>
        <p:nvSpPr>
          <p:cNvPr id="322" name="Shape 322"/>
          <p:cNvSpPr txBox="1"/>
          <p:nvPr/>
        </p:nvSpPr>
        <p:spPr>
          <a:xfrm>
            <a:off x="1642371" y="1556500"/>
            <a:ext cx="4420800" cy="17481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Arial"/>
              <a:buNone/>
            </a:pPr>
            <a:r>
              <a:rPr lang="en" sz="3600" b="1" u="sng">
                <a:solidFill>
                  <a:srgbClr val="00FF00"/>
                </a:solidFill>
              </a:rPr>
              <a:t>Sorted</a:t>
            </a:r>
            <a:r>
              <a:rPr lang="en" sz="3600">
                <a:solidFill>
                  <a:srgbClr val="00FF00"/>
                </a:solidFill>
                <a:latin typeface="Calibri"/>
                <a:ea typeface="Calibri"/>
                <a:cs typeface="Calibri"/>
                <a:sym typeface="Calibri"/>
              </a:rPr>
              <a:t>    </a:t>
            </a:r>
            <a:endParaRPr sz="3600" b="0" i="0" u="none" strike="noStrike" cap="none">
              <a:solidFill>
                <a:srgbClr val="00FF00"/>
              </a:solidFill>
              <a:latin typeface="Calibri"/>
              <a:ea typeface="Calibri"/>
              <a:cs typeface="Calibri"/>
              <a:sym typeface="Calibri"/>
            </a:endParaRPr>
          </a:p>
        </p:txBody>
      </p:sp>
      <p:sp>
        <p:nvSpPr>
          <p:cNvPr id="323" name="Shape 323"/>
          <p:cNvSpPr txBox="1"/>
          <p:nvPr/>
        </p:nvSpPr>
        <p:spPr>
          <a:xfrm>
            <a:off x="6930925"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a:solidFill>
                  <a:schemeClr val="lt1"/>
                </a:solidFill>
              </a:rPr>
              <a:t>6</a:t>
            </a:r>
            <a:endParaRPr sz="6000">
              <a:solidFill>
                <a:schemeClr val="lt1"/>
              </a:solidFill>
            </a:endParaRPr>
          </a:p>
        </p:txBody>
      </p:sp>
      <p:sp>
        <p:nvSpPr>
          <p:cNvPr id="324" name="Shape 324"/>
          <p:cNvSpPr txBox="1"/>
          <p:nvPr/>
        </p:nvSpPr>
        <p:spPr>
          <a:xfrm>
            <a:off x="1115700" y="888525"/>
            <a:ext cx="7225200" cy="11055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Arial"/>
              <a:buNone/>
            </a:pPr>
            <a:r>
              <a:rPr lang="en" sz="3950" b="1">
                <a:solidFill>
                  <a:srgbClr val="F2F2F2"/>
                </a:solidFill>
              </a:rPr>
              <a:t>Fifth pass: </a:t>
            </a:r>
            <a:endParaRPr sz="3950" b="1">
              <a:solidFill>
                <a:srgbClr val="F2F2F2"/>
              </a:solidFill>
            </a:endParaRPr>
          </a:p>
          <a:p>
            <a:pPr marL="0" marR="0" lvl="0" indent="0" algn="ctr" rtl="0">
              <a:spcBef>
                <a:spcPts val="0"/>
              </a:spcBef>
              <a:spcAft>
                <a:spcPts val="0"/>
              </a:spcAft>
              <a:buClr>
                <a:schemeClr val="dk1"/>
              </a:buClr>
              <a:buFont typeface="Arial"/>
              <a:buNone/>
            </a:pPr>
            <a:r>
              <a:rPr lang="en" sz="3950" b="1">
                <a:solidFill>
                  <a:srgbClr val="F2F2F2"/>
                </a:solidFill>
              </a:rPr>
              <a:t>6 is the only value left, done!</a:t>
            </a:r>
            <a:endParaRPr sz="3950" b="1">
              <a:solidFill>
                <a:srgbClr val="F2F2F2"/>
              </a:solidFill>
            </a:endParaRPr>
          </a:p>
          <a:p>
            <a:pPr marL="0" marR="0" lvl="0" indent="0" algn="l" rtl="0">
              <a:spcBef>
                <a:spcPts val="0"/>
              </a:spcBef>
              <a:spcAft>
                <a:spcPts val="0"/>
              </a:spcAft>
              <a:buClr>
                <a:schemeClr val="dk1"/>
              </a:buClr>
              <a:buFont typeface="Arial"/>
              <a:buNone/>
            </a:pPr>
            <a:endParaRPr sz="44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1" name="Shape 301"/>
          <p:cNvSpPr/>
          <p:nvPr/>
        </p:nvSpPr>
        <p:spPr>
          <a:xfrm>
            <a:off x="1167874" y="3422775"/>
            <a:ext cx="6905423" cy="1664700"/>
          </a:xfrm>
          <a:prstGeom prst="rect">
            <a:avLst/>
          </a:prstGeom>
          <a:solidFill>
            <a:srgbClr val="00F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2" name="Shape 302"/>
          <p:cNvSpPr/>
          <p:nvPr/>
        </p:nvSpPr>
        <p:spPr>
          <a:xfrm>
            <a:off x="1159798" y="3426050"/>
            <a:ext cx="6913500" cy="1639200"/>
          </a:xfrm>
          <a:prstGeom prst="rect">
            <a:avLst/>
          </a:prstGeom>
          <a:noFill/>
          <a:ln w="762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03" name="Shape 303"/>
          <p:cNvSpPr txBox="1"/>
          <p:nvPr/>
        </p:nvSpPr>
        <p:spPr>
          <a:xfrm>
            <a:off x="4180025"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a:solidFill>
                  <a:schemeClr val="lt1"/>
                </a:solidFill>
              </a:rPr>
              <a:t>4</a:t>
            </a:r>
            <a:endParaRPr sz="6000">
              <a:solidFill>
                <a:schemeClr val="lt1"/>
              </a:solidFill>
            </a:endParaRPr>
          </a:p>
        </p:txBody>
      </p:sp>
      <p:sp>
        <p:nvSpPr>
          <p:cNvPr id="304" name="Shape 304"/>
          <p:cNvSpPr txBox="1"/>
          <p:nvPr/>
        </p:nvSpPr>
        <p:spPr>
          <a:xfrm>
            <a:off x="5603950"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a:solidFill>
                  <a:schemeClr val="lt1"/>
                </a:solidFill>
              </a:rPr>
              <a:t>5</a:t>
            </a:r>
            <a:endParaRPr sz="6000">
              <a:solidFill>
                <a:schemeClr val="lt1"/>
              </a:solidFill>
            </a:endParaRPr>
          </a:p>
        </p:txBody>
      </p:sp>
      <p:sp>
        <p:nvSpPr>
          <p:cNvPr id="305" name="Shape 305"/>
          <p:cNvSpPr txBox="1"/>
          <p:nvPr/>
        </p:nvSpPr>
        <p:spPr>
          <a:xfrm>
            <a:off x="1489575"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a:solidFill>
                  <a:schemeClr val="lt1"/>
                </a:solidFill>
              </a:rPr>
              <a:t>2</a:t>
            </a:r>
            <a:endParaRPr sz="6000">
              <a:solidFill>
                <a:schemeClr val="lt1"/>
              </a:solidFill>
            </a:endParaRPr>
          </a:p>
        </p:txBody>
      </p:sp>
      <p:sp>
        <p:nvSpPr>
          <p:cNvPr id="306" name="Shape 306"/>
          <p:cNvSpPr txBox="1"/>
          <p:nvPr/>
        </p:nvSpPr>
        <p:spPr>
          <a:xfrm>
            <a:off x="2880775"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a:solidFill>
                  <a:schemeClr val="lt1"/>
                </a:solidFill>
              </a:rPr>
              <a:t>3</a:t>
            </a:r>
            <a:endParaRPr sz="6000">
              <a:solidFill>
                <a:schemeClr val="lt1"/>
              </a:solidFill>
            </a:endParaRPr>
          </a:p>
        </p:txBody>
      </p:sp>
      <p:sp>
        <p:nvSpPr>
          <p:cNvPr id="307" name="Shape 307"/>
          <p:cNvSpPr txBox="1"/>
          <p:nvPr/>
        </p:nvSpPr>
        <p:spPr>
          <a:xfrm>
            <a:off x="7597823"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4</a:t>
            </a:r>
            <a:endParaRPr sz="3000">
              <a:solidFill>
                <a:schemeClr val="lt1"/>
              </a:solidFill>
            </a:endParaRPr>
          </a:p>
          <a:p>
            <a:pPr marL="0" lvl="0" indent="0" rtl="0">
              <a:spcBef>
                <a:spcPts val="0"/>
              </a:spcBef>
              <a:spcAft>
                <a:spcPts val="0"/>
              </a:spcAft>
              <a:buNone/>
            </a:pPr>
            <a:endParaRPr sz="3000">
              <a:solidFill>
                <a:schemeClr val="lt1"/>
              </a:solidFill>
            </a:endParaRPr>
          </a:p>
        </p:txBody>
      </p:sp>
      <p:cxnSp>
        <p:nvCxnSpPr>
          <p:cNvPr id="308" name="Shape 308"/>
          <p:cNvCxnSpPr/>
          <p:nvPr/>
        </p:nvCxnSpPr>
        <p:spPr>
          <a:xfrm>
            <a:off x="2548973" y="3386220"/>
            <a:ext cx="0" cy="1664700"/>
          </a:xfrm>
          <a:prstGeom prst="straightConnector1">
            <a:avLst/>
          </a:prstGeom>
          <a:noFill/>
          <a:ln w="76200" cap="flat" cmpd="sng">
            <a:solidFill>
              <a:schemeClr val="lt1"/>
            </a:solidFill>
            <a:prstDash val="solid"/>
            <a:round/>
            <a:headEnd type="none" w="med" len="med"/>
            <a:tailEnd type="none" w="med" len="med"/>
          </a:ln>
        </p:spPr>
      </p:cxnSp>
      <p:cxnSp>
        <p:nvCxnSpPr>
          <p:cNvPr id="309" name="Shape 309"/>
          <p:cNvCxnSpPr/>
          <p:nvPr/>
        </p:nvCxnSpPr>
        <p:spPr>
          <a:xfrm>
            <a:off x="3885924" y="3386220"/>
            <a:ext cx="0" cy="1664700"/>
          </a:xfrm>
          <a:prstGeom prst="straightConnector1">
            <a:avLst/>
          </a:prstGeom>
          <a:noFill/>
          <a:ln w="76200" cap="flat" cmpd="sng">
            <a:solidFill>
              <a:schemeClr val="lt1"/>
            </a:solidFill>
            <a:prstDash val="solid"/>
            <a:round/>
            <a:headEnd type="none" w="med" len="med"/>
            <a:tailEnd type="none" w="med" len="med"/>
          </a:ln>
        </p:spPr>
      </p:cxnSp>
      <p:cxnSp>
        <p:nvCxnSpPr>
          <p:cNvPr id="310" name="Shape 310"/>
          <p:cNvCxnSpPr/>
          <p:nvPr/>
        </p:nvCxnSpPr>
        <p:spPr>
          <a:xfrm>
            <a:off x="5248674" y="3386220"/>
            <a:ext cx="0" cy="1664700"/>
          </a:xfrm>
          <a:prstGeom prst="straightConnector1">
            <a:avLst/>
          </a:prstGeom>
          <a:noFill/>
          <a:ln w="76200" cap="flat" cmpd="sng">
            <a:solidFill>
              <a:schemeClr val="lt1"/>
            </a:solidFill>
            <a:prstDash val="solid"/>
            <a:round/>
            <a:headEnd type="none" w="med" len="med"/>
            <a:tailEnd type="none" w="med" len="med"/>
          </a:ln>
        </p:spPr>
      </p:cxnSp>
      <p:cxnSp>
        <p:nvCxnSpPr>
          <p:cNvPr id="311" name="Shape 311"/>
          <p:cNvCxnSpPr/>
          <p:nvPr/>
        </p:nvCxnSpPr>
        <p:spPr>
          <a:xfrm>
            <a:off x="6667971" y="3386220"/>
            <a:ext cx="0" cy="1664700"/>
          </a:xfrm>
          <a:prstGeom prst="straightConnector1">
            <a:avLst/>
          </a:prstGeom>
          <a:noFill/>
          <a:ln w="76200" cap="flat" cmpd="sng">
            <a:solidFill>
              <a:schemeClr val="lt1"/>
            </a:solidFill>
            <a:prstDash val="solid"/>
            <a:round/>
            <a:headEnd type="none" w="med" len="med"/>
            <a:tailEnd type="none" w="med" len="med"/>
          </a:ln>
        </p:spPr>
      </p:cxnSp>
      <p:sp>
        <p:nvSpPr>
          <p:cNvPr id="312" name="Shape 312"/>
          <p:cNvSpPr/>
          <p:nvPr/>
        </p:nvSpPr>
        <p:spPr>
          <a:xfrm>
            <a:off x="2046614"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3" name="Shape 313"/>
          <p:cNvSpPr/>
          <p:nvPr/>
        </p:nvSpPr>
        <p:spPr>
          <a:xfrm>
            <a:off x="6120977"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4" name="Shape 314"/>
          <p:cNvSpPr/>
          <p:nvPr/>
        </p:nvSpPr>
        <p:spPr>
          <a:xfrm>
            <a:off x="4732974"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5" name="Shape 315"/>
          <p:cNvSpPr/>
          <p:nvPr/>
        </p:nvSpPr>
        <p:spPr>
          <a:xfrm>
            <a:off x="3370224"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6" name="Shape 316"/>
          <p:cNvSpPr/>
          <p:nvPr/>
        </p:nvSpPr>
        <p:spPr>
          <a:xfrm>
            <a:off x="7557473"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7" name="Shape 317"/>
          <p:cNvSpPr txBox="1"/>
          <p:nvPr/>
        </p:nvSpPr>
        <p:spPr>
          <a:xfrm>
            <a:off x="3364664"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1</a:t>
            </a:r>
            <a:endParaRPr sz="3000">
              <a:solidFill>
                <a:schemeClr val="lt1"/>
              </a:solidFill>
            </a:endParaRPr>
          </a:p>
        </p:txBody>
      </p:sp>
      <p:sp>
        <p:nvSpPr>
          <p:cNvPr id="318" name="Shape 318"/>
          <p:cNvSpPr txBox="1"/>
          <p:nvPr/>
        </p:nvSpPr>
        <p:spPr>
          <a:xfrm>
            <a:off x="2086964"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0</a:t>
            </a:r>
            <a:endParaRPr sz="3000">
              <a:solidFill>
                <a:schemeClr val="lt1"/>
              </a:solidFill>
            </a:endParaRPr>
          </a:p>
        </p:txBody>
      </p:sp>
      <p:sp>
        <p:nvSpPr>
          <p:cNvPr id="319" name="Shape 319"/>
          <p:cNvSpPr txBox="1"/>
          <p:nvPr/>
        </p:nvSpPr>
        <p:spPr>
          <a:xfrm>
            <a:off x="4773324"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Clr>
                <a:srgbClr val="000000"/>
              </a:buClr>
              <a:buSzPts val="1100"/>
              <a:buFont typeface="Arial"/>
              <a:buNone/>
            </a:pPr>
            <a:r>
              <a:rPr lang="en" sz="3000">
                <a:solidFill>
                  <a:schemeClr val="lt1"/>
                </a:solidFill>
              </a:rPr>
              <a:t>2</a:t>
            </a:r>
            <a:endParaRPr sz="3000">
              <a:solidFill>
                <a:schemeClr val="lt1"/>
              </a:solidFill>
            </a:endParaRPr>
          </a:p>
        </p:txBody>
      </p:sp>
      <p:sp>
        <p:nvSpPr>
          <p:cNvPr id="320" name="Shape 320"/>
          <p:cNvSpPr txBox="1"/>
          <p:nvPr/>
        </p:nvSpPr>
        <p:spPr>
          <a:xfrm>
            <a:off x="6161327"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3</a:t>
            </a:r>
            <a:endParaRPr sz="3000">
              <a:solidFill>
                <a:schemeClr val="lt1"/>
              </a:solidFill>
            </a:endParaRPr>
          </a:p>
          <a:p>
            <a:pPr marL="0" lvl="0" indent="0" rtl="0">
              <a:spcBef>
                <a:spcPts val="0"/>
              </a:spcBef>
              <a:spcAft>
                <a:spcPts val="0"/>
              </a:spcAft>
              <a:buNone/>
            </a:pPr>
            <a:endParaRPr sz="3000">
              <a:solidFill>
                <a:schemeClr val="lt1"/>
              </a:solidFill>
            </a:endParaRPr>
          </a:p>
        </p:txBody>
      </p:sp>
      <p:sp>
        <p:nvSpPr>
          <p:cNvPr id="322" name="Shape 322"/>
          <p:cNvSpPr txBox="1"/>
          <p:nvPr/>
        </p:nvSpPr>
        <p:spPr>
          <a:xfrm>
            <a:off x="2510125" y="1696595"/>
            <a:ext cx="4420800" cy="17481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Arial"/>
              <a:buNone/>
            </a:pPr>
            <a:r>
              <a:rPr lang="en" sz="3600" b="1" u="sng" dirty="0">
                <a:solidFill>
                  <a:srgbClr val="00FF00"/>
                </a:solidFill>
              </a:rPr>
              <a:t>Sorted</a:t>
            </a:r>
            <a:r>
              <a:rPr lang="en" sz="3600" dirty="0">
                <a:solidFill>
                  <a:srgbClr val="00FF00"/>
                </a:solidFill>
                <a:latin typeface="Calibri"/>
                <a:ea typeface="Calibri"/>
                <a:cs typeface="Calibri"/>
                <a:sym typeface="Calibri"/>
              </a:rPr>
              <a:t>    </a:t>
            </a:r>
            <a:endParaRPr sz="3600" b="0" i="0" u="none" strike="noStrike" cap="none" dirty="0">
              <a:solidFill>
                <a:srgbClr val="00FF00"/>
              </a:solidFill>
              <a:latin typeface="Calibri"/>
              <a:ea typeface="Calibri"/>
              <a:cs typeface="Calibri"/>
              <a:sym typeface="Calibri"/>
            </a:endParaRPr>
          </a:p>
        </p:txBody>
      </p:sp>
      <p:sp>
        <p:nvSpPr>
          <p:cNvPr id="323" name="Shape 323"/>
          <p:cNvSpPr txBox="1"/>
          <p:nvPr/>
        </p:nvSpPr>
        <p:spPr>
          <a:xfrm>
            <a:off x="6930925"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a:solidFill>
                  <a:schemeClr val="lt1"/>
                </a:solidFill>
              </a:rPr>
              <a:t>6</a:t>
            </a:r>
            <a:endParaRPr sz="6000">
              <a:solidFill>
                <a:schemeClr val="lt1"/>
              </a:solidFill>
            </a:endParaRPr>
          </a:p>
        </p:txBody>
      </p:sp>
    </p:spTree>
    <p:extLst>
      <p:ext uri="{BB962C8B-B14F-4D97-AF65-F5344CB8AC3E}">
        <p14:creationId xmlns:p14="http://schemas.microsoft.com/office/powerpoint/2010/main" val="543322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Shape 329"/>
          <p:cNvSpPr txBox="1"/>
          <p:nvPr/>
        </p:nvSpPr>
        <p:spPr>
          <a:xfrm>
            <a:off x="814875" y="1678250"/>
            <a:ext cx="8759400" cy="41325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None/>
            </a:pPr>
            <a:r>
              <a:rPr lang="en" sz="3600" b="1" dirty="0">
                <a:solidFill>
                  <a:schemeClr val="lt1"/>
                </a:solidFill>
              </a:rPr>
              <a:t>for i = 0 to </a:t>
            </a:r>
            <a:r>
              <a:rPr lang="en" sz="3600" b="1" dirty="0" smtClean="0">
                <a:solidFill>
                  <a:schemeClr val="lt1"/>
                </a:solidFill>
              </a:rPr>
              <a:t>length</a:t>
            </a:r>
            <a:r>
              <a:rPr lang="en" sz="3600" b="1" dirty="0" smtClean="0">
                <a:solidFill>
                  <a:schemeClr val="lt1"/>
                </a:solidFill>
              </a:rPr>
              <a:t> </a:t>
            </a:r>
            <a:r>
              <a:rPr lang="en" sz="3600" b="1" dirty="0">
                <a:solidFill>
                  <a:schemeClr val="lt1"/>
                </a:solidFill>
              </a:rPr>
              <a:t>- </a:t>
            </a:r>
            <a:r>
              <a:rPr lang="en" sz="3600" b="1" dirty="0" smtClean="0">
                <a:solidFill>
                  <a:schemeClr val="lt1"/>
                </a:solidFill>
              </a:rPr>
              <a:t>2</a:t>
            </a:r>
            <a:endParaRPr sz="3600" b="1" dirty="0">
              <a:solidFill>
                <a:schemeClr val="lt1"/>
              </a:solidFill>
            </a:endParaRPr>
          </a:p>
          <a:p>
            <a:pPr marL="0" lvl="0" indent="0" rtl="0">
              <a:spcBef>
                <a:spcPts val="0"/>
              </a:spcBef>
              <a:spcAft>
                <a:spcPts val="0"/>
              </a:spcAft>
              <a:buNone/>
            </a:pPr>
            <a:r>
              <a:rPr lang="en" sz="3600" b="1" dirty="0">
                <a:solidFill>
                  <a:srgbClr val="F2F2F2"/>
                </a:solidFill>
              </a:rPr>
              <a:t>	min = i</a:t>
            </a:r>
            <a:endParaRPr sz="3600" b="1" dirty="0">
              <a:solidFill>
                <a:srgbClr val="F2F2F2"/>
              </a:solidFill>
            </a:endParaRPr>
          </a:p>
          <a:p>
            <a:pPr marL="0" lvl="0" indent="0" rtl="0">
              <a:spcBef>
                <a:spcPts val="0"/>
              </a:spcBef>
              <a:spcAft>
                <a:spcPts val="0"/>
              </a:spcAft>
              <a:buNone/>
            </a:pPr>
            <a:r>
              <a:rPr lang="en" sz="3600" b="1" dirty="0">
                <a:solidFill>
                  <a:srgbClr val="F2F2F2"/>
                </a:solidFill>
              </a:rPr>
              <a:t>	for j = i + 1 to </a:t>
            </a:r>
            <a:r>
              <a:rPr lang="en" sz="3600" b="1" dirty="0" smtClean="0">
                <a:solidFill>
                  <a:srgbClr val="F2F2F2"/>
                </a:solidFill>
              </a:rPr>
              <a:t>length </a:t>
            </a:r>
            <a:r>
              <a:rPr lang="en" sz="3600" b="1" dirty="0">
                <a:solidFill>
                  <a:srgbClr val="F2F2F2"/>
                </a:solidFill>
              </a:rPr>
              <a:t>- 1</a:t>
            </a:r>
            <a:endParaRPr sz="3600" b="1" dirty="0">
              <a:solidFill>
                <a:srgbClr val="F2F2F2"/>
              </a:solidFill>
            </a:endParaRPr>
          </a:p>
          <a:p>
            <a:pPr marL="0" lvl="0" indent="0" rtl="0">
              <a:spcBef>
                <a:spcPts val="0"/>
              </a:spcBef>
              <a:spcAft>
                <a:spcPts val="0"/>
              </a:spcAft>
              <a:buNone/>
            </a:pPr>
            <a:r>
              <a:rPr lang="en" sz="3600" b="1" dirty="0">
                <a:solidFill>
                  <a:srgbClr val="F2F2F2"/>
                </a:solidFill>
              </a:rPr>
              <a:t>	    if array[j] &lt; array[min]</a:t>
            </a:r>
            <a:endParaRPr sz="3600" b="1" dirty="0">
              <a:solidFill>
                <a:srgbClr val="F2F2F2"/>
              </a:solidFill>
            </a:endParaRPr>
          </a:p>
          <a:p>
            <a:pPr marL="0" lvl="0" indent="0" rtl="0">
              <a:spcBef>
                <a:spcPts val="0"/>
              </a:spcBef>
              <a:spcAft>
                <a:spcPts val="0"/>
              </a:spcAft>
              <a:buNone/>
            </a:pPr>
            <a:r>
              <a:rPr lang="en" sz="3600" b="1" dirty="0">
                <a:solidFill>
                  <a:srgbClr val="F2F2F2"/>
                </a:solidFill>
              </a:rPr>
              <a:t>		    min = j;</a:t>
            </a:r>
            <a:endParaRPr sz="3600" b="1" dirty="0">
              <a:solidFill>
                <a:srgbClr val="F2F2F2"/>
              </a:solidFill>
            </a:endParaRPr>
          </a:p>
          <a:p>
            <a:pPr marL="0" lvl="0" indent="0" rtl="0">
              <a:spcBef>
                <a:spcPts val="0"/>
              </a:spcBef>
              <a:spcAft>
                <a:spcPts val="0"/>
              </a:spcAft>
              <a:buNone/>
            </a:pPr>
            <a:r>
              <a:rPr lang="en" sz="3600" b="1" dirty="0">
                <a:solidFill>
                  <a:srgbClr val="F2F2F2"/>
                </a:solidFill>
              </a:rPr>
              <a:t>	if min != i</a:t>
            </a:r>
            <a:endParaRPr sz="3600" b="1" dirty="0">
              <a:solidFill>
                <a:srgbClr val="F2F2F2"/>
              </a:solidFill>
            </a:endParaRPr>
          </a:p>
          <a:p>
            <a:pPr marL="0" lvl="0" indent="0" rtl="0">
              <a:spcBef>
                <a:spcPts val="0"/>
              </a:spcBef>
              <a:spcAft>
                <a:spcPts val="0"/>
              </a:spcAft>
              <a:buNone/>
            </a:pPr>
            <a:r>
              <a:rPr lang="en" sz="3600" b="1" dirty="0">
                <a:solidFill>
                  <a:srgbClr val="F2F2F2"/>
                </a:solidFill>
              </a:rPr>
              <a:t>		swap array[min] and array[i]</a:t>
            </a:r>
            <a:endParaRPr sz="3600" b="1" dirty="0">
              <a:solidFill>
                <a:srgbClr val="F2F2F2"/>
              </a:solidFill>
            </a:endParaRPr>
          </a:p>
          <a:p>
            <a:pPr marL="0" lvl="0" indent="0" rtl="0">
              <a:spcBef>
                <a:spcPts val="0"/>
              </a:spcBef>
              <a:spcAft>
                <a:spcPts val="0"/>
              </a:spcAft>
              <a:buNone/>
            </a:pPr>
            <a:endParaRPr sz="3000" b="1" dirty="0">
              <a:solidFill>
                <a:srgbClr val="F2F2F2"/>
              </a:solidFill>
            </a:endParaRPr>
          </a:p>
          <a:p>
            <a:pPr marL="0" marR="0" lvl="0" indent="0" algn="l" rtl="0">
              <a:spcBef>
                <a:spcPts val="0"/>
              </a:spcBef>
              <a:spcAft>
                <a:spcPts val="0"/>
              </a:spcAft>
              <a:buClr>
                <a:schemeClr val="dk1"/>
              </a:buClr>
              <a:buFont typeface="Arial"/>
              <a:buNone/>
            </a:pPr>
            <a:endParaRPr sz="4400" b="0" i="0" u="none" strike="noStrike" cap="none"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Shape 334"/>
          <p:cNvSpPr txBox="1"/>
          <p:nvPr/>
        </p:nvSpPr>
        <p:spPr>
          <a:xfrm>
            <a:off x="932575" y="2413600"/>
            <a:ext cx="7596600" cy="26247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lang="en" sz="3600" b="1" dirty="0" smtClean="0">
              <a:solidFill>
                <a:srgbClr val="FFFFFF"/>
              </a:solidFill>
            </a:endParaRPr>
          </a:p>
          <a:p>
            <a:pPr marL="0" marR="0" lvl="0" indent="0" algn="l" rtl="0">
              <a:spcBef>
                <a:spcPts val="0"/>
              </a:spcBef>
              <a:spcAft>
                <a:spcPts val="0"/>
              </a:spcAft>
              <a:buNone/>
            </a:pPr>
            <a:endParaRPr lang="en" sz="3600" b="1" dirty="0">
              <a:solidFill>
                <a:srgbClr val="FFFFFF"/>
              </a:solidFill>
            </a:endParaRPr>
          </a:p>
          <a:p>
            <a:pPr marL="0" marR="0" lvl="0" indent="0" algn="l" rtl="0">
              <a:spcBef>
                <a:spcPts val="0"/>
              </a:spcBef>
              <a:spcAft>
                <a:spcPts val="0"/>
              </a:spcAft>
              <a:buNone/>
            </a:pPr>
            <a:endParaRPr lang="en" sz="3600" b="1" dirty="0" smtClean="0">
              <a:solidFill>
                <a:srgbClr val="FFFFFF"/>
              </a:solidFill>
            </a:endParaRPr>
          </a:p>
          <a:p>
            <a:pPr marL="0" marR="0" lvl="0" indent="0" algn="l" rtl="0">
              <a:spcBef>
                <a:spcPts val="0"/>
              </a:spcBef>
              <a:spcAft>
                <a:spcPts val="0"/>
              </a:spcAft>
              <a:buNone/>
            </a:pPr>
            <a:r>
              <a:rPr lang="en" sz="3600" b="1" dirty="0" smtClean="0">
                <a:solidFill>
                  <a:srgbClr val="FFFFFF"/>
                </a:solidFill>
              </a:rPr>
              <a:t>What's </a:t>
            </a:r>
            <a:r>
              <a:rPr lang="en" sz="3600" b="1" dirty="0">
                <a:solidFill>
                  <a:srgbClr val="FFFFFF"/>
                </a:solidFill>
              </a:rPr>
              <a:t>the best case runtime of selection sort</a:t>
            </a:r>
            <a:r>
              <a:rPr lang="en" sz="3600" b="1" dirty="0" smtClean="0">
                <a:solidFill>
                  <a:srgbClr val="FFFFFF"/>
                </a:solidFill>
              </a:rPr>
              <a:t>?</a:t>
            </a:r>
          </a:p>
          <a:p>
            <a:pPr marL="0" marR="0" lvl="0" indent="0" algn="l" rtl="0">
              <a:spcBef>
                <a:spcPts val="0"/>
              </a:spcBef>
              <a:spcAft>
                <a:spcPts val="0"/>
              </a:spcAft>
              <a:buNone/>
            </a:pPr>
            <a:endParaRPr lang="en" sz="3600" b="1" dirty="0" smtClean="0">
              <a:solidFill>
                <a:srgbClr val="FFFFFF"/>
              </a:solidFill>
            </a:endParaRPr>
          </a:p>
          <a:p>
            <a:pPr lvl="0"/>
            <a:r>
              <a:rPr lang="en-US" sz="3600" b="1" dirty="0">
                <a:solidFill>
                  <a:srgbClr val="FFFFFF"/>
                </a:solidFill>
              </a:rPr>
              <a:t>What's the worst case runtime of selection sort</a:t>
            </a:r>
            <a:r>
              <a:rPr lang="en-US" sz="3600" b="1" dirty="0" smtClean="0">
                <a:solidFill>
                  <a:srgbClr val="FFFFFF"/>
                </a:solidFill>
              </a:rPr>
              <a:t>?</a:t>
            </a:r>
          </a:p>
          <a:p>
            <a:pPr lvl="0"/>
            <a:endParaRPr lang="en-US" sz="3600" b="1" dirty="0">
              <a:solidFill>
                <a:srgbClr val="FFFFFF"/>
              </a:solidFill>
            </a:endParaRPr>
          </a:p>
          <a:p>
            <a:pPr lvl="0"/>
            <a:r>
              <a:rPr lang="en-US" sz="3600" b="1" dirty="0">
                <a:solidFill>
                  <a:srgbClr val="FFFFFF"/>
                </a:solidFill>
              </a:rPr>
              <a:t>What's the expected runtime of selection sort?</a:t>
            </a:r>
          </a:p>
          <a:p>
            <a:pPr marL="0" marR="0" lvl="0" indent="0" algn="l" rtl="0">
              <a:spcBef>
                <a:spcPts val="0"/>
              </a:spcBef>
              <a:spcAft>
                <a:spcPts val="0"/>
              </a:spcAft>
              <a:buNone/>
            </a:pPr>
            <a:endParaRPr sz="3600" b="1" dirty="0" smtClean="0">
              <a:solidFill>
                <a:srgbClr val="FFFFFF"/>
              </a:solidFill>
            </a:endParaRPr>
          </a:p>
          <a:p>
            <a:pPr lvl="0"/>
            <a:endParaRPr lang="en-US" sz="3600" b="1" dirty="0">
              <a:solidFill>
                <a:srgbClr val="FFFFFF"/>
              </a:solidFill>
              <a:highlight>
                <a:srgbClr val="000000"/>
              </a:highlight>
            </a:endParaRPr>
          </a:p>
          <a:p>
            <a:pPr marL="0" marR="0" lvl="0" indent="0" algn="l" rtl="0">
              <a:spcBef>
                <a:spcPts val="0"/>
              </a:spcBef>
              <a:spcAft>
                <a:spcPts val="0"/>
              </a:spcAft>
              <a:buNone/>
            </a:pPr>
            <a:endParaRPr lang="en-US" sz="3600" b="1" dirty="0" smtClean="0">
              <a:solidFill>
                <a:srgbClr val="FFFFFF"/>
              </a:solidFill>
              <a:highlight>
                <a:srgbClr val="000000"/>
              </a:highlight>
            </a:endParaRPr>
          </a:p>
          <a:p>
            <a:pPr marL="0" marR="0" lvl="0" indent="0" algn="l" rtl="0">
              <a:spcBef>
                <a:spcPts val="0"/>
              </a:spcBef>
              <a:spcAft>
                <a:spcPts val="0"/>
              </a:spcAft>
              <a:buNone/>
            </a:pPr>
            <a:endParaRPr sz="3600" b="1" dirty="0">
              <a:solidFill>
                <a:srgbClr val="FFFFFF"/>
              </a:solidFill>
              <a:highlight>
                <a:srgbClr val="000000"/>
              </a:highlight>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pic>
        <p:nvPicPr>
          <p:cNvPr id="339" name="Shape 339"/>
          <p:cNvPicPr preferRelativeResize="0"/>
          <p:nvPr/>
        </p:nvPicPr>
        <p:blipFill>
          <a:blip r:embed="rId3">
            <a:alphaModFix/>
          </a:blip>
          <a:stretch>
            <a:fillRect/>
          </a:stretch>
        </p:blipFill>
        <p:spPr>
          <a:xfrm>
            <a:off x="1842075" y="172650"/>
            <a:ext cx="5606075" cy="6545100"/>
          </a:xfrm>
          <a:prstGeom prst="rect">
            <a:avLst/>
          </a:prstGeom>
          <a:noFill/>
          <a:ln>
            <a:noFill/>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Shape 344"/>
          <p:cNvSpPr/>
          <p:nvPr/>
        </p:nvSpPr>
        <p:spPr>
          <a:xfrm>
            <a:off x="689308" y="1504453"/>
            <a:ext cx="7690200" cy="905100"/>
          </a:xfrm>
          <a:prstGeom prst="rect">
            <a:avLst/>
          </a:prstGeom>
          <a:noFill/>
          <a:ln w="762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45" name="Shape 345"/>
          <p:cNvSpPr txBox="1"/>
          <p:nvPr/>
        </p:nvSpPr>
        <p:spPr>
          <a:xfrm>
            <a:off x="1434762" y="1267828"/>
            <a:ext cx="1674300" cy="146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lt1"/>
                </a:solidFill>
              </a:rPr>
              <a:t>Bubble Sort</a:t>
            </a:r>
            <a:endParaRPr sz="2400"/>
          </a:p>
        </p:txBody>
      </p:sp>
      <p:cxnSp>
        <p:nvCxnSpPr>
          <p:cNvPr id="346" name="Shape 346"/>
          <p:cNvCxnSpPr>
            <a:stCxn id="347" idx="0"/>
            <a:endCxn id="347" idx="0"/>
          </p:cNvCxnSpPr>
          <p:nvPr/>
        </p:nvCxnSpPr>
        <p:spPr>
          <a:xfrm flipH="1">
            <a:off x="1456700" y="1507150"/>
            <a:ext cx="16200" cy="3598500"/>
          </a:xfrm>
          <a:prstGeom prst="straightConnector1">
            <a:avLst/>
          </a:prstGeom>
          <a:noFill/>
          <a:ln w="76200" cap="flat" cmpd="sng">
            <a:solidFill>
              <a:schemeClr val="accent5"/>
            </a:solidFill>
            <a:prstDash val="solid"/>
            <a:round/>
            <a:headEnd type="none" w="med" len="med"/>
            <a:tailEnd type="none" w="med" len="med"/>
          </a:ln>
        </p:spPr>
      </p:cxnSp>
      <p:sp>
        <p:nvSpPr>
          <p:cNvPr id="348" name="Shape 348"/>
          <p:cNvSpPr/>
          <p:nvPr/>
        </p:nvSpPr>
        <p:spPr>
          <a:xfrm>
            <a:off x="689308" y="2404287"/>
            <a:ext cx="7690200" cy="905100"/>
          </a:xfrm>
          <a:prstGeom prst="rect">
            <a:avLst/>
          </a:prstGeom>
          <a:noFill/>
          <a:ln w="762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49" name="Shape 349"/>
          <p:cNvSpPr/>
          <p:nvPr/>
        </p:nvSpPr>
        <p:spPr>
          <a:xfrm>
            <a:off x="689308" y="3304146"/>
            <a:ext cx="7690200" cy="905100"/>
          </a:xfrm>
          <a:prstGeom prst="rect">
            <a:avLst/>
          </a:prstGeom>
          <a:noFill/>
          <a:ln w="762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50" name="Shape 350"/>
          <p:cNvSpPr/>
          <p:nvPr/>
        </p:nvSpPr>
        <p:spPr>
          <a:xfrm>
            <a:off x="689308" y="4194062"/>
            <a:ext cx="7690200" cy="905100"/>
          </a:xfrm>
          <a:prstGeom prst="rect">
            <a:avLst/>
          </a:prstGeom>
          <a:noFill/>
          <a:ln w="762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p>
        </p:txBody>
      </p:sp>
      <p:cxnSp>
        <p:nvCxnSpPr>
          <p:cNvPr id="351" name="Shape 351"/>
          <p:cNvCxnSpPr>
            <a:stCxn id="347" idx="0"/>
            <a:endCxn id="347" idx="0"/>
          </p:cNvCxnSpPr>
          <p:nvPr/>
        </p:nvCxnSpPr>
        <p:spPr>
          <a:xfrm flipH="1">
            <a:off x="4958913" y="1514701"/>
            <a:ext cx="2400" cy="3568800"/>
          </a:xfrm>
          <a:prstGeom prst="straightConnector1">
            <a:avLst/>
          </a:prstGeom>
          <a:noFill/>
          <a:ln w="76200" cap="flat" cmpd="sng">
            <a:solidFill>
              <a:schemeClr val="accent5"/>
            </a:solidFill>
            <a:prstDash val="solid"/>
            <a:round/>
            <a:headEnd type="none" w="med" len="med"/>
            <a:tailEnd type="none" w="med" len="med"/>
          </a:ln>
        </p:spPr>
      </p:cxnSp>
      <p:cxnSp>
        <p:nvCxnSpPr>
          <p:cNvPr id="352" name="Shape 352"/>
          <p:cNvCxnSpPr>
            <a:stCxn id="347" idx="0"/>
            <a:endCxn id="347" idx="0"/>
          </p:cNvCxnSpPr>
          <p:nvPr/>
        </p:nvCxnSpPr>
        <p:spPr>
          <a:xfrm flipH="1">
            <a:off x="3185607" y="1514701"/>
            <a:ext cx="2400" cy="3568800"/>
          </a:xfrm>
          <a:prstGeom prst="straightConnector1">
            <a:avLst/>
          </a:prstGeom>
          <a:noFill/>
          <a:ln w="76200" cap="flat" cmpd="sng">
            <a:solidFill>
              <a:schemeClr val="accent5"/>
            </a:solidFill>
            <a:prstDash val="solid"/>
            <a:round/>
            <a:headEnd type="none" w="med" len="med"/>
            <a:tailEnd type="none" w="med" len="med"/>
          </a:ln>
        </p:spPr>
      </p:cxnSp>
      <p:cxnSp>
        <p:nvCxnSpPr>
          <p:cNvPr id="353" name="Shape 353"/>
          <p:cNvCxnSpPr>
            <a:stCxn id="347" idx="0"/>
            <a:endCxn id="347" idx="0"/>
          </p:cNvCxnSpPr>
          <p:nvPr/>
        </p:nvCxnSpPr>
        <p:spPr>
          <a:xfrm flipH="1">
            <a:off x="6656017" y="1514701"/>
            <a:ext cx="2400" cy="3568800"/>
          </a:xfrm>
          <a:prstGeom prst="straightConnector1">
            <a:avLst/>
          </a:prstGeom>
          <a:noFill/>
          <a:ln w="76200" cap="flat" cmpd="sng">
            <a:solidFill>
              <a:schemeClr val="accent5"/>
            </a:solidFill>
            <a:prstDash val="solid"/>
            <a:round/>
            <a:headEnd type="none" w="med" len="med"/>
            <a:tailEnd type="none" w="med" len="med"/>
          </a:ln>
        </p:spPr>
      </p:cxnSp>
      <p:sp>
        <p:nvSpPr>
          <p:cNvPr id="354" name="Shape 354"/>
          <p:cNvSpPr txBox="1"/>
          <p:nvPr/>
        </p:nvSpPr>
        <p:spPr>
          <a:xfrm>
            <a:off x="642500" y="2174758"/>
            <a:ext cx="1237200" cy="1464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5500" i="1">
                <a:solidFill>
                  <a:schemeClr val="lt1"/>
                </a:solidFill>
              </a:rPr>
              <a:t>O</a:t>
            </a:r>
            <a:endParaRPr i="1"/>
          </a:p>
        </p:txBody>
      </p:sp>
      <p:sp>
        <p:nvSpPr>
          <p:cNvPr id="355" name="Shape 355"/>
          <p:cNvSpPr txBox="1"/>
          <p:nvPr/>
        </p:nvSpPr>
        <p:spPr>
          <a:xfrm>
            <a:off x="642500" y="3006107"/>
            <a:ext cx="1237200" cy="1464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5500" i="1">
                <a:solidFill>
                  <a:srgbClr val="FFFFFF"/>
                </a:solidFill>
                <a:highlight>
                  <a:srgbClr val="000000"/>
                </a:highlight>
              </a:rPr>
              <a:t>Ω</a:t>
            </a:r>
            <a:endParaRPr sz="5500" i="1">
              <a:solidFill>
                <a:srgbClr val="FFFFFF"/>
              </a:solidFill>
              <a:highlight>
                <a:srgbClr val="000000"/>
              </a:highlight>
            </a:endParaRPr>
          </a:p>
        </p:txBody>
      </p:sp>
      <p:sp>
        <p:nvSpPr>
          <p:cNvPr id="356" name="Shape 356"/>
          <p:cNvSpPr txBox="1"/>
          <p:nvPr/>
        </p:nvSpPr>
        <p:spPr>
          <a:xfrm>
            <a:off x="642500" y="3913032"/>
            <a:ext cx="1237200" cy="1464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5500" i="1">
                <a:solidFill>
                  <a:srgbClr val="FFFFFF"/>
                </a:solidFill>
                <a:highlight>
                  <a:srgbClr val="000000"/>
                </a:highlight>
              </a:rPr>
              <a:t>Θ</a:t>
            </a:r>
            <a:endParaRPr sz="5500" i="1">
              <a:solidFill>
                <a:srgbClr val="FFFFFF"/>
              </a:solidFill>
              <a:highlight>
                <a:srgbClr val="000000"/>
              </a:highlight>
            </a:endParaRPr>
          </a:p>
        </p:txBody>
      </p:sp>
      <p:sp>
        <p:nvSpPr>
          <p:cNvPr id="357" name="Shape 357"/>
          <p:cNvSpPr txBox="1"/>
          <p:nvPr/>
        </p:nvSpPr>
        <p:spPr>
          <a:xfrm>
            <a:off x="3056601" y="1267825"/>
            <a:ext cx="1902300" cy="146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lt1"/>
                </a:solidFill>
              </a:rPr>
              <a:t>Selection Sort</a:t>
            </a:r>
            <a:endParaRPr sz="2400"/>
          </a:p>
        </p:txBody>
      </p:sp>
      <p:sp>
        <p:nvSpPr>
          <p:cNvPr id="358" name="Shape 358"/>
          <p:cNvSpPr txBox="1"/>
          <p:nvPr/>
        </p:nvSpPr>
        <p:spPr>
          <a:xfrm>
            <a:off x="4735975" y="1267825"/>
            <a:ext cx="1902300" cy="146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lt1"/>
                </a:solidFill>
              </a:rPr>
              <a:t>Insertion Sort</a:t>
            </a:r>
            <a:endParaRPr sz="2400"/>
          </a:p>
        </p:txBody>
      </p:sp>
      <p:sp>
        <p:nvSpPr>
          <p:cNvPr id="359" name="Shape 359"/>
          <p:cNvSpPr txBox="1"/>
          <p:nvPr/>
        </p:nvSpPr>
        <p:spPr>
          <a:xfrm>
            <a:off x="6643950" y="1267825"/>
            <a:ext cx="1552500" cy="146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lt1"/>
                </a:solidFill>
              </a:rPr>
              <a:t>Merge Sort</a:t>
            </a:r>
            <a:endParaRPr sz="2400"/>
          </a:p>
        </p:txBody>
      </p:sp>
      <p:sp>
        <p:nvSpPr>
          <p:cNvPr id="360" name="Shape 360"/>
          <p:cNvSpPr txBox="1"/>
          <p:nvPr/>
        </p:nvSpPr>
        <p:spPr>
          <a:xfrm>
            <a:off x="1937900" y="2174750"/>
            <a:ext cx="2003700" cy="1464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5000" i="1">
                <a:solidFill>
                  <a:srgbClr val="FFFFFF"/>
                </a:solidFill>
              </a:rPr>
              <a:t>n</a:t>
            </a:r>
            <a:r>
              <a:rPr lang="en" sz="5000" i="1" baseline="30000">
                <a:solidFill>
                  <a:srgbClr val="FFFFFF"/>
                </a:solidFill>
              </a:rPr>
              <a:t>2</a:t>
            </a:r>
            <a:endParaRPr sz="5000" i="1">
              <a:solidFill>
                <a:srgbClr val="FFFFFF"/>
              </a:solidFill>
            </a:endParaRPr>
          </a:p>
        </p:txBody>
      </p:sp>
      <p:sp>
        <p:nvSpPr>
          <p:cNvPr id="361" name="Shape 361"/>
          <p:cNvSpPr txBox="1"/>
          <p:nvPr/>
        </p:nvSpPr>
        <p:spPr>
          <a:xfrm>
            <a:off x="2014100" y="3012950"/>
            <a:ext cx="849900" cy="1464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5000" i="1">
                <a:solidFill>
                  <a:schemeClr val="lt1"/>
                </a:solidFill>
              </a:rPr>
              <a:t>n</a:t>
            </a:r>
            <a:endParaRPr sz="5000" i="1"/>
          </a:p>
        </p:txBody>
      </p:sp>
      <p:sp>
        <p:nvSpPr>
          <p:cNvPr id="362" name="Shape 362"/>
          <p:cNvSpPr txBox="1"/>
          <p:nvPr/>
        </p:nvSpPr>
        <p:spPr>
          <a:xfrm>
            <a:off x="5519300" y="3012950"/>
            <a:ext cx="849900" cy="1464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5000" i="1">
                <a:solidFill>
                  <a:schemeClr val="lt1"/>
                </a:solidFill>
              </a:rPr>
              <a:t>n</a:t>
            </a:r>
            <a:endParaRPr sz="5000" i="1"/>
          </a:p>
        </p:txBody>
      </p:sp>
      <p:sp>
        <p:nvSpPr>
          <p:cNvPr id="363" name="Shape 363"/>
          <p:cNvSpPr txBox="1"/>
          <p:nvPr/>
        </p:nvSpPr>
        <p:spPr>
          <a:xfrm>
            <a:off x="6662300" y="3012950"/>
            <a:ext cx="2003700" cy="1464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5000" i="1">
                <a:solidFill>
                  <a:schemeClr val="lt1"/>
                </a:solidFill>
              </a:rPr>
              <a:t>nlogn</a:t>
            </a:r>
            <a:endParaRPr sz="5000" i="1"/>
          </a:p>
        </p:txBody>
      </p:sp>
      <p:sp>
        <p:nvSpPr>
          <p:cNvPr id="364" name="Shape 364"/>
          <p:cNvSpPr txBox="1"/>
          <p:nvPr/>
        </p:nvSpPr>
        <p:spPr>
          <a:xfrm>
            <a:off x="6662300" y="3927350"/>
            <a:ext cx="2003700" cy="1464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5000" i="1">
                <a:solidFill>
                  <a:schemeClr val="lt1"/>
                </a:solidFill>
              </a:rPr>
              <a:t>nlogn</a:t>
            </a:r>
            <a:endParaRPr sz="5000" i="1"/>
          </a:p>
        </p:txBody>
      </p:sp>
      <p:sp>
        <p:nvSpPr>
          <p:cNvPr id="365" name="Shape 365"/>
          <p:cNvSpPr txBox="1"/>
          <p:nvPr/>
        </p:nvSpPr>
        <p:spPr>
          <a:xfrm>
            <a:off x="6662300" y="2098550"/>
            <a:ext cx="2003700" cy="1464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5000" i="1">
                <a:solidFill>
                  <a:schemeClr val="lt1"/>
                </a:solidFill>
              </a:rPr>
              <a:t>nlogn</a:t>
            </a:r>
            <a:endParaRPr sz="5000" i="1"/>
          </a:p>
        </p:txBody>
      </p:sp>
      <p:sp>
        <p:nvSpPr>
          <p:cNvPr id="366" name="Shape 366"/>
          <p:cNvSpPr txBox="1"/>
          <p:nvPr/>
        </p:nvSpPr>
        <p:spPr>
          <a:xfrm>
            <a:off x="3690500" y="2174750"/>
            <a:ext cx="2003700" cy="1464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5000" i="1">
                <a:solidFill>
                  <a:srgbClr val="FFFFFF"/>
                </a:solidFill>
              </a:rPr>
              <a:t>n</a:t>
            </a:r>
            <a:r>
              <a:rPr lang="en" sz="5000" i="1" baseline="30000">
                <a:solidFill>
                  <a:srgbClr val="FFFFFF"/>
                </a:solidFill>
              </a:rPr>
              <a:t>2</a:t>
            </a:r>
            <a:endParaRPr sz="5000" i="1">
              <a:solidFill>
                <a:srgbClr val="FFFFFF"/>
              </a:solidFill>
            </a:endParaRPr>
          </a:p>
        </p:txBody>
      </p:sp>
      <p:sp>
        <p:nvSpPr>
          <p:cNvPr id="367" name="Shape 367"/>
          <p:cNvSpPr txBox="1"/>
          <p:nvPr/>
        </p:nvSpPr>
        <p:spPr>
          <a:xfrm>
            <a:off x="3690500" y="3089150"/>
            <a:ext cx="2003700" cy="1464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5000" i="1">
                <a:solidFill>
                  <a:srgbClr val="FFFFFF"/>
                </a:solidFill>
              </a:rPr>
              <a:t>n</a:t>
            </a:r>
            <a:r>
              <a:rPr lang="en" sz="5000" i="1" baseline="30000">
                <a:solidFill>
                  <a:srgbClr val="FFFFFF"/>
                </a:solidFill>
              </a:rPr>
              <a:t>2</a:t>
            </a:r>
            <a:endParaRPr sz="5000" i="1">
              <a:solidFill>
                <a:srgbClr val="FFFFFF"/>
              </a:solidFill>
            </a:endParaRPr>
          </a:p>
        </p:txBody>
      </p:sp>
      <p:sp>
        <p:nvSpPr>
          <p:cNvPr id="368" name="Shape 368"/>
          <p:cNvSpPr txBox="1"/>
          <p:nvPr/>
        </p:nvSpPr>
        <p:spPr>
          <a:xfrm>
            <a:off x="3690500" y="4003550"/>
            <a:ext cx="2003700" cy="1464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5000" i="1">
                <a:solidFill>
                  <a:srgbClr val="FFFFFF"/>
                </a:solidFill>
              </a:rPr>
              <a:t>n</a:t>
            </a:r>
            <a:r>
              <a:rPr lang="en" sz="5000" i="1" baseline="30000">
                <a:solidFill>
                  <a:srgbClr val="FFFFFF"/>
                </a:solidFill>
              </a:rPr>
              <a:t>2</a:t>
            </a:r>
            <a:endParaRPr sz="5000" i="1">
              <a:solidFill>
                <a:srgbClr val="FFFFFF"/>
              </a:solidFill>
            </a:endParaRPr>
          </a:p>
        </p:txBody>
      </p:sp>
      <p:sp>
        <p:nvSpPr>
          <p:cNvPr id="369" name="Shape 369"/>
          <p:cNvSpPr txBox="1"/>
          <p:nvPr/>
        </p:nvSpPr>
        <p:spPr>
          <a:xfrm>
            <a:off x="5443100" y="2174750"/>
            <a:ext cx="2003700" cy="1464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5000" i="1">
                <a:solidFill>
                  <a:srgbClr val="FFFFFF"/>
                </a:solidFill>
              </a:rPr>
              <a:t>n</a:t>
            </a:r>
            <a:r>
              <a:rPr lang="en" sz="5000" i="1" baseline="30000">
                <a:solidFill>
                  <a:srgbClr val="FFFFFF"/>
                </a:solidFill>
              </a:rPr>
              <a:t>2</a:t>
            </a:r>
            <a:endParaRPr sz="5000" i="1">
              <a:solidFill>
                <a:srgbClr val="FFFFFF"/>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p:nvPr/>
        </p:nvSpPr>
        <p:spPr>
          <a:xfrm>
            <a:off x="1921975" y="3465775"/>
            <a:ext cx="6913500" cy="1639200"/>
          </a:xfrm>
          <a:prstGeom prst="rect">
            <a:avLst/>
          </a:pr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2" name="Shape 142"/>
          <p:cNvSpPr/>
          <p:nvPr/>
        </p:nvSpPr>
        <p:spPr>
          <a:xfrm>
            <a:off x="1921798" y="3426050"/>
            <a:ext cx="6913500" cy="1639200"/>
          </a:xfrm>
          <a:prstGeom prst="rect">
            <a:avLst/>
          </a:prstGeom>
          <a:noFill/>
          <a:ln w="762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3" name="Shape 143"/>
          <p:cNvSpPr txBox="1"/>
          <p:nvPr/>
        </p:nvSpPr>
        <p:spPr>
          <a:xfrm>
            <a:off x="4942025"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dirty="0" smtClean="0">
                <a:solidFill>
                  <a:schemeClr val="lt1"/>
                </a:solidFill>
              </a:rPr>
              <a:t>2</a:t>
            </a:r>
            <a:endParaRPr sz="6000" dirty="0">
              <a:solidFill>
                <a:schemeClr val="lt1"/>
              </a:solidFill>
            </a:endParaRPr>
          </a:p>
        </p:txBody>
      </p:sp>
      <p:sp>
        <p:nvSpPr>
          <p:cNvPr id="144" name="Shape 144"/>
          <p:cNvSpPr txBox="1"/>
          <p:nvPr/>
        </p:nvSpPr>
        <p:spPr>
          <a:xfrm>
            <a:off x="3642775"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dirty="0">
                <a:solidFill>
                  <a:schemeClr val="lt1"/>
                </a:solidFill>
              </a:rPr>
              <a:t>6</a:t>
            </a:r>
            <a:endParaRPr sz="6000" dirty="0">
              <a:solidFill>
                <a:schemeClr val="lt1"/>
              </a:solidFill>
            </a:endParaRPr>
          </a:p>
        </p:txBody>
      </p:sp>
      <p:sp>
        <p:nvSpPr>
          <p:cNvPr id="145" name="Shape 145"/>
          <p:cNvSpPr txBox="1"/>
          <p:nvPr/>
        </p:nvSpPr>
        <p:spPr>
          <a:xfrm>
            <a:off x="8359823"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4</a:t>
            </a:r>
            <a:endParaRPr sz="3000">
              <a:solidFill>
                <a:schemeClr val="lt1"/>
              </a:solidFill>
            </a:endParaRPr>
          </a:p>
          <a:p>
            <a:pPr marL="0" lvl="0" indent="0" rtl="0">
              <a:spcBef>
                <a:spcPts val="0"/>
              </a:spcBef>
              <a:spcAft>
                <a:spcPts val="0"/>
              </a:spcAft>
              <a:buNone/>
            </a:pPr>
            <a:endParaRPr sz="3000">
              <a:solidFill>
                <a:schemeClr val="lt1"/>
              </a:solidFill>
            </a:endParaRPr>
          </a:p>
        </p:txBody>
      </p:sp>
      <p:cxnSp>
        <p:nvCxnSpPr>
          <p:cNvPr id="146" name="Shape 146"/>
          <p:cNvCxnSpPr/>
          <p:nvPr/>
        </p:nvCxnSpPr>
        <p:spPr>
          <a:xfrm>
            <a:off x="3310973" y="3386220"/>
            <a:ext cx="0" cy="1664700"/>
          </a:xfrm>
          <a:prstGeom prst="straightConnector1">
            <a:avLst/>
          </a:prstGeom>
          <a:noFill/>
          <a:ln w="76200" cap="flat" cmpd="sng">
            <a:solidFill>
              <a:schemeClr val="lt1"/>
            </a:solidFill>
            <a:prstDash val="solid"/>
            <a:round/>
            <a:headEnd type="none" w="med" len="med"/>
            <a:tailEnd type="none" w="med" len="med"/>
          </a:ln>
        </p:spPr>
      </p:cxnSp>
      <p:cxnSp>
        <p:nvCxnSpPr>
          <p:cNvPr id="147" name="Shape 147"/>
          <p:cNvCxnSpPr/>
          <p:nvPr/>
        </p:nvCxnSpPr>
        <p:spPr>
          <a:xfrm>
            <a:off x="4647924" y="3386220"/>
            <a:ext cx="0" cy="1664700"/>
          </a:xfrm>
          <a:prstGeom prst="straightConnector1">
            <a:avLst/>
          </a:prstGeom>
          <a:noFill/>
          <a:ln w="76200" cap="flat" cmpd="sng">
            <a:solidFill>
              <a:schemeClr val="lt1"/>
            </a:solidFill>
            <a:prstDash val="solid"/>
            <a:round/>
            <a:headEnd type="none" w="med" len="med"/>
            <a:tailEnd type="none" w="med" len="med"/>
          </a:ln>
        </p:spPr>
      </p:cxnSp>
      <p:cxnSp>
        <p:nvCxnSpPr>
          <p:cNvPr id="148" name="Shape 148"/>
          <p:cNvCxnSpPr/>
          <p:nvPr/>
        </p:nvCxnSpPr>
        <p:spPr>
          <a:xfrm>
            <a:off x="6010674" y="3386220"/>
            <a:ext cx="0" cy="1664700"/>
          </a:xfrm>
          <a:prstGeom prst="straightConnector1">
            <a:avLst/>
          </a:prstGeom>
          <a:noFill/>
          <a:ln w="76200" cap="flat" cmpd="sng">
            <a:solidFill>
              <a:schemeClr val="lt1"/>
            </a:solidFill>
            <a:prstDash val="solid"/>
            <a:round/>
            <a:headEnd type="none" w="med" len="med"/>
            <a:tailEnd type="none" w="med" len="med"/>
          </a:ln>
        </p:spPr>
      </p:cxnSp>
      <p:cxnSp>
        <p:nvCxnSpPr>
          <p:cNvPr id="149" name="Shape 149"/>
          <p:cNvCxnSpPr/>
          <p:nvPr/>
        </p:nvCxnSpPr>
        <p:spPr>
          <a:xfrm>
            <a:off x="7429971" y="3386220"/>
            <a:ext cx="0" cy="1664700"/>
          </a:xfrm>
          <a:prstGeom prst="straightConnector1">
            <a:avLst/>
          </a:prstGeom>
          <a:noFill/>
          <a:ln w="76200" cap="flat" cmpd="sng">
            <a:solidFill>
              <a:schemeClr val="lt1"/>
            </a:solidFill>
            <a:prstDash val="solid"/>
            <a:round/>
            <a:headEnd type="none" w="med" len="med"/>
            <a:tailEnd type="none" w="med" len="med"/>
          </a:ln>
        </p:spPr>
      </p:cxnSp>
      <p:sp>
        <p:nvSpPr>
          <p:cNvPr id="150" name="Shape 150"/>
          <p:cNvSpPr/>
          <p:nvPr/>
        </p:nvSpPr>
        <p:spPr>
          <a:xfrm>
            <a:off x="2808614"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 name="Shape 151"/>
          <p:cNvSpPr/>
          <p:nvPr/>
        </p:nvSpPr>
        <p:spPr>
          <a:xfrm>
            <a:off x="6882977"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2" name="Shape 152"/>
          <p:cNvSpPr/>
          <p:nvPr/>
        </p:nvSpPr>
        <p:spPr>
          <a:xfrm>
            <a:off x="5494974"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 name="Shape 153"/>
          <p:cNvSpPr/>
          <p:nvPr/>
        </p:nvSpPr>
        <p:spPr>
          <a:xfrm>
            <a:off x="4132224"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4" name="Shape 154"/>
          <p:cNvSpPr/>
          <p:nvPr/>
        </p:nvSpPr>
        <p:spPr>
          <a:xfrm>
            <a:off x="8319473"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 name="Shape 155"/>
          <p:cNvSpPr txBox="1"/>
          <p:nvPr/>
        </p:nvSpPr>
        <p:spPr>
          <a:xfrm>
            <a:off x="4126664"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1</a:t>
            </a:r>
            <a:endParaRPr sz="3000">
              <a:solidFill>
                <a:schemeClr val="lt1"/>
              </a:solidFill>
            </a:endParaRPr>
          </a:p>
        </p:txBody>
      </p:sp>
      <p:sp>
        <p:nvSpPr>
          <p:cNvPr id="156" name="Shape 156"/>
          <p:cNvSpPr txBox="1"/>
          <p:nvPr/>
        </p:nvSpPr>
        <p:spPr>
          <a:xfrm>
            <a:off x="2848964"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0</a:t>
            </a:r>
            <a:endParaRPr sz="3000">
              <a:solidFill>
                <a:schemeClr val="lt1"/>
              </a:solidFill>
            </a:endParaRPr>
          </a:p>
        </p:txBody>
      </p:sp>
      <p:sp>
        <p:nvSpPr>
          <p:cNvPr id="157" name="Shape 157"/>
          <p:cNvSpPr txBox="1"/>
          <p:nvPr/>
        </p:nvSpPr>
        <p:spPr>
          <a:xfrm>
            <a:off x="5535324"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Clr>
                <a:srgbClr val="000000"/>
              </a:buClr>
              <a:buSzPts val="1100"/>
              <a:buFont typeface="Arial"/>
              <a:buNone/>
            </a:pPr>
            <a:r>
              <a:rPr lang="en" sz="3000">
                <a:solidFill>
                  <a:schemeClr val="lt1"/>
                </a:solidFill>
              </a:rPr>
              <a:t>2</a:t>
            </a:r>
            <a:endParaRPr sz="3000">
              <a:solidFill>
                <a:schemeClr val="lt1"/>
              </a:solidFill>
            </a:endParaRPr>
          </a:p>
          <a:p>
            <a:pPr marL="0" lvl="0" indent="0" rtl="0">
              <a:spcBef>
                <a:spcPts val="0"/>
              </a:spcBef>
              <a:spcAft>
                <a:spcPts val="0"/>
              </a:spcAft>
              <a:buNone/>
            </a:pPr>
            <a:endParaRPr sz="3000">
              <a:solidFill>
                <a:schemeClr val="lt1"/>
              </a:solidFill>
            </a:endParaRPr>
          </a:p>
        </p:txBody>
      </p:sp>
      <p:sp>
        <p:nvSpPr>
          <p:cNvPr id="158" name="Shape 158"/>
          <p:cNvSpPr txBox="1"/>
          <p:nvPr/>
        </p:nvSpPr>
        <p:spPr>
          <a:xfrm>
            <a:off x="6923327"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3</a:t>
            </a:r>
            <a:endParaRPr sz="3000">
              <a:solidFill>
                <a:schemeClr val="lt1"/>
              </a:solidFill>
            </a:endParaRPr>
          </a:p>
          <a:p>
            <a:pPr marL="0" lvl="0" indent="0" rtl="0">
              <a:spcBef>
                <a:spcPts val="0"/>
              </a:spcBef>
              <a:spcAft>
                <a:spcPts val="0"/>
              </a:spcAft>
              <a:buNone/>
            </a:pPr>
            <a:endParaRPr sz="3000">
              <a:solidFill>
                <a:schemeClr val="lt1"/>
              </a:solidFill>
            </a:endParaRPr>
          </a:p>
        </p:txBody>
      </p:sp>
      <p:sp>
        <p:nvSpPr>
          <p:cNvPr id="159" name="Shape 159"/>
          <p:cNvSpPr txBox="1"/>
          <p:nvPr/>
        </p:nvSpPr>
        <p:spPr>
          <a:xfrm>
            <a:off x="3133975" y="1507250"/>
            <a:ext cx="4420800" cy="1904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Arial"/>
              <a:buNone/>
            </a:pPr>
            <a:r>
              <a:rPr lang="en" sz="3600" b="1" u="sng">
                <a:solidFill>
                  <a:srgbClr val="FF0000"/>
                </a:solidFill>
              </a:rPr>
              <a:t>Unsorted</a:t>
            </a:r>
            <a:endParaRPr sz="3600" b="0" i="0" u="none" strike="noStrike" cap="none">
              <a:solidFill>
                <a:srgbClr val="FF0000"/>
              </a:solidFill>
              <a:latin typeface="Calibri"/>
              <a:ea typeface="Calibri"/>
              <a:cs typeface="Calibri"/>
              <a:sym typeface="Calibri"/>
            </a:endParaRPr>
          </a:p>
        </p:txBody>
      </p:sp>
      <p:sp>
        <p:nvSpPr>
          <p:cNvPr id="160" name="Shape 160"/>
          <p:cNvSpPr txBox="1"/>
          <p:nvPr/>
        </p:nvSpPr>
        <p:spPr>
          <a:xfrm>
            <a:off x="-1253229" y="1556525"/>
            <a:ext cx="4420800" cy="17481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Arial"/>
              <a:buNone/>
            </a:pPr>
            <a:r>
              <a:rPr lang="en" sz="3600" b="1" u="sng">
                <a:solidFill>
                  <a:srgbClr val="00FF00"/>
                </a:solidFill>
              </a:rPr>
              <a:t>Sorted</a:t>
            </a:r>
            <a:r>
              <a:rPr lang="en" sz="3600">
                <a:solidFill>
                  <a:srgbClr val="00FF00"/>
                </a:solidFill>
                <a:latin typeface="Calibri"/>
                <a:ea typeface="Calibri"/>
                <a:cs typeface="Calibri"/>
                <a:sym typeface="Calibri"/>
              </a:rPr>
              <a:t>    </a:t>
            </a:r>
            <a:endParaRPr sz="3600" b="0" i="0" u="none" strike="noStrike" cap="none">
              <a:solidFill>
                <a:srgbClr val="00FF00"/>
              </a:solidFill>
              <a:latin typeface="Calibri"/>
              <a:ea typeface="Calibri"/>
              <a:cs typeface="Calibri"/>
              <a:sym typeface="Calibri"/>
            </a:endParaRPr>
          </a:p>
        </p:txBody>
      </p:sp>
      <p:sp>
        <p:nvSpPr>
          <p:cNvPr id="161" name="Shape 161"/>
          <p:cNvSpPr txBox="1"/>
          <p:nvPr/>
        </p:nvSpPr>
        <p:spPr>
          <a:xfrm>
            <a:off x="2251575"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a:solidFill>
                  <a:schemeClr val="lt1"/>
                </a:solidFill>
              </a:rPr>
              <a:t>3</a:t>
            </a:r>
            <a:endParaRPr sz="6000">
              <a:solidFill>
                <a:schemeClr val="lt1"/>
              </a:solidFill>
            </a:endParaRPr>
          </a:p>
        </p:txBody>
      </p:sp>
      <p:sp>
        <p:nvSpPr>
          <p:cNvPr id="162" name="Shape 162"/>
          <p:cNvSpPr txBox="1"/>
          <p:nvPr/>
        </p:nvSpPr>
        <p:spPr>
          <a:xfrm>
            <a:off x="6365950"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dirty="0">
                <a:solidFill>
                  <a:schemeClr val="lt1"/>
                </a:solidFill>
              </a:rPr>
              <a:t>5</a:t>
            </a:r>
            <a:endParaRPr sz="6000" dirty="0">
              <a:solidFill>
                <a:schemeClr val="lt1"/>
              </a:solidFill>
            </a:endParaRPr>
          </a:p>
        </p:txBody>
      </p:sp>
      <p:sp>
        <p:nvSpPr>
          <p:cNvPr id="163" name="Shape 163"/>
          <p:cNvSpPr txBox="1"/>
          <p:nvPr/>
        </p:nvSpPr>
        <p:spPr>
          <a:xfrm>
            <a:off x="7692925"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dirty="0" smtClean="0">
                <a:solidFill>
                  <a:schemeClr val="lt1"/>
                </a:solidFill>
              </a:rPr>
              <a:t>4</a:t>
            </a:r>
            <a:endParaRPr sz="6000" dirty="0">
              <a:solidFill>
                <a:schemeClr val="lt1"/>
              </a:solidFill>
            </a:endParaRPr>
          </a:p>
        </p:txBody>
      </p:sp>
      <p:sp>
        <p:nvSpPr>
          <p:cNvPr id="164" name="Shape 164"/>
          <p:cNvSpPr txBox="1"/>
          <p:nvPr/>
        </p:nvSpPr>
        <p:spPr>
          <a:xfrm>
            <a:off x="1132725" y="888525"/>
            <a:ext cx="7109700" cy="11055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Font typeface="Arial"/>
              <a:buNone/>
            </a:pPr>
            <a:r>
              <a:rPr lang="en" sz="3950" b="1">
                <a:solidFill>
                  <a:srgbClr val="F2F2F2"/>
                </a:solidFill>
              </a:rPr>
              <a:t>All values start as </a:t>
            </a:r>
            <a:r>
              <a:rPr lang="en" sz="3950" b="1">
                <a:solidFill>
                  <a:srgbClr val="FF0000"/>
                </a:solidFill>
              </a:rPr>
              <a:t>Unsorted</a:t>
            </a:r>
            <a:r>
              <a:rPr lang="en" sz="3950" b="1">
                <a:solidFill>
                  <a:srgbClr val="F2F2F2"/>
                </a:solidFill>
              </a:rPr>
              <a:t> </a:t>
            </a:r>
            <a:endParaRPr sz="3950" b="1">
              <a:solidFill>
                <a:srgbClr val="F2F2F2"/>
              </a:solidFill>
            </a:endParaRPr>
          </a:p>
          <a:p>
            <a:pPr marL="0" marR="0" lvl="0" indent="0" algn="l" rtl="0">
              <a:spcBef>
                <a:spcPts val="0"/>
              </a:spcBef>
              <a:spcAft>
                <a:spcPts val="0"/>
              </a:spcAft>
              <a:buClr>
                <a:schemeClr val="dk1"/>
              </a:buClr>
              <a:buFont typeface="Arial"/>
              <a:buNone/>
            </a:pPr>
            <a:endParaRPr sz="44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p:nvPr/>
        </p:nvSpPr>
        <p:spPr>
          <a:xfrm>
            <a:off x="1998050" y="3465775"/>
            <a:ext cx="6913500" cy="1639200"/>
          </a:xfrm>
          <a:prstGeom prst="rect">
            <a:avLst/>
          </a:pr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0" name="Shape 170"/>
          <p:cNvSpPr/>
          <p:nvPr/>
        </p:nvSpPr>
        <p:spPr>
          <a:xfrm>
            <a:off x="1997998" y="3426050"/>
            <a:ext cx="6913500" cy="1639200"/>
          </a:xfrm>
          <a:prstGeom prst="rect">
            <a:avLst/>
          </a:prstGeom>
          <a:noFill/>
          <a:ln w="762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 name="Shape 171"/>
          <p:cNvSpPr txBox="1"/>
          <p:nvPr/>
        </p:nvSpPr>
        <p:spPr>
          <a:xfrm>
            <a:off x="5018225"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dirty="0" smtClean="0">
                <a:solidFill>
                  <a:schemeClr val="lt1"/>
                </a:solidFill>
              </a:rPr>
              <a:t>2</a:t>
            </a:r>
            <a:endParaRPr sz="6000" dirty="0">
              <a:solidFill>
                <a:schemeClr val="lt1"/>
              </a:solidFill>
            </a:endParaRPr>
          </a:p>
        </p:txBody>
      </p:sp>
      <p:sp>
        <p:nvSpPr>
          <p:cNvPr id="172" name="Shape 172"/>
          <p:cNvSpPr txBox="1"/>
          <p:nvPr/>
        </p:nvSpPr>
        <p:spPr>
          <a:xfrm>
            <a:off x="3718975"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dirty="0">
                <a:solidFill>
                  <a:schemeClr val="lt1"/>
                </a:solidFill>
              </a:rPr>
              <a:t>6</a:t>
            </a:r>
            <a:endParaRPr sz="6000" dirty="0">
              <a:solidFill>
                <a:schemeClr val="lt1"/>
              </a:solidFill>
            </a:endParaRPr>
          </a:p>
        </p:txBody>
      </p:sp>
      <p:sp>
        <p:nvSpPr>
          <p:cNvPr id="173" name="Shape 173"/>
          <p:cNvSpPr txBox="1"/>
          <p:nvPr/>
        </p:nvSpPr>
        <p:spPr>
          <a:xfrm>
            <a:off x="8436023"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4</a:t>
            </a:r>
            <a:endParaRPr sz="3000">
              <a:solidFill>
                <a:schemeClr val="lt1"/>
              </a:solidFill>
            </a:endParaRPr>
          </a:p>
          <a:p>
            <a:pPr marL="0" lvl="0" indent="0" rtl="0">
              <a:spcBef>
                <a:spcPts val="0"/>
              </a:spcBef>
              <a:spcAft>
                <a:spcPts val="0"/>
              </a:spcAft>
              <a:buNone/>
            </a:pPr>
            <a:endParaRPr sz="3000">
              <a:solidFill>
                <a:schemeClr val="lt1"/>
              </a:solidFill>
            </a:endParaRPr>
          </a:p>
        </p:txBody>
      </p:sp>
      <p:cxnSp>
        <p:nvCxnSpPr>
          <p:cNvPr id="174" name="Shape 174"/>
          <p:cNvCxnSpPr/>
          <p:nvPr/>
        </p:nvCxnSpPr>
        <p:spPr>
          <a:xfrm>
            <a:off x="3387173" y="3386220"/>
            <a:ext cx="0" cy="1664700"/>
          </a:xfrm>
          <a:prstGeom prst="straightConnector1">
            <a:avLst/>
          </a:prstGeom>
          <a:noFill/>
          <a:ln w="76200" cap="flat" cmpd="sng">
            <a:solidFill>
              <a:schemeClr val="lt1"/>
            </a:solidFill>
            <a:prstDash val="solid"/>
            <a:round/>
            <a:headEnd type="none" w="med" len="med"/>
            <a:tailEnd type="none" w="med" len="med"/>
          </a:ln>
        </p:spPr>
      </p:cxnSp>
      <p:cxnSp>
        <p:nvCxnSpPr>
          <p:cNvPr id="175" name="Shape 175"/>
          <p:cNvCxnSpPr/>
          <p:nvPr/>
        </p:nvCxnSpPr>
        <p:spPr>
          <a:xfrm>
            <a:off x="4724124" y="3386220"/>
            <a:ext cx="0" cy="1664700"/>
          </a:xfrm>
          <a:prstGeom prst="straightConnector1">
            <a:avLst/>
          </a:prstGeom>
          <a:noFill/>
          <a:ln w="76200" cap="flat" cmpd="sng">
            <a:solidFill>
              <a:schemeClr val="lt1"/>
            </a:solidFill>
            <a:prstDash val="solid"/>
            <a:round/>
            <a:headEnd type="none" w="med" len="med"/>
            <a:tailEnd type="none" w="med" len="med"/>
          </a:ln>
        </p:spPr>
      </p:cxnSp>
      <p:cxnSp>
        <p:nvCxnSpPr>
          <p:cNvPr id="176" name="Shape 176"/>
          <p:cNvCxnSpPr/>
          <p:nvPr/>
        </p:nvCxnSpPr>
        <p:spPr>
          <a:xfrm>
            <a:off x="6086874" y="3386220"/>
            <a:ext cx="0" cy="1664700"/>
          </a:xfrm>
          <a:prstGeom prst="straightConnector1">
            <a:avLst/>
          </a:prstGeom>
          <a:noFill/>
          <a:ln w="76200" cap="flat" cmpd="sng">
            <a:solidFill>
              <a:schemeClr val="lt1"/>
            </a:solidFill>
            <a:prstDash val="solid"/>
            <a:round/>
            <a:headEnd type="none" w="med" len="med"/>
            <a:tailEnd type="none" w="med" len="med"/>
          </a:ln>
        </p:spPr>
      </p:cxnSp>
      <p:cxnSp>
        <p:nvCxnSpPr>
          <p:cNvPr id="177" name="Shape 177"/>
          <p:cNvCxnSpPr/>
          <p:nvPr/>
        </p:nvCxnSpPr>
        <p:spPr>
          <a:xfrm>
            <a:off x="7506171" y="3386220"/>
            <a:ext cx="0" cy="1664700"/>
          </a:xfrm>
          <a:prstGeom prst="straightConnector1">
            <a:avLst/>
          </a:prstGeom>
          <a:noFill/>
          <a:ln w="76200" cap="flat" cmpd="sng">
            <a:solidFill>
              <a:schemeClr val="lt1"/>
            </a:solidFill>
            <a:prstDash val="solid"/>
            <a:round/>
            <a:headEnd type="none" w="med" len="med"/>
            <a:tailEnd type="none" w="med" len="med"/>
          </a:ln>
        </p:spPr>
      </p:cxnSp>
      <p:sp>
        <p:nvSpPr>
          <p:cNvPr id="178" name="Shape 178"/>
          <p:cNvSpPr/>
          <p:nvPr/>
        </p:nvSpPr>
        <p:spPr>
          <a:xfrm>
            <a:off x="2884814"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9" name="Shape 179"/>
          <p:cNvSpPr/>
          <p:nvPr/>
        </p:nvSpPr>
        <p:spPr>
          <a:xfrm>
            <a:off x="6959177"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 name="Shape 180"/>
          <p:cNvSpPr/>
          <p:nvPr/>
        </p:nvSpPr>
        <p:spPr>
          <a:xfrm>
            <a:off x="5571174"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 name="Shape 181"/>
          <p:cNvSpPr/>
          <p:nvPr/>
        </p:nvSpPr>
        <p:spPr>
          <a:xfrm>
            <a:off x="4208424"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 name="Shape 182"/>
          <p:cNvSpPr/>
          <p:nvPr/>
        </p:nvSpPr>
        <p:spPr>
          <a:xfrm>
            <a:off x="8395673"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 name="Shape 183"/>
          <p:cNvSpPr txBox="1"/>
          <p:nvPr/>
        </p:nvSpPr>
        <p:spPr>
          <a:xfrm>
            <a:off x="4202864"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1</a:t>
            </a:r>
            <a:endParaRPr sz="3000">
              <a:solidFill>
                <a:schemeClr val="lt1"/>
              </a:solidFill>
            </a:endParaRPr>
          </a:p>
        </p:txBody>
      </p:sp>
      <p:sp>
        <p:nvSpPr>
          <p:cNvPr id="184" name="Shape 184"/>
          <p:cNvSpPr txBox="1"/>
          <p:nvPr/>
        </p:nvSpPr>
        <p:spPr>
          <a:xfrm>
            <a:off x="2925164"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0</a:t>
            </a:r>
            <a:endParaRPr sz="3000">
              <a:solidFill>
                <a:schemeClr val="lt1"/>
              </a:solidFill>
            </a:endParaRPr>
          </a:p>
        </p:txBody>
      </p:sp>
      <p:sp>
        <p:nvSpPr>
          <p:cNvPr id="185" name="Shape 185"/>
          <p:cNvSpPr txBox="1"/>
          <p:nvPr/>
        </p:nvSpPr>
        <p:spPr>
          <a:xfrm>
            <a:off x="5611524"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Clr>
                <a:srgbClr val="000000"/>
              </a:buClr>
              <a:buSzPts val="1100"/>
              <a:buFont typeface="Arial"/>
              <a:buNone/>
            </a:pPr>
            <a:r>
              <a:rPr lang="en" sz="3000">
                <a:solidFill>
                  <a:schemeClr val="lt1"/>
                </a:solidFill>
              </a:rPr>
              <a:t>2</a:t>
            </a:r>
            <a:endParaRPr sz="3000">
              <a:solidFill>
                <a:schemeClr val="lt1"/>
              </a:solidFill>
            </a:endParaRPr>
          </a:p>
          <a:p>
            <a:pPr marL="0" lvl="0" indent="0" rtl="0">
              <a:spcBef>
                <a:spcPts val="0"/>
              </a:spcBef>
              <a:spcAft>
                <a:spcPts val="0"/>
              </a:spcAft>
              <a:buNone/>
            </a:pPr>
            <a:endParaRPr sz="3000">
              <a:solidFill>
                <a:schemeClr val="lt1"/>
              </a:solidFill>
            </a:endParaRPr>
          </a:p>
        </p:txBody>
      </p:sp>
      <p:sp>
        <p:nvSpPr>
          <p:cNvPr id="186" name="Shape 186"/>
          <p:cNvSpPr txBox="1"/>
          <p:nvPr/>
        </p:nvSpPr>
        <p:spPr>
          <a:xfrm>
            <a:off x="6999527"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3</a:t>
            </a:r>
            <a:endParaRPr sz="3000">
              <a:solidFill>
                <a:schemeClr val="lt1"/>
              </a:solidFill>
            </a:endParaRPr>
          </a:p>
          <a:p>
            <a:pPr marL="0" lvl="0" indent="0" rtl="0">
              <a:spcBef>
                <a:spcPts val="0"/>
              </a:spcBef>
              <a:spcAft>
                <a:spcPts val="0"/>
              </a:spcAft>
              <a:buNone/>
            </a:pPr>
            <a:endParaRPr sz="3000">
              <a:solidFill>
                <a:schemeClr val="lt1"/>
              </a:solidFill>
            </a:endParaRPr>
          </a:p>
        </p:txBody>
      </p:sp>
      <p:sp>
        <p:nvSpPr>
          <p:cNvPr id="187" name="Shape 187"/>
          <p:cNvSpPr txBox="1"/>
          <p:nvPr/>
        </p:nvSpPr>
        <p:spPr>
          <a:xfrm>
            <a:off x="3210175" y="1507250"/>
            <a:ext cx="4420800" cy="1904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Arial"/>
              <a:buNone/>
            </a:pPr>
            <a:r>
              <a:rPr lang="en" sz="3600" b="1" u="sng">
                <a:solidFill>
                  <a:srgbClr val="FF0000"/>
                </a:solidFill>
              </a:rPr>
              <a:t>Unsorted</a:t>
            </a:r>
            <a:endParaRPr sz="3600" b="0" i="0" u="none" strike="noStrike" cap="none">
              <a:solidFill>
                <a:srgbClr val="FF0000"/>
              </a:solidFill>
              <a:latin typeface="Calibri"/>
              <a:ea typeface="Calibri"/>
              <a:cs typeface="Calibri"/>
              <a:sym typeface="Calibri"/>
            </a:endParaRPr>
          </a:p>
        </p:txBody>
      </p:sp>
      <p:sp>
        <p:nvSpPr>
          <p:cNvPr id="188" name="Shape 188"/>
          <p:cNvSpPr txBox="1"/>
          <p:nvPr/>
        </p:nvSpPr>
        <p:spPr>
          <a:xfrm>
            <a:off x="-1329429" y="1556500"/>
            <a:ext cx="4420800" cy="17481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Arial"/>
              <a:buNone/>
            </a:pPr>
            <a:r>
              <a:rPr lang="en" sz="3600" b="1" u="sng">
                <a:solidFill>
                  <a:srgbClr val="00FF00"/>
                </a:solidFill>
              </a:rPr>
              <a:t>Sorted</a:t>
            </a:r>
            <a:r>
              <a:rPr lang="en" sz="3600">
                <a:solidFill>
                  <a:srgbClr val="00FF00"/>
                </a:solidFill>
                <a:latin typeface="Calibri"/>
                <a:ea typeface="Calibri"/>
                <a:cs typeface="Calibri"/>
                <a:sym typeface="Calibri"/>
              </a:rPr>
              <a:t>    </a:t>
            </a:r>
            <a:endParaRPr sz="3600" b="0" i="0" u="none" strike="noStrike" cap="none">
              <a:solidFill>
                <a:srgbClr val="00FF00"/>
              </a:solidFill>
              <a:latin typeface="Calibri"/>
              <a:ea typeface="Calibri"/>
              <a:cs typeface="Calibri"/>
              <a:sym typeface="Calibri"/>
            </a:endParaRPr>
          </a:p>
        </p:txBody>
      </p:sp>
      <p:sp>
        <p:nvSpPr>
          <p:cNvPr id="189" name="Shape 189"/>
          <p:cNvSpPr txBox="1"/>
          <p:nvPr/>
        </p:nvSpPr>
        <p:spPr>
          <a:xfrm>
            <a:off x="2327775"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a:solidFill>
                  <a:schemeClr val="lt1"/>
                </a:solidFill>
              </a:rPr>
              <a:t>3</a:t>
            </a:r>
            <a:endParaRPr sz="6000">
              <a:solidFill>
                <a:schemeClr val="lt1"/>
              </a:solidFill>
            </a:endParaRPr>
          </a:p>
        </p:txBody>
      </p:sp>
      <p:sp>
        <p:nvSpPr>
          <p:cNvPr id="190" name="Shape 190"/>
          <p:cNvSpPr txBox="1"/>
          <p:nvPr/>
        </p:nvSpPr>
        <p:spPr>
          <a:xfrm>
            <a:off x="6442150"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dirty="0">
                <a:solidFill>
                  <a:schemeClr val="lt1"/>
                </a:solidFill>
              </a:rPr>
              <a:t>5</a:t>
            </a:r>
            <a:endParaRPr sz="6000" dirty="0">
              <a:solidFill>
                <a:schemeClr val="lt1"/>
              </a:solidFill>
            </a:endParaRPr>
          </a:p>
        </p:txBody>
      </p:sp>
      <p:sp>
        <p:nvSpPr>
          <p:cNvPr id="191" name="Shape 191"/>
          <p:cNvSpPr txBox="1"/>
          <p:nvPr/>
        </p:nvSpPr>
        <p:spPr>
          <a:xfrm>
            <a:off x="7769125"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dirty="0" smtClean="0">
                <a:solidFill>
                  <a:schemeClr val="lt1"/>
                </a:solidFill>
              </a:rPr>
              <a:t>4</a:t>
            </a:r>
            <a:endParaRPr sz="6000" dirty="0">
              <a:solidFill>
                <a:schemeClr val="lt1"/>
              </a:solidFill>
            </a:endParaRPr>
          </a:p>
        </p:txBody>
      </p:sp>
      <p:sp>
        <p:nvSpPr>
          <p:cNvPr id="196" name="Shape 196"/>
          <p:cNvSpPr txBox="1"/>
          <p:nvPr/>
        </p:nvSpPr>
        <p:spPr>
          <a:xfrm>
            <a:off x="1495400" y="888525"/>
            <a:ext cx="6442200" cy="11055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Arial"/>
              <a:buNone/>
            </a:pPr>
            <a:r>
              <a:rPr lang="en" sz="3950" b="1" dirty="0">
                <a:solidFill>
                  <a:srgbClr val="F2F2F2"/>
                </a:solidFill>
              </a:rPr>
              <a:t>First </a:t>
            </a:r>
            <a:r>
              <a:rPr lang="en" sz="3950" b="1" dirty="0" smtClean="0">
                <a:solidFill>
                  <a:srgbClr val="F2F2F2"/>
                </a:solidFill>
              </a:rPr>
              <a:t>pass:</a:t>
            </a:r>
          </a:p>
          <a:p>
            <a:pPr marL="0" marR="0" lvl="0" indent="0" algn="ctr" rtl="0">
              <a:spcBef>
                <a:spcPts val="0"/>
              </a:spcBef>
              <a:spcAft>
                <a:spcPts val="0"/>
              </a:spcAft>
              <a:buClr>
                <a:schemeClr val="dk1"/>
              </a:buClr>
              <a:buFont typeface="Arial"/>
              <a:buNone/>
            </a:pPr>
            <a:r>
              <a:rPr lang="en" sz="3950" b="1" dirty="0" smtClean="0">
                <a:solidFill>
                  <a:srgbClr val="F2F2F2"/>
                </a:solidFill>
              </a:rPr>
              <a:t>3 is current smallest</a:t>
            </a:r>
            <a:endParaRPr sz="3950" b="1" dirty="0">
              <a:solidFill>
                <a:srgbClr val="F2F2F2"/>
              </a:solidFill>
            </a:endParaRPr>
          </a:p>
          <a:p>
            <a:pPr marL="0" marR="0" lvl="0" indent="0" algn="l" rtl="0">
              <a:spcBef>
                <a:spcPts val="0"/>
              </a:spcBef>
              <a:spcAft>
                <a:spcPts val="0"/>
              </a:spcAft>
              <a:buClr>
                <a:schemeClr val="dk1"/>
              </a:buClr>
              <a:buFont typeface="Arial"/>
              <a:buNone/>
            </a:pPr>
            <a:endParaRPr sz="4400" b="0" i="0" u="none" strike="noStrike" cap="none" dirty="0">
              <a:solidFill>
                <a:schemeClr val="dk1"/>
              </a:solidFill>
              <a:latin typeface="Calibri"/>
              <a:ea typeface="Calibri"/>
              <a:cs typeface="Calibri"/>
              <a:sym typeface="Calibri"/>
            </a:endParaRPr>
          </a:p>
        </p:txBody>
      </p:sp>
      <p:sp>
        <p:nvSpPr>
          <p:cNvPr id="3" name="Up Arrow 2"/>
          <p:cNvSpPr/>
          <p:nvPr/>
        </p:nvSpPr>
        <p:spPr>
          <a:xfrm>
            <a:off x="1991612" y="5151860"/>
            <a:ext cx="1354073" cy="1194813"/>
          </a:xfrm>
          <a:prstGeom prst="upArrow">
            <a:avLst/>
          </a:prstGeom>
          <a:ln>
            <a:solidFill>
              <a:srgbClr val="FFFF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min=3</a:t>
            </a:r>
          </a:p>
          <a:p>
            <a:pPr algn="ctr"/>
            <a:r>
              <a:rPr lang="en-US" b="1" dirty="0"/>
              <a:t>@</a:t>
            </a:r>
          </a:p>
          <a:p>
            <a:pPr algn="ctr"/>
            <a:r>
              <a:rPr lang="en-US" b="1" dirty="0" err="1"/>
              <a:t>i</a:t>
            </a:r>
            <a:r>
              <a:rPr lang="en-US" b="1" dirty="0"/>
              <a:t>=0</a:t>
            </a:r>
            <a:endParaRPr lang="en-US"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p:nvPr/>
        </p:nvSpPr>
        <p:spPr>
          <a:xfrm>
            <a:off x="1998050" y="3465775"/>
            <a:ext cx="6913500" cy="1639200"/>
          </a:xfrm>
          <a:prstGeom prst="rect">
            <a:avLst/>
          </a:pr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 name="Shape 170"/>
          <p:cNvSpPr/>
          <p:nvPr/>
        </p:nvSpPr>
        <p:spPr>
          <a:xfrm>
            <a:off x="1997998" y="3426050"/>
            <a:ext cx="6913500" cy="1639200"/>
          </a:xfrm>
          <a:prstGeom prst="rect">
            <a:avLst/>
          </a:prstGeom>
          <a:noFill/>
          <a:ln w="762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 name="Shape 171"/>
          <p:cNvSpPr txBox="1"/>
          <p:nvPr/>
        </p:nvSpPr>
        <p:spPr>
          <a:xfrm>
            <a:off x="5018225"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dirty="0" smtClean="0">
                <a:solidFill>
                  <a:schemeClr val="lt1"/>
                </a:solidFill>
              </a:rPr>
              <a:t>2</a:t>
            </a:r>
            <a:endParaRPr sz="6000" dirty="0">
              <a:solidFill>
                <a:schemeClr val="lt1"/>
              </a:solidFill>
            </a:endParaRPr>
          </a:p>
        </p:txBody>
      </p:sp>
      <p:sp>
        <p:nvSpPr>
          <p:cNvPr id="172" name="Shape 172"/>
          <p:cNvSpPr txBox="1"/>
          <p:nvPr/>
        </p:nvSpPr>
        <p:spPr>
          <a:xfrm>
            <a:off x="3718975"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dirty="0">
                <a:solidFill>
                  <a:schemeClr val="lt1"/>
                </a:solidFill>
              </a:rPr>
              <a:t>6</a:t>
            </a:r>
            <a:endParaRPr sz="6000" dirty="0">
              <a:solidFill>
                <a:schemeClr val="lt1"/>
              </a:solidFill>
            </a:endParaRPr>
          </a:p>
        </p:txBody>
      </p:sp>
      <p:sp>
        <p:nvSpPr>
          <p:cNvPr id="173" name="Shape 173"/>
          <p:cNvSpPr txBox="1"/>
          <p:nvPr/>
        </p:nvSpPr>
        <p:spPr>
          <a:xfrm>
            <a:off x="8436023"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4</a:t>
            </a:r>
            <a:endParaRPr sz="3000">
              <a:solidFill>
                <a:schemeClr val="lt1"/>
              </a:solidFill>
            </a:endParaRPr>
          </a:p>
          <a:p>
            <a:pPr marL="0" lvl="0" indent="0" rtl="0">
              <a:spcBef>
                <a:spcPts val="0"/>
              </a:spcBef>
              <a:spcAft>
                <a:spcPts val="0"/>
              </a:spcAft>
              <a:buNone/>
            </a:pPr>
            <a:endParaRPr sz="3000">
              <a:solidFill>
                <a:schemeClr val="lt1"/>
              </a:solidFill>
            </a:endParaRPr>
          </a:p>
        </p:txBody>
      </p:sp>
      <p:cxnSp>
        <p:nvCxnSpPr>
          <p:cNvPr id="174" name="Shape 174"/>
          <p:cNvCxnSpPr/>
          <p:nvPr/>
        </p:nvCxnSpPr>
        <p:spPr>
          <a:xfrm>
            <a:off x="3387173" y="3386220"/>
            <a:ext cx="0" cy="1664700"/>
          </a:xfrm>
          <a:prstGeom prst="straightConnector1">
            <a:avLst/>
          </a:prstGeom>
          <a:noFill/>
          <a:ln w="76200" cap="flat" cmpd="sng">
            <a:solidFill>
              <a:schemeClr val="lt1"/>
            </a:solidFill>
            <a:prstDash val="solid"/>
            <a:round/>
            <a:headEnd type="none" w="med" len="med"/>
            <a:tailEnd type="none" w="med" len="med"/>
          </a:ln>
        </p:spPr>
      </p:cxnSp>
      <p:cxnSp>
        <p:nvCxnSpPr>
          <p:cNvPr id="175" name="Shape 175"/>
          <p:cNvCxnSpPr/>
          <p:nvPr/>
        </p:nvCxnSpPr>
        <p:spPr>
          <a:xfrm>
            <a:off x="4724124" y="3386220"/>
            <a:ext cx="0" cy="1664700"/>
          </a:xfrm>
          <a:prstGeom prst="straightConnector1">
            <a:avLst/>
          </a:prstGeom>
          <a:noFill/>
          <a:ln w="76200" cap="flat" cmpd="sng">
            <a:solidFill>
              <a:schemeClr val="lt1"/>
            </a:solidFill>
            <a:prstDash val="solid"/>
            <a:round/>
            <a:headEnd type="none" w="med" len="med"/>
            <a:tailEnd type="none" w="med" len="med"/>
          </a:ln>
        </p:spPr>
      </p:cxnSp>
      <p:cxnSp>
        <p:nvCxnSpPr>
          <p:cNvPr id="176" name="Shape 176"/>
          <p:cNvCxnSpPr/>
          <p:nvPr/>
        </p:nvCxnSpPr>
        <p:spPr>
          <a:xfrm>
            <a:off x="6086874" y="3386220"/>
            <a:ext cx="0" cy="1664700"/>
          </a:xfrm>
          <a:prstGeom prst="straightConnector1">
            <a:avLst/>
          </a:prstGeom>
          <a:noFill/>
          <a:ln w="76200" cap="flat" cmpd="sng">
            <a:solidFill>
              <a:schemeClr val="lt1"/>
            </a:solidFill>
            <a:prstDash val="solid"/>
            <a:round/>
            <a:headEnd type="none" w="med" len="med"/>
            <a:tailEnd type="none" w="med" len="med"/>
          </a:ln>
        </p:spPr>
      </p:cxnSp>
      <p:cxnSp>
        <p:nvCxnSpPr>
          <p:cNvPr id="177" name="Shape 177"/>
          <p:cNvCxnSpPr/>
          <p:nvPr/>
        </p:nvCxnSpPr>
        <p:spPr>
          <a:xfrm>
            <a:off x="7506171" y="3386220"/>
            <a:ext cx="0" cy="1664700"/>
          </a:xfrm>
          <a:prstGeom prst="straightConnector1">
            <a:avLst/>
          </a:prstGeom>
          <a:noFill/>
          <a:ln w="76200" cap="flat" cmpd="sng">
            <a:solidFill>
              <a:schemeClr val="lt1"/>
            </a:solidFill>
            <a:prstDash val="solid"/>
            <a:round/>
            <a:headEnd type="none" w="med" len="med"/>
            <a:tailEnd type="none" w="med" len="med"/>
          </a:ln>
        </p:spPr>
      </p:cxnSp>
      <p:sp>
        <p:nvSpPr>
          <p:cNvPr id="178" name="Shape 178"/>
          <p:cNvSpPr/>
          <p:nvPr/>
        </p:nvSpPr>
        <p:spPr>
          <a:xfrm>
            <a:off x="2884814"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9" name="Shape 179"/>
          <p:cNvSpPr/>
          <p:nvPr/>
        </p:nvSpPr>
        <p:spPr>
          <a:xfrm>
            <a:off x="6959177"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 name="Shape 180"/>
          <p:cNvSpPr/>
          <p:nvPr/>
        </p:nvSpPr>
        <p:spPr>
          <a:xfrm>
            <a:off x="5571174"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 name="Shape 181"/>
          <p:cNvSpPr/>
          <p:nvPr/>
        </p:nvSpPr>
        <p:spPr>
          <a:xfrm>
            <a:off x="4208424"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 name="Shape 182"/>
          <p:cNvSpPr/>
          <p:nvPr/>
        </p:nvSpPr>
        <p:spPr>
          <a:xfrm>
            <a:off x="8395673"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 name="Shape 183"/>
          <p:cNvSpPr txBox="1"/>
          <p:nvPr/>
        </p:nvSpPr>
        <p:spPr>
          <a:xfrm>
            <a:off x="4202864"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1</a:t>
            </a:r>
            <a:endParaRPr sz="3000">
              <a:solidFill>
                <a:schemeClr val="lt1"/>
              </a:solidFill>
            </a:endParaRPr>
          </a:p>
        </p:txBody>
      </p:sp>
      <p:sp>
        <p:nvSpPr>
          <p:cNvPr id="184" name="Shape 184"/>
          <p:cNvSpPr txBox="1"/>
          <p:nvPr/>
        </p:nvSpPr>
        <p:spPr>
          <a:xfrm>
            <a:off x="2925164"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0</a:t>
            </a:r>
            <a:endParaRPr sz="3000">
              <a:solidFill>
                <a:schemeClr val="lt1"/>
              </a:solidFill>
            </a:endParaRPr>
          </a:p>
        </p:txBody>
      </p:sp>
      <p:sp>
        <p:nvSpPr>
          <p:cNvPr id="185" name="Shape 185"/>
          <p:cNvSpPr txBox="1"/>
          <p:nvPr/>
        </p:nvSpPr>
        <p:spPr>
          <a:xfrm>
            <a:off x="5611524"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Clr>
                <a:srgbClr val="000000"/>
              </a:buClr>
              <a:buSzPts val="1100"/>
              <a:buFont typeface="Arial"/>
              <a:buNone/>
            </a:pPr>
            <a:r>
              <a:rPr lang="en" sz="3000">
                <a:solidFill>
                  <a:schemeClr val="lt1"/>
                </a:solidFill>
              </a:rPr>
              <a:t>2</a:t>
            </a:r>
            <a:endParaRPr sz="3000">
              <a:solidFill>
                <a:schemeClr val="lt1"/>
              </a:solidFill>
            </a:endParaRPr>
          </a:p>
          <a:p>
            <a:pPr marL="0" lvl="0" indent="0" rtl="0">
              <a:spcBef>
                <a:spcPts val="0"/>
              </a:spcBef>
              <a:spcAft>
                <a:spcPts val="0"/>
              </a:spcAft>
              <a:buNone/>
            </a:pPr>
            <a:endParaRPr sz="3000">
              <a:solidFill>
                <a:schemeClr val="lt1"/>
              </a:solidFill>
            </a:endParaRPr>
          </a:p>
        </p:txBody>
      </p:sp>
      <p:sp>
        <p:nvSpPr>
          <p:cNvPr id="186" name="Shape 186"/>
          <p:cNvSpPr txBox="1"/>
          <p:nvPr/>
        </p:nvSpPr>
        <p:spPr>
          <a:xfrm>
            <a:off x="6999527"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3</a:t>
            </a:r>
            <a:endParaRPr sz="3000">
              <a:solidFill>
                <a:schemeClr val="lt1"/>
              </a:solidFill>
            </a:endParaRPr>
          </a:p>
          <a:p>
            <a:pPr marL="0" lvl="0" indent="0" rtl="0">
              <a:spcBef>
                <a:spcPts val="0"/>
              </a:spcBef>
              <a:spcAft>
                <a:spcPts val="0"/>
              </a:spcAft>
              <a:buNone/>
            </a:pPr>
            <a:endParaRPr sz="3000">
              <a:solidFill>
                <a:schemeClr val="lt1"/>
              </a:solidFill>
            </a:endParaRPr>
          </a:p>
        </p:txBody>
      </p:sp>
      <p:sp>
        <p:nvSpPr>
          <p:cNvPr id="187" name="Shape 187"/>
          <p:cNvSpPr txBox="1"/>
          <p:nvPr/>
        </p:nvSpPr>
        <p:spPr>
          <a:xfrm>
            <a:off x="3210175" y="1507250"/>
            <a:ext cx="4420800" cy="1904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Arial"/>
              <a:buNone/>
            </a:pPr>
            <a:r>
              <a:rPr lang="en" sz="3600" b="1" u="sng">
                <a:solidFill>
                  <a:srgbClr val="FF0000"/>
                </a:solidFill>
              </a:rPr>
              <a:t>Unsorted</a:t>
            </a:r>
            <a:endParaRPr sz="3600" b="0" i="0" u="none" strike="noStrike" cap="none">
              <a:solidFill>
                <a:srgbClr val="FF0000"/>
              </a:solidFill>
              <a:latin typeface="Calibri"/>
              <a:ea typeface="Calibri"/>
              <a:cs typeface="Calibri"/>
              <a:sym typeface="Calibri"/>
            </a:endParaRPr>
          </a:p>
        </p:txBody>
      </p:sp>
      <p:sp>
        <p:nvSpPr>
          <p:cNvPr id="188" name="Shape 188"/>
          <p:cNvSpPr txBox="1"/>
          <p:nvPr/>
        </p:nvSpPr>
        <p:spPr>
          <a:xfrm>
            <a:off x="-1329429" y="1556500"/>
            <a:ext cx="4420800" cy="17481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Arial"/>
              <a:buNone/>
            </a:pPr>
            <a:r>
              <a:rPr lang="en" sz="3600" b="1" u="sng">
                <a:solidFill>
                  <a:srgbClr val="00FF00"/>
                </a:solidFill>
              </a:rPr>
              <a:t>Sorted</a:t>
            </a:r>
            <a:r>
              <a:rPr lang="en" sz="3600">
                <a:solidFill>
                  <a:srgbClr val="00FF00"/>
                </a:solidFill>
                <a:latin typeface="Calibri"/>
                <a:ea typeface="Calibri"/>
                <a:cs typeface="Calibri"/>
                <a:sym typeface="Calibri"/>
              </a:rPr>
              <a:t>    </a:t>
            </a:r>
            <a:endParaRPr sz="3600" b="0" i="0" u="none" strike="noStrike" cap="none">
              <a:solidFill>
                <a:srgbClr val="00FF00"/>
              </a:solidFill>
              <a:latin typeface="Calibri"/>
              <a:ea typeface="Calibri"/>
              <a:cs typeface="Calibri"/>
              <a:sym typeface="Calibri"/>
            </a:endParaRPr>
          </a:p>
        </p:txBody>
      </p:sp>
      <p:sp>
        <p:nvSpPr>
          <p:cNvPr id="189" name="Shape 189"/>
          <p:cNvSpPr txBox="1"/>
          <p:nvPr/>
        </p:nvSpPr>
        <p:spPr>
          <a:xfrm>
            <a:off x="2327775"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a:solidFill>
                  <a:schemeClr val="lt1"/>
                </a:solidFill>
              </a:rPr>
              <a:t>3</a:t>
            </a:r>
            <a:endParaRPr sz="6000">
              <a:solidFill>
                <a:schemeClr val="lt1"/>
              </a:solidFill>
            </a:endParaRPr>
          </a:p>
        </p:txBody>
      </p:sp>
      <p:sp>
        <p:nvSpPr>
          <p:cNvPr id="190" name="Shape 190"/>
          <p:cNvSpPr txBox="1"/>
          <p:nvPr/>
        </p:nvSpPr>
        <p:spPr>
          <a:xfrm>
            <a:off x="6442150"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dirty="0">
                <a:solidFill>
                  <a:schemeClr val="lt1"/>
                </a:solidFill>
              </a:rPr>
              <a:t>5</a:t>
            </a:r>
            <a:endParaRPr sz="6000" dirty="0">
              <a:solidFill>
                <a:schemeClr val="lt1"/>
              </a:solidFill>
            </a:endParaRPr>
          </a:p>
        </p:txBody>
      </p:sp>
      <p:sp>
        <p:nvSpPr>
          <p:cNvPr id="191" name="Shape 191"/>
          <p:cNvSpPr txBox="1"/>
          <p:nvPr/>
        </p:nvSpPr>
        <p:spPr>
          <a:xfrm>
            <a:off x="7769125"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dirty="0" smtClean="0">
                <a:solidFill>
                  <a:schemeClr val="lt1"/>
                </a:solidFill>
              </a:rPr>
              <a:t>4</a:t>
            </a:r>
            <a:endParaRPr sz="6000" dirty="0">
              <a:solidFill>
                <a:schemeClr val="lt1"/>
              </a:solidFill>
            </a:endParaRPr>
          </a:p>
        </p:txBody>
      </p:sp>
      <p:sp>
        <p:nvSpPr>
          <p:cNvPr id="196" name="Shape 196"/>
          <p:cNvSpPr txBox="1"/>
          <p:nvPr/>
        </p:nvSpPr>
        <p:spPr>
          <a:xfrm>
            <a:off x="1495400" y="888525"/>
            <a:ext cx="6442200" cy="11055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Arial"/>
              <a:buNone/>
            </a:pPr>
            <a:r>
              <a:rPr lang="en" sz="3950" b="1" dirty="0">
                <a:solidFill>
                  <a:srgbClr val="F2F2F2"/>
                </a:solidFill>
              </a:rPr>
              <a:t>First </a:t>
            </a:r>
            <a:r>
              <a:rPr lang="en" sz="3950" b="1" dirty="0" smtClean="0">
                <a:solidFill>
                  <a:srgbClr val="F2F2F2"/>
                </a:solidFill>
              </a:rPr>
              <a:t>pass:</a:t>
            </a:r>
          </a:p>
          <a:p>
            <a:pPr marL="0" marR="0" lvl="0" indent="0" algn="ctr" rtl="0">
              <a:spcBef>
                <a:spcPts val="0"/>
              </a:spcBef>
              <a:spcAft>
                <a:spcPts val="0"/>
              </a:spcAft>
              <a:buClr>
                <a:schemeClr val="dk1"/>
              </a:buClr>
              <a:buFont typeface="Arial"/>
              <a:buNone/>
            </a:pPr>
            <a:r>
              <a:rPr lang="en" sz="3950" b="1" dirty="0" smtClean="0">
                <a:solidFill>
                  <a:srgbClr val="F2F2F2"/>
                </a:solidFill>
              </a:rPr>
              <a:t>3 is current smallest</a:t>
            </a:r>
            <a:endParaRPr sz="3950" b="1" dirty="0">
              <a:solidFill>
                <a:srgbClr val="F2F2F2"/>
              </a:solidFill>
            </a:endParaRPr>
          </a:p>
          <a:p>
            <a:pPr marL="0" marR="0" lvl="0" indent="0" algn="l" rtl="0">
              <a:spcBef>
                <a:spcPts val="0"/>
              </a:spcBef>
              <a:spcAft>
                <a:spcPts val="0"/>
              </a:spcAft>
              <a:buClr>
                <a:schemeClr val="dk1"/>
              </a:buClr>
              <a:buFont typeface="Arial"/>
              <a:buNone/>
            </a:pPr>
            <a:endParaRPr sz="4400" b="0" i="0" u="none" strike="noStrike" cap="none" dirty="0">
              <a:solidFill>
                <a:schemeClr val="dk1"/>
              </a:solidFill>
              <a:latin typeface="Calibri"/>
              <a:ea typeface="Calibri"/>
              <a:cs typeface="Calibri"/>
              <a:sym typeface="Calibri"/>
            </a:endParaRPr>
          </a:p>
        </p:txBody>
      </p:sp>
      <p:sp>
        <p:nvSpPr>
          <p:cNvPr id="32" name="Up Arrow 31"/>
          <p:cNvSpPr/>
          <p:nvPr/>
        </p:nvSpPr>
        <p:spPr>
          <a:xfrm>
            <a:off x="3380338" y="5162150"/>
            <a:ext cx="1354073" cy="1194813"/>
          </a:xfrm>
          <a:prstGeom prst="upArrow">
            <a:avLst/>
          </a:prstGeom>
          <a:ln>
            <a:solidFill>
              <a:srgbClr val="FFFF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dirty="0" smtClean="0"/>
          </a:p>
          <a:p>
            <a:pPr algn="ctr"/>
            <a:r>
              <a:rPr lang="en-US" b="1" dirty="0" smtClean="0"/>
              <a:t>min=3</a:t>
            </a:r>
            <a:endParaRPr lang="en-US" b="1" dirty="0"/>
          </a:p>
          <a:p>
            <a:pPr algn="ctr"/>
            <a:r>
              <a:rPr lang="en-US" b="1" dirty="0"/>
              <a:t>@</a:t>
            </a:r>
          </a:p>
          <a:p>
            <a:pPr algn="ctr"/>
            <a:r>
              <a:rPr lang="en-US" b="1" dirty="0" err="1"/>
              <a:t>i</a:t>
            </a:r>
            <a:r>
              <a:rPr lang="en-US" b="1" dirty="0"/>
              <a:t>=0</a:t>
            </a:r>
          </a:p>
          <a:p>
            <a:pPr algn="ctr"/>
            <a:endParaRPr lang="en-US" b="1" dirty="0"/>
          </a:p>
        </p:txBody>
      </p:sp>
    </p:spTree>
    <p:extLst>
      <p:ext uri="{BB962C8B-B14F-4D97-AF65-F5344CB8AC3E}">
        <p14:creationId xmlns:p14="http://schemas.microsoft.com/office/powerpoint/2010/main" val="42596751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p:nvPr/>
        </p:nvSpPr>
        <p:spPr>
          <a:xfrm>
            <a:off x="1998050" y="3465775"/>
            <a:ext cx="6913500" cy="1639200"/>
          </a:xfrm>
          <a:prstGeom prst="rect">
            <a:avLst/>
          </a:pr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 name="Shape 170"/>
          <p:cNvSpPr/>
          <p:nvPr/>
        </p:nvSpPr>
        <p:spPr>
          <a:xfrm>
            <a:off x="1997998" y="3426050"/>
            <a:ext cx="6913500" cy="1639200"/>
          </a:xfrm>
          <a:prstGeom prst="rect">
            <a:avLst/>
          </a:prstGeom>
          <a:noFill/>
          <a:ln w="762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 name="Shape 171"/>
          <p:cNvSpPr txBox="1"/>
          <p:nvPr/>
        </p:nvSpPr>
        <p:spPr>
          <a:xfrm>
            <a:off x="5018225"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a:solidFill>
                  <a:schemeClr val="lt1"/>
                </a:solidFill>
              </a:rPr>
              <a:t>2</a:t>
            </a:r>
            <a:endParaRPr sz="6000">
              <a:solidFill>
                <a:schemeClr val="lt1"/>
              </a:solidFill>
            </a:endParaRPr>
          </a:p>
        </p:txBody>
      </p:sp>
      <p:sp>
        <p:nvSpPr>
          <p:cNvPr id="172" name="Shape 172"/>
          <p:cNvSpPr txBox="1"/>
          <p:nvPr/>
        </p:nvSpPr>
        <p:spPr>
          <a:xfrm>
            <a:off x="3718975"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dirty="0">
                <a:solidFill>
                  <a:schemeClr val="lt1"/>
                </a:solidFill>
              </a:rPr>
              <a:t>6</a:t>
            </a:r>
            <a:endParaRPr sz="6000" dirty="0">
              <a:solidFill>
                <a:schemeClr val="lt1"/>
              </a:solidFill>
            </a:endParaRPr>
          </a:p>
        </p:txBody>
      </p:sp>
      <p:sp>
        <p:nvSpPr>
          <p:cNvPr id="173" name="Shape 173"/>
          <p:cNvSpPr txBox="1"/>
          <p:nvPr/>
        </p:nvSpPr>
        <p:spPr>
          <a:xfrm>
            <a:off x="8436023"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4</a:t>
            </a:r>
            <a:endParaRPr sz="3000">
              <a:solidFill>
                <a:schemeClr val="lt1"/>
              </a:solidFill>
            </a:endParaRPr>
          </a:p>
          <a:p>
            <a:pPr marL="0" lvl="0" indent="0" rtl="0">
              <a:spcBef>
                <a:spcPts val="0"/>
              </a:spcBef>
              <a:spcAft>
                <a:spcPts val="0"/>
              </a:spcAft>
              <a:buNone/>
            </a:pPr>
            <a:endParaRPr sz="3000">
              <a:solidFill>
                <a:schemeClr val="lt1"/>
              </a:solidFill>
            </a:endParaRPr>
          </a:p>
        </p:txBody>
      </p:sp>
      <p:cxnSp>
        <p:nvCxnSpPr>
          <p:cNvPr id="174" name="Shape 174"/>
          <p:cNvCxnSpPr/>
          <p:nvPr/>
        </p:nvCxnSpPr>
        <p:spPr>
          <a:xfrm>
            <a:off x="3387173" y="3386220"/>
            <a:ext cx="0" cy="1664700"/>
          </a:xfrm>
          <a:prstGeom prst="straightConnector1">
            <a:avLst/>
          </a:prstGeom>
          <a:noFill/>
          <a:ln w="76200" cap="flat" cmpd="sng">
            <a:solidFill>
              <a:schemeClr val="lt1"/>
            </a:solidFill>
            <a:prstDash val="solid"/>
            <a:round/>
            <a:headEnd type="none" w="med" len="med"/>
            <a:tailEnd type="none" w="med" len="med"/>
          </a:ln>
        </p:spPr>
      </p:cxnSp>
      <p:cxnSp>
        <p:nvCxnSpPr>
          <p:cNvPr id="175" name="Shape 175"/>
          <p:cNvCxnSpPr/>
          <p:nvPr/>
        </p:nvCxnSpPr>
        <p:spPr>
          <a:xfrm>
            <a:off x="4724124" y="3386220"/>
            <a:ext cx="0" cy="1664700"/>
          </a:xfrm>
          <a:prstGeom prst="straightConnector1">
            <a:avLst/>
          </a:prstGeom>
          <a:noFill/>
          <a:ln w="76200" cap="flat" cmpd="sng">
            <a:solidFill>
              <a:schemeClr val="lt1"/>
            </a:solidFill>
            <a:prstDash val="solid"/>
            <a:round/>
            <a:headEnd type="none" w="med" len="med"/>
            <a:tailEnd type="none" w="med" len="med"/>
          </a:ln>
        </p:spPr>
      </p:cxnSp>
      <p:cxnSp>
        <p:nvCxnSpPr>
          <p:cNvPr id="176" name="Shape 176"/>
          <p:cNvCxnSpPr/>
          <p:nvPr/>
        </p:nvCxnSpPr>
        <p:spPr>
          <a:xfrm>
            <a:off x="6086874" y="3386220"/>
            <a:ext cx="0" cy="1664700"/>
          </a:xfrm>
          <a:prstGeom prst="straightConnector1">
            <a:avLst/>
          </a:prstGeom>
          <a:noFill/>
          <a:ln w="76200" cap="flat" cmpd="sng">
            <a:solidFill>
              <a:schemeClr val="lt1"/>
            </a:solidFill>
            <a:prstDash val="solid"/>
            <a:round/>
            <a:headEnd type="none" w="med" len="med"/>
            <a:tailEnd type="none" w="med" len="med"/>
          </a:ln>
        </p:spPr>
      </p:cxnSp>
      <p:cxnSp>
        <p:nvCxnSpPr>
          <p:cNvPr id="177" name="Shape 177"/>
          <p:cNvCxnSpPr/>
          <p:nvPr/>
        </p:nvCxnSpPr>
        <p:spPr>
          <a:xfrm>
            <a:off x="7506171" y="3386220"/>
            <a:ext cx="0" cy="1664700"/>
          </a:xfrm>
          <a:prstGeom prst="straightConnector1">
            <a:avLst/>
          </a:prstGeom>
          <a:noFill/>
          <a:ln w="76200" cap="flat" cmpd="sng">
            <a:solidFill>
              <a:schemeClr val="lt1"/>
            </a:solidFill>
            <a:prstDash val="solid"/>
            <a:round/>
            <a:headEnd type="none" w="med" len="med"/>
            <a:tailEnd type="none" w="med" len="med"/>
          </a:ln>
        </p:spPr>
      </p:cxnSp>
      <p:sp>
        <p:nvSpPr>
          <p:cNvPr id="178" name="Shape 178"/>
          <p:cNvSpPr/>
          <p:nvPr/>
        </p:nvSpPr>
        <p:spPr>
          <a:xfrm>
            <a:off x="2884814"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9" name="Shape 179"/>
          <p:cNvSpPr/>
          <p:nvPr/>
        </p:nvSpPr>
        <p:spPr>
          <a:xfrm>
            <a:off x="6959177"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 name="Shape 180"/>
          <p:cNvSpPr/>
          <p:nvPr/>
        </p:nvSpPr>
        <p:spPr>
          <a:xfrm>
            <a:off x="5571174"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 name="Shape 181"/>
          <p:cNvSpPr/>
          <p:nvPr/>
        </p:nvSpPr>
        <p:spPr>
          <a:xfrm>
            <a:off x="4208424"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 name="Shape 182"/>
          <p:cNvSpPr/>
          <p:nvPr/>
        </p:nvSpPr>
        <p:spPr>
          <a:xfrm>
            <a:off x="8395673"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 name="Shape 183"/>
          <p:cNvSpPr txBox="1"/>
          <p:nvPr/>
        </p:nvSpPr>
        <p:spPr>
          <a:xfrm>
            <a:off x="4202864"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1</a:t>
            </a:r>
            <a:endParaRPr sz="3000">
              <a:solidFill>
                <a:schemeClr val="lt1"/>
              </a:solidFill>
            </a:endParaRPr>
          </a:p>
        </p:txBody>
      </p:sp>
      <p:sp>
        <p:nvSpPr>
          <p:cNvPr id="184" name="Shape 184"/>
          <p:cNvSpPr txBox="1"/>
          <p:nvPr/>
        </p:nvSpPr>
        <p:spPr>
          <a:xfrm>
            <a:off x="2925164"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0</a:t>
            </a:r>
            <a:endParaRPr sz="3000">
              <a:solidFill>
                <a:schemeClr val="lt1"/>
              </a:solidFill>
            </a:endParaRPr>
          </a:p>
        </p:txBody>
      </p:sp>
      <p:sp>
        <p:nvSpPr>
          <p:cNvPr id="185" name="Shape 185"/>
          <p:cNvSpPr txBox="1"/>
          <p:nvPr/>
        </p:nvSpPr>
        <p:spPr>
          <a:xfrm>
            <a:off x="5611524"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Clr>
                <a:srgbClr val="000000"/>
              </a:buClr>
              <a:buSzPts val="1100"/>
              <a:buFont typeface="Arial"/>
              <a:buNone/>
            </a:pPr>
            <a:r>
              <a:rPr lang="en" sz="3000">
                <a:solidFill>
                  <a:schemeClr val="lt1"/>
                </a:solidFill>
              </a:rPr>
              <a:t>2</a:t>
            </a:r>
            <a:endParaRPr sz="3000">
              <a:solidFill>
                <a:schemeClr val="lt1"/>
              </a:solidFill>
            </a:endParaRPr>
          </a:p>
          <a:p>
            <a:pPr marL="0" lvl="0" indent="0" rtl="0">
              <a:spcBef>
                <a:spcPts val="0"/>
              </a:spcBef>
              <a:spcAft>
                <a:spcPts val="0"/>
              </a:spcAft>
              <a:buNone/>
            </a:pPr>
            <a:endParaRPr sz="3000">
              <a:solidFill>
                <a:schemeClr val="lt1"/>
              </a:solidFill>
            </a:endParaRPr>
          </a:p>
        </p:txBody>
      </p:sp>
      <p:sp>
        <p:nvSpPr>
          <p:cNvPr id="186" name="Shape 186"/>
          <p:cNvSpPr txBox="1"/>
          <p:nvPr/>
        </p:nvSpPr>
        <p:spPr>
          <a:xfrm>
            <a:off x="6999527"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3</a:t>
            </a:r>
            <a:endParaRPr sz="3000">
              <a:solidFill>
                <a:schemeClr val="lt1"/>
              </a:solidFill>
            </a:endParaRPr>
          </a:p>
          <a:p>
            <a:pPr marL="0" lvl="0" indent="0" rtl="0">
              <a:spcBef>
                <a:spcPts val="0"/>
              </a:spcBef>
              <a:spcAft>
                <a:spcPts val="0"/>
              </a:spcAft>
              <a:buNone/>
            </a:pPr>
            <a:endParaRPr sz="3000">
              <a:solidFill>
                <a:schemeClr val="lt1"/>
              </a:solidFill>
            </a:endParaRPr>
          </a:p>
        </p:txBody>
      </p:sp>
      <p:sp>
        <p:nvSpPr>
          <p:cNvPr id="187" name="Shape 187"/>
          <p:cNvSpPr txBox="1"/>
          <p:nvPr/>
        </p:nvSpPr>
        <p:spPr>
          <a:xfrm>
            <a:off x="3210175" y="1507250"/>
            <a:ext cx="4420800" cy="1904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Arial"/>
              <a:buNone/>
            </a:pPr>
            <a:r>
              <a:rPr lang="en" sz="3600" b="1" u="sng">
                <a:solidFill>
                  <a:srgbClr val="FF0000"/>
                </a:solidFill>
              </a:rPr>
              <a:t>Unsorted</a:t>
            </a:r>
            <a:endParaRPr sz="3600" b="0" i="0" u="none" strike="noStrike" cap="none">
              <a:solidFill>
                <a:srgbClr val="FF0000"/>
              </a:solidFill>
              <a:latin typeface="Calibri"/>
              <a:ea typeface="Calibri"/>
              <a:cs typeface="Calibri"/>
              <a:sym typeface="Calibri"/>
            </a:endParaRPr>
          </a:p>
        </p:txBody>
      </p:sp>
      <p:sp>
        <p:nvSpPr>
          <p:cNvPr id="188" name="Shape 188"/>
          <p:cNvSpPr txBox="1"/>
          <p:nvPr/>
        </p:nvSpPr>
        <p:spPr>
          <a:xfrm>
            <a:off x="-1329429" y="1556500"/>
            <a:ext cx="4420800" cy="17481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Arial"/>
              <a:buNone/>
            </a:pPr>
            <a:r>
              <a:rPr lang="en" sz="3600" b="1" u="sng">
                <a:solidFill>
                  <a:srgbClr val="00FF00"/>
                </a:solidFill>
              </a:rPr>
              <a:t>Sorted</a:t>
            </a:r>
            <a:r>
              <a:rPr lang="en" sz="3600">
                <a:solidFill>
                  <a:srgbClr val="00FF00"/>
                </a:solidFill>
                <a:latin typeface="Calibri"/>
                <a:ea typeface="Calibri"/>
                <a:cs typeface="Calibri"/>
                <a:sym typeface="Calibri"/>
              </a:rPr>
              <a:t>    </a:t>
            </a:r>
            <a:endParaRPr sz="3600" b="0" i="0" u="none" strike="noStrike" cap="none">
              <a:solidFill>
                <a:srgbClr val="00FF00"/>
              </a:solidFill>
              <a:latin typeface="Calibri"/>
              <a:ea typeface="Calibri"/>
              <a:cs typeface="Calibri"/>
              <a:sym typeface="Calibri"/>
            </a:endParaRPr>
          </a:p>
        </p:txBody>
      </p:sp>
      <p:sp>
        <p:nvSpPr>
          <p:cNvPr id="189" name="Shape 189"/>
          <p:cNvSpPr txBox="1"/>
          <p:nvPr/>
        </p:nvSpPr>
        <p:spPr>
          <a:xfrm>
            <a:off x="2327775"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a:solidFill>
                  <a:schemeClr val="lt1"/>
                </a:solidFill>
              </a:rPr>
              <a:t>3</a:t>
            </a:r>
            <a:endParaRPr sz="6000">
              <a:solidFill>
                <a:schemeClr val="lt1"/>
              </a:solidFill>
            </a:endParaRPr>
          </a:p>
        </p:txBody>
      </p:sp>
      <p:sp>
        <p:nvSpPr>
          <p:cNvPr id="190" name="Shape 190"/>
          <p:cNvSpPr txBox="1"/>
          <p:nvPr/>
        </p:nvSpPr>
        <p:spPr>
          <a:xfrm>
            <a:off x="6442150"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dirty="0">
                <a:solidFill>
                  <a:schemeClr val="lt1"/>
                </a:solidFill>
              </a:rPr>
              <a:t>5</a:t>
            </a:r>
            <a:endParaRPr sz="6000" dirty="0">
              <a:solidFill>
                <a:schemeClr val="lt1"/>
              </a:solidFill>
            </a:endParaRPr>
          </a:p>
        </p:txBody>
      </p:sp>
      <p:sp>
        <p:nvSpPr>
          <p:cNvPr id="191" name="Shape 191"/>
          <p:cNvSpPr txBox="1"/>
          <p:nvPr/>
        </p:nvSpPr>
        <p:spPr>
          <a:xfrm>
            <a:off x="7769125"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a:solidFill>
                  <a:schemeClr val="lt1"/>
                </a:solidFill>
              </a:rPr>
              <a:t>4</a:t>
            </a:r>
            <a:endParaRPr sz="6000">
              <a:solidFill>
                <a:schemeClr val="lt1"/>
              </a:solidFill>
            </a:endParaRPr>
          </a:p>
        </p:txBody>
      </p:sp>
      <p:sp>
        <p:nvSpPr>
          <p:cNvPr id="196" name="Shape 196"/>
          <p:cNvSpPr txBox="1"/>
          <p:nvPr/>
        </p:nvSpPr>
        <p:spPr>
          <a:xfrm>
            <a:off x="1495400" y="888525"/>
            <a:ext cx="6442200" cy="11055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Arial"/>
              <a:buNone/>
            </a:pPr>
            <a:r>
              <a:rPr lang="en" sz="3950" b="1" dirty="0">
                <a:solidFill>
                  <a:srgbClr val="F2F2F2"/>
                </a:solidFill>
              </a:rPr>
              <a:t>First </a:t>
            </a:r>
            <a:r>
              <a:rPr lang="en" sz="3950" b="1" dirty="0" smtClean="0">
                <a:solidFill>
                  <a:srgbClr val="F2F2F2"/>
                </a:solidFill>
              </a:rPr>
              <a:t>pass:</a:t>
            </a:r>
          </a:p>
          <a:p>
            <a:pPr marL="0" marR="0" lvl="0" indent="0" algn="ctr" rtl="0">
              <a:spcBef>
                <a:spcPts val="0"/>
              </a:spcBef>
              <a:spcAft>
                <a:spcPts val="0"/>
              </a:spcAft>
              <a:buClr>
                <a:schemeClr val="dk1"/>
              </a:buClr>
              <a:buFont typeface="Arial"/>
              <a:buNone/>
            </a:pPr>
            <a:r>
              <a:rPr lang="en" sz="3950" b="1" dirty="0">
                <a:solidFill>
                  <a:srgbClr val="F2F2F2"/>
                </a:solidFill>
              </a:rPr>
              <a:t>2</a:t>
            </a:r>
            <a:r>
              <a:rPr lang="en" sz="3950" b="1" dirty="0" smtClean="0">
                <a:solidFill>
                  <a:srgbClr val="F2F2F2"/>
                </a:solidFill>
              </a:rPr>
              <a:t> is new current smallest</a:t>
            </a:r>
            <a:endParaRPr sz="3950" b="1" dirty="0">
              <a:solidFill>
                <a:srgbClr val="F2F2F2"/>
              </a:solidFill>
            </a:endParaRPr>
          </a:p>
          <a:p>
            <a:pPr marL="0" marR="0" lvl="0" indent="0" algn="l" rtl="0">
              <a:spcBef>
                <a:spcPts val="0"/>
              </a:spcBef>
              <a:spcAft>
                <a:spcPts val="0"/>
              </a:spcAft>
              <a:buClr>
                <a:schemeClr val="dk1"/>
              </a:buClr>
              <a:buFont typeface="Arial"/>
              <a:buNone/>
            </a:pPr>
            <a:endParaRPr sz="4400" b="0" i="0" u="none" strike="noStrike" cap="none" dirty="0">
              <a:solidFill>
                <a:schemeClr val="dk1"/>
              </a:solidFill>
              <a:latin typeface="Calibri"/>
              <a:ea typeface="Calibri"/>
              <a:cs typeface="Calibri"/>
              <a:sym typeface="Calibri"/>
            </a:endParaRPr>
          </a:p>
        </p:txBody>
      </p:sp>
      <p:sp>
        <p:nvSpPr>
          <p:cNvPr id="33" name="Up Arrow 32"/>
          <p:cNvSpPr/>
          <p:nvPr/>
        </p:nvSpPr>
        <p:spPr>
          <a:xfrm>
            <a:off x="4754809" y="5162149"/>
            <a:ext cx="1354073" cy="1194813"/>
          </a:xfrm>
          <a:prstGeom prst="upArrow">
            <a:avLst/>
          </a:prstGeom>
          <a:ln>
            <a:solidFill>
              <a:srgbClr val="FFFF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min=2</a:t>
            </a:r>
          </a:p>
          <a:p>
            <a:pPr algn="ctr"/>
            <a:r>
              <a:rPr lang="en-US" b="1" dirty="0" smtClean="0"/>
              <a:t>@</a:t>
            </a:r>
          </a:p>
          <a:p>
            <a:pPr algn="ctr"/>
            <a:r>
              <a:rPr lang="en-US" b="1" dirty="0" err="1" smtClean="0"/>
              <a:t>i</a:t>
            </a:r>
            <a:r>
              <a:rPr lang="en-US" b="1" dirty="0" smtClean="0"/>
              <a:t>=2</a:t>
            </a:r>
            <a:endParaRPr lang="en-US" b="1" dirty="0"/>
          </a:p>
        </p:txBody>
      </p:sp>
    </p:spTree>
    <p:extLst>
      <p:ext uri="{BB962C8B-B14F-4D97-AF65-F5344CB8AC3E}">
        <p14:creationId xmlns:p14="http://schemas.microsoft.com/office/powerpoint/2010/main" val="1222374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p:nvPr/>
        </p:nvSpPr>
        <p:spPr>
          <a:xfrm>
            <a:off x="1998050" y="3465775"/>
            <a:ext cx="6913500" cy="1639200"/>
          </a:xfrm>
          <a:prstGeom prst="rect">
            <a:avLst/>
          </a:pr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 name="Shape 170"/>
          <p:cNvSpPr/>
          <p:nvPr/>
        </p:nvSpPr>
        <p:spPr>
          <a:xfrm>
            <a:off x="1997998" y="3426050"/>
            <a:ext cx="6913500" cy="1639200"/>
          </a:xfrm>
          <a:prstGeom prst="rect">
            <a:avLst/>
          </a:prstGeom>
          <a:noFill/>
          <a:ln w="762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 name="Shape 171"/>
          <p:cNvSpPr txBox="1"/>
          <p:nvPr/>
        </p:nvSpPr>
        <p:spPr>
          <a:xfrm>
            <a:off x="5018225"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a:solidFill>
                  <a:schemeClr val="lt1"/>
                </a:solidFill>
              </a:rPr>
              <a:t>2</a:t>
            </a:r>
            <a:endParaRPr sz="6000">
              <a:solidFill>
                <a:schemeClr val="lt1"/>
              </a:solidFill>
            </a:endParaRPr>
          </a:p>
        </p:txBody>
      </p:sp>
      <p:sp>
        <p:nvSpPr>
          <p:cNvPr id="172" name="Shape 172"/>
          <p:cNvSpPr txBox="1"/>
          <p:nvPr/>
        </p:nvSpPr>
        <p:spPr>
          <a:xfrm>
            <a:off x="3718975"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dirty="0">
                <a:solidFill>
                  <a:schemeClr val="lt1"/>
                </a:solidFill>
              </a:rPr>
              <a:t>6</a:t>
            </a:r>
            <a:endParaRPr sz="6000" dirty="0">
              <a:solidFill>
                <a:schemeClr val="lt1"/>
              </a:solidFill>
            </a:endParaRPr>
          </a:p>
        </p:txBody>
      </p:sp>
      <p:sp>
        <p:nvSpPr>
          <p:cNvPr id="173" name="Shape 173"/>
          <p:cNvSpPr txBox="1"/>
          <p:nvPr/>
        </p:nvSpPr>
        <p:spPr>
          <a:xfrm>
            <a:off x="8436023"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4</a:t>
            </a:r>
            <a:endParaRPr sz="3000">
              <a:solidFill>
                <a:schemeClr val="lt1"/>
              </a:solidFill>
            </a:endParaRPr>
          </a:p>
          <a:p>
            <a:pPr marL="0" lvl="0" indent="0" rtl="0">
              <a:spcBef>
                <a:spcPts val="0"/>
              </a:spcBef>
              <a:spcAft>
                <a:spcPts val="0"/>
              </a:spcAft>
              <a:buNone/>
            </a:pPr>
            <a:endParaRPr sz="3000">
              <a:solidFill>
                <a:schemeClr val="lt1"/>
              </a:solidFill>
            </a:endParaRPr>
          </a:p>
        </p:txBody>
      </p:sp>
      <p:cxnSp>
        <p:nvCxnSpPr>
          <p:cNvPr id="174" name="Shape 174"/>
          <p:cNvCxnSpPr/>
          <p:nvPr/>
        </p:nvCxnSpPr>
        <p:spPr>
          <a:xfrm>
            <a:off x="3387173" y="3386220"/>
            <a:ext cx="0" cy="1664700"/>
          </a:xfrm>
          <a:prstGeom prst="straightConnector1">
            <a:avLst/>
          </a:prstGeom>
          <a:noFill/>
          <a:ln w="76200" cap="flat" cmpd="sng">
            <a:solidFill>
              <a:schemeClr val="lt1"/>
            </a:solidFill>
            <a:prstDash val="solid"/>
            <a:round/>
            <a:headEnd type="none" w="med" len="med"/>
            <a:tailEnd type="none" w="med" len="med"/>
          </a:ln>
        </p:spPr>
      </p:cxnSp>
      <p:cxnSp>
        <p:nvCxnSpPr>
          <p:cNvPr id="175" name="Shape 175"/>
          <p:cNvCxnSpPr/>
          <p:nvPr/>
        </p:nvCxnSpPr>
        <p:spPr>
          <a:xfrm>
            <a:off x="4724124" y="3386220"/>
            <a:ext cx="0" cy="1664700"/>
          </a:xfrm>
          <a:prstGeom prst="straightConnector1">
            <a:avLst/>
          </a:prstGeom>
          <a:noFill/>
          <a:ln w="76200" cap="flat" cmpd="sng">
            <a:solidFill>
              <a:schemeClr val="lt1"/>
            </a:solidFill>
            <a:prstDash val="solid"/>
            <a:round/>
            <a:headEnd type="none" w="med" len="med"/>
            <a:tailEnd type="none" w="med" len="med"/>
          </a:ln>
        </p:spPr>
      </p:cxnSp>
      <p:cxnSp>
        <p:nvCxnSpPr>
          <p:cNvPr id="176" name="Shape 176"/>
          <p:cNvCxnSpPr/>
          <p:nvPr/>
        </p:nvCxnSpPr>
        <p:spPr>
          <a:xfrm>
            <a:off x="6086874" y="3386220"/>
            <a:ext cx="0" cy="1664700"/>
          </a:xfrm>
          <a:prstGeom prst="straightConnector1">
            <a:avLst/>
          </a:prstGeom>
          <a:noFill/>
          <a:ln w="76200" cap="flat" cmpd="sng">
            <a:solidFill>
              <a:schemeClr val="lt1"/>
            </a:solidFill>
            <a:prstDash val="solid"/>
            <a:round/>
            <a:headEnd type="none" w="med" len="med"/>
            <a:tailEnd type="none" w="med" len="med"/>
          </a:ln>
        </p:spPr>
      </p:cxnSp>
      <p:cxnSp>
        <p:nvCxnSpPr>
          <p:cNvPr id="177" name="Shape 177"/>
          <p:cNvCxnSpPr/>
          <p:nvPr/>
        </p:nvCxnSpPr>
        <p:spPr>
          <a:xfrm>
            <a:off x="7506171" y="3386220"/>
            <a:ext cx="0" cy="1664700"/>
          </a:xfrm>
          <a:prstGeom prst="straightConnector1">
            <a:avLst/>
          </a:prstGeom>
          <a:noFill/>
          <a:ln w="76200" cap="flat" cmpd="sng">
            <a:solidFill>
              <a:schemeClr val="lt1"/>
            </a:solidFill>
            <a:prstDash val="solid"/>
            <a:round/>
            <a:headEnd type="none" w="med" len="med"/>
            <a:tailEnd type="none" w="med" len="med"/>
          </a:ln>
        </p:spPr>
      </p:cxnSp>
      <p:sp>
        <p:nvSpPr>
          <p:cNvPr id="178" name="Shape 178"/>
          <p:cNvSpPr/>
          <p:nvPr/>
        </p:nvSpPr>
        <p:spPr>
          <a:xfrm>
            <a:off x="2884814"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9" name="Shape 179"/>
          <p:cNvSpPr/>
          <p:nvPr/>
        </p:nvSpPr>
        <p:spPr>
          <a:xfrm>
            <a:off x="6959177"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 name="Shape 180"/>
          <p:cNvSpPr/>
          <p:nvPr/>
        </p:nvSpPr>
        <p:spPr>
          <a:xfrm>
            <a:off x="5571174"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 name="Shape 181"/>
          <p:cNvSpPr/>
          <p:nvPr/>
        </p:nvSpPr>
        <p:spPr>
          <a:xfrm>
            <a:off x="4208424"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 name="Shape 182"/>
          <p:cNvSpPr/>
          <p:nvPr/>
        </p:nvSpPr>
        <p:spPr>
          <a:xfrm>
            <a:off x="8395673"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 name="Shape 183"/>
          <p:cNvSpPr txBox="1"/>
          <p:nvPr/>
        </p:nvSpPr>
        <p:spPr>
          <a:xfrm>
            <a:off x="4202864"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1</a:t>
            </a:r>
            <a:endParaRPr sz="3000">
              <a:solidFill>
                <a:schemeClr val="lt1"/>
              </a:solidFill>
            </a:endParaRPr>
          </a:p>
        </p:txBody>
      </p:sp>
      <p:sp>
        <p:nvSpPr>
          <p:cNvPr id="184" name="Shape 184"/>
          <p:cNvSpPr txBox="1"/>
          <p:nvPr/>
        </p:nvSpPr>
        <p:spPr>
          <a:xfrm>
            <a:off x="2925164"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0</a:t>
            </a:r>
            <a:endParaRPr sz="3000">
              <a:solidFill>
                <a:schemeClr val="lt1"/>
              </a:solidFill>
            </a:endParaRPr>
          </a:p>
        </p:txBody>
      </p:sp>
      <p:sp>
        <p:nvSpPr>
          <p:cNvPr id="185" name="Shape 185"/>
          <p:cNvSpPr txBox="1"/>
          <p:nvPr/>
        </p:nvSpPr>
        <p:spPr>
          <a:xfrm>
            <a:off x="5611524"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Clr>
                <a:srgbClr val="000000"/>
              </a:buClr>
              <a:buSzPts val="1100"/>
              <a:buFont typeface="Arial"/>
              <a:buNone/>
            </a:pPr>
            <a:r>
              <a:rPr lang="en" sz="3000">
                <a:solidFill>
                  <a:schemeClr val="lt1"/>
                </a:solidFill>
              </a:rPr>
              <a:t>2</a:t>
            </a:r>
            <a:endParaRPr sz="3000">
              <a:solidFill>
                <a:schemeClr val="lt1"/>
              </a:solidFill>
            </a:endParaRPr>
          </a:p>
          <a:p>
            <a:pPr marL="0" lvl="0" indent="0" rtl="0">
              <a:spcBef>
                <a:spcPts val="0"/>
              </a:spcBef>
              <a:spcAft>
                <a:spcPts val="0"/>
              </a:spcAft>
              <a:buNone/>
            </a:pPr>
            <a:endParaRPr sz="3000">
              <a:solidFill>
                <a:schemeClr val="lt1"/>
              </a:solidFill>
            </a:endParaRPr>
          </a:p>
        </p:txBody>
      </p:sp>
      <p:sp>
        <p:nvSpPr>
          <p:cNvPr id="186" name="Shape 186"/>
          <p:cNvSpPr txBox="1"/>
          <p:nvPr/>
        </p:nvSpPr>
        <p:spPr>
          <a:xfrm>
            <a:off x="6999527"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3</a:t>
            </a:r>
            <a:endParaRPr sz="3000">
              <a:solidFill>
                <a:schemeClr val="lt1"/>
              </a:solidFill>
            </a:endParaRPr>
          </a:p>
          <a:p>
            <a:pPr marL="0" lvl="0" indent="0" rtl="0">
              <a:spcBef>
                <a:spcPts val="0"/>
              </a:spcBef>
              <a:spcAft>
                <a:spcPts val="0"/>
              </a:spcAft>
              <a:buNone/>
            </a:pPr>
            <a:endParaRPr sz="3000">
              <a:solidFill>
                <a:schemeClr val="lt1"/>
              </a:solidFill>
            </a:endParaRPr>
          </a:p>
        </p:txBody>
      </p:sp>
      <p:sp>
        <p:nvSpPr>
          <p:cNvPr id="187" name="Shape 187"/>
          <p:cNvSpPr txBox="1"/>
          <p:nvPr/>
        </p:nvSpPr>
        <p:spPr>
          <a:xfrm>
            <a:off x="3210175" y="1507250"/>
            <a:ext cx="4420800" cy="1904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Arial"/>
              <a:buNone/>
            </a:pPr>
            <a:r>
              <a:rPr lang="en" sz="3600" b="1" u="sng">
                <a:solidFill>
                  <a:srgbClr val="FF0000"/>
                </a:solidFill>
              </a:rPr>
              <a:t>Unsorted</a:t>
            </a:r>
            <a:endParaRPr sz="3600" b="0" i="0" u="none" strike="noStrike" cap="none">
              <a:solidFill>
                <a:srgbClr val="FF0000"/>
              </a:solidFill>
              <a:latin typeface="Calibri"/>
              <a:ea typeface="Calibri"/>
              <a:cs typeface="Calibri"/>
              <a:sym typeface="Calibri"/>
            </a:endParaRPr>
          </a:p>
        </p:txBody>
      </p:sp>
      <p:sp>
        <p:nvSpPr>
          <p:cNvPr id="188" name="Shape 188"/>
          <p:cNvSpPr txBox="1"/>
          <p:nvPr/>
        </p:nvSpPr>
        <p:spPr>
          <a:xfrm>
            <a:off x="-1329429" y="1556500"/>
            <a:ext cx="4420800" cy="17481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Arial"/>
              <a:buNone/>
            </a:pPr>
            <a:r>
              <a:rPr lang="en" sz="3600" b="1" u="sng">
                <a:solidFill>
                  <a:srgbClr val="00FF00"/>
                </a:solidFill>
              </a:rPr>
              <a:t>Sorted</a:t>
            </a:r>
            <a:r>
              <a:rPr lang="en" sz="3600">
                <a:solidFill>
                  <a:srgbClr val="00FF00"/>
                </a:solidFill>
                <a:latin typeface="Calibri"/>
                <a:ea typeface="Calibri"/>
                <a:cs typeface="Calibri"/>
                <a:sym typeface="Calibri"/>
              </a:rPr>
              <a:t>    </a:t>
            </a:r>
            <a:endParaRPr sz="3600" b="0" i="0" u="none" strike="noStrike" cap="none">
              <a:solidFill>
                <a:srgbClr val="00FF00"/>
              </a:solidFill>
              <a:latin typeface="Calibri"/>
              <a:ea typeface="Calibri"/>
              <a:cs typeface="Calibri"/>
              <a:sym typeface="Calibri"/>
            </a:endParaRPr>
          </a:p>
        </p:txBody>
      </p:sp>
      <p:sp>
        <p:nvSpPr>
          <p:cNvPr id="189" name="Shape 189"/>
          <p:cNvSpPr txBox="1"/>
          <p:nvPr/>
        </p:nvSpPr>
        <p:spPr>
          <a:xfrm>
            <a:off x="2327775"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a:solidFill>
                  <a:schemeClr val="lt1"/>
                </a:solidFill>
              </a:rPr>
              <a:t>3</a:t>
            </a:r>
            <a:endParaRPr sz="6000">
              <a:solidFill>
                <a:schemeClr val="lt1"/>
              </a:solidFill>
            </a:endParaRPr>
          </a:p>
        </p:txBody>
      </p:sp>
      <p:sp>
        <p:nvSpPr>
          <p:cNvPr id="190" name="Shape 190"/>
          <p:cNvSpPr txBox="1"/>
          <p:nvPr/>
        </p:nvSpPr>
        <p:spPr>
          <a:xfrm>
            <a:off x="6442150"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dirty="0">
                <a:solidFill>
                  <a:schemeClr val="lt1"/>
                </a:solidFill>
              </a:rPr>
              <a:t>5</a:t>
            </a:r>
            <a:endParaRPr sz="6000" dirty="0">
              <a:solidFill>
                <a:schemeClr val="lt1"/>
              </a:solidFill>
            </a:endParaRPr>
          </a:p>
        </p:txBody>
      </p:sp>
      <p:sp>
        <p:nvSpPr>
          <p:cNvPr id="191" name="Shape 191"/>
          <p:cNvSpPr txBox="1"/>
          <p:nvPr/>
        </p:nvSpPr>
        <p:spPr>
          <a:xfrm>
            <a:off x="7769125"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a:solidFill>
                  <a:schemeClr val="lt1"/>
                </a:solidFill>
              </a:rPr>
              <a:t>4</a:t>
            </a:r>
            <a:endParaRPr sz="6000">
              <a:solidFill>
                <a:schemeClr val="lt1"/>
              </a:solidFill>
            </a:endParaRPr>
          </a:p>
        </p:txBody>
      </p:sp>
      <p:sp>
        <p:nvSpPr>
          <p:cNvPr id="196" name="Shape 196"/>
          <p:cNvSpPr txBox="1"/>
          <p:nvPr/>
        </p:nvSpPr>
        <p:spPr>
          <a:xfrm>
            <a:off x="1495400" y="888525"/>
            <a:ext cx="6442200" cy="11055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Arial"/>
              <a:buNone/>
            </a:pPr>
            <a:r>
              <a:rPr lang="en" sz="3950" b="1" dirty="0">
                <a:solidFill>
                  <a:srgbClr val="F2F2F2"/>
                </a:solidFill>
              </a:rPr>
              <a:t>First </a:t>
            </a:r>
            <a:r>
              <a:rPr lang="en" sz="3950" b="1" dirty="0" smtClean="0">
                <a:solidFill>
                  <a:srgbClr val="F2F2F2"/>
                </a:solidFill>
              </a:rPr>
              <a:t>pass:</a:t>
            </a:r>
          </a:p>
          <a:p>
            <a:pPr marL="0" marR="0" lvl="0" indent="0" algn="ctr" rtl="0">
              <a:spcBef>
                <a:spcPts val="0"/>
              </a:spcBef>
              <a:spcAft>
                <a:spcPts val="0"/>
              </a:spcAft>
              <a:buClr>
                <a:schemeClr val="dk1"/>
              </a:buClr>
              <a:buFont typeface="Arial"/>
              <a:buNone/>
            </a:pPr>
            <a:r>
              <a:rPr lang="en" sz="3950" b="1" dirty="0">
                <a:solidFill>
                  <a:srgbClr val="F2F2F2"/>
                </a:solidFill>
              </a:rPr>
              <a:t>2</a:t>
            </a:r>
            <a:r>
              <a:rPr lang="en" sz="3950" b="1" dirty="0" smtClean="0">
                <a:solidFill>
                  <a:srgbClr val="F2F2F2"/>
                </a:solidFill>
              </a:rPr>
              <a:t> is current smallest</a:t>
            </a:r>
            <a:endParaRPr sz="3950" b="1" dirty="0">
              <a:solidFill>
                <a:srgbClr val="F2F2F2"/>
              </a:solidFill>
            </a:endParaRPr>
          </a:p>
          <a:p>
            <a:pPr marL="0" marR="0" lvl="0" indent="0" algn="l" rtl="0">
              <a:spcBef>
                <a:spcPts val="0"/>
              </a:spcBef>
              <a:spcAft>
                <a:spcPts val="0"/>
              </a:spcAft>
              <a:buClr>
                <a:schemeClr val="dk1"/>
              </a:buClr>
              <a:buFont typeface="Arial"/>
              <a:buNone/>
            </a:pPr>
            <a:endParaRPr sz="4400" b="0" i="0" u="none" strike="noStrike" cap="none" dirty="0">
              <a:solidFill>
                <a:schemeClr val="dk1"/>
              </a:solidFill>
              <a:latin typeface="Calibri"/>
              <a:ea typeface="Calibri"/>
              <a:cs typeface="Calibri"/>
              <a:sym typeface="Calibri"/>
            </a:endParaRPr>
          </a:p>
        </p:txBody>
      </p:sp>
      <p:sp>
        <p:nvSpPr>
          <p:cNvPr id="34" name="Up Arrow 33"/>
          <p:cNvSpPr/>
          <p:nvPr/>
        </p:nvSpPr>
        <p:spPr>
          <a:xfrm>
            <a:off x="6129281" y="5162151"/>
            <a:ext cx="1354073" cy="1194813"/>
          </a:xfrm>
          <a:prstGeom prst="upArrow">
            <a:avLst/>
          </a:prstGeom>
          <a:ln>
            <a:solidFill>
              <a:srgbClr val="FFFF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min=2</a:t>
            </a:r>
          </a:p>
          <a:p>
            <a:pPr algn="ctr"/>
            <a:r>
              <a:rPr lang="en-US" b="1" dirty="0"/>
              <a:t>@</a:t>
            </a:r>
          </a:p>
          <a:p>
            <a:pPr algn="ctr"/>
            <a:r>
              <a:rPr lang="en-US" b="1" dirty="0" err="1"/>
              <a:t>i</a:t>
            </a:r>
            <a:r>
              <a:rPr lang="en-US" b="1" dirty="0"/>
              <a:t>=2</a:t>
            </a:r>
            <a:endParaRPr lang="en-US" b="1" dirty="0"/>
          </a:p>
        </p:txBody>
      </p:sp>
    </p:spTree>
    <p:extLst>
      <p:ext uri="{BB962C8B-B14F-4D97-AF65-F5344CB8AC3E}">
        <p14:creationId xmlns:p14="http://schemas.microsoft.com/office/powerpoint/2010/main" val="33533279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p:nvPr/>
        </p:nvSpPr>
        <p:spPr>
          <a:xfrm>
            <a:off x="1998050" y="3465775"/>
            <a:ext cx="6913500" cy="1639200"/>
          </a:xfrm>
          <a:prstGeom prst="rect">
            <a:avLst/>
          </a:pr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 name="Shape 170"/>
          <p:cNvSpPr/>
          <p:nvPr/>
        </p:nvSpPr>
        <p:spPr>
          <a:xfrm>
            <a:off x="1997998" y="3426050"/>
            <a:ext cx="6913500" cy="1639200"/>
          </a:xfrm>
          <a:prstGeom prst="rect">
            <a:avLst/>
          </a:prstGeom>
          <a:noFill/>
          <a:ln w="762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 name="Shape 171"/>
          <p:cNvSpPr txBox="1"/>
          <p:nvPr/>
        </p:nvSpPr>
        <p:spPr>
          <a:xfrm>
            <a:off x="5018225"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a:solidFill>
                  <a:schemeClr val="lt1"/>
                </a:solidFill>
              </a:rPr>
              <a:t>2</a:t>
            </a:r>
            <a:endParaRPr sz="6000">
              <a:solidFill>
                <a:schemeClr val="lt1"/>
              </a:solidFill>
            </a:endParaRPr>
          </a:p>
        </p:txBody>
      </p:sp>
      <p:sp>
        <p:nvSpPr>
          <p:cNvPr id="172" name="Shape 172"/>
          <p:cNvSpPr txBox="1"/>
          <p:nvPr/>
        </p:nvSpPr>
        <p:spPr>
          <a:xfrm>
            <a:off x="3718975"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dirty="0">
                <a:solidFill>
                  <a:schemeClr val="lt1"/>
                </a:solidFill>
              </a:rPr>
              <a:t>6</a:t>
            </a:r>
            <a:endParaRPr sz="6000" dirty="0">
              <a:solidFill>
                <a:schemeClr val="lt1"/>
              </a:solidFill>
            </a:endParaRPr>
          </a:p>
        </p:txBody>
      </p:sp>
      <p:sp>
        <p:nvSpPr>
          <p:cNvPr id="173" name="Shape 173"/>
          <p:cNvSpPr txBox="1"/>
          <p:nvPr/>
        </p:nvSpPr>
        <p:spPr>
          <a:xfrm>
            <a:off x="8436023"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4</a:t>
            </a:r>
            <a:endParaRPr sz="3000">
              <a:solidFill>
                <a:schemeClr val="lt1"/>
              </a:solidFill>
            </a:endParaRPr>
          </a:p>
          <a:p>
            <a:pPr marL="0" lvl="0" indent="0" rtl="0">
              <a:spcBef>
                <a:spcPts val="0"/>
              </a:spcBef>
              <a:spcAft>
                <a:spcPts val="0"/>
              </a:spcAft>
              <a:buNone/>
            </a:pPr>
            <a:endParaRPr sz="3000">
              <a:solidFill>
                <a:schemeClr val="lt1"/>
              </a:solidFill>
            </a:endParaRPr>
          </a:p>
        </p:txBody>
      </p:sp>
      <p:cxnSp>
        <p:nvCxnSpPr>
          <p:cNvPr id="174" name="Shape 174"/>
          <p:cNvCxnSpPr/>
          <p:nvPr/>
        </p:nvCxnSpPr>
        <p:spPr>
          <a:xfrm>
            <a:off x="3387173" y="3386220"/>
            <a:ext cx="0" cy="1664700"/>
          </a:xfrm>
          <a:prstGeom prst="straightConnector1">
            <a:avLst/>
          </a:prstGeom>
          <a:noFill/>
          <a:ln w="76200" cap="flat" cmpd="sng">
            <a:solidFill>
              <a:schemeClr val="lt1"/>
            </a:solidFill>
            <a:prstDash val="solid"/>
            <a:round/>
            <a:headEnd type="none" w="med" len="med"/>
            <a:tailEnd type="none" w="med" len="med"/>
          </a:ln>
        </p:spPr>
      </p:cxnSp>
      <p:cxnSp>
        <p:nvCxnSpPr>
          <p:cNvPr id="175" name="Shape 175"/>
          <p:cNvCxnSpPr/>
          <p:nvPr/>
        </p:nvCxnSpPr>
        <p:spPr>
          <a:xfrm>
            <a:off x="4724124" y="3386220"/>
            <a:ext cx="0" cy="1664700"/>
          </a:xfrm>
          <a:prstGeom prst="straightConnector1">
            <a:avLst/>
          </a:prstGeom>
          <a:noFill/>
          <a:ln w="76200" cap="flat" cmpd="sng">
            <a:solidFill>
              <a:schemeClr val="lt1"/>
            </a:solidFill>
            <a:prstDash val="solid"/>
            <a:round/>
            <a:headEnd type="none" w="med" len="med"/>
            <a:tailEnd type="none" w="med" len="med"/>
          </a:ln>
        </p:spPr>
      </p:cxnSp>
      <p:cxnSp>
        <p:nvCxnSpPr>
          <p:cNvPr id="176" name="Shape 176"/>
          <p:cNvCxnSpPr/>
          <p:nvPr/>
        </p:nvCxnSpPr>
        <p:spPr>
          <a:xfrm>
            <a:off x="6086874" y="3386220"/>
            <a:ext cx="0" cy="1664700"/>
          </a:xfrm>
          <a:prstGeom prst="straightConnector1">
            <a:avLst/>
          </a:prstGeom>
          <a:noFill/>
          <a:ln w="76200" cap="flat" cmpd="sng">
            <a:solidFill>
              <a:schemeClr val="lt1"/>
            </a:solidFill>
            <a:prstDash val="solid"/>
            <a:round/>
            <a:headEnd type="none" w="med" len="med"/>
            <a:tailEnd type="none" w="med" len="med"/>
          </a:ln>
        </p:spPr>
      </p:cxnSp>
      <p:cxnSp>
        <p:nvCxnSpPr>
          <p:cNvPr id="177" name="Shape 177"/>
          <p:cNvCxnSpPr/>
          <p:nvPr/>
        </p:nvCxnSpPr>
        <p:spPr>
          <a:xfrm>
            <a:off x="7506171" y="3386220"/>
            <a:ext cx="0" cy="1664700"/>
          </a:xfrm>
          <a:prstGeom prst="straightConnector1">
            <a:avLst/>
          </a:prstGeom>
          <a:noFill/>
          <a:ln w="76200" cap="flat" cmpd="sng">
            <a:solidFill>
              <a:schemeClr val="lt1"/>
            </a:solidFill>
            <a:prstDash val="solid"/>
            <a:round/>
            <a:headEnd type="none" w="med" len="med"/>
            <a:tailEnd type="none" w="med" len="med"/>
          </a:ln>
        </p:spPr>
      </p:cxnSp>
      <p:sp>
        <p:nvSpPr>
          <p:cNvPr id="178" name="Shape 178"/>
          <p:cNvSpPr/>
          <p:nvPr/>
        </p:nvSpPr>
        <p:spPr>
          <a:xfrm>
            <a:off x="2884814"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9" name="Shape 179"/>
          <p:cNvSpPr/>
          <p:nvPr/>
        </p:nvSpPr>
        <p:spPr>
          <a:xfrm>
            <a:off x="6959177"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 name="Shape 180"/>
          <p:cNvSpPr/>
          <p:nvPr/>
        </p:nvSpPr>
        <p:spPr>
          <a:xfrm>
            <a:off x="5571174"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 name="Shape 181"/>
          <p:cNvSpPr/>
          <p:nvPr/>
        </p:nvSpPr>
        <p:spPr>
          <a:xfrm>
            <a:off x="4208424"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 name="Shape 182"/>
          <p:cNvSpPr/>
          <p:nvPr/>
        </p:nvSpPr>
        <p:spPr>
          <a:xfrm>
            <a:off x="8395673"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 name="Shape 183"/>
          <p:cNvSpPr txBox="1"/>
          <p:nvPr/>
        </p:nvSpPr>
        <p:spPr>
          <a:xfrm>
            <a:off x="4202864"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1</a:t>
            </a:r>
            <a:endParaRPr sz="3000">
              <a:solidFill>
                <a:schemeClr val="lt1"/>
              </a:solidFill>
            </a:endParaRPr>
          </a:p>
        </p:txBody>
      </p:sp>
      <p:sp>
        <p:nvSpPr>
          <p:cNvPr id="184" name="Shape 184"/>
          <p:cNvSpPr txBox="1"/>
          <p:nvPr/>
        </p:nvSpPr>
        <p:spPr>
          <a:xfrm>
            <a:off x="2925164"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0</a:t>
            </a:r>
            <a:endParaRPr sz="3000">
              <a:solidFill>
                <a:schemeClr val="lt1"/>
              </a:solidFill>
            </a:endParaRPr>
          </a:p>
        </p:txBody>
      </p:sp>
      <p:sp>
        <p:nvSpPr>
          <p:cNvPr id="185" name="Shape 185"/>
          <p:cNvSpPr txBox="1"/>
          <p:nvPr/>
        </p:nvSpPr>
        <p:spPr>
          <a:xfrm>
            <a:off x="5611524"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Clr>
                <a:srgbClr val="000000"/>
              </a:buClr>
              <a:buSzPts val="1100"/>
              <a:buFont typeface="Arial"/>
              <a:buNone/>
            </a:pPr>
            <a:r>
              <a:rPr lang="en" sz="3000">
                <a:solidFill>
                  <a:schemeClr val="lt1"/>
                </a:solidFill>
              </a:rPr>
              <a:t>2</a:t>
            </a:r>
            <a:endParaRPr sz="3000">
              <a:solidFill>
                <a:schemeClr val="lt1"/>
              </a:solidFill>
            </a:endParaRPr>
          </a:p>
          <a:p>
            <a:pPr marL="0" lvl="0" indent="0" rtl="0">
              <a:spcBef>
                <a:spcPts val="0"/>
              </a:spcBef>
              <a:spcAft>
                <a:spcPts val="0"/>
              </a:spcAft>
              <a:buNone/>
            </a:pPr>
            <a:endParaRPr sz="3000">
              <a:solidFill>
                <a:schemeClr val="lt1"/>
              </a:solidFill>
            </a:endParaRPr>
          </a:p>
        </p:txBody>
      </p:sp>
      <p:sp>
        <p:nvSpPr>
          <p:cNvPr id="186" name="Shape 186"/>
          <p:cNvSpPr txBox="1"/>
          <p:nvPr/>
        </p:nvSpPr>
        <p:spPr>
          <a:xfrm>
            <a:off x="6999527"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3</a:t>
            </a:r>
            <a:endParaRPr sz="3000">
              <a:solidFill>
                <a:schemeClr val="lt1"/>
              </a:solidFill>
            </a:endParaRPr>
          </a:p>
          <a:p>
            <a:pPr marL="0" lvl="0" indent="0" rtl="0">
              <a:spcBef>
                <a:spcPts val="0"/>
              </a:spcBef>
              <a:spcAft>
                <a:spcPts val="0"/>
              </a:spcAft>
              <a:buNone/>
            </a:pPr>
            <a:endParaRPr sz="3000">
              <a:solidFill>
                <a:schemeClr val="lt1"/>
              </a:solidFill>
            </a:endParaRPr>
          </a:p>
        </p:txBody>
      </p:sp>
      <p:sp>
        <p:nvSpPr>
          <p:cNvPr id="187" name="Shape 187"/>
          <p:cNvSpPr txBox="1"/>
          <p:nvPr/>
        </p:nvSpPr>
        <p:spPr>
          <a:xfrm>
            <a:off x="3210175" y="1507250"/>
            <a:ext cx="4420800" cy="1904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Arial"/>
              <a:buNone/>
            </a:pPr>
            <a:r>
              <a:rPr lang="en" sz="3600" b="1" u="sng">
                <a:solidFill>
                  <a:srgbClr val="FF0000"/>
                </a:solidFill>
              </a:rPr>
              <a:t>Unsorted</a:t>
            </a:r>
            <a:endParaRPr sz="3600" b="0" i="0" u="none" strike="noStrike" cap="none">
              <a:solidFill>
                <a:srgbClr val="FF0000"/>
              </a:solidFill>
              <a:latin typeface="Calibri"/>
              <a:ea typeface="Calibri"/>
              <a:cs typeface="Calibri"/>
              <a:sym typeface="Calibri"/>
            </a:endParaRPr>
          </a:p>
        </p:txBody>
      </p:sp>
      <p:sp>
        <p:nvSpPr>
          <p:cNvPr id="188" name="Shape 188"/>
          <p:cNvSpPr txBox="1"/>
          <p:nvPr/>
        </p:nvSpPr>
        <p:spPr>
          <a:xfrm>
            <a:off x="-1329429" y="1556500"/>
            <a:ext cx="4420800" cy="17481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Arial"/>
              <a:buNone/>
            </a:pPr>
            <a:r>
              <a:rPr lang="en" sz="3600" b="1" u="sng">
                <a:solidFill>
                  <a:srgbClr val="00FF00"/>
                </a:solidFill>
              </a:rPr>
              <a:t>Sorted</a:t>
            </a:r>
            <a:r>
              <a:rPr lang="en" sz="3600">
                <a:solidFill>
                  <a:srgbClr val="00FF00"/>
                </a:solidFill>
                <a:latin typeface="Calibri"/>
                <a:ea typeface="Calibri"/>
                <a:cs typeface="Calibri"/>
                <a:sym typeface="Calibri"/>
              </a:rPr>
              <a:t>    </a:t>
            </a:r>
            <a:endParaRPr sz="3600" b="0" i="0" u="none" strike="noStrike" cap="none">
              <a:solidFill>
                <a:srgbClr val="00FF00"/>
              </a:solidFill>
              <a:latin typeface="Calibri"/>
              <a:ea typeface="Calibri"/>
              <a:cs typeface="Calibri"/>
              <a:sym typeface="Calibri"/>
            </a:endParaRPr>
          </a:p>
        </p:txBody>
      </p:sp>
      <p:sp>
        <p:nvSpPr>
          <p:cNvPr id="189" name="Shape 189"/>
          <p:cNvSpPr txBox="1"/>
          <p:nvPr/>
        </p:nvSpPr>
        <p:spPr>
          <a:xfrm>
            <a:off x="2327775"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a:solidFill>
                  <a:schemeClr val="lt1"/>
                </a:solidFill>
              </a:rPr>
              <a:t>3</a:t>
            </a:r>
            <a:endParaRPr sz="6000">
              <a:solidFill>
                <a:schemeClr val="lt1"/>
              </a:solidFill>
            </a:endParaRPr>
          </a:p>
        </p:txBody>
      </p:sp>
      <p:sp>
        <p:nvSpPr>
          <p:cNvPr id="190" name="Shape 190"/>
          <p:cNvSpPr txBox="1"/>
          <p:nvPr/>
        </p:nvSpPr>
        <p:spPr>
          <a:xfrm>
            <a:off x="6442150"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dirty="0">
                <a:solidFill>
                  <a:schemeClr val="lt1"/>
                </a:solidFill>
              </a:rPr>
              <a:t>5</a:t>
            </a:r>
            <a:endParaRPr sz="6000" dirty="0">
              <a:solidFill>
                <a:schemeClr val="lt1"/>
              </a:solidFill>
            </a:endParaRPr>
          </a:p>
        </p:txBody>
      </p:sp>
      <p:sp>
        <p:nvSpPr>
          <p:cNvPr id="191" name="Shape 191"/>
          <p:cNvSpPr txBox="1"/>
          <p:nvPr/>
        </p:nvSpPr>
        <p:spPr>
          <a:xfrm>
            <a:off x="7769125"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a:solidFill>
                  <a:schemeClr val="lt1"/>
                </a:solidFill>
              </a:rPr>
              <a:t>4</a:t>
            </a:r>
            <a:endParaRPr sz="6000">
              <a:solidFill>
                <a:schemeClr val="lt1"/>
              </a:solidFill>
            </a:endParaRPr>
          </a:p>
        </p:txBody>
      </p:sp>
      <p:sp>
        <p:nvSpPr>
          <p:cNvPr id="196" name="Shape 196"/>
          <p:cNvSpPr txBox="1"/>
          <p:nvPr/>
        </p:nvSpPr>
        <p:spPr>
          <a:xfrm>
            <a:off x="1495400" y="888525"/>
            <a:ext cx="6442200" cy="11055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Arial"/>
              <a:buNone/>
            </a:pPr>
            <a:r>
              <a:rPr lang="en" sz="3950" b="1" dirty="0">
                <a:solidFill>
                  <a:srgbClr val="F2F2F2"/>
                </a:solidFill>
              </a:rPr>
              <a:t>First </a:t>
            </a:r>
            <a:r>
              <a:rPr lang="en" sz="3950" b="1" dirty="0" smtClean="0">
                <a:solidFill>
                  <a:srgbClr val="F2F2F2"/>
                </a:solidFill>
              </a:rPr>
              <a:t>pass:</a:t>
            </a:r>
          </a:p>
          <a:p>
            <a:pPr marL="0" marR="0" lvl="0" indent="0" algn="ctr" rtl="0">
              <a:spcBef>
                <a:spcPts val="0"/>
              </a:spcBef>
              <a:spcAft>
                <a:spcPts val="0"/>
              </a:spcAft>
              <a:buClr>
                <a:schemeClr val="dk1"/>
              </a:buClr>
              <a:buFont typeface="Arial"/>
              <a:buNone/>
            </a:pPr>
            <a:r>
              <a:rPr lang="en" sz="3950" b="1" dirty="0">
                <a:solidFill>
                  <a:srgbClr val="F2F2F2"/>
                </a:solidFill>
              </a:rPr>
              <a:t>2</a:t>
            </a:r>
            <a:r>
              <a:rPr lang="en" sz="3950" b="1" dirty="0" smtClean="0">
                <a:solidFill>
                  <a:srgbClr val="F2F2F2"/>
                </a:solidFill>
              </a:rPr>
              <a:t> is current smallest</a:t>
            </a:r>
            <a:endParaRPr sz="3950" b="1" dirty="0">
              <a:solidFill>
                <a:srgbClr val="F2F2F2"/>
              </a:solidFill>
            </a:endParaRPr>
          </a:p>
          <a:p>
            <a:pPr marL="0" marR="0" lvl="0" indent="0" algn="l" rtl="0">
              <a:spcBef>
                <a:spcPts val="0"/>
              </a:spcBef>
              <a:spcAft>
                <a:spcPts val="0"/>
              </a:spcAft>
              <a:buClr>
                <a:schemeClr val="dk1"/>
              </a:buClr>
              <a:buFont typeface="Arial"/>
              <a:buNone/>
            </a:pPr>
            <a:endParaRPr sz="4400" b="0" i="0" u="none" strike="noStrike" cap="none" dirty="0">
              <a:solidFill>
                <a:schemeClr val="dk1"/>
              </a:solidFill>
              <a:latin typeface="Calibri"/>
              <a:ea typeface="Calibri"/>
              <a:cs typeface="Calibri"/>
              <a:sym typeface="Calibri"/>
            </a:endParaRPr>
          </a:p>
        </p:txBody>
      </p:sp>
      <p:sp>
        <p:nvSpPr>
          <p:cNvPr id="35" name="Up Arrow 34"/>
          <p:cNvSpPr/>
          <p:nvPr/>
        </p:nvSpPr>
        <p:spPr>
          <a:xfrm>
            <a:off x="7573036" y="5162152"/>
            <a:ext cx="1354073" cy="1194813"/>
          </a:xfrm>
          <a:prstGeom prst="upArrow">
            <a:avLst/>
          </a:prstGeom>
          <a:ln>
            <a:solidFill>
              <a:srgbClr val="FFFF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min=2</a:t>
            </a:r>
          </a:p>
          <a:p>
            <a:pPr algn="ctr"/>
            <a:r>
              <a:rPr lang="en-US" b="1" dirty="0"/>
              <a:t>@</a:t>
            </a:r>
          </a:p>
          <a:p>
            <a:pPr algn="ctr"/>
            <a:r>
              <a:rPr lang="en-US" b="1" dirty="0" err="1"/>
              <a:t>i</a:t>
            </a:r>
            <a:r>
              <a:rPr lang="en-US" b="1" dirty="0"/>
              <a:t>=2</a:t>
            </a:r>
          </a:p>
          <a:p>
            <a:pPr algn="ctr"/>
            <a:endParaRPr lang="en-US" b="1" dirty="0"/>
          </a:p>
        </p:txBody>
      </p:sp>
    </p:spTree>
    <p:extLst>
      <p:ext uri="{BB962C8B-B14F-4D97-AF65-F5344CB8AC3E}">
        <p14:creationId xmlns:p14="http://schemas.microsoft.com/office/powerpoint/2010/main" val="8299343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p:nvPr/>
        </p:nvSpPr>
        <p:spPr>
          <a:xfrm>
            <a:off x="1998050" y="3465775"/>
            <a:ext cx="6913500" cy="1639200"/>
          </a:xfrm>
          <a:prstGeom prst="rect">
            <a:avLst/>
          </a:pr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 name="Shape 170"/>
          <p:cNvSpPr/>
          <p:nvPr/>
        </p:nvSpPr>
        <p:spPr>
          <a:xfrm>
            <a:off x="1997998" y="3426050"/>
            <a:ext cx="6913500" cy="1639200"/>
          </a:xfrm>
          <a:prstGeom prst="rect">
            <a:avLst/>
          </a:prstGeom>
          <a:noFill/>
          <a:ln w="762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 name="Shape 171"/>
          <p:cNvSpPr txBox="1"/>
          <p:nvPr/>
        </p:nvSpPr>
        <p:spPr>
          <a:xfrm>
            <a:off x="5018225"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a:solidFill>
                  <a:schemeClr val="lt1"/>
                </a:solidFill>
              </a:rPr>
              <a:t>2</a:t>
            </a:r>
            <a:endParaRPr sz="6000">
              <a:solidFill>
                <a:schemeClr val="lt1"/>
              </a:solidFill>
            </a:endParaRPr>
          </a:p>
        </p:txBody>
      </p:sp>
      <p:sp>
        <p:nvSpPr>
          <p:cNvPr id="172" name="Shape 172"/>
          <p:cNvSpPr txBox="1"/>
          <p:nvPr/>
        </p:nvSpPr>
        <p:spPr>
          <a:xfrm>
            <a:off x="3718975"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dirty="0">
                <a:solidFill>
                  <a:schemeClr val="lt1"/>
                </a:solidFill>
              </a:rPr>
              <a:t>6</a:t>
            </a:r>
            <a:endParaRPr sz="6000" dirty="0">
              <a:solidFill>
                <a:schemeClr val="lt1"/>
              </a:solidFill>
            </a:endParaRPr>
          </a:p>
        </p:txBody>
      </p:sp>
      <p:sp>
        <p:nvSpPr>
          <p:cNvPr id="173" name="Shape 173"/>
          <p:cNvSpPr txBox="1"/>
          <p:nvPr/>
        </p:nvSpPr>
        <p:spPr>
          <a:xfrm>
            <a:off x="8436023"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4</a:t>
            </a:r>
            <a:endParaRPr sz="3000">
              <a:solidFill>
                <a:schemeClr val="lt1"/>
              </a:solidFill>
            </a:endParaRPr>
          </a:p>
          <a:p>
            <a:pPr marL="0" lvl="0" indent="0" rtl="0">
              <a:spcBef>
                <a:spcPts val="0"/>
              </a:spcBef>
              <a:spcAft>
                <a:spcPts val="0"/>
              </a:spcAft>
              <a:buNone/>
            </a:pPr>
            <a:endParaRPr sz="3000">
              <a:solidFill>
                <a:schemeClr val="lt1"/>
              </a:solidFill>
            </a:endParaRPr>
          </a:p>
        </p:txBody>
      </p:sp>
      <p:cxnSp>
        <p:nvCxnSpPr>
          <p:cNvPr id="174" name="Shape 174"/>
          <p:cNvCxnSpPr/>
          <p:nvPr/>
        </p:nvCxnSpPr>
        <p:spPr>
          <a:xfrm>
            <a:off x="3387173" y="3386220"/>
            <a:ext cx="0" cy="1664700"/>
          </a:xfrm>
          <a:prstGeom prst="straightConnector1">
            <a:avLst/>
          </a:prstGeom>
          <a:noFill/>
          <a:ln w="76200" cap="flat" cmpd="sng">
            <a:solidFill>
              <a:schemeClr val="lt1"/>
            </a:solidFill>
            <a:prstDash val="solid"/>
            <a:round/>
            <a:headEnd type="none" w="med" len="med"/>
            <a:tailEnd type="none" w="med" len="med"/>
          </a:ln>
        </p:spPr>
      </p:cxnSp>
      <p:cxnSp>
        <p:nvCxnSpPr>
          <p:cNvPr id="175" name="Shape 175"/>
          <p:cNvCxnSpPr/>
          <p:nvPr/>
        </p:nvCxnSpPr>
        <p:spPr>
          <a:xfrm>
            <a:off x="4724124" y="3386220"/>
            <a:ext cx="0" cy="1664700"/>
          </a:xfrm>
          <a:prstGeom prst="straightConnector1">
            <a:avLst/>
          </a:prstGeom>
          <a:noFill/>
          <a:ln w="76200" cap="flat" cmpd="sng">
            <a:solidFill>
              <a:schemeClr val="lt1"/>
            </a:solidFill>
            <a:prstDash val="solid"/>
            <a:round/>
            <a:headEnd type="none" w="med" len="med"/>
            <a:tailEnd type="none" w="med" len="med"/>
          </a:ln>
        </p:spPr>
      </p:cxnSp>
      <p:cxnSp>
        <p:nvCxnSpPr>
          <p:cNvPr id="176" name="Shape 176"/>
          <p:cNvCxnSpPr/>
          <p:nvPr/>
        </p:nvCxnSpPr>
        <p:spPr>
          <a:xfrm>
            <a:off x="6086874" y="3386220"/>
            <a:ext cx="0" cy="1664700"/>
          </a:xfrm>
          <a:prstGeom prst="straightConnector1">
            <a:avLst/>
          </a:prstGeom>
          <a:noFill/>
          <a:ln w="76200" cap="flat" cmpd="sng">
            <a:solidFill>
              <a:schemeClr val="lt1"/>
            </a:solidFill>
            <a:prstDash val="solid"/>
            <a:round/>
            <a:headEnd type="none" w="med" len="med"/>
            <a:tailEnd type="none" w="med" len="med"/>
          </a:ln>
        </p:spPr>
      </p:cxnSp>
      <p:cxnSp>
        <p:nvCxnSpPr>
          <p:cNvPr id="177" name="Shape 177"/>
          <p:cNvCxnSpPr/>
          <p:nvPr/>
        </p:nvCxnSpPr>
        <p:spPr>
          <a:xfrm>
            <a:off x="7506171" y="3386220"/>
            <a:ext cx="0" cy="1664700"/>
          </a:xfrm>
          <a:prstGeom prst="straightConnector1">
            <a:avLst/>
          </a:prstGeom>
          <a:noFill/>
          <a:ln w="76200" cap="flat" cmpd="sng">
            <a:solidFill>
              <a:schemeClr val="lt1"/>
            </a:solidFill>
            <a:prstDash val="solid"/>
            <a:round/>
            <a:headEnd type="none" w="med" len="med"/>
            <a:tailEnd type="none" w="med" len="med"/>
          </a:ln>
        </p:spPr>
      </p:cxnSp>
      <p:sp>
        <p:nvSpPr>
          <p:cNvPr id="178" name="Shape 178"/>
          <p:cNvSpPr/>
          <p:nvPr/>
        </p:nvSpPr>
        <p:spPr>
          <a:xfrm>
            <a:off x="2884814"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9" name="Shape 179"/>
          <p:cNvSpPr/>
          <p:nvPr/>
        </p:nvSpPr>
        <p:spPr>
          <a:xfrm>
            <a:off x="6959177"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 name="Shape 180"/>
          <p:cNvSpPr/>
          <p:nvPr/>
        </p:nvSpPr>
        <p:spPr>
          <a:xfrm>
            <a:off x="5571174"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 name="Shape 181"/>
          <p:cNvSpPr/>
          <p:nvPr/>
        </p:nvSpPr>
        <p:spPr>
          <a:xfrm>
            <a:off x="4208424"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 name="Shape 182"/>
          <p:cNvSpPr/>
          <p:nvPr/>
        </p:nvSpPr>
        <p:spPr>
          <a:xfrm>
            <a:off x="8395673" y="3418890"/>
            <a:ext cx="515700" cy="546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 name="Shape 183"/>
          <p:cNvSpPr txBox="1"/>
          <p:nvPr/>
        </p:nvSpPr>
        <p:spPr>
          <a:xfrm>
            <a:off x="4202864"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1</a:t>
            </a:r>
            <a:endParaRPr sz="3000">
              <a:solidFill>
                <a:schemeClr val="lt1"/>
              </a:solidFill>
            </a:endParaRPr>
          </a:p>
        </p:txBody>
      </p:sp>
      <p:sp>
        <p:nvSpPr>
          <p:cNvPr id="184" name="Shape 184"/>
          <p:cNvSpPr txBox="1"/>
          <p:nvPr/>
        </p:nvSpPr>
        <p:spPr>
          <a:xfrm>
            <a:off x="2925164"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0</a:t>
            </a:r>
            <a:endParaRPr sz="3000">
              <a:solidFill>
                <a:schemeClr val="lt1"/>
              </a:solidFill>
            </a:endParaRPr>
          </a:p>
        </p:txBody>
      </p:sp>
      <p:sp>
        <p:nvSpPr>
          <p:cNvPr id="185" name="Shape 185"/>
          <p:cNvSpPr txBox="1"/>
          <p:nvPr/>
        </p:nvSpPr>
        <p:spPr>
          <a:xfrm>
            <a:off x="5611524"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Clr>
                <a:srgbClr val="000000"/>
              </a:buClr>
              <a:buSzPts val="1100"/>
              <a:buFont typeface="Arial"/>
              <a:buNone/>
            </a:pPr>
            <a:r>
              <a:rPr lang="en" sz="3000">
                <a:solidFill>
                  <a:schemeClr val="lt1"/>
                </a:solidFill>
              </a:rPr>
              <a:t>2</a:t>
            </a:r>
            <a:endParaRPr sz="3000">
              <a:solidFill>
                <a:schemeClr val="lt1"/>
              </a:solidFill>
            </a:endParaRPr>
          </a:p>
          <a:p>
            <a:pPr marL="0" lvl="0" indent="0" rtl="0">
              <a:spcBef>
                <a:spcPts val="0"/>
              </a:spcBef>
              <a:spcAft>
                <a:spcPts val="0"/>
              </a:spcAft>
              <a:buNone/>
            </a:pPr>
            <a:endParaRPr sz="3000">
              <a:solidFill>
                <a:schemeClr val="lt1"/>
              </a:solidFill>
            </a:endParaRPr>
          </a:p>
        </p:txBody>
      </p:sp>
      <p:sp>
        <p:nvSpPr>
          <p:cNvPr id="186" name="Shape 186"/>
          <p:cNvSpPr txBox="1"/>
          <p:nvPr/>
        </p:nvSpPr>
        <p:spPr>
          <a:xfrm>
            <a:off x="6999527" y="3393690"/>
            <a:ext cx="435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3</a:t>
            </a:r>
            <a:endParaRPr sz="3000">
              <a:solidFill>
                <a:schemeClr val="lt1"/>
              </a:solidFill>
            </a:endParaRPr>
          </a:p>
          <a:p>
            <a:pPr marL="0" lvl="0" indent="0" rtl="0">
              <a:spcBef>
                <a:spcPts val="0"/>
              </a:spcBef>
              <a:spcAft>
                <a:spcPts val="0"/>
              </a:spcAft>
              <a:buNone/>
            </a:pPr>
            <a:endParaRPr sz="3000">
              <a:solidFill>
                <a:schemeClr val="lt1"/>
              </a:solidFill>
            </a:endParaRPr>
          </a:p>
        </p:txBody>
      </p:sp>
      <p:sp>
        <p:nvSpPr>
          <p:cNvPr id="187" name="Shape 187"/>
          <p:cNvSpPr txBox="1"/>
          <p:nvPr/>
        </p:nvSpPr>
        <p:spPr>
          <a:xfrm>
            <a:off x="3210175" y="1507250"/>
            <a:ext cx="4420800" cy="1904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Arial"/>
              <a:buNone/>
            </a:pPr>
            <a:r>
              <a:rPr lang="en" sz="3600" b="1" u="sng">
                <a:solidFill>
                  <a:srgbClr val="FF0000"/>
                </a:solidFill>
              </a:rPr>
              <a:t>Unsorted</a:t>
            </a:r>
            <a:endParaRPr sz="3600" b="0" i="0" u="none" strike="noStrike" cap="none">
              <a:solidFill>
                <a:srgbClr val="FF0000"/>
              </a:solidFill>
              <a:latin typeface="Calibri"/>
              <a:ea typeface="Calibri"/>
              <a:cs typeface="Calibri"/>
              <a:sym typeface="Calibri"/>
            </a:endParaRPr>
          </a:p>
        </p:txBody>
      </p:sp>
      <p:sp>
        <p:nvSpPr>
          <p:cNvPr id="188" name="Shape 188"/>
          <p:cNvSpPr txBox="1"/>
          <p:nvPr/>
        </p:nvSpPr>
        <p:spPr>
          <a:xfrm>
            <a:off x="-1329429" y="1556500"/>
            <a:ext cx="4420800" cy="17481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Arial"/>
              <a:buNone/>
            </a:pPr>
            <a:r>
              <a:rPr lang="en" sz="3600" b="1" u="sng">
                <a:solidFill>
                  <a:srgbClr val="00FF00"/>
                </a:solidFill>
              </a:rPr>
              <a:t>Sorted</a:t>
            </a:r>
            <a:r>
              <a:rPr lang="en" sz="3600">
                <a:solidFill>
                  <a:srgbClr val="00FF00"/>
                </a:solidFill>
                <a:latin typeface="Calibri"/>
                <a:ea typeface="Calibri"/>
                <a:cs typeface="Calibri"/>
                <a:sym typeface="Calibri"/>
              </a:rPr>
              <a:t>    </a:t>
            </a:r>
            <a:endParaRPr sz="3600" b="0" i="0" u="none" strike="noStrike" cap="none">
              <a:solidFill>
                <a:srgbClr val="00FF00"/>
              </a:solidFill>
              <a:latin typeface="Calibri"/>
              <a:ea typeface="Calibri"/>
              <a:cs typeface="Calibri"/>
              <a:sym typeface="Calibri"/>
            </a:endParaRPr>
          </a:p>
        </p:txBody>
      </p:sp>
      <p:sp>
        <p:nvSpPr>
          <p:cNvPr id="189" name="Shape 189"/>
          <p:cNvSpPr txBox="1"/>
          <p:nvPr/>
        </p:nvSpPr>
        <p:spPr>
          <a:xfrm>
            <a:off x="2327775"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a:solidFill>
                  <a:schemeClr val="lt1"/>
                </a:solidFill>
              </a:rPr>
              <a:t>3</a:t>
            </a:r>
            <a:endParaRPr sz="6000">
              <a:solidFill>
                <a:schemeClr val="lt1"/>
              </a:solidFill>
            </a:endParaRPr>
          </a:p>
        </p:txBody>
      </p:sp>
      <p:sp>
        <p:nvSpPr>
          <p:cNvPr id="190" name="Shape 190"/>
          <p:cNvSpPr txBox="1"/>
          <p:nvPr/>
        </p:nvSpPr>
        <p:spPr>
          <a:xfrm>
            <a:off x="6442150"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dirty="0">
                <a:solidFill>
                  <a:schemeClr val="lt1"/>
                </a:solidFill>
              </a:rPr>
              <a:t>5</a:t>
            </a:r>
            <a:endParaRPr sz="6000" dirty="0">
              <a:solidFill>
                <a:schemeClr val="lt1"/>
              </a:solidFill>
            </a:endParaRPr>
          </a:p>
        </p:txBody>
      </p:sp>
      <p:sp>
        <p:nvSpPr>
          <p:cNvPr id="191" name="Shape 191"/>
          <p:cNvSpPr txBox="1"/>
          <p:nvPr/>
        </p:nvSpPr>
        <p:spPr>
          <a:xfrm>
            <a:off x="7769125" y="3842650"/>
            <a:ext cx="820800" cy="103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a:solidFill>
                  <a:schemeClr val="lt1"/>
                </a:solidFill>
              </a:rPr>
              <a:t>4</a:t>
            </a:r>
            <a:endParaRPr sz="6000">
              <a:solidFill>
                <a:schemeClr val="lt1"/>
              </a:solidFill>
            </a:endParaRPr>
          </a:p>
        </p:txBody>
      </p:sp>
      <p:grpSp>
        <p:nvGrpSpPr>
          <p:cNvPr id="2" name="Group 1"/>
          <p:cNvGrpSpPr/>
          <p:nvPr/>
        </p:nvGrpSpPr>
        <p:grpSpPr>
          <a:xfrm>
            <a:off x="2297835" y="4874699"/>
            <a:ext cx="3354708" cy="1206501"/>
            <a:chOff x="2297835" y="4874699"/>
            <a:chExt cx="3354708" cy="1206501"/>
          </a:xfrm>
        </p:grpSpPr>
        <p:sp>
          <p:nvSpPr>
            <p:cNvPr id="192" name="Shape 192"/>
            <p:cNvSpPr/>
            <p:nvPr/>
          </p:nvSpPr>
          <p:spPr>
            <a:xfrm>
              <a:off x="2493700" y="5404600"/>
              <a:ext cx="2952400" cy="676600"/>
            </a:xfrm>
            <a:custGeom>
              <a:avLst/>
              <a:gdLst/>
              <a:ahLst/>
              <a:cxnLst/>
              <a:rect l="0" t="0" r="0" b="0"/>
              <a:pathLst>
                <a:path w="118096" h="27064" extrusionOk="0">
                  <a:moveTo>
                    <a:pt x="0" y="0"/>
                  </a:moveTo>
                  <a:cubicBezTo>
                    <a:pt x="10239" y="4502"/>
                    <a:pt x="41748" y="26568"/>
                    <a:pt x="61431" y="27009"/>
                  </a:cubicBezTo>
                  <a:cubicBezTo>
                    <a:pt x="81114" y="27450"/>
                    <a:pt x="108652" y="6708"/>
                    <a:pt x="118096" y="2648"/>
                  </a:cubicBezTo>
                </a:path>
              </a:pathLst>
            </a:custGeom>
            <a:noFill/>
            <a:ln w="38100" cap="flat" cmpd="sng">
              <a:solidFill>
                <a:srgbClr val="FFFF00"/>
              </a:solidFill>
              <a:prstDash val="solid"/>
              <a:round/>
              <a:headEnd type="none" w="med" len="med"/>
              <a:tailEnd type="none" w="med" len="med"/>
            </a:ln>
          </p:spPr>
        </p:sp>
        <p:sp>
          <p:nvSpPr>
            <p:cNvPr id="193" name="Shape 193"/>
            <p:cNvSpPr/>
            <p:nvPr/>
          </p:nvSpPr>
          <p:spPr>
            <a:xfrm rot="-2714147">
              <a:off x="2284259" y="5201631"/>
              <a:ext cx="257743" cy="230592"/>
            </a:xfrm>
            <a:prstGeom prst="triangle">
              <a:avLst>
                <a:gd name="adj" fmla="val 50000"/>
              </a:avLst>
            </a:prstGeom>
            <a:solidFill>
              <a:srgbClr val="FFFF00"/>
            </a:solidFill>
            <a:ln w="19050"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4" name="Shape 194"/>
            <p:cNvSpPr/>
            <p:nvPr/>
          </p:nvSpPr>
          <p:spPr>
            <a:xfrm rot="2971729">
              <a:off x="5408268" y="5285421"/>
              <a:ext cx="257909" cy="230641"/>
            </a:xfrm>
            <a:prstGeom prst="triangle">
              <a:avLst>
                <a:gd name="adj" fmla="val 50000"/>
              </a:avLst>
            </a:prstGeom>
            <a:solidFill>
              <a:srgbClr val="FFFF00"/>
            </a:solidFill>
            <a:ln w="19050"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5" name="Shape 195"/>
            <p:cNvSpPr txBox="1"/>
            <p:nvPr/>
          </p:nvSpPr>
          <p:spPr>
            <a:xfrm>
              <a:off x="2860326" y="4874699"/>
              <a:ext cx="2323303" cy="100964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Arial"/>
                <a:buNone/>
              </a:pPr>
              <a:r>
                <a:rPr lang="en" sz="3600" b="1" dirty="0">
                  <a:solidFill>
                    <a:srgbClr val="FFFF00"/>
                  </a:solidFill>
                </a:rPr>
                <a:t>Swap</a:t>
              </a:r>
              <a:r>
                <a:rPr lang="en" sz="3600" dirty="0">
                  <a:solidFill>
                    <a:srgbClr val="00FF00"/>
                  </a:solidFill>
                  <a:latin typeface="Calibri"/>
                  <a:ea typeface="Calibri"/>
                  <a:cs typeface="Calibri"/>
                  <a:sym typeface="Calibri"/>
                </a:rPr>
                <a:t>    </a:t>
              </a:r>
              <a:endParaRPr sz="3600" b="0" i="0" u="none" strike="noStrike" cap="none" dirty="0">
                <a:solidFill>
                  <a:srgbClr val="00FF00"/>
                </a:solidFill>
                <a:latin typeface="Calibri"/>
                <a:ea typeface="Calibri"/>
                <a:cs typeface="Calibri"/>
                <a:sym typeface="Calibri"/>
              </a:endParaRPr>
            </a:p>
          </p:txBody>
        </p:sp>
      </p:grpSp>
      <p:sp>
        <p:nvSpPr>
          <p:cNvPr id="196" name="Shape 196"/>
          <p:cNvSpPr txBox="1"/>
          <p:nvPr/>
        </p:nvSpPr>
        <p:spPr>
          <a:xfrm>
            <a:off x="1495400" y="888525"/>
            <a:ext cx="6442200" cy="11055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Arial"/>
              <a:buNone/>
            </a:pPr>
            <a:r>
              <a:rPr lang="en" sz="3950" b="1" dirty="0">
                <a:solidFill>
                  <a:srgbClr val="F2F2F2"/>
                </a:solidFill>
              </a:rPr>
              <a:t>First pass: </a:t>
            </a:r>
            <a:endParaRPr sz="3950" b="1" dirty="0">
              <a:solidFill>
                <a:srgbClr val="F2F2F2"/>
              </a:solidFill>
            </a:endParaRPr>
          </a:p>
          <a:p>
            <a:pPr marL="0" marR="0" lvl="0" indent="0" algn="ctr" rtl="0">
              <a:spcBef>
                <a:spcPts val="0"/>
              </a:spcBef>
              <a:spcAft>
                <a:spcPts val="0"/>
              </a:spcAft>
              <a:buClr>
                <a:schemeClr val="dk1"/>
              </a:buClr>
              <a:buFont typeface="Arial"/>
              <a:buNone/>
            </a:pPr>
            <a:r>
              <a:rPr lang="en" sz="3950" b="1" dirty="0">
                <a:solidFill>
                  <a:srgbClr val="F2F2F2"/>
                </a:solidFill>
              </a:rPr>
              <a:t>2 is smallest, swap with 3</a:t>
            </a:r>
            <a:endParaRPr sz="3950" b="1" dirty="0">
              <a:solidFill>
                <a:srgbClr val="F2F2F2"/>
              </a:solidFill>
            </a:endParaRPr>
          </a:p>
          <a:p>
            <a:pPr marL="0" marR="0" lvl="0" indent="0" algn="l" rtl="0">
              <a:spcBef>
                <a:spcPts val="0"/>
              </a:spcBef>
              <a:spcAft>
                <a:spcPts val="0"/>
              </a:spcAft>
              <a:buClr>
                <a:schemeClr val="dk1"/>
              </a:buClr>
              <a:buFont typeface="Arial"/>
              <a:buNone/>
            </a:pPr>
            <a:endParaRPr sz="4400" b="0" i="0" u="none" strike="noStrike" cap="none" dirty="0">
              <a:solidFill>
                <a:schemeClr val="dk1"/>
              </a:solidFill>
              <a:latin typeface="Calibri"/>
              <a:ea typeface="Calibri"/>
              <a:cs typeface="Calibri"/>
              <a:sym typeface="Calibri"/>
            </a:endParaRPr>
          </a:p>
        </p:txBody>
      </p:sp>
      <p:sp>
        <p:nvSpPr>
          <p:cNvPr id="4" name="Rounded Rectangle 3"/>
          <p:cNvSpPr/>
          <p:nvPr/>
        </p:nvSpPr>
        <p:spPr>
          <a:xfrm>
            <a:off x="6721666" y="5549061"/>
            <a:ext cx="1176736" cy="670560"/>
          </a:xfrm>
          <a:prstGeom prst="roundRect">
            <a:avLst/>
          </a:prstGeom>
          <a:ln>
            <a:solidFill>
              <a:srgbClr val="FFFF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m</a:t>
            </a:r>
            <a:r>
              <a:rPr lang="en-US" b="1" dirty="0" smtClean="0"/>
              <a:t>in = 2</a:t>
            </a:r>
            <a:endParaRPr lang="en-US" b="1" dirty="0"/>
          </a:p>
          <a:p>
            <a:pPr algn="ctr"/>
            <a:r>
              <a:rPr lang="en-US" b="1" dirty="0"/>
              <a:t>@</a:t>
            </a:r>
          </a:p>
          <a:p>
            <a:pPr algn="ctr"/>
            <a:r>
              <a:rPr lang="en-US" b="1" dirty="0" smtClean="0"/>
              <a:t>index = 2</a:t>
            </a:r>
            <a:endParaRPr lang="en-US" b="1" dirty="0"/>
          </a:p>
        </p:txBody>
      </p:sp>
    </p:spTree>
    <p:extLst>
      <p:ext uri="{BB962C8B-B14F-4D97-AF65-F5344CB8AC3E}">
        <p14:creationId xmlns:p14="http://schemas.microsoft.com/office/powerpoint/2010/main" val="3444314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urple Wav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355</TotalTime>
  <Words>1684</Words>
  <Application>Microsoft Office PowerPoint</Application>
  <PresentationFormat>On-screen Show (4:3)</PresentationFormat>
  <Paragraphs>477</Paragraphs>
  <Slides>27</Slides>
  <Notes>27</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27</vt:i4>
      </vt:variant>
    </vt:vector>
  </HeadingPairs>
  <TitlesOfParts>
    <vt:vector size="31" baseType="lpstr">
      <vt:lpstr>Arial</vt:lpstr>
      <vt:lpstr>Calibri</vt:lpstr>
      <vt:lpstr>Simple Light</vt:lpstr>
      <vt:lpstr>Purple Waves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Stites, Jared</cp:lastModifiedBy>
  <cp:revision>18</cp:revision>
  <dcterms:modified xsi:type="dcterms:W3CDTF">2018-04-25T18:45:07Z</dcterms:modified>
</cp:coreProperties>
</file>