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5"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5"/>
    <p:restoredTop sz="94720"/>
  </p:normalViewPr>
  <p:slideViewPr>
    <p:cSldViewPr>
      <p:cViewPr varScale="1">
        <p:scale>
          <a:sx n="108" d="100"/>
          <a:sy n="108" d="100"/>
        </p:scale>
        <p:origin x="151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2722761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73673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62599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14380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239586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75452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2262177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930862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4021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97360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id="{C98D1E06-7747-584E-9B21-BF02CA8A5615}"/>
              </a:ext>
            </a:extLst>
          </p:cNvPr>
          <p:cNvGrpSpPr>
            <a:grpSpLocks/>
          </p:cNvGrpSpPr>
          <p:nvPr/>
        </p:nvGrpSpPr>
        <p:grpSpPr bwMode="auto">
          <a:xfrm>
            <a:off x="457200" y="2363788"/>
            <a:ext cx="8153400" cy="1600200"/>
            <a:chOff x="288" y="1489"/>
            <a:chExt cx="5136" cy="1008"/>
          </a:xfrm>
        </p:grpSpPr>
        <p:sp>
          <p:nvSpPr>
            <p:cNvPr id="3074" name="Arc 2">
              <a:extLst>
                <a:ext uri="{FF2B5EF4-FFF2-40B4-BE49-F238E27FC236}">
                  <a16:creationId xmlns:a16="http://schemas.microsoft.com/office/drawing/2014/main" id="{261F5F5A-94A7-974C-9DAE-7CA29DD9A0D2}"/>
                </a:ext>
              </a:extLst>
            </p:cNvPr>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Arc 3">
              <a:extLst>
                <a:ext uri="{FF2B5EF4-FFF2-40B4-BE49-F238E27FC236}">
                  <a16:creationId xmlns:a16="http://schemas.microsoft.com/office/drawing/2014/main" id="{821753FE-C345-3340-9DE1-4943CE4ED61E}"/>
                </a:ext>
              </a:extLst>
            </p:cNvPr>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Arc 4">
              <a:extLst>
                <a:ext uri="{FF2B5EF4-FFF2-40B4-BE49-F238E27FC236}">
                  <a16:creationId xmlns:a16="http://schemas.microsoft.com/office/drawing/2014/main" id="{0CB34062-005D-BA45-A8AC-58573D42337B}"/>
                </a:ext>
              </a:extLst>
            </p:cNvPr>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 name="AutoShape 5">
              <a:extLst>
                <a:ext uri="{FF2B5EF4-FFF2-40B4-BE49-F238E27FC236}">
                  <a16:creationId xmlns:a16="http://schemas.microsoft.com/office/drawing/2014/main" id="{6A072531-F850-3B4E-9983-5AE79EC7B0D9}"/>
                </a:ext>
              </a:extLst>
            </p:cNvPr>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9" name="Rectangle 7">
            <a:extLst>
              <a:ext uri="{FF2B5EF4-FFF2-40B4-BE49-F238E27FC236}">
                <a16:creationId xmlns:a16="http://schemas.microsoft.com/office/drawing/2014/main" id="{018B8E2E-6646-644A-8934-6D679B02350B}"/>
              </a:ext>
            </a:extLst>
          </p:cNvPr>
          <p:cNvSpPr>
            <a:spLocks noGrp="1" noChangeArrowheads="1"/>
          </p:cNvSpPr>
          <p:nvPr>
            <p:ph type="ctrTitle" sz="quarter"/>
          </p:nvPr>
        </p:nvSpPr>
        <p:spPr>
          <a:xfrm>
            <a:off x="685800" y="1447800"/>
            <a:ext cx="7772400" cy="1143000"/>
          </a:xfrm>
        </p:spPr>
        <p:txBody>
          <a:bodyPr/>
          <a:lstStyle>
            <a:lvl1pPr>
              <a:defRPr/>
            </a:lvl1pPr>
          </a:lstStyle>
          <a:p>
            <a:pPr lvl="0"/>
            <a:r>
              <a:rPr lang="en-US" altLang="en-US" noProof="0"/>
              <a:t>Click to edit Master title style</a:t>
            </a:r>
          </a:p>
        </p:txBody>
      </p:sp>
      <p:sp>
        <p:nvSpPr>
          <p:cNvPr id="3080" name="Rectangle 8">
            <a:extLst>
              <a:ext uri="{FF2B5EF4-FFF2-40B4-BE49-F238E27FC236}">
                <a16:creationId xmlns:a16="http://schemas.microsoft.com/office/drawing/2014/main" id="{DFA28944-F0E0-6F49-BB4D-0171AC724787}"/>
              </a:ext>
            </a:extLst>
          </p:cNvPr>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a:r>
              <a:rPr lang="en-US" altLang="en-US" noProof="0"/>
              <a:t>Click to edit Master subtitle style</a:t>
            </a:r>
          </a:p>
        </p:txBody>
      </p:sp>
      <p:sp>
        <p:nvSpPr>
          <p:cNvPr id="3081" name="Rectangle 9">
            <a:extLst>
              <a:ext uri="{FF2B5EF4-FFF2-40B4-BE49-F238E27FC236}">
                <a16:creationId xmlns:a16="http://schemas.microsoft.com/office/drawing/2014/main" id="{36A32B77-F2F0-E544-931E-9DD13A1C24CF}"/>
              </a:ext>
            </a:extLst>
          </p:cNvPr>
          <p:cNvSpPr>
            <a:spLocks noGrp="1" noChangeArrowheads="1"/>
          </p:cNvSpPr>
          <p:nvPr>
            <p:ph type="dt" sz="quarter" idx="2"/>
          </p:nvPr>
        </p:nvSpPr>
        <p:spPr/>
        <p:txBody>
          <a:bodyPr/>
          <a:lstStyle>
            <a:lvl1pPr>
              <a:defRPr/>
            </a:lvl1pPr>
          </a:lstStyle>
          <a:p>
            <a:endParaRPr lang="en-US" altLang="en-US"/>
          </a:p>
        </p:txBody>
      </p:sp>
      <p:sp>
        <p:nvSpPr>
          <p:cNvPr id="3082" name="Rectangle 10">
            <a:extLst>
              <a:ext uri="{FF2B5EF4-FFF2-40B4-BE49-F238E27FC236}">
                <a16:creationId xmlns:a16="http://schemas.microsoft.com/office/drawing/2014/main" id="{8B1C6529-2477-0C46-B997-747E4E751C56}"/>
              </a:ext>
            </a:extLst>
          </p:cNvPr>
          <p:cNvSpPr>
            <a:spLocks noGrp="1" noChangeArrowheads="1"/>
          </p:cNvSpPr>
          <p:nvPr>
            <p:ph type="ftr" sz="quarter" idx="3"/>
          </p:nvPr>
        </p:nvSpPr>
        <p:spPr/>
        <p:txBody>
          <a:bodyPr/>
          <a:lstStyle>
            <a:lvl1pPr>
              <a:defRPr/>
            </a:lvl1pPr>
          </a:lstStyle>
          <a:p>
            <a:endParaRPr lang="en-US" altLang="en-US"/>
          </a:p>
        </p:txBody>
      </p:sp>
      <p:sp>
        <p:nvSpPr>
          <p:cNvPr id="3083" name="Rectangle 11">
            <a:extLst>
              <a:ext uri="{FF2B5EF4-FFF2-40B4-BE49-F238E27FC236}">
                <a16:creationId xmlns:a16="http://schemas.microsoft.com/office/drawing/2014/main" id="{94ACBD5F-EEFC-9C4D-9699-C51C35A248B4}"/>
              </a:ext>
            </a:extLst>
          </p:cNvPr>
          <p:cNvSpPr>
            <a:spLocks noGrp="1" noChangeArrowheads="1"/>
          </p:cNvSpPr>
          <p:nvPr>
            <p:ph type="sldNum" sz="quarter" idx="4"/>
          </p:nvPr>
        </p:nvSpPr>
        <p:spPr/>
        <p:txBody>
          <a:bodyPr/>
          <a:lstStyle>
            <a:lvl1pPr>
              <a:defRPr/>
            </a:lvl1pPr>
          </a:lstStyle>
          <a:p>
            <a:fld id="{5C666BE3-E112-6447-99CF-1424AED95E1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C944-ADBD-9343-BD0E-0E1A189F3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61AA5E-9975-1248-8C03-B14B2A0D7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6A3BD-5D04-BD46-890F-DABE27878E7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EE8C241-6369-4D43-ABB7-AC0C0BB44A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76CA571-1BB1-D043-B352-2BEFA613F7C2}"/>
              </a:ext>
            </a:extLst>
          </p:cNvPr>
          <p:cNvSpPr>
            <a:spLocks noGrp="1"/>
          </p:cNvSpPr>
          <p:nvPr>
            <p:ph type="sldNum" sz="quarter" idx="12"/>
          </p:nvPr>
        </p:nvSpPr>
        <p:spPr/>
        <p:txBody>
          <a:bodyPr/>
          <a:lstStyle>
            <a:lvl1pPr>
              <a:defRPr/>
            </a:lvl1pPr>
          </a:lstStyle>
          <a:p>
            <a:fld id="{F8F21DE8-A1EB-CB46-897C-6D5C9F8D3F33}" type="slidenum">
              <a:rPr lang="en-US" altLang="en-US"/>
              <a:pPr/>
              <a:t>‹#›</a:t>
            </a:fld>
            <a:endParaRPr lang="en-US" altLang="en-US"/>
          </a:p>
        </p:txBody>
      </p:sp>
    </p:spTree>
    <p:extLst>
      <p:ext uri="{BB962C8B-B14F-4D97-AF65-F5344CB8AC3E}">
        <p14:creationId xmlns:p14="http://schemas.microsoft.com/office/powerpoint/2010/main" val="137971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6981F-4E9D-304B-9D4C-4D51F8781A46}"/>
              </a:ext>
            </a:extLst>
          </p:cNvPr>
          <p:cNvSpPr>
            <a:spLocks noGrp="1"/>
          </p:cNvSpPr>
          <p:nvPr>
            <p:ph type="title" orient="vert"/>
          </p:nvPr>
        </p:nvSpPr>
        <p:spPr>
          <a:xfrm>
            <a:off x="6515100" y="381000"/>
            <a:ext cx="1943100"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619F5E-3413-654A-BA88-F44FD97F6B54}"/>
              </a:ext>
            </a:extLst>
          </p:cNvPr>
          <p:cNvSpPr>
            <a:spLocks noGrp="1"/>
          </p:cNvSpPr>
          <p:nvPr>
            <p:ph type="body" orient="vert" idx="1"/>
          </p:nvPr>
        </p:nvSpPr>
        <p:spPr>
          <a:xfrm>
            <a:off x="685800" y="3810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FDF05-6943-8945-B819-005D649CF48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F8F0B83-6E98-3B43-8523-40B21D09AC9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D532724-6CC0-A648-9F43-2C147FE4F2A5}"/>
              </a:ext>
            </a:extLst>
          </p:cNvPr>
          <p:cNvSpPr>
            <a:spLocks noGrp="1"/>
          </p:cNvSpPr>
          <p:nvPr>
            <p:ph type="sldNum" sz="quarter" idx="12"/>
          </p:nvPr>
        </p:nvSpPr>
        <p:spPr/>
        <p:txBody>
          <a:bodyPr/>
          <a:lstStyle>
            <a:lvl1pPr>
              <a:defRPr/>
            </a:lvl1pPr>
          </a:lstStyle>
          <a:p>
            <a:fld id="{4157198B-317A-974C-8FCF-D9ECA13DD220}" type="slidenum">
              <a:rPr lang="en-US" altLang="en-US"/>
              <a:pPr/>
              <a:t>‹#›</a:t>
            </a:fld>
            <a:endParaRPr lang="en-US" altLang="en-US"/>
          </a:p>
        </p:txBody>
      </p:sp>
    </p:spTree>
    <p:extLst>
      <p:ext uri="{BB962C8B-B14F-4D97-AF65-F5344CB8AC3E}">
        <p14:creationId xmlns:p14="http://schemas.microsoft.com/office/powerpoint/2010/main" val="97687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247A-04D7-FD47-A254-ACE11C9C54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E5D87-A6BA-2543-9197-C66B1F4E69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E854B-B067-D042-9F44-B5A4BBAB6DB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A491C8B-8DE4-994D-9AF0-55859BDF877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73F5941-FECE-1F47-A881-928CF39588E6}"/>
              </a:ext>
            </a:extLst>
          </p:cNvPr>
          <p:cNvSpPr>
            <a:spLocks noGrp="1"/>
          </p:cNvSpPr>
          <p:nvPr>
            <p:ph type="sldNum" sz="quarter" idx="12"/>
          </p:nvPr>
        </p:nvSpPr>
        <p:spPr/>
        <p:txBody>
          <a:bodyPr/>
          <a:lstStyle>
            <a:lvl1pPr>
              <a:defRPr/>
            </a:lvl1pPr>
          </a:lstStyle>
          <a:p>
            <a:fld id="{E0254703-C381-2946-BFCC-936D08329742}" type="slidenum">
              <a:rPr lang="en-US" altLang="en-US"/>
              <a:pPr/>
              <a:t>‹#›</a:t>
            </a:fld>
            <a:endParaRPr lang="en-US" altLang="en-US"/>
          </a:p>
        </p:txBody>
      </p:sp>
    </p:spTree>
    <p:extLst>
      <p:ext uri="{BB962C8B-B14F-4D97-AF65-F5344CB8AC3E}">
        <p14:creationId xmlns:p14="http://schemas.microsoft.com/office/powerpoint/2010/main" val="5151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1E11-738A-484A-9C63-0F9BBD5B0F31}"/>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DBDD8F-7785-444B-B0C9-8C758D31315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D797A27-5D40-3D4E-BA94-4DB8BD5DF44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97C4B62-362E-144F-8EA3-E9CC81AFE6F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3181D0C-8DFD-F74E-B3F6-68F663C19D9F}"/>
              </a:ext>
            </a:extLst>
          </p:cNvPr>
          <p:cNvSpPr>
            <a:spLocks noGrp="1"/>
          </p:cNvSpPr>
          <p:nvPr>
            <p:ph type="sldNum" sz="quarter" idx="12"/>
          </p:nvPr>
        </p:nvSpPr>
        <p:spPr/>
        <p:txBody>
          <a:bodyPr/>
          <a:lstStyle>
            <a:lvl1pPr>
              <a:defRPr/>
            </a:lvl1pPr>
          </a:lstStyle>
          <a:p>
            <a:fld id="{1D4EEED9-33E3-2142-948C-6966DE2D72CD}" type="slidenum">
              <a:rPr lang="en-US" altLang="en-US"/>
              <a:pPr/>
              <a:t>‹#›</a:t>
            </a:fld>
            <a:endParaRPr lang="en-US" altLang="en-US"/>
          </a:p>
        </p:txBody>
      </p:sp>
    </p:spTree>
    <p:extLst>
      <p:ext uri="{BB962C8B-B14F-4D97-AF65-F5344CB8AC3E}">
        <p14:creationId xmlns:p14="http://schemas.microsoft.com/office/powerpoint/2010/main" val="341517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3708-CECA-7D42-8CBA-8B70B3D632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F48AF-A816-0848-AAE7-4EE879A834E9}"/>
              </a:ext>
            </a:extLst>
          </p:cNvPr>
          <p:cNvSpPr>
            <a:spLocks noGrp="1"/>
          </p:cNvSpPr>
          <p:nvPr>
            <p:ph sz="half" idx="1"/>
          </p:nvPr>
        </p:nvSpPr>
        <p:spPr>
          <a:xfrm>
            <a:off x="6858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792C33-C757-644B-AB1C-85FEA6305608}"/>
              </a:ext>
            </a:extLst>
          </p:cNvPr>
          <p:cNvSpPr>
            <a:spLocks noGrp="1"/>
          </p:cNvSpPr>
          <p:nvPr>
            <p:ph sz="half" idx="2"/>
          </p:nvPr>
        </p:nvSpPr>
        <p:spPr>
          <a:xfrm>
            <a:off x="4648200" y="20574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572013-0B38-AE4E-A5F7-E7B1AF256A3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C04F670-4B3C-A941-A050-9A374863C95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854927D-CDE1-AE4D-8CCA-1A5B2EEE288E}"/>
              </a:ext>
            </a:extLst>
          </p:cNvPr>
          <p:cNvSpPr>
            <a:spLocks noGrp="1"/>
          </p:cNvSpPr>
          <p:nvPr>
            <p:ph type="sldNum" sz="quarter" idx="12"/>
          </p:nvPr>
        </p:nvSpPr>
        <p:spPr/>
        <p:txBody>
          <a:bodyPr/>
          <a:lstStyle>
            <a:lvl1pPr>
              <a:defRPr/>
            </a:lvl1pPr>
          </a:lstStyle>
          <a:p>
            <a:fld id="{163F5310-D43E-1740-A836-22EE96656FD4}" type="slidenum">
              <a:rPr lang="en-US" altLang="en-US"/>
              <a:pPr/>
              <a:t>‹#›</a:t>
            </a:fld>
            <a:endParaRPr lang="en-US" altLang="en-US"/>
          </a:p>
        </p:txBody>
      </p:sp>
    </p:spTree>
    <p:extLst>
      <p:ext uri="{BB962C8B-B14F-4D97-AF65-F5344CB8AC3E}">
        <p14:creationId xmlns:p14="http://schemas.microsoft.com/office/powerpoint/2010/main" val="251768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987F-CB9F-504E-B028-54D02E7982A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DC74E2-8C12-2647-893F-D64C12367CE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58245-BBE4-9944-8525-AAE34C477D7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AD8AF4-EE14-6946-A136-F8329DFDC54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30C03-BE3A-4143-888B-20CE99B628A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F00FA6-010B-2F4E-ACA2-EF90CCC256B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C2D5E52-411F-944F-BB33-80E3F707C90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E8123E07-811E-0647-9950-AA1904E34632}"/>
              </a:ext>
            </a:extLst>
          </p:cNvPr>
          <p:cNvSpPr>
            <a:spLocks noGrp="1"/>
          </p:cNvSpPr>
          <p:nvPr>
            <p:ph type="sldNum" sz="quarter" idx="12"/>
          </p:nvPr>
        </p:nvSpPr>
        <p:spPr/>
        <p:txBody>
          <a:bodyPr/>
          <a:lstStyle>
            <a:lvl1pPr>
              <a:defRPr/>
            </a:lvl1pPr>
          </a:lstStyle>
          <a:p>
            <a:fld id="{3D88CCD1-69D1-E148-AAD8-B9116CFBF1CC}" type="slidenum">
              <a:rPr lang="en-US" altLang="en-US"/>
              <a:pPr/>
              <a:t>‹#›</a:t>
            </a:fld>
            <a:endParaRPr lang="en-US" altLang="en-US"/>
          </a:p>
        </p:txBody>
      </p:sp>
    </p:spTree>
    <p:extLst>
      <p:ext uri="{BB962C8B-B14F-4D97-AF65-F5344CB8AC3E}">
        <p14:creationId xmlns:p14="http://schemas.microsoft.com/office/powerpoint/2010/main" val="239279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78EF-AC02-554D-A18B-6B8BCFAFA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67859-CB8A-7940-8E84-278EE87200D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08F6686-EB43-6B4F-82C0-FA9CD87A8F3A}"/>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3C181F7-1D29-0949-93BB-83DF07E2A232}"/>
              </a:ext>
            </a:extLst>
          </p:cNvPr>
          <p:cNvSpPr>
            <a:spLocks noGrp="1"/>
          </p:cNvSpPr>
          <p:nvPr>
            <p:ph type="sldNum" sz="quarter" idx="12"/>
          </p:nvPr>
        </p:nvSpPr>
        <p:spPr/>
        <p:txBody>
          <a:bodyPr/>
          <a:lstStyle>
            <a:lvl1pPr>
              <a:defRPr/>
            </a:lvl1pPr>
          </a:lstStyle>
          <a:p>
            <a:fld id="{B511F42A-281D-4E4A-8A1F-DBCE0E02A9A0}" type="slidenum">
              <a:rPr lang="en-US" altLang="en-US"/>
              <a:pPr/>
              <a:t>‹#›</a:t>
            </a:fld>
            <a:endParaRPr lang="en-US" altLang="en-US"/>
          </a:p>
        </p:txBody>
      </p:sp>
    </p:spTree>
    <p:extLst>
      <p:ext uri="{BB962C8B-B14F-4D97-AF65-F5344CB8AC3E}">
        <p14:creationId xmlns:p14="http://schemas.microsoft.com/office/powerpoint/2010/main" val="250432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F8B005-D0A6-434A-B28E-88DF00AD71D1}"/>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4AF7D45-F32E-6F4A-B013-307A3E969903}"/>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52C008D-A8F0-8142-93D5-37698B483D82}"/>
              </a:ext>
            </a:extLst>
          </p:cNvPr>
          <p:cNvSpPr>
            <a:spLocks noGrp="1"/>
          </p:cNvSpPr>
          <p:nvPr>
            <p:ph type="sldNum" sz="quarter" idx="12"/>
          </p:nvPr>
        </p:nvSpPr>
        <p:spPr/>
        <p:txBody>
          <a:bodyPr/>
          <a:lstStyle>
            <a:lvl1pPr>
              <a:defRPr/>
            </a:lvl1pPr>
          </a:lstStyle>
          <a:p>
            <a:fld id="{E60AE0AC-9A32-FA47-9FD9-55E2A24729E2}" type="slidenum">
              <a:rPr lang="en-US" altLang="en-US"/>
              <a:pPr/>
              <a:t>‹#›</a:t>
            </a:fld>
            <a:endParaRPr lang="en-US" altLang="en-US"/>
          </a:p>
        </p:txBody>
      </p:sp>
    </p:spTree>
    <p:extLst>
      <p:ext uri="{BB962C8B-B14F-4D97-AF65-F5344CB8AC3E}">
        <p14:creationId xmlns:p14="http://schemas.microsoft.com/office/powerpoint/2010/main" val="388433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5F93-14C7-9043-88C2-7CCAD3C370F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860555-040B-C24B-A6AE-BDC4DFA4655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BCDCE5-AA69-5B4D-810C-C73425D5768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D6E8E-3B25-5F4C-BA88-476E5BE1EB6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4539358-AC43-2F41-8B98-BC4EB9571472}"/>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AEE58B4-D2BD-B447-B0BA-DFC40FFC1ACA}"/>
              </a:ext>
            </a:extLst>
          </p:cNvPr>
          <p:cNvSpPr>
            <a:spLocks noGrp="1"/>
          </p:cNvSpPr>
          <p:nvPr>
            <p:ph type="sldNum" sz="quarter" idx="12"/>
          </p:nvPr>
        </p:nvSpPr>
        <p:spPr/>
        <p:txBody>
          <a:bodyPr/>
          <a:lstStyle>
            <a:lvl1pPr>
              <a:defRPr/>
            </a:lvl1pPr>
          </a:lstStyle>
          <a:p>
            <a:fld id="{1B76AE8A-36F3-3E41-BC51-4CC47CE20F7E}" type="slidenum">
              <a:rPr lang="en-US" altLang="en-US"/>
              <a:pPr/>
              <a:t>‹#›</a:t>
            </a:fld>
            <a:endParaRPr lang="en-US" altLang="en-US"/>
          </a:p>
        </p:txBody>
      </p:sp>
    </p:spTree>
    <p:extLst>
      <p:ext uri="{BB962C8B-B14F-4D97-AF65-F5344CB8AC3E}">
        <p14:creationId xmlns:p14="http://schemas.microsoft.com/office/powerpoint/2010/main" val="61410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5628E-26E1-3049-84C1-7B827F68273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40221B-3955-A449-A255-44DC312BBBA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C066ED-0FBE-FE44-B3C5-E57A7FB180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670D1-1A63-EC4A-8CBA-205215FD908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B744138-34F5-3A4B-B549-C9AC2F9AF65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05EB369-6F41-034C-825C-A0B5EEBD50CF}"/>
              </a:ext>
            </a:extLst>
          </p:cNvPr>
          <p:cNvSpPr>
            <a:spLocks noGrp="1"/>
          </p:cNvSpPr>
          <p:nvPr>
            <p:ph type="sldNum" sz="quarter" idx="12"/>
          </p:nvPr>
        </p:nvSpPr>
        <p:spPr/>
        <p:txBody>
          <a:bodyPr/>
          <a:lstStyle>
            <a:lvl1pPr>
              <a:defRPr/>
            </a:lvl1pPr>
          </a:lstStyle>
          <a:p>
            <a:fld id="{C3CFB7C8-D0B6-1940-80B5-AE371A649035}" type="slidenum">
              <a:rPr lang="en-US" altLang="en-US"/>
              <a:pPr/>
              <a:t>‹#›</a:t>
            </a:fld>
            <a:endParaRPr lang="en-US" altLang="en-US"/>
          </a:p>
        </p:txBody>
      </p:sp>
    </p:spTree>
    <p:extLst>
      <p:ext uri="{BB962C8B-B14F-4D97-AF65-F5344CB8AC3E}">
        <p14:creationId xmlns:p14="http://schemas.microsoft.com/office/powerpoint/2010/main" val="381706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0" name="Group 6">
            <a:extLst>
              <a:ext uri="{FF2B5EF4-FFF2-40B4-BE49-F238E27FC236}">
                <a16:creationId xmlns:a16="http://schemas.microsoft.com/office/drawing/2014/main" id="{B7E94F0C-CFAB-7B42-AD22-C8264400409B}"/>
              </a:ext>
            </a:extLst>
          </p:cNvPr>
          <p:cNvGrpSpPr>
            <a:grpSpLocks/>
          </p:cNvGrpSpPr>
          <p:nvPr/>
        </p:nvGrpSpPr>
        <p:grpSpPr bwMode="auto">
          <a:xfrm>
            <a:off x="457200" y="992188"/>
            <a:ext cx="8153400" cy="1600200"/>
            <a:chOff x="288" y="625"/>
            <a:chExt cx="5136" cy="1008"/>
          </a:xfrm>
        </p:grpSpPr>
        <p:sp>
          <p:nvSpPr>
            <p:cNvPr id="1026" name="Arc 2">
              <a:extLst>
                <a:ext uri="{FF2B5EF4-FFF2-40B4-BE49-F238E27FC236}">
                  <a16:creationId xmlns:a16="http://schemas.microsoft.com/office/drawing/2014/main" id="{6EC93B57-2FB0-1441-B1B6-CB1EB9D3CB7B}"/>
                </a:ext>
              </a:extLst>
            </p:cNvPr>
            <p:cNvSpPr>
              <a:spLocks/>
            </p:cNvSpPr>
            <p:nvPr/>
          </p:nvSpPr>
          <p:spPr bwMode="invGray">
            <a:xfrm>
              <a:off x="3595" y="625"/>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0"/>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Arc 3">
              <a:extLst>
                <a:ext uri="{FF2B5EF4-FFF2-40B4-BE49-F238E27FC236}">
                  <a16:creationId xmlns:a16="http://schemas.microsoft.com/office/drawing/2014/main" id="{3ECCEB32-3105-6840-AC19-A78207373CAE}"/>
                </a:ext>
              </a:extLst>
            </p:cNvPr>
            <p:cNvSpPr>
              <a:spLocks/>
            </p:cNvSpPr>
            <p:nvPr/>
          </p:nvSpPr>
          <p:spPr bwMode="invGray">
            <a:xfrm>
              <a:off x="3548" y="729"/>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0"/>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Arc 4">
              <a:extLst>
                <a:ext uri="{FF2B5EF4-FFF2-40B4-BE49-F238E27FC236}">
                  <a16:creationId xmlns:a16="http://schemas.microsoft.com/office/drawing/2014/main" id="{D9D77829-C68F-7741-8EC8-D99FDFA2E112}"/>
                </a:ext>
              </a:extLst>
            </p:cNvPr>
            <p:cNvSpPr>
              <a:spLocks/>
            </p:cNvSpPr>
            <p:nvPr/>
          </p:nvSpPr>
          <p:spPr bwMode="invGray">
            <a:xfrm>
              <a:off x="3521" y="868"/>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0"/>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AutoShape 5">
              <a:extLst>
                <a:ext uri="{FF2B5EF4-FFF2-40B4-BE49-F238E27FC236}">
                  <a16:creationId xmlns:a16="http://schemas.microsoft.com/office/drawing/2014/main" id="{02737225-0E10-8845-9A80-E45E355C59D5}"/>
                </a:ext>
              </a:extLst>
            </p:cNvPr>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1" name="Rectangle 7">
            <a:extLst>
              <a:ext uri="{FF2B5EF4-FFF2-40B4-BE49-F238E27FC236}">
                <a16:creationId xmlns:a16="http://schemas.microsoft.com/office/drawing/2014/main" id="{EA1BC1D0-EC01-704E-9B4C-D96BEB2315F6}"/>
              </a:ext>
            </a:extLst>
          </p:cNvPr>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97CB6A2A-087B-3F4C-AFD1-62C8801A1A51}"/>
              </a:ext>
            </a:extLst>
          </p:cNvPr>
          <p:cNvSpPr>
            <a:spLocks noGrp="1" noChangeArrowheads="1"/>
          </p:cNvSpPr>
          <p:nvPr>
            <p:ph type="body" idx="1"/>
          </p:nvPr>
        </p:nvSpPr>
        <p:spPr bwMode="auto">
          <a:xfrm>
            <a:off x="685800" y="2057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44344618-49C4-074D-A073-E1E5E5F7B969}"/>
              </a:ext>
            </a:extLst>
          </p:cNvPr>
          <p:cNvSpPr>
            <a:spLocks noGrp="1" noChangeArrowheads="1"/>
          </p:cNvSpPr>
          <p:nvPr>
            <p:ph type="dt" sz="half" idx="2"/>
          </p:nvPr>
        </p:nvSpPr>
        <p:spPr bwMode="auto">
          <a:xfrm>
            <a:off x="685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a:latin typeface="Arial" panose="020B0604020202020204" pitchFamily="34" charset="0"/>
              </a:defRPr>
            </a:lvl1pPr>
          </a:lstStyle>
          <a:p>
            <a:endParaRPr lang="en-US" altLang="en-US"/>
          </a:p>
        </p:txBody>
      </p:sp>
      <p:sp>
        <p:nvSpPr>
          <p:cNvPr id="1034" name="Rectangle 10">
            <a:extLst>
              <a:ext uri="{FF2B5EF4-FFF2-40B4-BE49-F238E27FC236}">
                <a16:creationId xmlns:a16="http://schemas.microsoft.com/office/drawing/2014/main" id="{EF445717-3B99-074C-8BDD-8B9BAB669B4E}"/>
              </a:ext>
            </a:extLst>
          </p:cNvPr>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a:latin typeface="Arial" panose="020B0604020202020204" pitchFamily="34" charset="0"/>
              </a:defRPr>
            </a:lvl1pPr>
          </a:lstStyle>
          <a:p>
            <a:endParaRPr lang="en-US" altLang="en-US"/>
          </a:p>
        </p:txBody>
      </p:sp>
      <p:sp>
        <p:nvSpPr>
          <p:cNvPr id="1035" name="Rectangle 11">
            <a:extLst>
              <a:ext uri="{FF2B5EF4-FFF2-40B4-BE49-F238E27FC236}">
                <a16:creationId xmlns:a16="http://schemas.microsoft.com/office/drawing/2014/main" id="{DD8477FD-F05F-424F-94CB-201DFB26E7F7}"/>
              </a:ext>
            </a:extLst>
          </p:cNvPr>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a:latin typeface="Arial" panose="020B0604020202020204" pitchFamily="34" charset="0"/>
              </a:defRPr>
            </a:lvl1pPr>
          </a:lstStyle>
          <a:p>
            <a:fld id="{618E3660-8455-844C-AA73-028F2038B502}"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0" fontAlgn="base" hangingPunct="0">
        <a:spcBef>
          <a:spcPct val="0"/>
        </a:spcBef>
        <a:spcAft>
          <a:spcPct val="0"/>
        </a:spcAft>
        <a:defRPr sz="4400" i="1" kern="1200">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eaLnBrk="0" fontAlgn="base" hangingPunct="0">
        <a:spcBef>
          <a:spcPct val="0"/>
        </a:spcBef>
        <a:spcAft>
          <a:spcPct val="0"/>
        </a:spcAft>
        <a:defRPr sz="4400" i="1">
          <a:solidFill>
            <a:schemeClr val="tx2"/>
          </a:solidFill>
          <a:latin typeface="Times New Roman" panose="02020603050405020304" pitchFamily="18" charset="0"/>
        </a:defRPr>
      </a:lvl6pPr>
      <a:lvl7pPr marL="914400" algn="r" rtl="0" eaLnBrk="0" fontAlgn="base" hangingPunct="0">
        <a:spcBef>
          <a:spcPct val="0"/>
        </a:spcBef>
        <a:spcAft>
          <a:spcPct val="0"/>
        </a:spcAft>
        <a:defRPr sz="4400" i="1">
          <a:solidFill>
            <a:schemeClr val="tx2"/>
          </a:solidFill>
          <a:latin typeface="Times New Roman" panose="02020603050405020304" pitchFamily="18" charset="0"/>
        </a:defRPr>
      </a:lvl7pPr>
      <a:lvl8pPr marL="1371600" algn="r" rtl="0" eaLnBrk="0" fontAlgn="base" hangingPunct="0">
        <a:spcBef>
          <a:spcPct val="0"/>
        </a:spcBef>
        <a:spcAft>
          <a:spcPct val="0"/>
        </a:spcAft>
        <a:defRPr sz="4400" i="1">
          <a:solidFill>
            <a:schemeClr val="tx2"/>
          </a:solidFill>
          <a:latin typeface="Times New Roman" panose="02020603050405020304" pitchFamily="18" charset="0"/>
        </a:defRPr>
      </a:lvl8pPr>
      <a:lvl9pPr marL="1828800" algn="r" rtl="0" eaLnBrk="0" fontAlgn="base" hangingPunct="0">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D775AE-FE23-AC49-B4D3-A4BF2787AD59}"/>
              </a:ext>
            </a:extLst>
          </p:cNvPr>
          <p:cNvSpPr>
            <a:spLocks noGrp="1" noChangeArrowheads="1"/>
          </p:cNvSpPr>
          <p:nvPr>
            <p:ph type="ctrTitle"/>
          </p:nvPr>
        </p:nvSpPr>
        <p:spPr/>
        <p:txBody>
          <a:bodyPr/>
          <a:lstStyle/>
          <a:p>
            <a:pPr algn="l"/>
            <a:r>
              <a:rPr lang="en-US" altLang="en-US" dirty="0"/>
              <a:t>Algorithm Analysis (Big O)</a:t>
            </a:r>
          </a:p>
        </p:txBody>
      </p:sp>
      <p:sp>
        <p:nvSpPr>
          <p:cNvPr id="4099" name="Rectangle 3">
            <a:extLst>
              <a:ext uri="{FF2B5EF4-FFF2-40B4-BE49-F238E27FC236}">
                <a16:creationId xmlns:a16="http://schemas.microsoft.com/office/drawing/2014/main" id="{F396FF1E-F6F3-1F43-82DE-39E437564F25}"/>
              </a:ext>
            </a:extLst>
          </p:cNvPr>
          <p:cNvSpPr>
            <a:spLocks noGrp="1" noChangeArrowheads="1"/>
          </p:cNvSpPr>
          <p:nvPr>
            <p:ph type="subTitle" idx="1"/>
          </p:nvPr>
        </p:nvSpPr>
        <p:spPr>
          <a:xfrm>
            <a:off x="1295400" y="4191000"/>
            <a:ext cx="6553200" cy="533401"/>
          </a:xfrm>
        </p:spPr>
        <p:txBody>
          <a:bodyPr/>
          <a:lstStyle/>
          <a:p>
            <a:r>
              <a:rPr lang="en-US" altLang="en-US" dirty="0"/>
              <a:t>Computer Science 3</a:t>
            </a:r>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736840A-880D-BA46-ADBD-3F4B18A3271D}"/>
              </a:ext>
            </a:extLst>
          </p:cNvPr>
          <p:cNvSpPr>
            <a:spLocks noGrp="1" noChangeArrowheads="1"/>
          </p:cNvSpPr>
          <p:nvPr>
            <p:ph type="title"/>
          </p:nvPr>
        </p:nvSpPr>
        <p:spPr/>
        <p:txBody>
          <a:bodyPr/>
          <a:lstStyle/>
          <a:p>
            <a:pPr algn="l"/>
            <a:r>
              <a:rPr lang="en-US" altLang="en-US"/>
              <a:t>Another example</a:t>
            </a:r>
          </a:p>
        </p:txBody>
      </p:sp>
      <p:sp>
        <p:nvSpPr>
          <p:cNvPr id="12291" name="Text Box 3">
            <a:extLst>
              <a:ext uri="{FF2B5EF4-FFF2-40B4-BE49-F238E27FC236}">
                <a16:creationId xmlns:a16="http://schemas.microsoft.com/office/drawing/2014/main" id="{D70C6D5E-A585-414B-A365-A7800649ED56}"/>
              </a:ext>
            </a:extLst>
          </p:cNvPr>
          <p:cNvSpPr txBox="1">
            <a:spLocks noChangeArrowheads="1"/>
          </p:cNvSpPr>
          <p:nvPr/>
        </p:nvSpPr>
        <p:spPr bwMode="auto">
          <a:xfrm>
            <a:off x="2819400" y="2286000"/>
            <a:ext cx="2286000"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Code</a:t>
            </a:r>
            <a:endParaRPr lang="en-US" altLang="en-US" dirty="0"/>
          </a:p>
          <a:p>
            <a:pPr>
              <a:spcBef>
                <a:spcPct val="50000"/>
              </a:spcBef>
            </a:pPr>
            <a:r>
              <a:rPr lang="en-US" altLang="en-US" dirty="0"/>
              <a:t>for (int </a:t>
            </a:r>
            <a:r>
              <a:rPr lang="en-US" altLang="en-US" dirty="0" err="1"/>
              <a:t>i</a:t>
            </a:r>
            <a:r>
              <a:rPr lang="en-US" altLang="en-US" dirty="0"/>
              <a:t>=0; </a:t>
            </a:r>
            <a:r>
              <a:rPr lang="en-US" altLang="en-US" dirty="0" err="1"/>
              <a:t>i</a:t>
            </a:r>
            <a:r>
              <a:rPr lang="en-US" altLang="en-US" dirty="0"/>
              <a:t>&lt; n ; </a:t>
            </a:r>
            <a:r>
              <a:rPr lang="en-US" altLang="en-US" dirty="0" err="1"/>
              <a:t>i</a:t>
            </a:r>
            <a:r>
              <a:rPr lang="en-US" altLang="en-US" dirty="0"/>
              <a:t>++)</a:t>
            </a:r>
          </a:p>
          <a:p>
            <a:pPr>
              <a:spcBef>
                <a:spcPct val="50000"/>
              </a:spcBef>
            </a:pPr>
            <a:r>
              <a:rPr lang="en-US" altLang="en-US" dirty="0"/>
              <a:t>   for (int j=0 ; j &lt; n; </a:t>
            </a:r>
            <a:r>
              <a:rPr lang="en-US" altLang="en-US" dirty="0" err="1"/>
              <a:t>j++</a:t>
            </a:r>
            <a:r>
              <a:rPr lang="en-US" altLang="en-US" dirty="0"/>
              <a:t>) </a:t>
            </a:r>
          </a:p>
          <a:p>
            <a:pPr>
              <a:spcBef>
                <a:spcPct val="50000"/>
              </a:spcBef>
            </a:pPr>
            <a:r>
              <a:rPr lang="en-US" altLang="en-US" dirty="0"/>
              <a:t>      {  </a:t>
            </a:r>
            <a:r>
              <a:rPr lang="en-US" altLang="en-US" dirty="0" err="1"/>
              <a:t>cout</a:t>
            </a:r>
            <a:r>
              <a:rPr lang="en-US" altLang="en-US" dirty="0"/>
              <a:t> &lt;&lt; </a:t>
            </a:r>
            <a:r>
              <a:rPr lang="en-US" altLang="en-US" dirty="0" err="1"/>
              <a:t>i</a:t>
            </a:r>
            <a:r>
              <a:rPr lang="en-US" altLang="en-US" dirty="0"/>
              <a:t>;</a:t>
            </a:r>
          </a:p>
          <a:p>
            <a:pPr>
              <a:spcBef>
                <a:spcPct val="50000"/>
              </a:spcBef>
            </a:pPr>
            <a:r>
              <a:rPr lang="en-US" altLang="en-US" dirty="0"/>
              <a:t>          p = p + </a:t>
            </a:r>
            <a:r>
              <a:rPr lang="en-US" altLang="en-US" dirty="0" err="1"/>
              <a:t>i</a:t>
            </a:r>
            <a:r>
              <a:rPr lang="en-US" altLang="en-US" dirty="0"/>
              <a:t>;</a:t>
            </a:r>
          </a:p>
          <a:p>
            <a:pPr>
              <a:spcBef>
                <a:spcPct val="50000"/>
              </a:spcBef>
            </a:pPr>
            <a:r>
              <a:rPr lang="en-US" altLang="en-US" dirty="0"/>
              <a:t>      } </a:t>
            </a:r>
          </a:p>
        </p:txBody>
      </p:sp>
      <p:sp>
        <p:nvSpPr>
          <p:cNvPr id="12292" name="Text Box 4">
            <a:extLst>
              <a:ext uri="{FF2B5EF4-FFF2-40B4-BE49-F238E27FC236}">
                <a16:creationId xmlns:a16="http://schemas.microsoft.com/office/drawing/2014/main" id="{FF0947E8-4661-3D4F-BDF1-2A8DD75A15D5}"/>
              </a:ext>
            </a:extLst>
          </p:cNvPr>
          <p:cNvSpPr txBox="1">
            <a:spLocks noChangeArrowheads="1"/>
          </p:cNvSpPr>
          <p:nvPr/>
        </p:nvSpPr>
        <p:spPr bwMode="auto">
          <a:xfrm>
            <a:off x="5105400" y="2286000"/>
            <a:ext cx="762000"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F.C.</a:t>
            </a:r>
          </a:p>
          <a:p>
            <a:pPr>
              <a:spcBef>
                <a:spcPct val="50000"/>
              </a:spcBef>
            </a:pPr>
            <a:r>
              <a:rPr lang="en-US" altLang="en-US" dirty="0"/>
              <a:t>n+1</a:t>
            </a:r>
          </a:p>
          <a:p>
            <a:pPr>
              <a:spcBef>
                <a:spcPct val="50000"/>
              </a:spcBef>
            </a:pPr>
            <a:r>
              <a:rPr lang="en-US" altLang="en-US" dirty="0"/>
              <a:t>n(n+1)</a:t>
            </a:r>
          </a:p>
          <a:p>
            <a:pPr>
              <a:spcBef>
                <a:spcPct val="50000"/>
              </a:spcBef>
            </a:pPr>
            <a:r>
              <a:rPr lang="en-US" altLang="en-US" dirty="0"/>
              <a:t>n*n</a:t>
            </a:r>
          </a:p>
          <a:p>
            <a:pPr>
              <a:spcBef>
                <a:spcPct val="50000"/>
              </a:spcBef>
            </a:pPr>
            <a:r>
              <a:rPr lang="en-US" altLang="en-US" dirty="0"/>
              <a:t>n*n</a:t>
            </a:r>
          </a:p>
          <a:p>
            <a:pPr>
              <a:spcBef>
                <a:spcPct val="50000"/>
              </a:spcBef>
            </a:pPr>
            <a:r>
              <a:rPr lang="en-US" altLang="en-US" dirty="0"/>
              <a:t>____</a:t>
            </a:r>
          </a:p>
        </p:txBody>
      </p:sp>
      <p:sp>
        <p:nvSpPr>
          <p:cNvPr id="12293" name="Text Box 5">
            <a:extLst>
              <a:ext uri="{FF2B5EF4-FFF2-40B4-BE49-F238E27FC236}">
                <a16:creationId xmlns:a16="http://schemas.microsoft.com/office/drawing/2014/main" id="{12422BC4-A97D-1E43-867C-7448AF9C753A}"/>
              </a:ext>
            </a:extLst>
          </p:cNvPr>
          <p:cNvSpPr txBox="1">
            <a:spLocks noChangeArrowheads="1"/>
          </p:cNvSpPr>
          <p:nvPr/>
        </p:nvSpPr>
        <p:spPr bwMode="auto">
          <a:xfrm>
            <a:off x="1828800" y="2286000"/>
            <a:ext cx="7620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Inst #</a:t>
            </a:r>
            <a:endParaRPr lang="en-US" altLang="en-US"/>
          </a:p>
          <a:p>
            <a:pPr algn="ctr">
              <a:spcBef>
                <a:spcPct val="50000"/>
              </a:spcBef>
            </a:pPr>
            <a:r>
              <a:rPr lang="en-US" altLang="en-US"/>
              <a:t>1</a:t>
            </a:r>
          </a:p>
          <a:p>
            <a:pPr algn="ctr">
              <a:spcBef>
                <a:spcPct val="50000"/>
              </a:spcBef>
            </a:pPr>
            <a:r>
              <a:rPr lang="en-US" altLang="en-US"/>
              <a:t>2</a:t>
            </a:r>
          </a:p>
          <a:p>
            <a:pPr algn="ctr">
              <a:spcBef>
                <a:spcPct val="50000"/>
              </a:spcBef>
            </a:pPr>
            <a:r>
              <a:rPr lang="en-US" altLang="en-US"/>
              <a:t>3</a:t>
            </a:r>
          </a:p>
          <a:p>
            <a:pPr algn="ctr">
              <a:spcBef>
                <a:spcPct val="50000"/>
              </a:spcBef>
            </a:pPr>
            <a:r>
              <a:rPr lang="en-US" altLang="en-US"/>
              <a:t>4</a:t>
            </a:r>
          </a:p>
        </p:txBody>
      </p:sp>
      <p:sp>
        <p:nvSpPr>
          <p:cNvPr id="12294" name="Text Box 6">
            <a:extLst>
              <a:ext uri="{FF2B5EF4-FFF2-40B4-BE49-F238E27FC236}">
                <a16:creationId xmlns:a16="http://schemas.microsoft.com/office/drawing/2014/main" id="{81F87485-D080-5A42-B846-045E61545E11}"/>
              </a:ext>
            </a:extLst>
          </p:cNvPr>
          <p:cNvSpPr txBox="1">
            <a:spLocks noChangeArrowheads="1"/>
          </p:cNvSpPr>
          <p:nvPr/>
        </p:nvSpPr>
        <p:spPr bwMode="auto">
          <a:xfrm>
            <a:off x="6324600" y="2286000"/>
            <a:ext cx="1600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t>F.C.</a:t>
            </a:r>
          </a:p>
          <a:p>
            <a:pPr>
              <a:spcBef>
                <a:spcPct val="50000"/>
              </a:spcBef>
            </a:pPr>
            <a:r>
              <a:rPr lang="en-US" altLang="en-US" dirty="0"/>
              <a:t>n+1</a:t>
            </a:r>
          </a:p>
          <a:p>
            <a:pPr>
              <a:spcBef>
                <a:spcPct val="50000"/>
              </a:spcBef>
            </a:pPr>
            <a:r>
              <a:rPr lang="en-US" altLang="en-US" dirty="0"/>
              <a:t>n</a:t>
            </a:r>
            <a:r>
              <a:rPr lang="en-US" altLang="en-US" baseline="30000" dirty="0"/>
              <a:t>2</a:t>
            </a:r>
            <a:r>
              <a:rPr lang="en-US" altLang="en-US" dirty="0"/>
              <a:t>+n</a:t>
            </a:r>
          </a:p>
          <a:p>
            <a:pPr>
              <a:spcBef>
                <a:spcPct val="50000"/>
              </a:spcBef>
            </a:pPr>
            <a:r>
              <a:rPr lang="en-US" altLang="en-US" dirty="0"/>
              <a:t>n</a:t>
            </a:r>
            <a:r>
              <a:rPr lang="en-US" altLang="en-US" baseline="30000" dirty="0"/>
              <a:t>2</a:t>
            </a:r>
            <a:endParaRPr lang="en-US" altLang="en-US" dirty="0"/>
          </a:p>
          <a:p>
            <a:pPr>
              <a:spcBef>
                <a:spcPct val="50000"/>
              </a:spcBef>
            </a:pPr>
            <a:r>
              <a:rPr lang="en-US" altLang="en-US" dirty="0"/>
              <a:t>n</a:t>
            </a:r>
            <a:r>
              <a:rPr lang="en-US" altLang="en-US" baseline="30000" dirty="0"/>
              <a:t>2</a:t>
            </a:r>
            <a:r>
              <a:rPr lang="en-US" altLang="en-US" dirty="0"/>
              <a:t> </a:t>
            </a:r>
          </a:p>
          <a:p>
            <a:pPr>
              <a:spcBef>
                <a:spcPct val="50000"/>
              </a:spcBef>
            </a:pPr>
            <a:r>
              <a:rPr lang="en-US" altLang="en-US" dirty="0"/>
              <a:t>____</a:t>
            </a:r>
          </a:p>
          <a:p>
            <a:pPr>
              <a:spcBef>
                <a:spcPct val="50000"/>
              </a:spcBef>
            </a:pPr>
            <a:r>
              <a:rPr lang="en-US" altLang="en-US" dirty="0"/>
              <a:t>3n</a:t>
            </a:r>
            <a:r>
              <a:rPr lang="en-US" altLang="en-US" baseline="30000" dirty="0"/>
              <a:t>2</a:t>
            </a:r>
            <a:r>
              <a:rPr lang="en-US" altLang="en-US" dirty="0"/>
              <a:t>+2n+1</a:t>
            </a:r>
          </a:p>
        </p:txBody>
      </p:sp>
      <p:sp>
        <p:nvSpPr>
          <p:cNvPr id="12295" name="Text Box 7">
            <a:extLst>
              <a:ext uri="{FF2B5EF4-FFF2-40B4-BE49-F238E27FC236}">
                <a16:creationId xmlns:a16="http://schemas.microsoft.com/office/drawing/2014/main" id="{CD168582-EA30-654A-BD46-1F7749904740}"/>
              </a:ext>
            </a:extLst>
          </p:cNvPr>
          <p:cNvSpPr txBox="1">
            <a:spLocks noChangeArrowheads="1"/>
          </p:cNvSpPr>
          <p:nvPr/>
        </p:nvSpPr>
        <p:spPr bwMode="auto">
          <a:xfrm>
            <a:off x="1143000" y="4876800"/>
            <a:ext cx="3962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discarding constant terms produces :    3n</a:t>
            </a:r>
            <a:r>
              <a:rPr lang="en-US" altLang="en-US" baseline="30000" dirty="0"/>
              <a:t>2</a:t>
            </a:r>
            <a:r>
              <a:rPr lang="en-US" altLang="en-US" dirty="0"/>
              <a:t>+2n</a:t>
            </a:r>
          </a:p>
          <a:p>
            <a:pPr>
              <a:spcBef>
                <a:spcPct val="50000"/>
              </a:spcBef>
            </a:pPr>
            <a:r>
              <a:rPr lang="en-US" altLang="en-US" dirty="0"/>
              <a:t>clearing coefficients :     n</a:t>
            </a:r>
            <a:r>
              <a:rPr lang="en-US" altLang="en-US" baseline="30000" dirty="0"/>
              <a:t>2</a:t>
            </a:r>
            <a:r>
              <a:rPr lang="en-US" altLang="en-US" dirty="0"/>
              <a:t>+n</a:t>
            </a:r>
          </a:p>
          <a:p>
            <a:pPr>
              <a:spcBef>
                <a:spcPct val="50000"/>
              </a:spcBef>
            </a:pPr>
            <a:r>
              <a:rPr lang="en-US" altLang="en-US" dirty="0"/>
              <a:t>picking the most significant term:  n</a:t>
            </a:r>
            <a:r>
              <a:rPr lang="en-US" altLang="en-US" baseline="30000" dirty="0"/>
              <a:t>2</a:t>
            </a:r>
            <a:endParaRPr lang="en-US" altLang="en-US" dirty="0"/>
          </a:p>
        </p:txBody>
      </p:sp>
      <p:sp>
        <p:nvSpPr>
          <p:cNvPr id="12296" name="Text Box 8">
            <a:extLst>
              <a:ext uri="{FF2B5EF4-FFF2-40B4-BE49-F238E27FC236}">
                <a16:creationId xmlns:a16="http://schemas.microsoft.com/office/drawing/2014/main" id="{B661BEC6-5BD9-8C4A-AF75-0174FBC65203}"/>
              </a:ext>
            </a:extLst>
          </p:cNvPr>
          <p:cNvSpPr txBox="1">
            <a:spLocks noChangeArrowheads="1"/>
          </p:cNvSpPr>
          <p:nvPr/>
        </p:nvSpPr>
        <p:spPr bwMode="auto">
          <a:xfrm>
            <a:off x="6324600" y="5105400"/>
            <a:ext cx="19050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Big O = O(n</a:t>
            </a:r>
            <a:r>
              <a:rPr lang="en-US" altLang="en-US" baseline="30000"/>
              <a:t>2</a:t>
            </a:r>
            <a:r>
              <a:rPr lang="en-US" altLang="en-US"/>
              <a:t>)</a:t>
            </a:r>
          </a:p>
          <a:p>
            <a:pPr>
              <a:spcBef>
                <a:spcPct val="50000"/>
              </a:spcBef>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6157E4-55E2-C14B-9B08-F15D283EBA7C}"/>
              </a:ext>
            </a:extLst>
          </p:cNvPr>
          <p:cNvSpPr>
            <a:spLocks noGrp="1" noChangeArrowheads="1"/>
          </p:cNvSpPr>
          <p:nvPr>
            <p:ph type="title"/>
          </p:nvPr>
        </p:nvSpPr>
        <p:spPr/>
        <p:txBody>
          <a:bodyPr/>
          <a:lstStyle/>
          <a:p>
            <a:pPr algn="l"/>
            <a:r>
              <a:rPr lang="en-US" altLang="en-US"/>
              <a:t>What is Big O</a:t>
            </a:r>
          </a:p>
        </p:txBody>
      </p:sp>
      <p:sp>
        <p:nvSpPr>
          <p:cNvPr id="13315" name="Rectangle 3">
            <a:extLst>
              <a:ext uri="{FF2B5EF4-FFF2-40B4-BE49-F238E27FC236}">
                <a16:creationId xmlns:a16="http://schemas.microsoft.com/office/drawing/2014/main" id="{751DBEA7-77EF-014E-AADF-7BF906EC5C3C}"/>
              </a:ext>
            </a:extLst>
          </p:cNvPr>
          <p:cNvSpPr>
            <a:spLocks noGrp="1" noChangeArrowheads="1"/>
          </p:cNvSpPr>
          <p:nvPr>
            <p:ph type="body" idx="1"/>
          </p:nvPr>
        </p:nvSpPr>
        <p:spPr/>
        <p:txBody>
          <a:bodyPr/>
          <a:lstStyle/>
          <a:p>
            <a:r>
              <a:rPr lang="en-US" altLang="en-US" dirty="0"/>
              <a:t>Big O is the rate at which performance of an algorithm degrades as a function of the amount of data it is asked to handle</a:t>
            </a:r>
          </a:p>
          <a:p>
            <a:r>
              <a:rPr lang="en-US" altLang="en-US" dirty="0"/>
              <a:t>For example: O(n) indicates that performance degrades at a linear rate; O(n</a:t>
            </a:r>
            <a:r>
              <a:rPr lang="en-US" altLang="en-US" baseline="30000" dirty="0"/>
              <a:t>2</a:t>
            </a:r>
            <a:r>
              <a:rPr lang="en-US" altLang="en-US" dirty="0"/>
              <a:t>) indicates the rate of degradation follows a quadratic path.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a:t>Common growth rates</a:t>
            </a:r>
          </a:p>
        </p:txBody>
      </p:sp>
      <p:pic>
        <p:nvPicPr>
          <p:cNvPr id="3" name="Picture 2">
            <a:extLst>
              <a:ext uri="{FF2B5EF4-FFF2-40B4-BE49-F238E27FC236}">
                <a16:creationId xmlns:a16="http://schemas.microsoft.com/office/drawing/2014/main" id="{404A612F-22CB-4742-8045-99F3C19A4911}"/>
              </a:ext>
            </a:extLst>
          </p:cNvPr>
          <p:cNvPicPr>
            <a:picLocks noChangeAspect="1"/>
          </p:cNvPicPr>
          <p:nvPr/>
        </p:nvPicPr>
        <p:blipFill>
          <a:blip r:embed="rId2"/>
          <a:stretch>
            <a:fillRect/>
          </a:stretch>
        </p:blipFill>
        <p:spPr>
          <a:xfrm>
            <a:off x="1353533" y="2086303"/>
            <a:ext cx="6436934" cy="441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A Few Comparisons</a:t>
            </a:r>
          </a:p>
        </p:txBody>
      </p:sp>
      <p:sp>
        <p:nvSpPr>
          <p:cNvPr id="4" name="Text Box 3">
            <a:extLst>
              <a:ext uri="{FF2B5EF4-FFF2-40B4-BE49-F238E27FC236}">
                <a16:creationId xmlns:a16="http://schemas.microsoft.com/office/drawing/2014/main" id="{A296BC7D-B36F-FA40-BE2B-B48C677A5606}"/>
              </a:ext>
            </a:extLst>
          </p:cNvPr>
          <p:cNvSpPr txBox="1">
            <a:spLocks noChangeArrowheads="1"/>
          </p:cNvSpPr>
          <p:nvPr/>
        </p:nvSpPr>
        <p:spPr bwMode="auto">
          <a:xfrm>
            <a:off x="1143000" y="1841242"/>
            <a:ext cx="2819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solidFill>
                  <a:srgbClr val="FF0000"/>
                </a:solidFill>
              </a:rPr>
              <a:t>Function #1</a:t>
            </a:r>
          </a:p>
          <a:p>
            <a:endParaRPr lang="en-US" altLang="en-US" sz="3200" dirty="0">
              <a:solidFill>
                <a:srgbClr val="FF0000"/>
              </a:solidFill>
            </a:endParaRPr>
          </a:p>
          <a:p>
            <a:r>
              <a:rPr lang="en-US" altLang="en-US" sz="3200" dirty="0">
                <a:solidFill>
                  <a:srgbClr val="FF0000"/>
                </a:solidFill>
              </a:rPr>
              <a:t>n</a:t>
            </a:r>
            <a:r>
              <a:rPr lang="en-US" altLang="en-US" sz="3200" baseline="30000" dirty="0">
                <a:solidFill>
                  <a:srgbClr val="FF0000"/>
                </a:solidFill>
              </a:rPr>
              <a:t>3</a:t>
            </a:r>
            <a:r>
              <a:rPr lang="en-US" altLang="en-US" sz="3200" dirty="0">
                <a:solidFill>
                  <a:srgbClr val="FF0000"/>
                </a:solidFill>
              </a:rPr>
              <a:t> + 2n</a:t>
            </a:r>
            <a:r>
              <a:rPr lang="en-US" altLang="en-US" sz="3200" baseline="30000" dirty="0">
                <a:solidFill>
                  <a:srgbClr val="FF0000"/>
                </a:solidFill>
              </a:rPr>
              <a:t>2</a:t>
            </a:r>
            <a:endParaRPr lang="en-US" altLang="en-US" sz="3200" dirty="0">
              <a:solidFill>
                <a:srgbClr val="FF0000"/>
              </a:solidFill>
            </a:endParaRPr>
          </a:p>
          <a:p>
            <a:endParaRPr lang="en-US" altLang="en-US" sz="3200" dirty="0">
              <a:solidFill>
                <a:srgbClr val="FF0000"/>
              </a:solidFill>
            </a:endParaRPr>
          </a:p>
          <a:p>
            <a:r>
              <a:rPr lang="en-US" altLang="en-US" sz="3200" dirty="0">
                <a:solidFill>
                  <a:srgbClr val="FF0000"/>
                </a:solidFill>
              </a:rPr>
              <a:t>n</a:t>
            </a:r>
            <a:r>
              <a:rPr lang="en-US" altLang="en-US" sz="3200" baseline="30000" dirty="0">
                <a:solidFill>
                  <a:srgbClr val="FF0000"/>
                </a:solidFill>
              </a:rPr>
              <a:t>0.1</a:t>
            </a:r>
            <a:endParaRPr lang="en-US" altLang="en-US" sz="3200" dirty="0">
              <a:solidFill>
                <a:srgbClr val="FF0000"/>
              </a:solidFill>
            </a:endParaRPr>
          </a:p>
          <a:p>
            <a:endParaRPr lang="en-US" altLang="en-US" sz="3200" dirty="0">
              <a:solidFill>
                <a:srgbClr val="FF0000"/>
              </a:solidFill>
            </a:endParaRPr>
          </a:p>
          <a:p>
            <a:r>
              <a:rPr lang="en-US" altLang="en-US" sz="3200" dirty="0">
                <a:solidFill>
                  <a:srgbClr val="FF0000"/>
                </a:solidFill>
              </a:rPr>
              <a:t>n + 100n</a:t>
            </a:r>
            <a:r>
              <a:rPr lang="en-US" altLang="en-US" sz="3200" baseline="30000" dirty="0">
                <a:solidFill>
                  <a:srgbClr val="FF0000"/>
                </a:solidFill>
              </a:rPr>
              <a:t>0.1</a:t>
            </a:r>
            <a:endParaRPr lang="en-US" altLang="en-US" sz="3200" dirty="0">
              <a:solidFill>
                <a:srgbClr val="FF0000"/>
              </a:solidFill>
            </a:endParaRPr>
          </a:p>
          <a:p>
            <a:endParaRPr lang="en-US" altLang="en-US" sz="3200" dirty="0">
              <a:solidFill>
                <a:srgbClr val="FF0000"/>
              </a:solidFill>
            </a:endParaRPr>
          </a:p>
          <a:p>
            <a:r>
              <a:rPr lang="en-US" altLang="en-US" sz="3200" dirty="0">
                <a:solidFill>
                  <a:srgbClr val="FF0000"/>
                </a:solidFill>
              </a:rPr>
              <a:t>5n</a:t>
            </a:r>
            <a:r>
              <a:rPr lang="en-US" altLang="en-US" sz="3200" baseline="30000" dirty="0">
                <a:solidFill>
                  <a:srgbClr val="FF0000"/>
                </a:solidFill>
              </a:rPr>
              <a:t>5</a:t>
            </a:r>
            <a:endParaRPr lang="en-US" altLang="en-US" sz="3200" dirty="0">
              <a:solidFill>
                <a:srgbClr val="FF0000"/>
              </a:solidFill>
            </a:endParaRPr>
          </a:p>
        </p:txBody>
      </p:sp>
      <p:sp>
        <p:nvSpPr>
          <p:cNvPr id="5" name="Text Box 4">
            <a:extLst>
              <a:ext uri="{FF2B5EF4-FFF2-40B4-BE49-F238E27FC236}">
                <a16:creationId xmlns:a16="http://schemas.microsoft.com/office/drawing/2014/main" id="{039E65DA-00BD-7B4E-94DD-77D750855D50}"/>
              </a:ext>
            </a:extLst>
          </p:cNvPr>
          <p:cNvSpPr txBox="1">
            <a:spLocks noChangeArrowheads="1"/>
          </p:cNvSpPr>
          <p:nvPr/>
        </p:nvSpPr>
        <p:spPr bwMode="auto">
          <a:xfrm>
            <a:off x="4724400" y="1864890"/>
            <a:ext cx="38862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solidFill>
                  <a:srgbClr val="0070C0"/>
                </a:solidFill>
              </a:rPr>
              <a:t>Function #2</a:t>
            </a:r>
          </a:p>
          <a:p>
            <a:endParaRPr lang="en-US" altLang="en-US" sz="3200" dirty="0">
              <a:solidFill>
                <a:srgbClr val="0070C0"/>
              </a:solidFill>
            </a:endParaRPr>
          </a:p>
          <a:p>
            <a:r>
              <a:rPr lang="en-US" altLang="en-US" sz="3200" dirty="0">
                <a:solidFill>
                  <a:srgbClr val="0070C0"/>
                </a:solidFill>
              </a:rPr>
              <a:t>100n</a:t>
            </a:r>
            <a:r>
              <a:rPr lang="en-US" altLang="en-US" sz="3200" baseline="30000" dirty="0">
                <a:solidFill>
                  <a:srgbClr val="0070C0"/>
                </a:solidFill>
              </a:rPr>
              <a:t>2</a:t>
            </a:r>
            <a:r>
              <a:rPr lang="en-US" altLang="en-US" sz="3200" dirty="0">
                <a:solidFill>
                  <a:srgbClr val="0070C0"/>
                </a:solidFill>
              </a:rPr>
              <a:t> + 1000</a:t>
            </a:r>
          </a:p>
          <a:p>
            <a:endParaRPr lang="en-US" altLang="en-US" sz="3200" dirty="0">
              <a:solidFill>
                <a:srgbClr val="0070C0"/>
              </a:solidFill>
            </a:endParaRPr>
          </a:p>
          <a:p>
            <a:r>
              <a:rPr lang="en-US" altLang="en-US" sz="3200" dirty="0">
                <a:solidFill>
                  <a:srgbClr val="0070C0"/>
                </a:solidFill>
              </a:rPr>
              <a:t>log n</a:t>
            </a:r>
          </a:p>
          <a:p>
            <a:endParaRPr lang="en-US" altLang="en-US" sz="3200" dirty="0">
              <a:solidFill>
                <a:srgbClr val="0070C0"/>
              </a:solidFill>
            </a:endParaRPr>
          </a:p>
          <a:p>
            <a:r>
              <a:rPr lang="en-US" altLang="en-US" sz="3200" dirty="0">
                <a:solidFill>
                  <a:srgbClr val="0070C0"/>
                </a:solidFill>
              </a:rPr>
              <a:t>2n + 10 log n</a:t>
            </a:r>
          </a:p>
          <a:p>
            <a:endParaRPr lang="en-US" altLang="en-US" sz="3200" dirty="0">
              <a:solidFill>
                <a:srgbClr val="0070C0"/>
              </a:solidFill>
            </a:endParaRPr>
          </a:p>
          <a:p>
            <a:r>
              <a:rPr lang="en-US" altLang="en-US" sz="3200" dirty="0">
                <a:solidFill>
                  <a:srgbClr val="0070C0"/>
                </a:solidFill>
              </a:rPr>
              <a:t>n!</a:t>
            </a:r>
          </a:p>
          <a:p>
            <a:endParaRPr lang="en-US" altLang="en-US" dirty="0">
              <a:solidFill>
                <a:schemeClr val="accent2"/>
              </a:solidFill>
            </a:endParaRPr>
          </a:p>
        </p:txBody>
      </p:sp>
    </p:spTree>
    <p:extLst>
      <p:ext uri="{BB962C8B-B14F-4D97-AF65-F5344CB8AC3E}">
        <p14:creationId xmlns:p14="http://schemas.microsoft.com/office/powerpoint/2010/main" val="352461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Race I</a:t>
            </a:r>
          </a:p>
        </p:txBody>
      </p:sp>
      <p:sp>
        <p:nvSpPr>
          <p:cNvPr id="6" name="Text Box 3">
            <a:extLst>
              <a:ext uri="{FF2B5EF4-FFF2-40B4-BE49-F238E27FC236}">
                <a16:creationId xmlns:a16="http://schemas.microsoft.com/office/drawing/2014/main" id="{F1E8D2F1-703C-3641-B5D6-097D31DE9D69}"/>
              </a:ext>
            </a:extLst>
          </p:cNvPr>
          <p:cNvSpPr txBox="1">
            <a:spLocks noChangeArrowheads="1"/>
          </p:cNvSpPr>
          <p:nvPr/>
        </p:nvSpPr>
        <p:spPr bwMode="auto">
          <a:xfrm>
            <a:off x="325164" y="2184140"/>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FF0000"/>
                </a:solidFill>
                <a:latin typeface="+mj-lt"/>
              </a:rPr>
              <a:t>n</a:t>
            </a:r>
            <a:r>
              <a:rPr lang="en-US" altLang="en-US" sz="3200" baseline="30000" dirty="0">
                <a:solidFill>
                  <a:srgbClr val="FF0000"/>
                </a:solidFill>
                <a:latin typeface="+mj-lt"/>
              </a:rPr>
              <a:t>3</a:t>
            </a:r>
            <a:r>
              <a:rPr lang="en-US" altLang="en-US" sz="3200" dirty="0">
                <a:solidFill>
                  <a:srgbClr val="FF0000"/>
                </a:solidFill>
                <a:latin typeface="+mj-lt"/>
              </a:rPr>
              <a:t> + 2n</a:t>
            </a:r>
            <a:r>
              <a:rPr lang="en-US" altLang="en-US" sz="3200" baseline="30000" dirty="0">
                <a:solidFill>
                  <a:srgbClr val="FF0000"/>
                </a:solidFill>
                <a:latin typeface="+mj-lt"/>
              </a:rPr>
              <a:t>2</a:t>
            </a:r>
            <a:endParaRPr lang="en-US" altLang="en-US" sz="3200" dirty="0">
              <a:solidFill>
                <a:srgbClr val="FF0000"/>
              </a:solidFill>
              <a:latin typeface="+mj-lt"/>
            </a:endParaRPr>
          </a:p>
        </p:txBody>
      </p:sp>
      <p:sp>
        <p:nvSpPr>
          <p:cNvPr id="7" name="Rectangle 4">
            <a:extLst>
              <a:ext uri="{FF2B5EF4-FFF2-40B4-BE49-F238E27FC236}">
                <a16:creationId xmlns:a16="http://schemas.microsoft.com/office/drawing/2014/main" id="{345A96CD-9E4A-CA43-83C1-2635F14E70E4}"/>
              </a:ext>
            </a:extLst>
          </p:cNvPr>
          <p:cNvSpPr>
            <a:spLocks noChangeArrowheads="1"/>
          </p:cNvSpPr>
          <p:nvPr/>
        </p:nvSpPr>
        <p:spPr bwMode="auto">
          <a:xfrm>
            <a:off x="4824248" y="2181403"/>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0070C0"/>
                </a:solidFill>
                <a:latin typeface="+mj-lt"/>
              </a:rPr>
              <a:t>100n</a:t>
            </a:r>
            <a:r>
              <a:rPr lang="en-US" altLang="en-US" sz="3200" baseline="30000" dirty="0">
                <a:solidFill>
                  <a:srgbClr val="0070C0"/>
                </a:solidFill>
                <a:latin typeface="+mj-lt"/>
              </a:rPr>
              <a:t>2</a:t>
            </a:r>
            <a:r>
              <a:rPr lang="en-US" altLang="en-US" sz="3200" dirty="0">
                <a:solidFill>
                  <a:srgbClr val="0070C0"/>
                </a:solidFill>
                <a:latin typeface="+mj-lt"/>
              </a:rPr>
              <a:t> + 1000</a:t>
            </a:r>
          </a:p>
        </p:txBody>
      </p:sp>
      <p:sp>
        <p:nvSpPr>
          <p:cNvPr id="8" name="Rectangle 5">
            <a:extLst>
              <a:ext uri="{FF2B5EF4-FFF2-40B4-BE49-F238E27FC236}">
                <a16:creationId xmlns:a16="http://schemas.microsoft.com/office/drawing/2014/main" id="{DED1C64D-7C8A-1741-AC88-D242EA3C6898}"/>
              </a:ext>
            </a:extLst>
          </p:cNvPr>
          <p:cNvSpPr>
            <a:spLocks noChangeArrowheads="1"/>
          </p:cNvSpPr>
          <p:nvPr/>
        </p:nvSpPr>
        <p:spPr bwMode="auto">
          <a:xfrm>
            <a:off x="4219575" y="2124828"/>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vs.</a:t>
            </a:r>
          </a:p>
        </p:txBody>
      </p:sp>
      <p:pic>
        <p:nvPicPr>
          <p:cNvPr id="9" name="Picture 7">
            <a:extLst>
              <a:ext uri="{FF2B5EF4-FFF2-40B4-BE49-F238E27FC236}">
                <a16:creationId xmlns:a16="http://schemas.microsoft.com/office/drawing/2014/main" id="{9D4A90DB-9A55-7644-A89F-621CD8266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2" y="3048000"/>
            <a:ext cx="42862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1930151C-9C27-5646-B356-5D16D1BE4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14" y="3048000"/>
            <a:ext cx="42862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67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Race II</a:t>
            </a:r>
          </a:p>
        </p:txBody>
      </p:sp>
      <p:sp>
        <p:nvSpPr>
          <p:cNvPr id="6" name="Text Box 3">
            <a:extLst>
              <a:ext uri="{FF2B5EF4-FFF2-40B4-BE49-F238E27FC236}">
                <a16:creationId xmlns:a16="http://schemas.microsoft.com/office/drawing/2014/main" id="{F1E8D2F1-703C-3641-B5D6-097D31DE9D69}"/>
              </a:ext>
            </a:extLst>
          </p:cNvPr>
          <p:cNvSpPr txBox="1">
            <a:spLocks noChangeArrowheads="1"/>
          </p:cNvSpPr>
          <p:nvPr/>
        </p:nvSpPr>
        <p:spPr bwMode="auto">
          <a:xfrm>
            <a:off x="325164" y="2184140"/>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FF0000"/>
                </a:solidFill>
                <a:latin typeface="+mj-lt"/>
              </a:rPr>
              <a:t>n</a:t>
            </a:r>
            <a:r>
              <a:rPr lang="en-US" altLang="en-US" sz="3200" baseline="30000" dirty="0">
                <a:solidFill>
                  <a:srgbClr val="FF0000"/>
                </a:solidFill>
                <a:latin typeface="+mj-lt"/>
              </a:rPr>
              <a:t>0.1</a:t>
            </a:r>
          </a:p>
        </p:txBody>
      </p:sp>
      <p:sp>
        <p:nvSpPr>
          <p:cNvPr id="7" name="Rectangle 4">
            <a:extLst>
              <a:ext uri="{FF2B5EF4-FFF2-40B4-BE49-F238E27FC236}">
                <a16:creationId xmlns:a16="http://schemas.microsoft.com/office/drawing/2014/main" id="{345A96CD-9E4A-CA43-83C1-2635F14E70E4}"/>
              </a:ext>
            </a:extLst>
          </p:cNvPr>
          <p:cNvSpPr>
            <a:spLocks noChangeArrowheads="1"/>
          </p:cNvSpPr>
          <p:nvPr/>
        </p:nvSpPr>
        <p:spPr bwMode="auto">
          <a:xfrm>
            <a:off x="4824248" y="2181403"/>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0070C0"/>
                </a:solidFill>
                <a:latin typeface="+mj-lt"/>
              </a:rPr>
              <a:t>log n</a:t>
            </a:r>
          </a:p>
        </p:txBody>
      </p:sp>
      <p:sp>
        <p:nvSpPr>
          <p:cNvPr id="8" name="Rectangle 5">
            <a:extLst>
              <a:ext uri="{FF2B5EF4-FFF2-40B4-BE49-F238E27FC236}">
                <a16:creationId xmlns:a16="http://schemas.microsoft.com/office/drawing/2014/main" id="{DED1C64D-7C8A-1741-AC88-D242EA3C6898}"/>
              </a:ext>
            </a:extLst>
          </p:cNvPr>
          <p:cNvSpPr>
            <a:spLocks noChangeArrowheads="1"/>
          </p:cNvSpPr>
          <p:nvPr/>
        </p:nvSpPr>
        <p:spPr bwMode="auto">
          <a:xfrm>
            <a:off x="4219575" y="2124828"/>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vs.</a:t>
            </a:r>
          </a:p>
        </p:txBody>
      </p:sp>
      <p:pic>
        <p:nvPicPr>
          <p:cNvPr id="9" name="Picture 7">
            <a:extLst>
              <a:ext uri="{FF2B5EF4-FFF2-40B4-BE49-F238E27FC236}">
                <a16:creationId xmlns:a16="http://schemas.microsoft.com/office/drawing/2014/main" id="{9D4A90DB-9A55-7644-A89F-621CD8266AB4}"/>
              </a:ext>
            </a:extLst>
          </p:cNvPr>
          <p:cNvPicPr>
            <a:picLocks noChangeAspect="1" noChangeArrowheads="1"/>
          </p:cNvPicPr>
          <p:nvPr/>
        </p:nvPicPr>
        <p:blipFill>
          <a:blip r:embed="rId2"/>
          <a:srcRect/>
          <a:stretch/>
        </p:blipFill>
        <p:spPr bwMode="auto">
          <a:xfrm>
            <a:off x="4667252" y="3050536"/>
            <a:ext cx="4286250" cy="34239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1930151C-9C27-5646-B356-5D16D1BE408C}"/>
              </a:ext>
            </a:extLst>
          </p:cNvPr>
          <p:cNvPicPr>
            <a:picLocks noChangeAspect="1" noChangeArrowheads="1"/>
          </p:cNvPicPr>
          <p:nvPr/>
        </p:nvPicPr>
        <p:blipFill>
          <a:blip r:embed="rId3"/>
          <a:srcRect/>
          <a:stretch/>
        </p:blipFill>
        <p:spPr bwMode="auto">
          <a:xfrm>
            <a:off x="153714" y="3050536"/>
            <a:ext cx="4286250" cy="342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88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Race III</a:t>
            </a:r>
          </a:p>
        </p:txBody>
      </p:sp>
      <p:sp>
        <p:nvSpPr>
          <p:cNvPr id="6" name="Text Box 3">
            <a:extLst>
              <a:ext uri="{FF2B5EF4-FFF2-40B4-BE49-F238E27FC236}">
                <a16:creationId xmlns:a16="http://schemas.microsoft.com/office/drawing/2014/main" id="{F1E8D2F1-703C-3641-B5D6-097D31DE9D69}"/>
              </a:ext>
            </a:extLst>
          </p:cNvPr>
          <p:cNvSpPr txBox="1">
            <a:spLocks noChangeArrowheads="1"/>
          </p:cNvSpPr>
          <p:nvPr/>
        </p:nvSpPr>
        <p:spPr bwMode="auto">
          <a:xfrm>
            <a:off x="325164" y="2184140"/>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FF0000"/>
                </a:solidFill>
                <a:latin typeface="+mj-lt"/>
              </a:rPr>
              <a:t>n + 100n</a:t>
            </a:r>
            <a:r>
              <a:rPr lang="en-US" altLang="en-US" sz="3200" baseline="30000" dirty="0">
                <a:solidFill>
                  <a:srgbClr val="FF0000"/>
                </a:solidFill>
                <a:latin typeface="+mj-lt"/>
              </a:rPr>
              <a:t>0.1</a:t>
            </a:r>
          </a:p>
        </p:txBody>
      </p:sp>
      <p:sp>
        <p:nvSpPr>
          <p:cNvPr id="7" name="Rectangle 4">
            <a:extLst>
              <a:ext uri="{FF2B5EF4-FFF2-40B4-BE49-F238E27FC236}">
                <a16:creationId xmlns:a16="http://schemas.microsoft.com/office/drawing/2014/main" id="{345A96CD-9E4A-CA43-83C1-2635F14E70E4}"/>
              </a:ext>
            </a:extLst>
          </p:cNvPr>
          <p:cNvSpPr>
            <a:spLocks noChangeArrowheads="1"/>
          </p:cNvSpPr>
          <p:nvPr/>
        </p:nvSpPr>
        <p:spPr bwMode="auto">
          <a:xfrm>
            <a:off x="4824248" y="2181403"/>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0070C0"/>
                </a:solidFill>
                <a:latin typeface="+mj-lt"/>
              </a:rPr>
              <a:t>2n + 10 log n</a:t>
            </a:r>
          </a:p>
        </p:txBody>
      </p:sp>
      <p:sp>
        <p:nvSpPr>
          <p:cNvPr id="8" name="Rectangle 5">
            <a:extLst>
              <a:ext uri="{FF2B5EF4-FFF2-40B4-BE49-F238E27FC236}">
                <a16:creationId xmlns:a16="http://schemas.microsoft.com/office/drawing/2014/main" id="{DED1C64D-7C8A-1741-AC88-D242EA3C6898}"/>
              </a:ext>
            </a:extLst>
          </p:cNvPr>
          <p:cNvSpPr>
            <a:spLocks noChangeArrowheads="1"/>
          </p:cNvSpPr>
          <p:nvPr/>
        </p:nvSpPr>
        <p:spPr bwMode="auto">
          <a:xfrm>
            <a:off x="4219575" y="2124828"/>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vs.</a:t>
            </a:r>
          </a:p>
        </p:txBody>
      </p:sp>
      <p:pic>
        <p:nvPicPr>
          <p:cNvPr id="9" name="Picture 7">
            <a:extLst>
              <a:ext uri="{FF2B5EF4-FFF2-40B4-BE49-F238E27FC236}">
                <a16:creationId xmlns:a16="http://schemas.microsoft.com/office/drawing/2014/main" id="{9D4A90DB-9A55-7644-A89F-621CD8266AB4}"/>
              </a:ext>
            </a:extLst>
          </p:cNvPr>
          <p:cNvPicPr>
            <a:picLocks noChangeAspect="1" noChangeArrowheads="1"/>
          </p:cNvPicPr>
          <p:nvPr/>
        </p:nvPicPr>
        <p:blipFill>
          <a:blip r:embed="rId2"/>
          <a:srcRect/>
          <a:stretch/>
        </p:blipFill>
        <p:spPr bwMode="auto">
          <a:xfrm>
            <a:off x="4670427" y="3048000"/>
            <a:ext cx="42799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1930151C-9C27-5646-B356-5D16D1BE408C}"/>
              </a:ext>
            </a:extLst>
          </p:cNvPr>
          <p:cNvPicPr>
            <a:picLocks noChangeAspect="1" noChangeArrowheads="1"/>
          </p:cNvPicPr>
          <p:nvPr/>
        </p:nvPicPr>
        <p:blipFill>
          <a:blip r:embed="rId3"/>
          <a:srcRect/>
          <a:stretch/>
        </p:blipFill>
        <p:spPr bwMode="auto">
          <a:xfrm>
            <a:off x="153714" y="3050536"/>
            <a:ext cx="4286250" cy="342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69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Race IV</a:t>
            </a:r>
          </a:p>
        </p:txBody>
      </p:sp>
      <p:sp>
        <p:nvSpPr>
          <p:cNvPr id="6" name="Text Box 3">
            <a:extLst>
              <a:ext uri="{FF2B5EF4-FFF2-40B4-BE49-F238E27FC236}">
                <a16:creationId xmlns:a16="http://schemas.microsoft.com/office/drawing/2014/main" id="{F1E8D2F1-703C-3641-B5D6-097D31DE9D69}"/>
              </a:ext>
            </a:extLst>
          </p:cNvPr>
          <p:cNvSpPr txBox="1">
            <a:spLocks noChangeArrowheads="1"/>
          </p:cNvSpPr>
          <p:nvPr/>
        </p:nvSpPr>
        <p:spPr bwMode="auto">
          <a:xfrm>
            <a:off x="325164" y="2184140"/>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FF0000"/>
                </a:solidFill>
                <a:latin typeface="+mj-lt"/>
              </a:rPr>
              <a:t>5n</a:t>
            </a:r>
            <a:r>
              <a:rPr lang="en-US" altLang="en-US" sz="3200" baseline="30000" dirty="0">
                <a:solidFill>
                  <a:srgbClr val="FF0000"/>
                </a:solidFill>
                <a:latin typeface="+mj-lt"/>
              </a:rPr>
              <a:t>5</a:t>
            </a:r>
          </a:p>
        </p:txBody>
      </p:sp>
      <p:sp>
        <p:nvSpPr>
          <p:cNvPr id="7" name="Rectangle 4">
            <a:extLst>
              <a:ext uri="{FF2B5EF4-FFF2-40B4-BE49-F238E27FC236}">
                <a16:creationId xmlns:a16="http://schemas.microsoft.com/office/drawing/2014/main" id="{345A96CD-9E4A-CA43-83C1-2635F14E70E4}"/>
              </a:ext>
            </a:extLst>
          </p:cNvPr>
          <p:cNvSpPr>
            <a:spLocks noChangeArrowheads="1"/>
          </p:cNvSpPr>
          <p:nvPr/>
        </p:nvSpPr>
        <p:spPr bwMode="auto">
          <a:xfrm>
            <a:off x="4824248" y="2181403"/>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rgbClr val="0070C0"/>
                </a:solidFill>
                <a:latin typeface="+mj-lt"/>
              </a:rPr>
              <a:t>n!</a:t>
            </a:r>
          </a:p>
        </p:txBody>
      </p:sp>
      <p:sp>
        <p:nvSpPr>
          <p:cNvPr id="8" name="Rectangle 5">
            <a:extLst>
              <a:ext uri="{FF2B5EF4-FFF2-40B4-BE49-F238E27FC236}">
                <a16:creationId xmlns:a16="http://schemas.microsoft.com/office/drawing/2014/main" id="{DED1C64D-7C8A-1741-AC88-D242EA3C6898}"/>
              </a:ext>
            </a:extLst>
          </p:cNvPr>
          <p:cNvSpPr>
            <a:spLocks noChangeArrowheads="1"/>
          </p:cNvSpPr>
          <p:nvPr/>
        </p:nvSpPr>
        <p:spPr bwMode="auto">
          <a:xfrm>
            <a:off x="4219575" y="2124828"/>
            <a:ext cx="70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vs.</a:t>
            </a:r>
          </a:p>
        </p:txBody>
      </p:sp>
      <p:pic>
        <p:nvPicPr>
          <p:cNvPr id="9" name="Picture 7">
            <a:extLst>
              <a:ext uri="{FF2B5EF4-FFF2-40B4-BE49-F238E27FC236}">
                <a16:creationId xmlns:a16="http://schemas.microsoft.com/office/drawing/2014/main" id="{9D4A90DB-9A55-7644-A89F-621CD8266AB4}"/>
              </a:ext>
            </a:extLst>
          </p:cNvPr>
          <p:cNvPicPr>
            <a:picLocks noChangeAspect="1" noChangeArrowheads="1"/>
          </p:cNvPicPr>
          <p:nvPr/>
        </p:nvPicPr>
        <p:blipFill>
          <a:blip r:embed="rId2"/>
          <a:srcRect/>
          <a:stretch/>
        </p:blipFill>
        <p:spPr bwMode="auto">
          <a:xfrm>
            <a:off x="4670427" y="3048000"/>
            <a:ext cx="42799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1930151C-9C27-5646-B356-5D16D1BE408C}"/>
              </a:ext>
            </a:extLst>
          </p:cNvPr>
          <p:cNvPicPr>
            <a:picLocks noChangeAspect="1" noChangeArrowheads="1"/>
          </p:cNvPicPr>
          <p:nvPr/>
        </p:nvPicPr>
        <p:blipFill>
          <a:blip r:embed="rId3"/>
          <a:srcRect/>
          <a:stretch/>
        </p:blipFill>
        <p:spPr bwMode="auto">
          <a:xfrm>
            <a:off x="153714" y="3050536"/>
            <a:ext cx="4286249" cy="342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29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Race Results</a:t>
            </a:r>
          </a:p>
        </p:txBody>
      </p:sp>
      <p:sp>
        <p:nvSpPr>
          <p:cNvPr id="11" name="Text Box 3">
            <a:extLst>
              <a:ext uri="{FF2B5EF4-FFF2-40B4-BE49-F238E27FC236}">
                <a16:creationId xmlns:a16="http://schemas.microsoft.com/office/drawing/2014/main" id="{4CBF9410-D288-D545-A132-3E5F80DB6F2E}"/>
              </a:ext>
            </a:extLst>
          </p:cNvPr>
          <p:cNvSpPr txBox="1">
            <a:spLocks noChangeArrowheads="1"/>
          </p:cNvSpPr>
          <p:nvPr/>
        </p:nvSpPr>
        <p:spPr bwMode="auto">
          <a:xfrm>
            <a:off x="696310" y="1864194"/>
            <a:ext cx="21560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solidFill>
                  <a:srgbClr val="FF0000"/>
                </a:solidFill>
              </a:rPr>
              <a:t>Function #1</a:t>
            </a:r>
          </a:p>
          <a:p>
            <a:endParaRPr lang="en-US" altLang="en-US" sz="3200" dirty="0">
              <a:solidFill>
                <a:srgbClr val="FF0000"/>
              </a:solidFill>
            </a:endParaRPr>
          </a:p>
          <a:p>
            <a:r>
              <a:rPr lang="en-US" altLang="en-US" sz="3200" dirty="0">
                <a:solidFill>
                  <a:srgbClr val="FF0000"/>
                </a:solidFill>
              </a:rPr>
              <a:t>n</a:t>
            </a:r>
            <a:r>
              <a:rPr lang="en-US" altLang="en-US" sz="3200" baseline="30000" dirty="0">
                <a:solidFill>
                  <a:srgbClr val="FF0000"/>
                </a:solidFill>
              </a:rPr>
              <a:t>3</a:t>
            </a:r>
            <a:r>
              <a:rPr lang="en-US" altLang="en-US" sz="3200" dirty="0">
                <a:solidFill>
                  <a:srgbClr val="FF0000"/>
                </a:solidFill>
              </a:rPr>
              <a:t> + 2n</a:t>
            </a:r>
            <a:r>
              <a:rPr lang="en-US" altLang="en-US" sz="3200" baseline="30000" dirty="0">
                <a:solidFill>
                  <a:srgbClr val="FF0000"/>
                </a:solidFill>
              </a:rPr>
              <a:t>2</a:t>
            </a:r>
            <a:endParaRPr lang="en-US" altLang="en-US" sz="3200" dirty="0">
              <a:solidFill>
                <a:srgbClr val="FF0000"/>
              </a:solidFill>
            </a:endParaRPr>
          </a:p>
          <a:p>
            <a:endParaRPr lang="en-US" altLang="en-US" sz="3200" dirty="0">
              <a:solidFill>
                <a:srgbClr val="FF0000"/>
              </a:solidFill>
            </a:endParaRPr>
          </a:p>
          <a:p>
            <a:r>
              <a:rPr lang="en-US" altLang="en-US" sz="3200" dirty="0">
                <a:solidFill>
                  <a:srgbClr val="FF0000"/>
                </a:solidFill>
              </a:rPr>
              <a:t>n</a:t>
            </a:r>
            <a:r>
              <a:rPr lang="en-US" altLang="en-US" sz="3200" baseline="30000" dirty="0">
                <a:solidFill>
                  <a:srgbClr val="FF0000"/>
                </a:solidFill>
              </a:rPr>
              <a:t>0.1</a:t>
            </a:r>
            <a:endParaRPr lang="en-US" altLang="en-US" sz="3200" dirty="0">
              <a:solidFill>
                <a:srgbClr val="FF0000"/>
              </a:solidFill>
            </a:endParaRPr>
          </a:p>
          <a:p>
            <a:endParaRPr lang="en-US" altLang="en-US" sz="3200" dirty="0">
              <a:solidFill>
                <a:srgbClr val="FF0000"/>
              </a:solidFill>
            </a:endParaRPr>
          </a:p>
          <a:p>
            <a:r>
              <a:rPr lang="en-US" altLang="en-US" sz="3200" dirty="0">
                <a:solidFill>
                  <a:srgbClr val="FF0000"/>
                </a:solidFill>
              </a:rPr>
              <a:t>n + 100n</a:t>
            </a:r>
            <a:r>
              <a:rPr lang="en-US" altLang="en-US" sz="3200" baseline="30000" dirty="0">
                <a:solidFill>
                  <a:srgbClr val="FF0000"/>
                </a:solidFill>
              </a:rPr>
              <a:t>0.1</a:t>
            </a:r>
            <a:endParaRPr lang="en-US" altLang="en-US" sz="3200" dirty="0">
              <a:solidFill>
                <a:srgbClr val="FF0000"/>
              </a:solidFill>
            </a:endParaRPr>
          </a:p>
          <a:p>
            <a:endParaRPr lang="en-US" altLang="en-US" sz="3200" dirty="0">
              <a:solidFill>
                <a:srgbClr val="FF0000"/>
              </a:solidFill>
            </a:endParaRPr>
          </a:p>
          <a:p>
            <a:r>
              <a:rPr lang="en-US" altLang="en-US" sz="3200" dirty="0">
                <a:solidFill>
                  <a:srgbClr val="FF0000"/>
                </a:solidFill>
              </a:rPr>
              <a:t>5n</a:t>
            </a:r>
            <a:r>
              <a:rPr lang="en-US" altLang="en-US" sz="3200" baseline="30000" dirty="0">
                <a:solidFill>
                  <a:srgbClr val="FF0000"/>
                </a:solidFill>
              </a:rPr>
              <a:t>5</a:t>
            </a:r>
            <a:endParaRPr lang="en-US" altLang="en-US" sz="3200" dirty="0">
              <a:solidFill>
                <a:srgbClr val="FF0000"/>
              </a:solidFill>
            </a:endParaRPr>
          </a:p>
        </p:txBody>
      </p:sp>
      <p:sp>
        <p:nvSpPr>
          <p:cNvPr id="12" name="Text Box 4">
            <a:extLst>
              <a:ext uri="{FF2B5EF4-FFF2-40B4-BE49-F238E27FC236}">
                <a16:creationId xmlns:a16="http://schemas.microsoft.com/office/drawing/2014/main" id="{D5FD3087-133A-6F48-94C0-E10DAAB90ACB}"/>
              </a:ext>
            </a:extLst>
          </p:cNvPr>
          <p:cNvSpPr txBox="1">
            <a:spLocks noChangeArrowheads="1"/>
          </p:cNvSpPr>
          <p:nvPr/>
        </p:nvSpPr>
        <p:spPr bwMode="auto">
          <a:xfrm>
            <a:off x="3314700" y="1864194"/>
            <a:ext cx="25146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solidFill>
                  <a:srgbClr val="0070C0"/>
                </a:solidFill>
              </a:rPr>
              <a:t>Function #2</a:t>
            </a:r>
          </a:p>
          <a:p>
            <a:endParaRPr lang="en-US" altLang="en-US" sz="3200" dirty="0">
              <a:solidFill>
                <a:srgbClr val="0070C0"/>
              </a:solidFill>
            </a:endParaRPr>
          </a:p>
          <a:p>
            <a:r>
              <a:rPr lang="en-US" altLang="en-US" sz="3200" dirty="0">
                <a:solidFill>
                  <a:srgbClr val="0070C0"/>
                </a:solidFill>
              </a:rPr>
              <a:t>100n</a:t>
            </a:r>
            <a:r>
              <a:rPr lang="en-US" altLang="en-US" sz="3200" baseline="30000" dirty="0">
                <a:solidFill>
                  <a:srgbClr val="0070C0"/>
                </a:solidFill>
              </a:rPr>
              <a:t>2</a:t>
            </a:r>
            <a:r>
              <a:rPr lang="en-US" altLang="en-US" sz="3200" dirty="0">
                <a:solidFill>
                  <a:srgbClr val="0070C0"/>
                </a:solidFill>
              </a:rPr>
              <a:t> + 1000</a:t>
            </a:r>
          </a:p>
          <a:p>
            <a:endParaRPr lang="en-US" altLang="en-US" sz="3200" dirty="0">
              <a:solidFill>
                <a:srgbClr val="0070C0"/>
              </a:solidFill>
            </a:endParaRPr>
          </a:p>
          <a:p>
            <a:r>
              <a:rPr lang="en-US" altLang="en-US" sz="3200" dirty="0">
                <a:solidFill>
                  <a:srgbClr val="0070C0"/>
                </a:solidFill>
              </a:rPr>
              <a:t>log n</a:t>
            </a:r>
          </a:p>
          <a:p>
            <a:endParaRPr lang="en-US" altLang="en-US" sz="3200" dirty="0">
              <a:solidFill>
                <a:srgbClr val="0070C0"/>
              </a:solidFill>
            </a:endParaRPr>
          </a:p>
          <a:p>
            <a:r>
              <a:rPr lang="en-US" altLang="en-US" sz="3200" dirty="0">
                <a:solidFill>
                  <a:srgbClr val="0070C0"/>
                </a:solidFill>
              </a:rPr>
              <a:t>2n + 10 log n</a:t>
            </a:r>
          </a:p>
          <a:p>
            <a:endParaRPr lang="en-US" altLang="en-US" sz="3200" dirty="0">
              <a:solidFill>
                <a:srgbClr val="0070C0"/>
              </a:solidFill>
            </a:endParaRPr>
          </a:p>
          <a:p>
            <a:r>
              <a:rPr lang="en-US" altLang="en-US" sz="3200" dirty="0">
                <a:solidFill>
                  <a:srgbClr val="0070C0"/>
                </a:solidFill>
              </a:rPr>
              <a:t>n!</a:t>
            </a:r>
          </a:p>
          <a:p>
            <a:endParaRPr lang="en-US" altLang="en-US" dirty="0">
              <a:solidFill>
                <a:schemeClr val="accent2"/>
              </a:solidFill>
            </a:endParaRPr>
          </a:p>
        </p:txBody>
      </p:sp>
      <p:sp>
        <p:nvSpPr>
          <p:cNvPr id="13" name="Text Box 1029">
            <a:extLst>
              <a:ext uri="{FF2B5EF4-FFF2-40B4-BE49-F238E27FC236}">
                <a16:creationId xmlns:a16="http://schemas.microsoft.com/office/drawing/2014/main" id="{923223A5-95C8-A348-BEA7-CFF5771D0635}"/>
              </a:ext>
            </a:extLst>
          </p:cNvPr>
          <p:cNvSpPr txBox="1">
            <a:spLocks noChangeArrowheads="1"/>
          </p:cNvSpPr>
          <p:nvPr/>
        </p:nvSpPr>
        <p:spPr bwMode="auto">
          <a:xfrm>
            <a:off x="6291678" y="1864193"/>
            <a:ext cx="32766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t>Winner!</a:t>
            </a:r>
          </a:p>
          <a:p>
            <a:endParaRPr lang="en-US" altLang="en-US" sz="3200" dirty="0"/>
          </a:p>
          <a:p>
            <a:r>
              <a:rPr lang="en-US" altLang="en-US" sz="3200" dirty="0"/>
              <a:t>O(n</a:t>
            </a:r>
            <a:r>
              <a:rPr lang="en-US" altLang="en-US" sz="3200" baseline="30000" dirty="0"/>
              <a:t>2</a:t>
            </a:r>
            <a:r>
              <a:rPr lang="en-US" altLang="en-US" sz="3200" dirty="0"/>
              <a:t>) </a:t>
            </a:r>
          </a:p>
          <a:p>
            <a:endParaRPr lang="en-US" altLang="en-US" sz="3200" dirty="0"/>
          </a:p>
          <a:p>
            <a:r>
              <a:rPr lang="en-US" altLang="en-US" sz="3200" dirty="0"/>
              <a:t>O(log n)</a:t>
            </a:r>
          </a:p>
          <a:p>
            <a:endParaRPr lang="en-US" altLang="en-US" sz="3200" b="1" dirty="0"/>
          </a:p>
          <a:p>
            <a:r>
              <a:rPr lang="en-US" altLang="en-US" sz="3200" b="1" dirty="0"/>
              <a:t>TIE</a:t>
            </a:r>
            <a:r>
              <a:rPr lang="en-US" altLang="en-US" sz="3200" dirty="0"/>
              <a:t> O(n)</a:t>
            </a:r>
          </a:p>
          <a:p>
            <a:endParaRPr lang="en-US" altLang="en-US" sz="3200" dirty="0"/>
          </a:p>
          <a:p>
            <a:r>
              <a:rPr lang="en-US" altLang="en-US" sz="3200" dirty="0"/>
              <a:t>O(n</a:t>
            </a:r>
            <a:r>
              <a:rPr lang="en-US" altLang="en-US" sz="3200" baseline="30000" dirty="0"/>
              <a:t>5</a:t>
            </a:r>
            <a:r>
              <a:rPr lang="en-US" altLang="en-US" sz="3200" dirty="0"/>
              <a:t>)</a:t>
            </a:r>
          </a:p>
          <a:p>
            <a:endParaRPr lang="en-US" altLang="en-US" dirty="0"/>
          </a:p>
        </p:txBody>
      </p:sp>
    </p:spTree>
    <p:extLst>
      <p:ext uri="{BB962C8B-B14F-4D97-AF65-F5344CB8AC3E}">
        <p14:creationId xmlns:p14="http://schemas.microsoft.com/office/powerpoint/2010/main" val="2320021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Common Names</a:t>
            </a:r>
          </a:p>
        </p:txBody>
      </p:sp>
      <p:sp>
        <p:nvSpPr>
          <p:cNvPr id="6" name="Rectangle 3">
            <a:extLst>
              <a:ext uri="{FF2B5EF4-FFF2-40B4-BE49-F238E27FC236}">
                <a16:creationId xmlns:a16="http://schemas.microsoft.com/office/drawing/2014/main" id="{3FC6BA0D-FFAA-5B46-A54D-E2EA2D9C344E}"/>
              </a:ext>
            </a:extLst>
          </p:cNvPr>
          <p:cNvSpPr txBox="1">
            <a:spLocks noChangeArrowheads="1"/>
          </p:cNvSpPr>
          <p:nvPr/>
        </p:nvSpPr>
        <p:spPr>
          <a:xfrm>
            <a:off x="685800" y="1981200"/>
            <a:ext cx="7772400" cy="47244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None/>
              <a:tabLst>
                <a:tab pos="2746375" algn="l"/>
              </a:tabLst>
            </a:pPr>
            <a:r>
              <a:rPr lang="en-US" altLang="en-US" dirty="0"/>
              <a:t>constant:	O(1)</a:t>
            </a:r>
          </a:p>
          <a:p>
            <a:pPr lvl="1">
              <a:buFontTx/>
              <a:buNone/>
              <a:tabLst>
                <a:tab pos="2746375" algn="l"/>
              </a:tabLst>
            </a:pPr>
            <a:r>
              <a:rPr lang="en-US" altLang="en-US" dirty="0"/>
              <a:t>logarithmic:	O(log n) </a:t>
            </a:r>
          </a:p>
          <a:p>
            <a:pPr lvl="1">
              <a:buFontTx/>
              <a:buNone/>
              <a:tabLst>
                <a:tab pos="2746375" algn="l"/>
              </a:tabLst>
            </a:pPr>
            <a:r>
              <a:rPr lang="en-US" altLang="en-US" dirty="0"/>
              <a:t>linear:	O(n)</a:t>
            </a:r>
          </a:p>
          <a:p>
            <a:pPr lvl="1">
              <a:buFontTx/>
              <a:buNone/>
              <a:tabLst>
                <a:tab pos="2746375" algn="l"/>
              </a:tabLst>
            </a:pPr>
            <a:r>
              <a:rPr lang="en-US" altLang="en-US" dirty="0"/>
              <a:t>log-linear:	O(n log n)</a:t>
            </a:r>
          </a:p>
          <a:p>
            <a:pPr lvl="1">
              <a:buFontTx/>
              <a:buNone/>
              <a:tabLst>
                <a:tab pos="2746375" algn="l"/>
              </a:tabLst>
            </a:pPr>
            <a:r>
              <a:rPr lang="en-US" altLang="en-US" dirty="0" err="1"/>
              <a:t>superlinear</a:t>
            </a:r>
            <a:r>
              <a:rPr lang="en-US" altLang="en-US" dirty="0"/>
              <a:t>:	O(n</a:t>
            </a:r>
            <a:r>
              <a:rPr lang="en-US" altLang="en-US" baseline="30000" dirty="0"/>
              <a:t>1+c</a:t>
            </a:r>
            <a:r>
              <a:rPr lang="en-US" altLang="en-US" dirty="0"/>
              <a:t>)	(c is a constant &gt; 0)</a:t>
            </a:r>
          </a:p>
          <a:p>
            <a:pPr lvl="1">
              <a:buFontTx/>
              <a:buNone/>
              <a:tabLst>
                <a:tab pos="2746375" algn="l"/>
              </a:tabLst>
            </a:pPr>
            <a:r>
              <a:rPr lang="en-US" altLang="en-US" dirty="0"/>
              <a:t>quadratic:	O(n</a:t>
            </a:r>
            <a:r>
              <a:rPr lang="en-US" altLang="en-US" baseline="30000" dirty="0"/>
              <a:t>2</a:t>
            </a:r>
            <a:r>
              <a:rPr lang="en-US" altLang="en-US" dirty="0"/>
              <a:t>)</a:t>
            </a:r>
          </a:p>
          <a:p>
            <a:pPr lvl="1">
              <a:buFontTx/>
              <a:buNone/>
              <a:tabLst>
                <a:tab pos="2746375" algn="l"/>
              </a:tabLst>
            </a:pPr>
            <a:r>
              <a:rPr lang="en-US" altLang="en-US" dirty="0"/>
              <a:t>polynomial:	O(</a:t>
            </a:r>
            <a:r>
              <a:rPr lang="en-US" altLang="en-US" dirty="0" err="1"/>
              <a:t>n</a:t>
            </a:r>
            <a:r>
              <a:rPr lang="en-US" altLang="en-US" baseline="30000" dirty="0" err="1"/>
              <a:t>k</a:t>
            </a:r>
            <a:r>
              <a:rPr lang="en-US" altLang="en-US" dirty="0"/>
              <a:t>)		(k is a constant)</a:t>
            </a:r>
          </a:p>
          <a:p>
            <a:pPr lvl="1">
              <a:buFontTx/>
              <a:buNone/>
              <a:tabLst>
                <a:tab pos="2746375" algn="l"/>
              </a:tabLst>
            </a:pPr>
            <a:r>
              <a:rPr lang="en-US" altLang="en-US" dirty="0"/>
              <a:t>exponential:	O(</a:t>
            </a:r>
            <a:r>
              <a:rPr lang="en-US" altLang="en-US" dirty="0" err="1"/>
              <a:t>c</a:t>
            </a:r>
            <a:r>
              <a:rPr lang="en-US" altLang="en-US" baseline="30000" dirty="0" err="1"/>
              <a:t>n</a:t>
            </a:r>
            <a:r>
              <a:rPr lang="en-US" altLang="en-US" dirty="0"/>
              <a:t>)		(c is a constant &gt; 1)</a:t>
            </a:r>
          </a:p>
          <a:p>
            <a:pPr lvl="1">
              <a:buFontTx/>
              <a:buNone/>
              <a:tabLst>
                <a:tab pos="2746375" algn="l"/>
              </a:tabLst>
            </a:pPr>
            <a:r>
              <a:rPr lang="en-US" altLang="en-US" dirty="0"/>
              <a:t>factorial:	O(n!)</a:t>
            </a:r>
          </a:p>
        </p:txBody>
      </p:sp>
    </p:spTree>
    <p:extLst>
      <p:ext uri="{BB962C8B-B14F-4D97-AF65-F5344CB8AC3E}">
        <p14:creationId xmlns:p14="http://schemas.microsoft.com/office/powerpoint/2010/main" val="366196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EE82B9-6CE9-1149-9054-BEED12EF3857}"/>
              </a:ext>
            </a:extLst>
          </p:cNvPr>
          <p:cNvSpPr>
            <a:spLocks noGrp="1" noChangeArrowheads="1"/>
          </p:cNvSpPr>
          <p:nvPr>
            <p:ph type="title"/>
          </p:nvPr>
        </p:nvSpPr>
        <p:spPr/>
        <p:txBody>
          <a:bodyPr/>
          <a:lstStyle/>
          <a:p>
            <a:pPr algn="l"/>
            <a:r>
              <a:rPr lang="en-US" altLang="en-US"/>
              <a:t>Complexity</a:t>
            </a:r>
          </a:p>
        </p:txBody>
      </p:sp>
      <p:sp>
        <p:nvSpPr>
          <p:cNvPr id="5123" name="Rectangle 3">
            <a:extLst>
              <a:ext uri="{FF2B5EF4-FFF2-40B4-BE49-F238E27FC236}">
                <a16:creationId xmlns:a16="http://schemas.microsoft.com/office/drawing/2014/main" id="{B11CFC6E-46A4-E44B-934E-69A49BF4A188}"/>
              </a:ext>
            </a:extLst>
          </p:cNvPr>
          <p:cNvSpPr>
            <a:spLocks noGrp="1" noChangeArrowheads="1"/>
          </p:cNvSpPr>
          <p:nvPr>
            <p:ph type="body" idx="1"/>
          </p:nvPr>
        </p:nvSpPr>
        <p:spPr/>
        <p:txBody>
          <a:bodyPr/>
          <a:lstStyle/>
          <a:p>
            <a:r>
              <a:rPr lang="en-US" altLang="en-US" dirty="0"/>
              <a:t>In examining algorithm efficiency, we must understand the idea of complexity</a:t>
            </a:r>
          </a:p>
          <a:p>
            <a:pPr lvl="1"/>
            <a:r>
              <a:rPr lang="en-US" altLang="en-US" dirty="0"/>
              <a:t>Space Complexity</a:t>
            </a:r>
          </a:p>
          <a:p>
            <a:pPr lvl="1"/>
            <a:r>
              <a:rPr lang="en-US" altLang="en-US" dirty="0"/>
              <a:t>Time Complexity</a:t>
            </a:r>
          </a:p>
          <a:p>
            <a:pPr lvl="2"/>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Comparing Data Structures</a:t>
            </a:r>
          </a:p>
        </p:txBody>
      </p:sp>
      <p:sp>
        <p:nvSpPr>
          <p:cNvPr id="4" name="Rectangle 3">
            <a:extLst>
              <a:ext uri="{FF2B5EF4-FFF2-40B4-BE49-F238E27FC236}">
                <a16:creationId xmlns:a16="http://schemas.microsoft.com/office/drawing/2014/main" id="{3D39B363-0A8E-4199-8A02-E48AF67CF75B}"/>
              </a:ext>
            </a:extLst>
          </p:cNvPr>
          <p:cNvSpPr txBox="1">
            <a:spLocks noChangeArrowheads="1"/>
          </p:cNvSpPr>
          <p:nvPr/>
        </p:nvSpPr>
        <p:spPr>
          <a:xfrm>
            <a:off x="990600" y="2514600"/>
            <a:ext cx="7848600" cy="27432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63700">
              <a:buFontTx/>
              <a:buNone/>
            </a:pPr>
            <a:r>
              <a:rPr lang="en-US" altLang="en-US" sz="2800" b="1" u="sng" dirty="0"/>
              <a:t>Data Structure	Traverse	Search	</a:t>
            </a:r>
          </a:p>
          <a:p>
            <a:pPr defTabSz="1663700">
              <a:buNone/>
            </a:pPr>
            <a:r>
              <a:rPr lang="en-US" altLang="en-US" sz="2800" b="1" dirty="0"/>
              <a:t>Unsorted </a:t>
            </a:r>
            <a:r>
              <a:rPr lang="en-US" altLang="en-US" sz="2800" b="1" dirty="0" err="1"/>
              <a:t>ArrayList</a:t>
            </a:r>
            <a:r>
              <a:rPr lang="en-US" altLang="en-US" sz="2800" b="1" dirty="0"/>
              <a:t> 	O(n)	O(n)</a:t>
            </a:r>
          </a:p>
          <a:p>
            <a:pPr defTabSz="1663700">
              <a:buNone/>
            </a:pPr>
            <a:r>
              <a:rPr lang="en-US" altLang="en-US" sz="2800" b="1" dirty="0"/>
              <a:t>Sorted </a:t>
            </a:r>
            <a:r>
              <a:rPr lang="en-US" altLang="en-US" sz="2800" b="1" dirty="0" err="1"/>
              <a:t>ArrayList</a:t>
            </a:r>
            <a:r>
              <a:rPr lang="en-US" altLang="en-US" sz="2800" b="1" dirty="0"/>
              <a:t> 	O(n)	O(log n)</a:t>
            </a:r>
            <a:r>
              <a:rPr lang="en-US" altLang="en-US" sz="2400" b="1" dirty="0"/>
              <a:t>*</a:t>
            </a:r>
          </a:p>
          <a:p>
            <a:pPr defTabSz="1663700">
              <a:buNone/>
            </a:pPr>
            <a:r>
              <a:rPr lang="en-US" altLang="en-US" sz="2800" b="1" dirty="0"/>
              <a:t>Unsorted Array	O(n)	O(n)</a:t>
            </a:r>
          </a:p>
          <a:p>
            <a:pPr defTabSz="1663700">
              <a:buNone/>
            </a:pPr>
            <a:r>
              <a:rPr lang="en-US" altLang="en-US" sz="2800" b="1" dirty="0"/>
              <a:t>Sorted Array	O(n)	</a:t>
            </a:r>
            <a:r>
              <a:rPr lang="en-US" altLang="en-US" sz="1200" dirty="0"/>
              <a:t> </a:t>
            </a:r>
            <a:r>
              <a:rPr lang="en-US" altLang="en-US" sz="2800" b="1" dirty="0"/>
              <a:t>O(log n)</a:t>
            </a:r>
            <a:r>
              <a:rPr lang="en-US" altLang="en-US" sz="2400" b="1" dirty="0"/>
              <a:t>*</a:t>
            </a:r>
            <a:r>
              <a:rPr lang="en-US" altLang="en-US" sz="2800" b="1" dirty="0"/>
              <a:t> 	</a:t>
            </a:r>
          </a:p>
          <a:p>
            <a:pPr defTabSz="1663700">
              <a:buFontTx/>
              <a:buNone/>
            </a:pPr>
            <a:r>
              <a:rPr lang="en-US" altLang="en-US" sz="2800" b="1" dirty="0"/>
              <a:t>	</a:t>
            </a:r>
          </a:p>
        </p:txBody>
      </p:sp>
      <p:sp>
        <p:nvSpPr>
          <p:cNvPr id="2" name="TextBox 1">
            <a:extLst>
              <a:ext uri="{FF2B5EF4-FFF2-40B4-BE49-F238E27FC236}">
                <a16:creationId xmlns:a16="http://schemas.microsoft.com/office/drawing/2014/main" id="{0A853A7E-FDD7-44B7-A299-35E4E2360F13}"/>
              </a:ext>
            </a:extLst>
          </p:cNvPr>
          <p:cNvSpPr txBox="1"/>
          <p:nvPr/>
        </p:nvSpPr>
        <p:spPr>
          <a:xfrm>
            <a:off x="5797858" y="5410200"/>
            <a:ext cx="2667000" cy="523220"/>
          </a:xfrm>
          <a:prstGeom prst="rect">
            <a:avLst/>
          </a:prstGeom>
          <a:noFill/>
        </p:spPr>
        <p:txBody>
          <a:bodyPr wrap="square" rtlCol="0">
            <a:spAutoFit/>
          </a:bodyPr>
          <a:lstStyle/>
          <a:p>
            <a:r>
              <a:rPr lang="en-US" dirty="0"/>
              <a:t>* Since it’s sorted you can use a binary search</a:t>
            </a:r>
          </a:p>
        </p:txBody>
      </p:sp>
    </p:spTree>
    <p:extLst>
      <p:ext uri="{BB962C8B-B14F-4D97-AF65-F5344CB8AC3E}">
        <p14:creationId xmlns:p14="http://schemas.microsoft.com/office/powerpoint/2010/main" val="287036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Insertion</a:t>
            </a:r>
          </a:p>
        </p:txBody>
      </p:sp>
      <p:sp>
        <p:nvSpPr>
          <p:cNvPr id="5" name="Rectangle 3">
            <a:extLst>
              <a:ext uri="{FF2B5EF4-FFF2-40B4-BE49-F238E27FC236}">
                <a16:creationId xmlns:a16="http://schemas.microsoft.com/office/drawing/2014/main" id="{4612FFF5-9B15-448B-A159-9EFD633B8244}"/>
              </a:ext>
            </a:extLst>
          </p:cNvPr>
          <p:cNvSpPr txBox="1">
            <a:spLocks noChangeArrowheads="1"/>
          </p:cNvSpPr>
          <p:nvPr/>
        </p:nvSpPr>
        <p:spPr>
          <a:xfrm>
            <a:off x="685800" y="2514600"/>
            <a:ext cx="7848600" cy="33528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t>Inserting an element requires two steps:</a:t>
            </a:r>
          </a:p>
          <a:p>
            <a:pPr lvl="1"/>
            <a:r>
              <a:rPr lang="en-US" altLang="en-US" sz="2000" dirty="0"/>
              <a:t>Find the right location</a:t>
            </a:r>
          </a:p>
          <a:p>
            <a:pPr lvl="1"/>
            <a:r>
              <a:rPr lang="en-US" altLang="en-US" sz="2000" dirty="0"/>
              <a:t>Perform the instructions to insert</a:t>
            </a:r>
          </a:p>
          <a:p>
            <a:pPr lvl="1"/>
            <a:endParaRPr lang="en-US" altLang="en-US" sz="2000" dirty="0"/>
          </a:p>
          <a:p>
            <a:r>
              <a:rPr lang="en-US" altLang="en-US" sz="2000" dirty="0"/>
              <a:t>If the data structure in question is </a:t>
            </a:r>
            <a:r>
              <a:rPr lang="en-US" altLang="en-US" sz="2000" dirty="0">
                <a:solidFill>
                  <a:srgbClr val="3333FF"/>
                </a:solidFill>
              </a:rPr>
              <a:t>unsorted</a:t>
            </a:r>
            <a:r>
              <a:rPr lang="en-US" altLang="en-US" sz="2000" dirty="0"/>
              <a:t>, then it is </a:t>
            </a:r>
            <a:r>
              <a:rPr lang="en-US" altLang="en-US" sz="2000" dirty="0">
                <a:solidFill>
                  <a:srgbClr val="FF0000"/>
                </a:solidFill>
              </a:rPr>
              <a:t>O(1)</a:t>
            </a:r>
          </a:p>
          <a:p>
            <a:pPr lvl="1"/>
            <a:r>
              <a:rPr lang="en-US" altLang="en-US" sz="2000" dirty="0"/>
              <a:t>Simply insert to the </a:t>
            </a:r>
            <a:r>
              <a:rPr lang="en-US" altLang="en-US" sz="2000" dirty="0">
                <a:solidFill>
                  <a:srgbClr val="3333FF"/>
                </a:solidFill>
              </a:rPr>
              <a:t>front</a:t>
            </a:r>
            <a:r>
              <a:rPr lang="en-US" altLang="en-US" sz="2000" dirty="0"/>
              <a:t> </a:t>
            </a:r>
          </a:p>
          <a:p>
            <a:pPr lvl="1"/>
            <a:r>
              <a:rPr lang="en-US" altLang="en-US" sz="2000" dirty="0"/>
              <a:t>Simply insert to </a:t>
            </a:r>
            <a:r>
              <a:rPr lang="en-US" altLang="en-US" sz="2000" dirty="0">
                <a:solidFill>
                  <a:srgbClr val="3333FF"/>
                </a:solidFill>
              </a:rPr>
              <a:t>end</a:t>
            </a:r>
            <a:r>
              <a:rPr lang="en-US" altLang="en-US" sz="2000" dirty="0"/>
              <a:t> in the case of an array</a:t>
            </a:r>
          </a:p>
          <a:p>
            <a:pPr lvl="1"/>
            <a:r>
              <a:rPr lang="en-US" altLang="en-US" sz="2000" dirty="0"/>
              <a:t>There is no work to find the right spot and only </a:t>
            </a:r>
            <a:r>
              <a:rPr lang="en-US" altLang="en-US" sz="2000" dirty="0">
                <a:solidFill>
                  <a:srgbClr val="3333FF"/>
                </a:solidFill>
              </a:rPr>
              <a:t>constant work to actually insert.</a:t>
            </a:r>
          </a:p>
        </p:txBody>
      </p:sp>
    </p:spTree>
    <p:extLst>
      <p:ext uri="{BB962C8B-B14F-4D97-AF65-F5344CB8AC3E}">
        <p14:creationId xmlns:p14="http://schemas.microsoft.com/office/powerpoint/2010/main" val="297860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Comparing Data Structures</a:t>
            </a:r>
          </a:p>
        </p:txBody>
      </p:sp>
      <p:sp>
        <p:nvSpPr>
          <p:cNvPr id="4" name="Rectangle 3">
            <a:extLst>
              <a:ext uri="{FF2B5EF4-FFF2-40B4-BE49-F238E27FC236}">
                <a16:creationId xmlns:a16="http://schemas.microsoft.com/office/drawing/2014/main" id="{3D39B363-0A8E-4199-8A02-E48AF67CF75B}"/>
              </a:ext>
            </a:extLst>
          </p:cNvPr>
          <p:cNvSpPr txBox="1">
            <a:spLocks noChangeArrowheads="1"/>
          </p:cNvSpPr>
          <p:nvPr/>
        </p:nvSpPr>
        <p:spPr>
          <a:xfrm>
            <a:off x="990600" y="2514600"/>
            <a:ext cx="7848600" cy="27432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63700">
              <a:buFontTx/>
              <a:buNone/>
            </a:pPr>
            <a:r>
              <a:rPr lang="en-US" altLang="en-US" sz="2800" b="1" u="sng" dirty="0"/>
              <a:t>Data Structure	Traverse	Search	Insert</a:t>
            </a:r>
          </a:p>
          <a:p>
            <a:pPr defTabSz="1663700">
              <a:buNone/>
            </a:pPr>
            <a:r>
              <a:rPr lang="en-US" altLang="en-US" sz="2800" b="1" dirty="0"/>
              <a:t>Unsorted </a:t>
            </a:r>
            <a:r>
              <a:rPr lang="en-US" altLang="en-US" sz="2800" b="1" dirty="0" err="1"/>
              <a:t>ArrayList</a:t>
            </a:r>
            <a:r>
              <a:rPr lang="en-US" altLang="en-US" sz="2800" b="1" dirty="0"/>
              <a:t> 	O(n)	O(n)	O(1)</a:t>
            </a:r>
          </a:p>
          <a:p>
            <a:pPr defTabSz="1663700">
              <a:buNone/>
            </a:pPr>
            <a:r>
              <a:rPr lang="en-US" altLang="en-US" sz="2800" b="1" dirty="0"/>
              <a:t>Sorted </a:t>
            </a:r>
            <a:r>
              <a:rPr lang="en-US" altLang="en-US" sz="2800" b="1" dirty="0" err="1"/>
              <a:t>ArrayList</a:t>
            </a:r>
            <a:r>
              <a:rPr lang="en-US" altLang="en-US" sz="2800" b="1" dirty="0"/>
              <a:t> 	O(n)	O(log n)</a:t>
            </a:r>
            <a:r>
              <a:rPr lang="en-US" altLang="en-US" sz="2400" b="1" dirty="0"/>
              <a:t>*</a:t>
            </a:r>
          </a:p>
          <a:p>
            <a:pPr defTabSz="1663700">
              <a:buNone/>
            </a:pPr>
            <a:r>
              <a:rPr lang="en-US" altLang="en-US" sz="2800" b="1" dirty="0"/>
              <a:t>Unsorted Array	O(n)	O(n)	O(1)</a:t>
            </a:r>
          </a:p>
          <a:p>
            <a:pPr defTabSz="1663700">
              <a:buNone/>
            </a:pPr>
            <a:r>
              <a:rPr lang="en-US" altLang="en-US" sz="2800" b="1" dirty="0"/>
              <a:t>Sorted Array	O(n)	</a:t>
            </a:r>
            <a:r>
              <a:rPr lang="en-US" altLang="en-US" sz="1200" dirty="0"/>
              <a:t> </a:t>
            </a:r>
            <a:r>
              <a:rPr lang="en-US" altLang="en-US" sz="2800" b="1" dirty="0"/>
              <a:t>O(log n)</a:t>
            </a:r>
            <a:r>
              <a:rPr lang="en-US" altLang="en-US" sz="2400" b="1" dirty="0"/>
              <a:t>*</a:t>
            </a:r>
            <a:r>
              <a:rPr lang="en-US" altLang="en-US" sz="2800" b="1" dirty="0"/>
              <a:t> 	</a:t>
            </a:r>
          </a:p>
          <a:p>
            <a:pPr defTabSz="1663700">
              <a:buFontTx/>
              <a:buNone/>
            </a:pPr>
            <a:r>
              <a:rPr lang="en-US" altLang="en-US" sz="2800" b="1" dirty="0"/>
              <a:t>	</a:t>
            </a:r>
          </a:p>
        </p:txBody>
      </p:sp>
      <p:sp>
        <p:nvSpPr>
          <p:cNvPr id="2" name="TextBox 1">
            <a:extLst>
              <a:ext uri="{FF2B5EF4-FFF2-40B4-BE49-F238E27FC236}">
                <a16:creationId xmlns:a16="http://schemas.microsoft.com/office/drawing/2014/main" id="{0A853A7E-FDD7-44B7-A299-35E4E2360F13}"/>
              </a:ext>
            </a:extLst>
          </p:cNvPr>
          <p:cNvSpPr txBox="1"/>
          <p:nvPr/>
        </p:nvSpPr>
        <p:spPr>
          <a:xfrm>
            <a:off x="5797858" y="5410200"/>
            <a:ext cx="2667000" cy="523220"/>
          </a:xfrm>
          <a:prstGeom prst="rect">
            <a:avLst/>
          </a:prstGeom>
          <a:noFill/>
        </p:spPr>
        <p:txBody>
          <a:bodyPr wrap="square" rtlCol="0">
            <a:spAutoFit/>
          </a:bodyPr>
          <a:lstStyle/>
          <a:p>
            <a:r>
              <a:rPr lang="en-US" dirty="0"/>
              <a:t>* Since it’s sorted you can use a binary search</a:t>
            </a:r>
          </a:p>
        </p:txBody>
      </p:sp>
    </p:spTree>
    <p:extLst>
      <p:ext uri="{BB962C8B-B14F-4D97-AF65-F5344CB8AC3E}">
        <p14:creationId xmlns:p14="http://schemas.microsoft.com/office/powerpoint/2010/main" val="43345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Insertion into an </a:t>
            </a:r>
            <a:r>
              <a:rPr lang="en-US" altLang="en-US" dirty="0" err="1"/>
              <a:t>ArrayList</a:t>
            </a:r>
            <a:r>
              <a:rPr lang="en-US" altLang="en-US" dirty="0"/>
              <a:t>/Array</a:t>
            </a:r>
          </a:p>
        </p:txBody>
      </p:sp>
      <p:sp>
        <p:nvSpPr>
          <p:cNvPr id="5" name="Rectangle 3">
            <a:extLst>
              <a:ext uri="{FF2B5EF4-FFF2-40B4-BE49-F238E27FC236}">
                <a16:creationId xmlns:a16="http://schemas.microsoft.com/office/drawing/2014/main" id="{127C45AD-C8DE-4F8A-A463-45D90C4DA3A2}"/>
              </a:ext>
            </a:extLst>
          </p:cNvPr>
          <p:cNvSpPr txBox="1">
            <a:spLocks noChangeArrowheads="1"/>
          </p:cNvSpPr>
          <p:nvPr/>
        </p:nvSpPr>
        <p:spPr>
          <a:xfrm>
            <a:off x="685800" y="2286000"/>
            <a:ext cx="7772400" cy="41148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800" dirty="0"/>
              <a:t>Finding the right spot is </a:t>
            </a:r>
            <a:r>
              <a:rPr lang="en-US" altLang="en-US" sz="2800" dirty="0">
                <a:solidFill>
                  <a:srgbClr val="FF0000"/>
                </a:solidFill>
              </a:rPr>
              <a:t>O(log n)</a:t>
            </a:r>
          </a:p>
          <a:p>
            <a:pPr lvl="1"/>
            <a:r>
              <a:rPr lang="en-US" altLang="en-US" dirty="0"/>
              <a:t>Binary search on the element to insert</a:t>
            </a:r>
          </a:p>
          <a:p>
            <a:pPr lvl="1">
              <a:buFontTx/>
              <a:buNone/>
            </a:pPr>
            <a:endParaRPr lang="en-US" altLang="en-US" dirty="0">
              <a:solidFill>
                <a:srgbClr val="3333FF"/>
              </a:solidFill>
            </a:endParaRPr>
          </a:p>
          <a:p>
            <a:pPr>
              <a:buFontTx/>
              <a:buNone/>
            </a:pPr>
            <a:r>
              <a:rPr lang="en-US" altLang="en-US" sz="2800" dirty="0"/>
              <a:t>Performing the insertion </a:t>
            </a:r>
          </a:p>
          <a:p>
            <a:pPr lvl="1"/>
            <a:r>
              <a:rPr lang="en-US" altLang="en-US" dirty="0">
                <a:solidFill>
                  <a:srgbClr val="3333FF"/>
                </a:solidFill>
              </a:rPr>
              <a:t>Shuffle</a:t>
            </a:r>
            <a:r>
              <a:rPr lang="en-US" altLang="en-US" dirty="0"/>
              <a:t> the existing elements to make room for the new item</a:t>
            </a:r>
          </a:p>
          <a:p>
            <a:pPr>
              <a:buFontTx/>
              <a:buNone/>
            </a:pPr>
            <a:endParaRPr lang="en-US" altLang="en-US" sz="2800" dirty="0"/>
          </a:p>
          <a:p>
            <a:endParaRPr lang="en-US" altLang="en-US" dirty="0"/>
          </a:p>
        </p:txBody>
      </p:sp>
    </p:spTree>
    <p:extLst>
      <p:ext uri="{BB962C8B-B14F-4D97-AF65-F5344CB8AC3E}">
        <p14:creationId xmlns:p14="http://schemas.microsoft.com/office/powerpoint/2010/main" val="2459027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Shuffling Elements</a:t>
            </a:r>
          </a:p>
        </p:txBody>
      </p:sp>
      <p:grpSp>
        <p:nvGrpSpPr>
          <p:cNvPr id="4" name="Group 3">
            <a:extLst>
              <a:ext uri="{FF2B5EF4-FFF2-40B4-BE49-F238E27FC236}">
                <a16:creationId xmlns:a16="http://schemas.microsoft.com/office/drawing/2014/main" id="{BE3C7F79-0FC8-45D5-881F-CC8F7FA4071F}"/>
              </a:ext>
            </a:extLst>
          </p:cNvPr>
          <p:cNvGrpSpPr>
            <a:grpSpLocks/>
          </p:cNvGrpSpPr>
          <p:nvPr/>
        </p:nvGrpSpPr>
        <p:grpSpPr bwMode="auto">
          <a:xfrm>
            <a:off x="1312862" y="3200400"/>
            <a:ext cx="6518275" cy="723900"/>
            <a:chOff x="571" y="3921"/>
            <a:chExt cx="3074" cy="608"/>
          </a:xfrm>
        </p:grpSpPr>
        <p:sp>
          <p:nvSpPr>
            <p:cNvPr id="6" name="Rectangle 4">
              <a:extLst>
                <a:ext uri="{FF2B5EF4-FFF2-40B4-BE49-F238E27FC236}">
                  <a16:creationId xmlns:a16="http://schemas.microsoft.com/office/drawing/2014/main" id="{32CB150D-3A47-4198-BC46-A28BFD6CE903}"/>
                </a:ext>
              </a:extLst>
            </p:cNvPr>
            <p:cNvSpPr>
              <a:spLocks noChangeArrowheads="1"/>
            </p:cNvSpPr>
            <p:nvPr/>
          </p:nvSpPr>
          <p:spPr bwMode="auto">
            <a:xfrm>
              <a:off x="571" y="3925"/>
              <a:ext cx="3074" cy="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a:extLst>
                <a:ext uri="{FF2B5EF4-FFF2-40B4-BE49-F238E27FC236}">
                  <a16:creationId xmlns:a16="http://schemas.microsoft.com/office/drawing/2014/main" id="{569E8F21-F144-46F5-A9AB-34391625D482}"/>
                </a:ext>
              </a:extLst>
            </p:cNvPr>
            <p:cNvSpPr>
              <a:spLocks noChangeShapeType="1"/>
            </p:cNvSpPr>
            <p:nvPr/>
          </p:nvSpPr>
          <p:spPr bwMode="auto">
            <a:xfrm>
              <a:off x="1047" y="3921"/>
              <a:ext cx="0" cy="5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a:extLst>
                <a:ext uri="{FF2B5EF4-FFF2-40B4-BE49-F238E27FC236}">
                  <a16:creationId xmlns:a16="http://schemas.microsoft.com/office/drawing/2014/main" id="{84B2F048-FC48-48E3-8331-3E9C9CEB10C7}"/>
                </a:ext>
              </a:extLst>
            </p:cNvPr>
            <p:cNvSpPr>
              <a:spLocks noChangeShapeType="1"/>
            </p:cNvSpPr>
            <p:nvPr/>
          </p:nvSpPr>
          <p:spPr bwMode="auto">
            <a:xfrm>
              <a:off x="1527"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a:extLst>
                <a:ext uri="{FF2B5EF4-FFF2-40B4-BE49-F238E27FC236}">
                  <a16:creationId xmlns:a16="http://schemas.microsoft.com/office/drawing/2014/main" id="{1012DED4-64BE-445D-9CC4-0451D42A8BB7}"/>
                </a:ext>
              </a:extLst>
            </p:cNvPr>
            <p:cNvSpPr>
              <a:spLocks noChangeShapeType="1"/>
            </p:cNvSpPr>
            <p:nvPr/>
          </p:nvSpPr>
          <p:spPr bwMode="auto">
            <a:xfrm>
              <a:off x="2017"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a:extLst>
                <a:ext uri="{FF2B5EF4-FFF2-40B4-BE49-F238E27FC236}">
                  <a16:creationId xmlns:a16="http://schemas.microsoft.com/office/drawing/2014/main" id="{0DC4E461-ADC0-4A02-822D-6838B591AEC1}"/>
                </a:ext>
              </a:extLst>
            </p:cNvPr>
            <p:cNvSpPr>
              <a:spLocks noChangeShapeType="1"/>
            </p:cNvSpPr>
            <p:nvPr/>
          </p:nvSpPr>
          <p:spPr bwMode="auto">
            <a:xfrm>
              <a:off x="2540"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4FFEA94F-07D1-416C-A276-C8482C3C64A6}"/>
                </a:ext>
              </a:extLst>
            </p:cNvPr>
            <p:cNvSpPr>
              <a:spLocks noChangeShapeType="1"/>
            </p:cNvSpPr>
            <p:nvPr/>
          </p:nvSpPr>
          <p:spPr bwMode="auto">
            <a:xfrm>
              <a:off x="3084" y="3932"/>
              <a:ext cx="0" cy="5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a:extLst>
                <a:ext uri="{FF2B5EF4-FFF2-40B4-BE49-F238E27FC236}">
                  <a16:creationId xmlns:a16="http://schemas.microsoft.com/office/drawing/2014/main" id="{9E032E60-F931-43E4-8318-C28EC9B3E01F}"/>
                </a:ext>
              </a:extLst>
            </p:cNvPr>
            <p:cNvSpPr>
              <a:spLocks noChangeArrowheads="1"/>
            </p:cNvSpPr>
            <p:nvPr/>
          </p:nvSpPr>
          <p:spPr bwMode="auto">
            <a:xfrm>
              <a:off x="711" y="4061"/>
              <a:ext cx="172"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5</a:t>
              </a:r>
              <a:endParaRPr lang="en-US" altLang="en-US" b="0" dirty="0"/>
            </a:p>
          </p:txBody>
        </p:sp>
        <p:sp>
          <p:nvSpPr>
            <p:cNvPr id="13" name="Rectangle 11">
              <a:extLst>
                <a:ext uri="{FF2B5EF4-FFF2-40B4-BE49-F238E27FC236}">
                  <a16:creationId xmlns:a16="http://schemas.microsoft.com/office/drawing/2014/main" id="{5E8B3F1F-5715-4CFF-A203-0184025CAA69}"/>
                </a:ext>
              </a:extLst>
            </p:cNvPr>
            <p:cNvSpPr>
              <a:spLocks noChangeArrowheads="1"/>
            </p:cNvSpPr>
            <p:nvPr/>
          </p:nvSpPr>
          <p:spPr bwMode="auto">
            <a:xfrm>
              <a:off x="1138" y="4050"/>
              <a:ext cx="25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12</a:t>
              </a:r>
              <a:endParaRPr lang="en-US" altLang="en-US" b="0" dirty="0"/>
            </a:p>
          </p:txBody>
        </p:sp>
        <p:sp>
          <p:nvSpPr>
            <p:cNvPr id="14" name="Rectangle 12">
              <a:extLst>
                <a:ext uri="{FF2B5EF4-FFF2-40B4-BE49-F238E27FC236}">
                  <a16:creationId xmlns:a16="http://schemas.microsoft.com/office/drawing/2014/main" id="{91B7742F-615B-4BA2-983C-23293C8B362E}"/>
                </a:ext>
              </a:extLst>
            </p:cNvPr>
            <p:cNvSpPr>
              <a:spLocks noChangeArrowheads="1"/>
            </p:cNvSpPr>
            <p:nvPr/>
          </p:nvSpPr>
          <p:spPr bwMode="auto">
            <a:xfrm>
              <a:off x="1618" y="4040"/>
              <a:ext cx="25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35</a:t>
              </a:r>
              <a:endParaRPr lang="en-US" altLang="en-US" b="0" dirty="0"/>
            </a:p>
          </p:txBody>
        </p:sp>
        <p:sp>
          <p:nvSpPr>
            <p:cNvPr id="15" name="Rectangle 13">
              <a:extLst>
                <a:ext uri="{FF2B5EF4-FFF2-40B4-BE49-F238E27FC236}">
                  <a16:creationId xmlns:a16="http://schemas.microsoft.com/office/drawing/2014/main" id="{4569F477-6D58-4E8F-B214-D1019A3871D8}"/>
                </a:ext>
              </a:extLst>
            </p:cNvPr>
            <p:cNvSpPr>
              <a:spLocks noChangeArrowheads="1"/>
            </p:cNvSpPr>
            <p:nvPr/>
          </p:nvSpPr>
          <p:spPr bwMode="auto">
            <a:xfrm>
              <a:off x="2119" y="4061"/>
              <a:ext cx="25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77</a:t>
              </a:r>
              <a:endParaRPr lang="en-US" altLang="en-US" b="0" dirty="0"/>
            </a:p>
          </p:txBody>
        </p:sp>
        <p:sp>
          <p:nvSpPr>
            <p:cNvPr id="16" name="Rectangle 14">
              <a:extLst>
                <a:ext uri="{FF2B5EF4-FFF2-40B4-BE49-F238E27FC236}">
                  <a16:creationId xmlns:a16="http://schemas.microsoft.com/office/drawing/2014/main" id="{00FB6C3B-AB25-4406-B75F-DB0B90E89631}"/>
                </a:ext>
              </a:extLst>
            </p:cNvPr>
            <p:cNvSpPr>
              <a:spLocks noChangeArrowheads="1"/>
            </p:cNvSpPr>
            <p:nvPr/>
          </p:nvSpPr>
          <p:spPr bwMode="auto">
            <a:xfrm>
              <a:off x="2653" y="4050"/>
              <a:ext cx="342"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101</a:t>
              </a:r>
              <a:endParaRPr lang="en-US" altLang="en-US" b="0" dirty="0"/>
            </a:p>
          </p:txBody>
        </p:sp>
        <p:sp>
          <p:nvSpPr>
            <p:cNvPr id="17" name="Rectangle 15">
              <a:extLst>
                <a:ext uri="{FF2B5EF4-FFF2-40B4-BE49-F238E27FC236}">
                  <a16:creationId xmlns:a16="http://schemas.microsoft.com/office/drawing/2014/main" id="{E603C0CF-52F9-420A-BE96-97EB61349F4C}"/>
                </a:ext>
              </a:extLst>
            </p:cNvPr>
            <p:cNvSpPr>
              <a:spLocks noChangeArrowheads="1"/>
            </p:cNvSpPr>
            <p:nvPr/>
          </p:nvSpPr>
          <p:spPr bwMode="auto">
            <a:xfrm>
              <a:off x="3144" y="4050"/>
              <a:ext cx="2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   </a:t>
              </a:r>
              <a:endParaRPr lang="en-US" altLang="en-US" b="0"/>
            </a:p>
          </p:txBody>
        </p:sp>
      </p:grpSp>
      <p:sp>
        <p:nvSpPr>
          <p:cNvPr id="18" name="Text Box 17">
            <a:extLst>
              <a:ext uri="{FF2B5EF4-FFF2-40B4-BE49-F238E27FC236}">
                <a16:creationId xmlns:a16="http://schemas.microsoft.com/office/drawing/2014/main" id="{9274B43F-F57A-420D-A367-3EFFEE5C48F6}"/>
              </a:ext>
            </a:extLst>
          </p:cNvPr>
          <p:cNvSpPr txBox="1">
            <a:spLocks noChangeArrowheads="1"/>
          </p:cNvSpPr>
          <p:nvPr/>
        </p:nvSpPr>
        <p:spPr bwMode="auto">
          <a:xfrm>
            <a:off x="2608262" y="4914900"/>
            <a:ext cx="14510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rgbClr val="FF0033"/>
                </a:solidFill>
              </a:rPr>
              <a:t>Insert 29</a:t>
            </a:r>
          </a:p>
        </p:txBody>
      </p:sp>
      <p:sp>
        <p:nvSpPr>
          <p:cNvPr id="19" name="Line 18">
            <a:extLst>
              <a:ext uri="{FF2B5EF4-FFF2-40B4-BE49-F238E27FC236}">
                <a16:creationId xmlns:a16="http://schemas.microsoft.com/office/drawing/2014/main" id="{8D62E2A6-6A4F-4151-BAD5-56A3117A4237}"/>
              </a:ext>
            </a:extLst>
          </p:cNvPr>
          <p:cNvSpPr>
            <a:spLocks noChangeShapeType="1"/>
          </p:cNvSpPr>
          <p:nvPr/>
        </p:nvSpPr>
        <p:spPr bwMode="auto">
          <a:xfrm flipV="1">
            <a:off x="3370262" y="4076700"/>
            <a:ext cx="0" cy="838200"/>
          </a:xfrm>
          <a:prstGeom prst="line">
            <a:avLst/>
          </a:prstGeom>
          <a:noFill/>
          <a:ln w="38100">
            <a:solidFill>
              <a:srgbClr val="FF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875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Shuffling Elements</a:t>
            </a:r>
          </a:p>
        </p:txBody>
      </p:sp>
      <p:grpSp>
        <p:nvGrpSpPr>
          <p:cNvPr id="4" name="Group 3">
            <a:extLst>
              <a:ext uri="{FF2B5EF4-FFF2-40B4-BE49-F238E27FC236}">
                <a16:creationId xmlns:a16="http://schemas.microsoft.com/office/drawing/2014/main" id="{BE3C7F79-0FC8-45D5-881F-CC8F7FA4071F}"/>
              </a:ext>
            </a:extLst>
          </p:cNvPr>
          <p:cNvGrpSpPr>
            <a:grpSpLocks/>
          </p:cNvGrpSpPr>
          <p:nvPr/>
        </p:nvGrpSpPr>
        <p:grpSpPr bwMode="auto">
          <a:xfrm>
            <a:off x="1312862" y="3200400"/>
            <a:ext cx="6518275" cy="723900"/>
            <a:chOff x="571" y="3921"/>
            <a:chExt cx="3074" cy="608"/>
          </a:xfrm>
        </p:grpSpPr>
        <p:sp>
          <p:nvSpPr>
            <p:cNvPr id="6" name="Rectangle 4">
              <a:extLst>
                <a:ext uri="{FF2B5EF4-FFF2-40B4-BE49-F238E27FC236}">
                  <a16:creationId xmlns:a16="http://schemas.microsoft.com/office/drawing/2014/main" id="{32CB150D-3A47-4198-BC46-A28BFD6CE903}"/>
                </a:ext>
              </a:extLst>
            </p:cNvPr>
            <p:cNvSpPr>
              <a:spLocks noChangeArrowheads="1"/>
            </p:cNvSpPr>
            <p:nvPr/>
          </p:nvSpPr>
          <p:spPr bwMode="auto">
            <a:xfrm>
              <a:off x="571" y="3925"/>
              <a:ext cx="3074" cy="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5">
              <a:extLst>
                <a:ext uri="{FF2B5EF4-FFF2-40B4-BE49-F238E27FC236}">
                  <a16:creationId xmlns:a16="http://schemas.microsoft.com/office/drawing/2014/main" id="{569E8F21-F144-46F5-A9AB-34391625D482}"/>
                </a:ext>
              </a:extLst>
            </p:cNvPr>
            <p:cNvSpPr>
              <a:spLocks noChangeShapeType="1"/>
            </p:cNvSpPr>
            <p:nvPr/>
          </p:nvSpPr>
          <p:spPr bwMode="auto">
            <a:xfrm>
              <a:off x="1047" y="3921"/>
              <a:ext cx="0" cy="5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a:extLst>
                <a:ext uri="{FF2B5EF4-FFF2-40B4-BE49-F238E27FC236}">
                  <a16:creationId xmlns:a16="http://schemas.microsoft.com/office/drawing/2014/main" id="{84B2F048-FC48-48E3-8331-3E9C9CEB10C7}"/>
                </a:ext>
              </a:extLst>
            </p:cNvPr>
            <p:cNvSpPr>
              <a:spLocks noChangeShapeType="1"/>
            </p:cNvSpPr>
            <p:nvPr/>
          </p:nvSpPr>
          <p:spPr bwMode="auto">
            <a:xfrm>
              <a:off x="1527"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a:extLst>
                <a:ext uri="{FF2B5EF4-FFF2-40B4-BE49-F238E27FC236}">
                  <a16:creationId xmlns:a16="http://schemas.microsoft.com/office/drawing/2014/main" id="{1012DED4-64BE-445D-9CC4-0451D42A8BB7}"/>
                </a:ext>
              </a:extLst>
            </p:cNvPr>
            <p:cNvSpPr>
              <a:spLocks noChangeShapeType="1"/>
            </p:cNvSpPr>
            <p:nvPr/>
          </p:nvSpPr>
          <p:spPr bwMode="auto">
            <a:xfrm>
              <a:off x="2017"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a:extLst>
                <a:ext uri="{FF2B5EF4-FFF2-40B4-BE49-F238E27FC236}">
                  <a16:creationId xmlns:a16="http://schemas.microsoft.com/office/drawing/2014/main" id="{0DC4E461-ADC0-4A02-822D-6838B591AEC1}"/>
                </a:ext>
              </a:extLst>
            </p:cNvPr>
            <p:cNvSpPr>
              <a:spLocks noChangeShapeType="1"/>
            </p:cNvSpPr>
            <p:nvPr/>
          </p:nvSpPr>
          <p:spPr bwMode="auto">
            <a:xfrm>
              <a:off x="2540"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9">
              <a:extLst>
                <a:ext uri="{FF2B5EF4-FFF2-40B4-BE49-F238E27FC236}">
                  <a16:creationId xmlns:a16="http://schemas.microsoft.com/office/drawing/2014/main" id="{4FFEA94F-07D1-416C-A276-C8482C3C64A6}"/>
                </a:ext>
              </a:extLst>
            </p:cNvPr>
            <p:cNvSpPr>
              <a:spLocks noChangeShapeType="1"/>
            </p:cNvSpPr>
            <p:nvPr/>
          </p:nvSpPr>
          <p:spPr bwMode="auto">
            <a:xfrm>
              <a:off x="3084" y="3932"/>
              <a:ext cx="0" cy="5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0">
              <a:extLst>
                <a:ext uri="{FF2B5EF4-FFF2-40B4-BE49-F238E27FC236}">
                  <a16:creationId xmlns:a16="http://schemas.microsoft.com/office/drawing/2014/main" id="{9E032E60-F931-43E4-8318-C28EC9B3E01F}"/>
                </a:ext>
              </a:extLst>
            </p:cNvPr>
            <p:cNvSpPr>
              <a:spLocks noChangeArrowheads="1"/>
            </p:cNvSpPr>
            <p:nvPr/>
          </p:nvSpPr>
          <p:spPr bwMode="auto">
            <a:xfrm>
              <a:off x="711" y="4061"/>
              <a:ext cx="172"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5</a:t>
              </a:r>
              <a:endParaRPr lang="en-US" altLang="en-US" b="0" dirty="0"/>
            </a:p>
          </p:txBody>
        </p:sp>
        <p:sp>
          <p:nvSpPr>
            <p:cNvPr id="13" name="Rectangle 11">
              <a:extLst>
                <a:ext uri="{FF2B5EF4-FFF2-40B4-BE49-F238E27FC236}">
                  <a16:creationId xmlns:a16="http://schemas.microsoft.com/office/drawing/2014/main" id="{5E8B3F1F-5715-4CFF-A203-0184025CAA69}"/>
                </a:ext>
              </a:extLst>
            </p:cNvPr>
            <p:cNvSpPr>
              <a:spLocks noChangeArrowheads="1"/>
            </p:cNvSpPr>
            <p:nvPr/>
          </p:nvSpPr>
          <p:spPr bwMode="auto">
            <a:xfrm>
              <a:off x="1138" y="4050"/>
              <a:ext cx="25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12</a:t>
              </a:r>
              <a:endParaRPr lang="en-US" altLang="en-US" b="0" dirty="0"/>
            </a:p>
          </p:txBody>
        </p:sp>
        <p:sp>
          <p:nvSpPr>
            <p:cNvPr id="14" name="Rectangle 12">
              <a:extLst>
                <a:ext uri="{FF2B5EF4-FFF2-40B4-BE49-F238E27FC236}">
                  <a16:creationId xmlns:a16="http://schemas.microsoft.com/office/drawing/2014/main" id="{91B7742F-615B-4BA2-983C-23293C8B362E}"/>
                </a:ext>
              </a:extLst>
            </p:cNvPr>
            <p:cNvSpPr>
              <a:spLocks noChangeArrowheads="1"/>
            </p:cNvSpPr>
            <p:nvPr/>
          </p:nvSpPr>
          <p:spPr bwMode="auto">
            <a:xfrm>
              <a:off x="1618" y="4040"/>
              <a:ext cx="25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35</a:t>
              </a:r>
              <a:endParaRPr lang="en-US" altLang="en-US" b="0" dirty="0"/>
            </a:p>
          </p:txBody>
        </p:sp>
        <p:sp>
          <p:nvSpPr>
            <p:cNvPr id="15" name="Rectangle 13">
              <a:extLst>
                <a:ext uri="{FF2B5EF4-FFF2-40B4-BE49-F238E27FC236}">
                  <a16:creationId xmlns:a16="http://schemas.microsoft.com/office/drawing/2014/main" id="{4569F477-6D58-4E8F-B214-D1019A3871D8}"/>
                </a:ext>
              </a:extLst>
            </p:cNvPr>
            <p:cNvSpPr>
              <a:spLocks noChangeArrowheads="1"/>
            </p:cNvSpPr>
            <p:nvPr/>
          </p:nvSpPr>
          <p:spPr bwMode="auto">
            <a:xfrm>
              <a:off x="2119" y="4061"/>
              <a:ext cx="25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77</a:t>
              </a:r>
              <a:endParaRPr lang="en-US" altLang="en-US" b="0" dirty="0"/>
            </a:p>
          </p:txBody>
        </p:sp>
        <p:sp>
          <p:nvSpPr>
            <p:cNvPr id="16" name="Rectangle 14">
              <a:extLst>
                <a:ext uri="{FF2B5EF4-FFF2-40B4-BE49-F238E27FC236}">
                  <a16:creationId xmlns:a16="http://schemas.microsoft.com/office/drawing/2014/main" id="{00FB6C3B-AB25-4406-B75F-DB0B90E89631}"/>
                </a:ext>
              </a:extLst>
            </p:cNvPr>
            <p:cNvSpPr>
              <a:spLocks noChangeArrowheads="1"/>
            </p:cNvSpPr>
            <p:nvPr/>
          </p:nvSpPr>
          <p:spPr bwMode="auto">
            <a:xfrm>
              <a:off x="2653" y="4050"/>
              <a:ext cx="342"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800" dirty="0"/>
                <a:t>101</a:t>
              </a:r>
              <a:endParaRPr lang="en-US" altLang="en-US" b="0" dirty="0"/>
            </a:p>
          </p:txBody>
        </p:sp>
        <p:sp>
          <p:nvSpPr>
            <p:cNvPr id="17" name="Rectangle 15">
              <a:extLst>
                <a:ext uri="{FF2B5EF4-FFF2-40B4-BE49-F238E27FC236}">
                  <a16:creationId xmlns:a16="http://schemas.microsoft.com/office/drawing/2014/main" id="{E603C0CF-52F9-420A-BE96-97EB61349F4C}"/>
                </a:ext>
              </a:extLst>
            </p:cNvPr>
            <p:cNvSpPr>
              <a:spLocks noChangeArrowheads="1"/>
            </p:cNvSpPr>
            <p:nvPr/>
          </p:nvSpPr>
          <p:spPr bwMode="auto">
            <a:xfrm>
              <a:off x="3144" y="4050"/>
              <a:ext cx="20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   </a:t>
              </a:r>
              <a:endParaRPr lang="en-US" altLang="en-US" b="0"/>
            </a:p>
          </p:txBody>
        </p:sp>
      </p:grpSp>
      <p:sp>
        <p:nvSpPr>
          <p:cNvPr id="20" name="Text Box 1040">
            <a:extLst>
              <a:ext uri="{FF2B5EF4-FFF2-40B4-BE49-F238E27FC236}">
                <a16:creationId xmlns:a16="http://schemas.microsoft.com/office/drawing/2014/main" id="{C0FB0FBA-2635-4625-A963-CD95E7EB8C8D}"/>
              </a:ext>
            </a:extLst>
          </p:cNvPr>
          <p:cNvSpPr txBox="1">
            <a:spLocks noChangeArrowheads="1"/>
          </p:cNvSpPr>
          <p:nvPr/>
        </p:nvSpPr>
        <p:spPr bwMode="auto">
          <a:xfrm>
            <a:off x="1295400" y="2592388"/>
            <a:ext cx="5307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Worst case: inserting the smallest number</a:t>
            </a:r>
          </a:p>
        </p:txBody>
      </p:sp>
      <p:sp>
        <p:nvSpPr>
          <p:cNvPr id="21" name="Line 1044">
            <a:extLst>
              <a:ext uri="{FF2B5EF4-FFF2-40B4-BE49-F238E27FC236}">
                <a16:creationId xmlns:a16="http://schemas.microsoft.com/office/drawing/2014/main" id="{942E3FF3-761B-4ACB-BD64-9FBE17DFB0EF}"/>
              </a:ext>
            </a:extLst>
          </p:cNvPr>
          <p:cNvSpPr>
            <a:spLocks noChangeShapeType="1"/>
          </p:cNvSpPr>
          <p:nvPr/>
        </p:nvSpPr>
        <p:spPr bwMode="auto">
          <a:xfrm>
            <a:off x="1828800" y="4419600"/>
            <a:ext cx="5257800" cy="0"/>
          </a:xfrm>
          <a:prstGeom prst="line">
            <a:avLst/>
          </a:prstGeom>
          <a:noFill/>
          <a:ln w="76200">
            <a:solidFill>
              <a:srgbClr val="FF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2" name="Text Box 1045">
            <a:extLst>
              <a:ext uri="{FF2B5EF4-FFF2-40B4-BE49-F238E27FC236}">
                <a16:creationId xmlns:a16="http://schemas.microsoft.com/office/drawing/2014/main" id="{7D7567DA-01CB-4D51-8642-850F7F060082}"/>
              </a:ext>
            </a:extLst>
          </p:cNvPr>
          <p:cNvSpPr txBox="1">
            <a:spLocks noChangeArrowheads="1"/>
          </p:cNvSpPr>
          <p:nvPr/>
        </p:nvSpPr>
        <p:spPr bwMode="auto">
          <a:xfrm>
            <a:off x="1812925" y="4687888"/>
            <a:ext cx="4736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Would require moving N elements…</a:t>
            </a:r>
          </a:p>
          <a:p>
            <a:r>
              <a:rPr lang="en-US" altLang="en-US" sz="2400" dirty="0"/>
              <a:t>Thus </a:t>
            </a:r>
            <a:r>
              <a:rPr lang="en-US" altLang="en-US" sz="2400" dirty="0">
                <a:solidFill>
                  <a:srgbClr val="3333FF"/>
                </a:solidFill>
              </a:rPr>
              <a:t>shuffle </a:t>
            </a:r>
            <a:r>
              <a:rPr lang="en-US" altLang="en-US" sz="2400" dirty="0"/>
              <a:t>is</a:t>
            </a:r>
            <a:r>
              <a:rPr lang="en-US" altLang="en-US" sz="2400" dirty="0">
                <a:solidFill>
                  <a:srgbClr val="3333FF"/>
                </a:solidFill>
              </a:rPr>
              <a:t> </a:t>
            </a:r>
            <a:r>
              <a:rPr lang="en-US" altLang="en-US" sz="2400" dirty="0">
                <a:solidFill>
                  <a:srgbClr val="FF0000"/>
                </a:solidFill>
              </a:rPr>
              <a:t>O(n)</a:t>
            </a:r>
          </a:p>
        </p:txBody>
      </p:sp>
    </p:spTree>
    <p:extLst>
      <p:ext uri="{BB962C8B-B14F-4D97-AF65-F5344CB8AC3E}">
        <p14:creationId xmlns:p14="http://schemas.microsoft.com/office/powerpoint/2010/main" val="16467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Insertion into an </a:t>
            </a:r>
            <a:r>
              <a:rPr lang="en-US" altLang="en-US" dirty="0" err="1"/>
              <a:t>ArrayList</a:t>
            </a:r>
            <a:r>
              <a:rPr lang="en-US" altLang="en-US" dirty="0"/>
              <a:t>/Array</a:t>
            </a:r>
          </a:p>
        </p:txBody>
      </p:sp>
      <p:sp>
        <p:nvSpPr>
          <p:cNvPr id="4" name="Rectangle 3">
            <a:extLst>
              <a:ext uri="{FF2B5EF4-FFF2-40B4-BE49-F238E27FC236}">
                <a16:creationId xmlns:a16="http://schemas.microsoft.com/office/drawing/2014/main" id="{AFF34D95-A71A-4CC6-B1B4-FAB5661DF5C5}"/>
              </a:ext>
            </a:extLst>
          </p:cNvPr>
          <p:cNvSpPr txBox="1">
            <a:spLocks noChangeArrowheads="1"/>
          </p:cNvSpPr>
          <p:nvPr/>
        </p:nvSpPr>
        <p:spPr>
          <a:xfrm>
            <a:off x="685800" y="2362200"/>
            <a:ext cx="7772400" cy="41148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800" dirty="0"/>
              <a:t>Finding the right spot is </a:t>
            </a:r>
            <a:r>
              <a:rPr lang="en-US" altLang="en-US" sz="2800" dirty="0">
                <a:solidFill>
                  <a:srgbClr val="FF0000"/>
                </a:solidFill>
              </a:rPr>
              <a:t>O(log n)</a:t>
            </a:r>
          </a:p>
          <a:p>
            <a:pPr>
              <a:buFontTx/>
              <a:buNone/>
            </a:pPr>
            <a:endParaRPr lang="en-US" altLang="en-US" sz="2800" dirty="0">
              <a:solidFill>
                <a:srgbClr val="3333FF"/>
              </a:solidFill>
            </a:endParaRPr>
          </a:p>
          <a:p>
            <a:pPr>
              <a:buFontTx/>
              <a:buNone/>
            </a:pPr>
            <a:r>
              <a:rPr lang="en-US" altLang="en-US" sz="2800" dirty="0"/>
              <a:t>Performing the insertion (shuffle) is </a:t>
            </a:r>
            <a:r>
              <a:rPr lang="en-US" altLang="en-US" sz="2800" dirty="0">
                <a:solidFill>
                  <a:srgbClr val="FF0000"/>
                </a:solidFill>
              </a:rPr>
              <a:t>O(n)</a:t>
            </a:r>
          </a:p>
          <a:p>
            <a:pPr>
              <a:buFontTx/>
              <a:buNone/>
            </a:pPr>
            <a:endParaRPr lang="en-US" altLang="en-US" dirty="0"/>
          </a:p>
          <a:p>
            <a:pPr>
              <a:buFontTx/>
              <a:buNone/>
            </a:pPr>
            <a:r>
              <a:rPr lang="en-US" altLang="en-US" sz="2800" dirty="0"/>
              <a:t>Sequential steps, so add:</a:t>
            </a:r>
          </a:p>
          <a:p>
            <a:pPr>
              <a:buFontTx/>
              <a:buNone/>
            </a:pPr>
            <a:r>
              <a:rPr lang="en-US" altLang="en-US" sz="2800" dirty="0"/>
              <a:t>	Total work is </a:t>
            </a:r>
            <a:r>
              <a:rPr lang="en-US" altLang="en-US" sz="2800" dirty="0">
                <a:solidFill>
                  <a:srgbClr val="3333FF"/>
                </a:solidFill>
              </a:rPr>
              <a:t>O(log n + n) = </a:t>
            </a:r>
            <a:r>
              <a:rPr lang="en-US" altLang="en-US" sz="2800" dirty="0">
                <a:solidFill>
                  <a:srgbClr val="FF0000"/>
                </a:solidFill>
              </a:rPr>
              <a:t>O(n)</a:t>
            </a:r>
          </a:p>
          <a:p>
            <a:pPr>
              <a:buFontTx/>
              <a:buNone/>
            </a:pPr>
            <a:endParaRPr lang="en-US" altLang="en-US" dirty="0"/>
          </a:p>
        </p:txBody>
      </p:sp>
    </p:spTree>
    <p:extLst>
      <p:ext uri="{BB962C8B-B14F-4D97-AF65-F5344CB8AC3E}">
        <p14:creationId xmlns:p14="http://schemas.microsoft.com/office/powerpoint/2010/main" val="3051649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AF93FF7-EA87-6B44-A6A1-1CB994F45C2C}"/>
              </a:ext>
            </a:extLst>
          </p:cNvPr>
          <p:cNvSpPr>
            <a:spLocks noGrp="1" noChangeArrowheads="1"/>
          </p:cNvSpPr>
          <p:nvPr>
            <p:ph type="title"/>
          </p:nvPr>
        </p:nvSpPr>
        <p:spPr/>
        <p:txBody>
          <a:bodyPr/>
          <a:lstStyle/>
          <a:p>
            <a:pPr algn="l"/>
            <a:r>
              <a:rPr lang="en-US" altLang="en-US" dirty="0"/>
              <a:t>Comparing Data Structures</a:t>
            </a:r>
          </a:p>
        </p:txBody>
      </p:sp>
      <p:sp>
        <p:nvSpPr>
          <p:cNvPr id="4" name="Rectangle 3">
            <a:extLst>
              <a:ext uri="{FF2B5EF4-FFF2-40B4-BE49-F238E27FC236}">
                <a16:creationId xmlns:a16="http://schemas.microsoft.com/office/drawing/2014/main" id="{3D39B363-0A8E-4199-8A02-E48AF67CF75B}"/>
              </a:ext>
            </a:extLst>
          </p:cNvPr>
          <p:cNvSpPr txBox="1">
            <a:spLocks noChangeArrowheads="1"/>
          </p:cNvSpPr>
          <p:nvPr/>
        </p:nvSpPr>
        <p:spPr>
          <a:xfrm>
            <a:off x="990600" y="2514600"/>
            <a:ext cx="7848600" cy="2743200"/>
          </a:xfrm>
          <a:prstGeom prst="rect">
            <a:avLst/>
          </a:prstGeom>
        </p:spPr>
        <p:txBody>
          <a:bodyPr/>
          <a:lstStyle>
            <a:lvl1pPr marL="342900" indent="-342900" algn="l" rtl="0" eaLnBrk="0" fontAlgn="base" hangingPunct="0">
              <a:spcBef>
                <a:spcPct val="20000"/>
              </a:spcBef>
              <a:spcAft>
                <a:spcPct val="0"/>
              </a:spcAft>
              <a:buClr>
                <a:schemeClr val="tx2"/>
              </a:buClr>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663700">
              <a:buFontTx/>
              <a:buNone/>
            </a:pPr>
            <a:r>
              <a:rPr lang="en-US" altLang="en-US" sz="2800" b="1" u="sng" dirty="0"/>
              <a:t>Data Structure	Traverse	Search	Insert</a:t>
            </a:r>
          </a:p>
          <a:p>
            <a:pPr defTabSz="1663700">
              <a:buNone/>
            </a:pPr>
            <a:r>
              <a:rPr lang="en-US" altLang="en-US" sz="2800" b="1" dirty="0"/>
              <a:t>Unsorted </a:t>
            </a:r>
            <a:r>
              <a:rPr lang="en-US" altLang="en-US" sz="2800" b="1" dirty="0" err="1"/>
              <a:t>ArrayList</a:t>
            </a:r>
            <a:r>
              <a:rPr lang="en-US" altLang="en-US" sz="2800" b="1" dirty="0"/>
              <a:t> 	O(n)	O(n)	O(1)</a:t>
            </a:r>
          </a:p>
          <a:p>
            <a:pPr defTabSz="1663700">
              <a:buNone/>
            </a:pPr>
            <a:r>
              <a:rPr lang="en-US" altLang="en-US" sz="2800" b="1" dirty="0"/>
              <a:t>Sorted </a:t>
            </a:r>
            <a:r>
              <a:rPr lang="en-US" altLang="en-US" sz="2800" b="1" dirty="0" err="1"/>
              <a:t>ArrayList</a:t>
            </a:r>
            <a:r>
              <a:rPr lang="en-US" altLang="en-US" sz="2800" b="1" dirty="0"/>
              <a:t> 	O(n)	O(log n)</a:t>
            </a:r>
            <a:r>
              <a:rPr lang="en-US" altLang="en-US" sz="2400" b="1" dirty="0"/>
              <a:t>*</a:t>
            </a:r>
            <a:r>
              <a:rPr lang="en-US" altLang="en-US" sz="2800" b="1" dirty="0"/>
              <a:t>	O(n)</a:t>
            </a:r>
          </a:p>
          <a:p>
            <a:pPr defTabSz="1663700">
              <a:buNone/>
            </a:pPr>
            <a:r>
              <a:rPr lang="en-US" altLang="en-US" sz="2800" b="1" dirty="0"/>
              <a:t>Unsorted Array	O(n)	O(n)	O(1)</a:t>
            </a:r>
          </a:p>
          <a:p>
            <a:pPr defTabSz="1663700">
              <a:buNone/>
            </a:pPr>
            <a:r>
              <a:rPr lang="en-US" altLang="en-US" sz="2800" b="1" dirty="0"/>
              <a:t>Sorted Array	O(n)	</a:t>
            </a:r>
            <a:r>
              <a:rPr lang="en-US" altLang="en-US" sz="1200" dirty="0"/>
              <a:t> </a:t>
            </a:r>
            <a:r>
              <a:rPr lang="en-US" altLang="en-US" sz="2800" b="1" dirty="0"/>
              <a:t>O(log n)</a:t>
            </a:r>
            <a:r>
              <a:rPr lang="en-US" altLang="en-US" sz="2400" b="1" dirty="0"/>
              <a:t>*</a:t>
            </a:r>
            <a:r>
              <a:rPr lang="en-US" altLang="en-US" sz="2800" b="1" dirty="0"/>
              <a:t> 	O(n)</a:t>
            </a:r>
          </a:p>
          <a:p>
            <a:pPr defTabSz="1663700">
              <a:buFontTx/>
              <a:buNone/>
            </a:pPr>
            <a:r>
              <a:rPr lang="en-US" altLang="en-US" sz="2800" b="1" dirty="0"/>
              <a:t>	</a:t>
            </a:r>
          </a:p>
        </p:txBody>
      </p:sp>
      <p:sp>
        <p:nvSpPr>
          <p:cNvPr id="2" name="TextBox 1">
            <a:extLst>
              <a:ext uri="{FF2B5EF4-FFF2-40B4-BE49-F238E27FC236}">
                <a16:creationId xmlns:a16="http://schemas.microsoft.com/office/drawing/2014/main" id="{0A853A7E-FDD7-44B7-A299-35E4E2360F13}"/>
              </a:ext>
            </a:extLst>
          </p:cNvPr>
          <p:cNvSpPr txBox="1"/>
          <p:nvPr/>
        </p:nvSpPr>
        <p:spPr>
          <a:xfrm>
            <a:off x="5797858" y="5410200"/>
            <a:ext cx="2667000" cy="523220"/>
          </a:xfrm>
          <a:prstGeom prst="rect">
            <a:avLst/>
          </a:prstGeom>
          <a:noFill/>
        </p:spPr>
        <p:txBody>
          <a:bodyPr wrap="square" rtlCol="0">
            <a:spAutoFit/>
          </a:bodyPr>
          <a:lstStyle/>
          <a:p>
            <a:r>
              <a:rPr lang="en-US" dirty="0"/>
              <a:t>* Since it’s sorted you can use a binary search</a:t>
            </a:r>
          </a:p>
        </p:txBody>
      </p:sp>
    </p:spTree>
    <p:extLst>
      <p:ext uri="{BB962C8B-B14F-4D97-AF65-F5344CB8AC3E}">
        <p14:creationId xmlns:p14="http://schemas.microsoft.com/office/powerpoint/2010/main" val="329229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6550BA3-0323-F447-9B3A-845A479C40C6}"/>
              </a:ext>
            </a:extLst>
          </p:cNvPr>
          <p:cNvSpPr>
            <a:spLocks noGrp="1" noChangeArrowheads="1"/>
          </p:cNvSpPr>
          <p:nvPr>
            <p:ph type="title"/>
          </p:nvPr>
        </p:nvSpPr>
        <p:spPr/>
        <p:txBody>
          <a:bodyPr/>
          <a:lstStyle/>
          <a:p>
            <a:pPr algn="l"/>
            <a:r>
              <a:rPr lang="en-US" altLang="en-US"/>
              <a:t>Space Complexity</a:t>
            </a:r>
          </a:p>
        </p:txBody>
      </p:sp>
      <p:sp>
        <p:nvSpPr>
          <p:cNvPr id="6147" name="Rectangle 3">
            <a:extLst>
              <a:ext uri="{FF2B5EF4-FFF2-40B4-BE49-F238E27FC236}">
                <a16:creationId xmlns:a16="http://schemas.microsoft.com/office/drawing/2014/main" id="{72638518-0C93-5F46-B696-98613B8C903C}"/>
              </a:ext>
            </a:extLst>
          </p:cNvPr>
          <p:cNvSpPr>
            <a:spLocks noGrp="1" noChangeArrowheads="1"/>
          </p:cNvSpPr>
          <p:nvPr>
            <p:ph type="body" idx="1"/>
          </p:nvPr>
        </p:nvSpPr>
        <p:spPr/>
        <p:txBody>
          <a:bodyPr/>
          <a:lstStyle/>
          <a:p>
            <a:r>
              <a:rPr lang="en-US" altLang="en-US" sz="2400" dirty="0"/>
              <a:t>When memory was expensive, and machines didn’t have much we focused on making programs as space efficient as possible and developed schemes to make memory appear larger than it really was (virtual memory and memory paging schemes)</a:t>
            </a:r>
          </a:p>
          <a:p>
            <a:r>
              <a:rPr lang="en-US" altLang="en-US" sz="2400" dirty="0"/>
              <a:t>Although not as important today space complexity is still important in the field of embedded computing (handheld computer-based equipment like cell phones, e-readers, etc.)</a:t>
            </a:r>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29233CA-AC9A-2F42-BB06-A9EDF1203536}"/>
              </a:ext>
            </a:extLst>
          </p:cNvPr>
          <p:cNvSpPr>
            <a:spLocks noGrp="1" noChangeArrowheads="1"/>
          </p:cNvSpPr>
          <p:nvPr>
            <p:ph type="title"/>
          </p:nvPr>
        </p:nvSpPr>
        <p:spPr/>
        <p:txBody>
          <a:bodyPr/>
          <a:lstStyle/>
          <a:p>
            <a:pPr algn="l"/>
            <a:r>
              <a:rPr lang="en-US" altLang="en-US"/>
              <a:t>Time Complexity</a:t>
            </a:r>
          </a:p>
        </p:txBody>
      </p:sp>
      <p:sp>
        <p:nvSpPr>
          <p:cNvPr id="7171" name="Rectangle 3">
            <a:extLst>
              <a:ext uri="{FF2B5EF4-FFF2-40B4-BE49-F238E27FC236}">
                <a16:creationId xmlns:a16="http://schemas.microsoft.com/office/drawing/2014/main" id="{D31DE700-F87E-4940-A451-002E36BEE14F}"/>
              </a:ext>
            </a:extLst>
          </p:cNvPr>
          <p:cNvSpPr>
            <a:spLocks noGrp="1" noChangeArrowheads="1"/>
          </p:cNvSpPr>
          <p:nvPr>
            <p:ph type="body" idx="1"/>
          </p:nvPr>
        </p:nvSpPr>
        <p:spPr>
          <a:xfrm>
            <a:off x="457200" y="2057400"/>
            <a:ext cx="8229600" cy="4114800"/>
          </a:xfrm>
        </p:spPr>
        <p:txBody>
          <a:bodyPr/>
          <a:lstStyle/>
          <a:p>
            <a:r>
              <a:rPr lang="en-US" altLang="en-US" dirty="0"/>
              <a:t>Is the algorithm “fast enough” for my needs?</a:t>
            </a:r>
          </a:p>
          <a:p>
            <a:r>
              <a:rPr lang="en-US" altLang="en-US" dirty="0"/>
              <a:t>How much longer will the algorithm take if I increase the amount of data it must process to a very large number?</a:t>
            </a:r>
          </a:p>
          <a:p>
            <a:r>
              <a:rPr lang="en-US" altLang="en-US" dirty="0"/>
              <a:t>Given a set of algorithms that accomplish the same thing, which is the right one to choose?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29233CA-AC9A-2F42-BB06-A9EDF1203536}"/>
              </a:ext>
            </a:extLst>
          </p:cNvPr>
          <p:cNvSpPr>
            <a:spLocks noGrp="1" noChangeArrowheads="1"/>
          </p:cNvSpPr>
          <p:nvPr>
            <p:ph type="title"/>
          </p:nvPr>
        </p:nvSpPr>
        <p:spPr/>
        <p:txBody>
          <a:bodyPr/>
          <a:lstStyle/>
          <a:p>
            <a:pPr algn="l"/>
            <a:r>
              <a:rPr lang="en-US" altLang="en-US" dirty="0"/>
              <a:t>Running Time of a Program</a:t>
            </a:r>
          </a:p>
        </p:txBody>
      </p:sp>
      <p:sp>
        <p:nvSpPr>
          <p:cNvPr id="5" name="Right Arrow 4">
            <a:extLst>
              <a:ext uri="{FF2B5EF4-FFF2-40B4-BE49-F238E27FC236}">
                <a16:creationId xmlns:a16="http://schemas.microsoft.com/office/drawing/2014/main" id="{8AB03C7C-57C7-B640-81E9-A6F452A730C0}"/>
              </a:ext>
            </a:extLst>
          </p:cNvPr>
          <p:cNvSpPr/>
          <p:nvPr/>
        </p:nvSpPr>
        <p:spPr>
          <a:xfrm>
            <a:off x="924388" y="4193959"/>
            <a:ext cx="746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0EA5FD-FB89-5C4C-99E6-6D6C41692E77}"/>
              </a:ext>
            </a:extLst>
          </p:cNvPr>
          <p:cNvSpPr/>
          <p:nvPr/>
        </p:nvSpPr>
        <p:spPr>
          <a:xfrm>
            <a:off x="924388" y="3812959"/>
            <a:ext cx="9144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Rectangle 6">
            <a:extLst>
              <a:ext uri="{FF2B5EF4-FFF2-40B4-BE49-F238E27FC236}">
                <a16:creationId xmlns:a16="http://schemas.microsoft.com/office/drawing/2014/main" id="{E27AB0F2-431E-5F49-A89E-1653BD684626}"/>
              </a:ext>
            </a:extLst>
          </p:cNvPr>
          <p:cNvSpPr/>
          <p:nvPr/>
        </p:nvSpPr>
        <p:spPr>
          <a:xfrm>
            <a:off x="1838788" y="3812959"/>
            <a:ext cx="9144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a:extLst>
              <a:ext uri="{FF2B5EF4-FFF2-40B4-BE49-F238E27FC236}">
                <a16:creationId xmlns:a16="http://schemas.microsoft.com/office/drawing/2014/main" id="{2D0A9B4B-46E5-4F49-9249-7B66C057645C}"/>
              </a:ext>
            </a:extLst>
          </p:cNvPr>
          <p:cNvSpPr/>
          <p:nvPr/>
        </p:nvSpPr>
        <p:spPr>
          <a:xfrm>
            <a:off x="2753188" y="3812959"/>
            <a:ext cx="9144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Rectangle 8">
            <a:extLst>
              <a:ext uri="{FF2B5EF4-FFF2-40B4-BE49-F238E27FC236}">
                <a16:creationId xmlns:a16="http://schemas.microsoft.com/office/drawing/2014/main" id="{0E51EA10-51C7-7D41-AE95-8C1DD0A10A22}"/>
              </a:ext>
            </a:extLst>
          </p:cNvPr>
          <p:cNvSpPr/>
          <p:nvPr/>
        </p:nvSpPr>
        <p:spPr>
          <a:xfrm>
            <a:off x="3667588" y="3812959"/>
            <a:ext cx="9144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 name="Rectangle 9">
            <a:extLst>
              <a:ext uri="{FF2B5EF4-FFF2-40B4-BE49-F238E27FC236}">
                <a16:creationId xmlns:a16="http://schemas.microsoft.com/office/drawing/2014/main" id="{8A530335-2ADB-654F-B909-267E0E60ED82}"/>
              </a:ext>
            </a:extLst>
          </p:cNvPr>
          <p:cNvSpPr/>
          <p:nvPr/>
        </p:nvSpPr>
        <p:spPr>
          <a:xfrm>
            <a:off x="4581988" y="3812959"/>
            <a:ext cx="9144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a:extLst>
              <a:ext uri="{FF2B5EF4-FFF2-40B4-BE49-F238E27FC236}">
                <a16:creationId xmlns:a16="http://schemas.microsoft.com/office/drawing/2014/main" id="{77FD34B2-5356-024D-B67B-972A0D3484F5}"/>
              </a:ext>
            </a:extLst>
          </p:cNvPr>
          <p:cNvSpPr/>
          <p:nvPr/>
        </p:nvSpPr>
        <p:spPr>
          <a:xfrm>
            <a:off x="5496388" y="3812959"/>
            <a:ext cx="9144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a:extLst>
              <a:ext uri="{FF2B5EF4-FFF2-40B4-BE49-F238E27FC236}">
                <a16:creationId xmlns:a16="http://schemas.microsoft.com/office/drawing/2014/main" id="{3E8933A4-3AF2-6642-8C89-ED30E84F36A4}"/>
              </a:ext>
            </a:extLst>
          </p:cNvPr>
          <p:cNvSpPr/>
          <p:nvPr/>
        </p:nvSpPr>
        <p:spPr>
          <a:xfrm>
            <a:off x="6410788" y="3812959"/>
            <a:ext cx="9144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a:extLst>
              <a:ext uri="{FF2B5EF4-FFF2-40B4-BE49-F238E27FC236}">
                <a16:creationId xmlns:a16="http://schemas.microsoft.com/office/drawing/2014/main" id="{E8DC763E-4EF4-AB46-A062-683F58828012}"/>
              </a:ext>
            </a:extLst>
          </p:cNvPr>
          <p:cNvSpPr/>
          <p:nvPr/>
        </p:nvSpPr>
        <p:spPr>
          <a:xfrm>
            <a:off x="7325188" y="3812959"/>
            <a:ext cx="9144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TextBox 15">
            <a:extLst>
              <a:ext uri="{FF2B5EF4-FFF2-40B4-BE49-F238E27FC236}">
                <a16:creationId xmlns:a16="http://schemas.microsoft.com/office/drawing/2014/main" id="{5F3FE8EB-BF1A-FA45-B593-F71FF3DAFC4C}"/>
              </a:ext>
            </a:extLst>
          </p:cNvPr>
          <p:cNvSpPr txBox="1"/>
          <p:nvPr/>
        </p:nvSpPr>
        <p:spPr>
          <a:xfrm>
            <a:off x="4351052" y="4358027"/>
            <a:ext cx="1890518" cy="369332"/>
          </a:xfrm>
          <a:prstGeom prst="rect">
            <a:avLst/>
          </a:prstGeom>
          <a:noFill/>
        </p:spPr>
        <p:txBody>
          <a:bodyPr wrap="none" rtlCol="0">
            <a:spAutoFit/>
          </a:bodyPr>
          <a:lstStyle/>
          <a:p>
            <a:r>
              <a:rPr lang="en-US" dirty="0"/>
              <a:t>time (clock cycles)</a:t>
            </a:r>
          </a:p>
        </p:txBody>
      </p:sp>
      <p:sp>
        <p:nvSpPr>
          <p:cNvPr id="17" name="TextBox 16">
            <a:extLst>
              <a:ext uri="{FF2B5EF4-FFF2-40B4-BE49-F238E27FC236}">
                <a16:creationId xmlns:a16="http://schemas.microsoft.com/office/drawing/2014/main" id="{2DF9FEC8-01C6-F345-A550-02327846F178}"/>
              </a:ext>
            </a:extLst>
          </p:cNvPr>
          <p:cNvSpPr txBox="1"/>
          <p:nvPr/>
        </p:nvSpPr>
        <p:spPr>
          <a:xfrm>
            <a:off x="1102728" y="3443627"/>
            <a:ext cx="784189" cy="461665"/>
          </a:xfrm>
          <a:prstGeom prst="rect">
            <a:avLst/>
          </a:prstGeom>
          <a:noFill/>
        </p:spPr>
        <p:txBody>
          <a:bodyPr wrap="none" rtlCol="0">
            <a:spAutoFit/>
          </a:bodyPr>
          <a:lstStyle/>
          <a:p>
            <a:r>
              <a:rPr lang="en-US" sz="2400" dirty="0"/>
              <a:t>CPU</a:t>
            </a:r>
          </a:p>
        </p:txBody>
      </p:sp>
      <p:sp>
        <p:nvSpPr>
          <p:cNvPr id="18" name="TextBox 17">
            <a:extLst>
              <a:ext uri="{FF2B5EF4-FFF2-40B4-BE49-F238E27FC236}">
                <a16:creationId xmlns:a16="http://schemas.microsoft.com/office/drawing/2014/main" id="{7100E16D-F16B-4745-B9BF-CE57C2D38D21}"/>
              </a:ext>
            </a:extLst>
          </p:cNvPr>
          <p:cNvSpPr txBox="1"/>
          <p:nvPr/>
        </p:nvSpPr>
        <p:spPr>
          <a:xfrm>
            <a:off x="2133600" y="3443627"/>
            <a:ext cx="2039341" cy="461665"/>
          </a:xfrm>
          <a:prstGeom prst="rect">
            <a:avLst/>
          </a:prstGeom>
          <a:noFill/>
        </p:spPr>
        <p:txBody>
          <a:bodyPr wrap="none" rtlCol="0">
            <a:spAutoFit/>
          </a:bodyPr>
          <a:lstStyle/>
          <a:p>
            <a:r>
              <a:rPr lang="en-US" sz="2400" dirty="0"/>
              <a:t>memory</a:t>
            </a:r>
            <a:r>
              <a:rPr lang="en-US" dirty="0"/>
              <a:t> </a:t>
            </a:r>
            <a:r>
              <a:rPr lang="en-US" sz="2400" dirty="0"/>
              <a:t>access</a:t>
            </a:r>
          </a:p>
        </p:txBody>
      </p:sp>
      <p:sp>
        <p:nvSpPr>
          <p:cNvPr id="19" name="TextBox 18">
            <a:extLst>
              <a:ext uri="{FF2B5EF4-FFF2-40B4-BE49-F238E27FC236}">
                <a16:creationId xmlns:a16="http://schemas.microsoft.com/office/drawing/2014/main" id="{5BEB2E1E-C4ED-4342-9E19-D832BA21DE12}"/>
              </a:ext>
            </a:extLst>
          </p:cNvPr>
          <p:cNvSpPr txBox="1"/>
          <p:nvPr/>
        </p:nvSpPr>
        <p:spPr>
          <a:xfrm>
            <a:off x="4828030" y="3431959"/>
            <a:ext cx="2047355" cy="461665"/>
          </a:xfrm>
          <a:prstGeom prst="rect">
            <a:avLst/>
          </a:prstGeom>
          <a:noFill/>
        </p:spPr>
        <p:txBody>
          <a:bodyPr wrap="none" rtlCol="0">
            <a:spAutoFit/>
          </a:bodyPr>
          <a:lstStyle/>
          <a:p>
            <a:r>
              <a:rPr lang="en-US" sz="2400" dirty="0"/>
              <a:t>disk I/O access</a:t>
            </a:r>
          </a:p>
        </p:txBody>
      </p:sp>
    </p:spTree>
    <p:extLst>
      <p:ext uri="{BB962C8B-B14F-4D97-AF65-F5344CB8AC3E}">
        <p14:creationId xmlns:p14="http://schemas.microsoft.com/office/powerpoint/2010/main" val="284283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03C5190-6C94-F045-BB2C-CA7274F0A2F7}"/>
              </a:ext>
            </a:extLst>
          </p:cNvPr>
          <p:cNvSpPr>
            <a:spLocks noGrp="1" noChangeArrowheads="1"/>
          </p:cNvSpPr>
          <p:nvPr>
            <p:ph type="title"/>
          </p:nvPr>
        </p:nvSpPr>
        <p:spPr/>
        <p:txBody>
          <a:bodyPr/>
          <a:lstStyle/>
          <a:p>
            <a:pPr algn="l"/>
            <a:r>
              <a:rPr lang="en-US" altLang="en-US"/>
              <a:t>Cases to examine</a:t>
            </a:r>
          </a:p>
        </p:txBody>
      </p:sp>
      <p:sp>
        <p:nvSpPr>
          <p:cNvPr id="8195" name="Rectangle 3">
            <a:extLst>
              <a:ext uri="{FF2B5EF4-FFF2-40B4-BE49-F238E27FC236}">
                <a16:creationId xmlns:a16="http://schemas.microsoft.com/office/drawing/2014/main" id="{C0B12FF1-1F6F-5D42-AF0A-8BF8E392EE61}"/>
              </a:ext>
            </a:extLst>
          </p:cNvPr>
          <p:cNvSpPr>
            <a:spLocks noGrp="1" noChangeArrowheads="1"/>
          </p:cNvSpPr>
          <p:nvPr>
            <p:ph type="body" idx="1"/>
          </p:nvPr>
        </p:nvSpPr>
        <p:spPr/>
        <p:txBody>
          <a:bodyPr/>
          <a:lstStyle/>
          <a:p>
            <a:r>
              <a:rPr lang="en-US" altLang="en-US" sz="2400" dirty="0"/>
              <a:t>Best case (Omega) - </a:t>
            </a:r>
            <a:r>
              <a:rPr lang="en-US" altLang="en-US" sz="2400" dirty="0">
                <a:sym typeface="Symbol" pitchFamily="2" charset="2"/>
              </a:rPr>
              <a:t></a:t>
            </a:r>
            <a:r>
              <a:rPr lang="en-US" altLang="en-US" sz="2400" dirty="0"/>
              <a:t>(f(n)) </a:t>
            </a:r>
          </a:p>
          <a:p>
            <a:pPr lvl="1"/>
            <a:r>
              <a:rPr lang="en-US" altLang="en-US" sz="2400" dirty="0"/>
              <a:t>if the algorithm is executed, the fewest number of instructions are executed</a:t>
            </a:r>
          </a:p>
          <a:p>
            <a:r>
              <a:rPr lang="en-US" altLang="en-US" sz="2400" dirty="0"/>
              <a:t>Average case (Theta) - </a:t>
            </a:r>
            <a:r>
              <a:rPr lang="en-US" altLang="en-US" sz="2400" dirty="0" err="1">
                <a:cs typeface="Times New Roman" panose="02020603050405020304" pitchFamily="18" charset="0"/>
                <a:sym typeface="Symbol" pitchFamily="2" charset="2"/>
              </a:rPr>
              <a:t>θ</a:t>
            </a:r>
            <a:r>
              <a:rPr lang="en-US" altLang="en-US" sz="2400" dirty="0"/>
              <a:t>(f(n)) </a:t>
            </a:r>
          </a:p>
          <a:p>
            <a:pPr lvl="1"/>
            <a:r>
              <a:rPr lang="en-US" altLang="en-US" sz="2400" dirty="0"/>
              <a:t>executing the algorithm produces path lengths that will on average be the same </a:t>
            </a:r>
          </a:p>
          <a:p>
            <a:r>
              <a:rPr lang="en-US" altLang="en-US" sz="2400" dirty="0"/>
              <a:t>Worst case (Big-O) - O(f(n))  </a:t>
            </a:r>
          </a:p>
          <a:p>
            <a:pPr lvl="1"/>
            <a:r>
              <a:rPr lang="en-US" altLang="en-US" sz="2400" dirty="0"/>
              <a:t>executing the algorithm produces path lengths that are always a maximum</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F261322-AB7B-2842-A1B9-17A40E7DD948}"/>
              </a:ext>
            </a:extLst>
          </p:cNvPr>
          <p:cNvSpPr>
            <a:spLocks noGrp="1" noChangeArrowheads="1"/>
          </p:cNvSpPr>
          <p:nvPr>
            <p:ph type="title"/>
          </p:nvPr>
        </p:nvSpPr>
        <p:spPr/>
        <p:txBody>
          <a:bodyPr/>
          <a:lstStyle/>
          <a:p>
            <a:pPr algn="l"/>
            <a:r>
              <a:rPr lang="en-US" altLang="en-US"/>
              <a:t>Worst case analysis</a:t>
            </a:r>
          </a:p>
        </p:txBody>
      </p:sp>
      <p:sp>
        <p:nvSpPr>
          <p:cNvPr id="9219" name="Rectangle 3">
            <a:extLst>
              <a:ext uri="{FF2B5EF4-FFF2-40B4-BE49-F238E27FC236}">
                <a16:creationId xmlns:a16="http://schemas.microsoft.com/office/drawing/2014/main" id="{32874BC6-5E53-4C47-BAB3-4FF50CC5A3F5}"/>
              </a:ext>
            </a:extLst>
          </p:cNvPr>
          <p:cNvSpPr>
            <a:spLocks noGrp="1" noChangeArrowheads="1"/>
          </p:cNvSpPr>
          <p:nvPr>
            <p:ph type="body" idx="1"/>
          </p:nvPr>
        </p:nvSpPr>
        <p:spPr/>
        <p:txBody>
          <a:bodyPr/>
          <a:lstStyle/>
          <a:p>
            <a:r>
              <a:rPr lang="en-US" altLang="en-US" dirty="0"/>
              <a:t>Of the three cases the only real useful case (from the standpoint of program design) is that of the worst case</a:t>
            </a:r>
          </a:p>
          <a:p>
            <a:r>
              <a:rPr lang="en-US" altLang="en-US" dirty="0"/>
              <a:t>Worst case helps answer the software lifecycle issue of:</a:t>
            </a:r>
          </a:p>
          <a:p>
            <a:pPr lvl="1"/>
            <a:r>
              <a:rPr lang="en-US" altLang="en-US" dirty="0"/>
              <a:t>If its good enough today, will it be good enough tomorrow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E07C2AE-3097-4542-A14A-0BA92FC9459A}"/>
              </a:ext>
            </a:extLst>
          </p:cNvPr>
          <p:cNvSpPr>
            <a:spLocks noGrp="1" noChangeArrowheads="1"/>
          </p:cNvSpPr>
          <p:nvPr>
            <p:ph type="title"/>
          </p:nvPr>
        </p:nvSpPr>
        <p:spPr/>
        <p:txBody>
          <a:bodyPr/>
          <a:lstStyle/>
          <a:p>
            <a:pPr algn="l"/>
            <a:r>
              <a:rPr lang="en-US" altLang="en-US"/>
              <a:t>Frequency Count</a:t>
            </a:r>
          </a:p>
        </p:txBody>
      </p:sp>
      <p:sp>
        <p:nvSpPr>
          <p:cNvPr id="10243" name="Rectangle 3">
            <a:extLst>
              <a:ext uri="{FF2B5EF4-FFF2-40B4-BE49-F238E27FC236}">
                <a16:creationId xmlns:a16="http://schemas.microsoft.com/office/drawing/2014/main" id="{9A632E29-2691-5F47-BFEB-5962995ABBB2}"/>
              </a:ext>
            </a:extLst>
          </p:cNvPr>
          <p:cNvSpPr>
            <a:spLocks noGrp="1" noChangeArrowheads="1"/>
          </p:cNvSpPr>
          <p:nvPr>
            <p:ph type="body" idx="1"/>
          </p:nvPr>
        </p:nvSpPr>
        <p:spPr/>
        <p:txBody>
          <a:bodyPr/>
          <a:lstStyle/>
          <a:p>
            <a:r>
              <a:rPr lang="en-US" altLang="en-US"/>
              <a:t>examine a piece of code and predict the number of instructions to be executed </a:t>
            </a:r>
          </a:p>
          <a:p>
            <a:r>
              <a:rPr lang="en-US" altLang="en-US"/>
              <a:t>Ex</a:t>
            </a:r>
          </a:p>
        </p:txBody>
      </p:sp>
      <p:sp>
        <p:nvSpPr>
          <p:cNvPr id="10244" name="Rectangle 4">
            <a:extLst>
              <a:ext uri="{FF2B5EF4-FFF2-40B4-BE49-F238E27FC236}">
                <a16:creationId xmlns:a16="http://schemas.microsoft.com/office/drawing/2014/main" id="{8C05EB2A-2133-1B41-8B96-7DE16140621A}"/>
              </a:ext>
            </a:extLst>
          </p:cNvPr>
          <p:cNvSpPr>
            <a:spLocks noChangeArrowheads="1"/>
          </p:cNvSpPr>
          <p:nvPr/>
        </p:nvSpPr>
        <p:spPr bwMode="auto">
          <a:xfrm>
            <a:off x="6810375" y="38544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p>
        </p:txBody>
      </p:sp>
      <p:sp>
        <p:nvSpPr>
          <p:cNvPr id="10246" name="Text Box 6">
            <a:extLst>
              <a:ext uri="{FF2B5EF4-FFF2-40B4-BE49-F238E27FC236}">
                <a16:creationId xmlns:a16="http://schemas.microsoft.com/office/drawing/2014/main" id="{E4290044-11A1-9D42-90D0-A9517AAE1A16}"/>
              </a:ext>
            </a:extLst>
          </p:cNvPr>
          <p:cNvSpPr txBox="1">
            <a:spLocks noChangeArrowheads="1"/>
          </p:cNvSpPr>
          <p:nvPr/>
        </p:nvSpPr>
        <p:spPr bwMode="auto">
          <a:xfrm>
            <a:off x="2590800" y="4191000"/>
            <a:ext cx="22860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Code</a:t>
            </a:r>
            <a:endParaRPr lang="en-US" altLang="en-US"/>
          </a:p>
          <a:p>
            <a:pPr>
              <a:spcBef>
                <a:spcPct val="50000"/>
              </a:spcBef>
            </a:pPr>
            <a:r>
              <a:rPr lang="en-US" altLang="en-US"/>
              <a:t>for (int i=0; i&lt; n ; i++)</a:t>
            </a:r>
          </a:p>
          <a:p>
            <a:pPr>
              <a:spcBef>
                <a:spcPct val="50000"/>
              </a:spcBef>
            </a:pPr>
            <a:r>
              <a:rPr lang="en-US" altLang="en-US"/>
              <a:t>     {  cout &lt;&lt; i;</a:t>
            </a:r>
          </a:p>
          <a:p>
            <a:pPr>
              <a:spcBef>
                <a:spcPct val="50000"/>
              </a:spcBef>
            </a:pPr>
            <a:r>
              <a:rPr lang="en-US" altLang="en-US"/>
              <a:t>         p = p + i;</a:t>
            </a:r>
          </a:p>
          <a:p>
            <a:pPr>
              <a:spcBef>
                <a:spcPct val="50000"/>
              </a:spcBef>
            </a:pPr>
            <a:r>
              <a:rPr lang="en-US" altLang="en-US"/>
              <a:t>      } </a:t>
            </a:r>
          </a:p>
        </p:txBody>
      </p:sp>
      <p:sp>
        <p:nvSpPr>
          <p:cNvPr id="10249" name="Text Box 9">
            <a:extLst>
              <a:ext uri="{FF2B5EF4-FFF2-40B4-BE49-F238E27FC236}">
                <a16:creationId xmlns:a16="http://schemas.microsoft.com/office/drawing/2014/main" id="{89EDB6D4-2DE3-F845-8078-E0B534F27B32}"/>
              </a:ext>
            </a:extLst>
          </p:cNvPr>
          <p:cNvSpPr txBox="1">
            <a:spLocks noChangeArrowheads="1"/>
          </p:cNvSpPr>
          <p:nvPr/>
        </p:nvSpPr>
        <p:spPr bwMode="auto">
          <a:xfrm>
            <a:off x="4876800" y="4191000"/>
            <a:ext cx="60960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F.C.</a:t>
            </a:r>
          </a:p>
          <a:p>
            <a:pPr>
              <a:spcBef>
                <a:spcPct val="50000"/>
              </a:spcBef>
            </a:pPr>
            <a:r>
              <a:rPr lang="en-US" altLang="en-US"/>
              <a:t>n+1</a:t>
            </a:r>
          </a:p>
          <a:p>
            <a:pPr>
              <a:spcBef>
                <a:spcPct val="50000"/>
              </a:spcBef>
            </a:pPr>
            <a:r>
              <a:rPr lang="en-US" altLang="en-US"/>
              <a:t>n</a:t>
            </a:r>
          </a:p>
          <a:p>
            <a:pPr>
              <a:spcBef>
                <a:spcPct val="50000"/>
              </a:spcBef>
            </a:pPr>
            <a:r>
              <a:rPr lang="en-US" altLang="en-US"/>
              <a:t>n</a:t>
            </a:r>
          </a:p>
          <a:p>
            <a:pPr>
              <a:spcBef>
                <a:spcPct val="50000"/>
              </a:spcBef>
            </a:pPr>
            <a:r>
              <a:rPr lang="en-US" altLang="en-US"/>
              <a:t>____</a:t>
            </a:r>
          </a:p>
          <a:p>
            <a:pPr>
              <a:spcBef>
                <a:spcPct val="50000"/>
              </a:spcBef>
            </a:pPr>
            <a:r>
              <a:rPr lang="en-US" altLang="en-US"/>
              <a:t>3n+1</a:t>
            </a:r>
          </a:p>
        </p:txBody>
      </p:sp>
      <p:sp>
        <p:nvSpPr>
          <p:cNvPr id="10253" name="Text Box 13">
            <a:extLst>
              <a:ext uri="{FF2B5EF4-FFF2-40B4-BE49-F238E27FC236}">
                <a16:creationId xmlns:a16="http://schemas.microsoft.com/office/drawing/2014/main" id="{A218AC37-81B6-5C43-B19F-08C898DD2F22}"/>
              </a:ext>
            </a:extLst>
          </p:cNvPr>
          <p:cNvSpPr txBox="1">
            <a:spLocks noChangeArrowheads="1"/>
          </p:cNvSpPr>
          <p:nvPr/>
        </p:nvSpPr>
        <p:spPr bwMode="auto">
          <a:xfrm>
            <a:off x="1600200" y="4191000"/>
            <a:ext cx="762000"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Inst #</a:t>
            </a:r>
            <a:endParaRPr lang="en-US" altLang="en-US"/>
          </a:p>
          <a:p>
            <a:pPr algn="ctr">
              <a:spcBef>
                <a:spcPct val="50000"/>
              </a:spcBef>
            </a:pPr>
            <a:r>
              <a:rPr lang="en-US" altLang="en-US"/>
              <a:t>1</a:t>
            </a:r>
          </a:p>
          <a:p>
            <a:pPr algn="ctr">
              <a:spcBef>
                <a:spcPct val="50000"/>
              </a:spcBef>
            </a:pPr>
            <a:r>
              <a:rPr lang="en-US" altLang="en-US"/>
              <a:t>2</a:t>
            </a:r>
          </a:p>
          <a:p>
            <a:pPr algn="ctr">
              <a:spcBef>
                <a:spcPct val="50000"/>
              </a:spcBef>
            </a:pPr>
            <a:r>
              <a:rPr lang="en-US" altLang="en-US"/>
              <a:t>3</a:t>
            </a:r>
          </a:p>
        </p:txBody>
      </p:sp>
      <p:sp>
        <p:nvSpPr>
          <p:cNvPr id="10254" name="Text Box 14">
            <a:extLst>
              <a:ext uri="{FF2B5EF4-FFF2-40B4-BE49-F238E27FC236}">
                <a16:creationId xmlns:a16="http://schemas.microsoft.com/office/drawing/2014/main" id="{F72D23A6-BC07-A042-9BAA-4CF4E177C645}"/>
              </a:ext>
            </a:extLst>
          </p:cNvPr>
          <p:cNvSpPr txBox="1">
            <a:spLocks noChangeArrowheads="1"/>
          </p:cNvSpPr>
          <p:nvPr/>
        </p:nvSpPr>
        <p:spPr bwMode="auto">
          <a:xfrm>
            <a:off x="2057400" y="3581400"/>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for each instruction predict how many times each will be encountered as the code runs</a:t>
            </a:r>
          </a:p>
        </p:txBody>
      </p:sp>
      <p:sp>
        <p:nvSpPr>
          <p:cNvPr id="10255" name="Text Box 15">
            <a:extLst>
              <a:ext uri="{FF2B5EF4-FFF2-40B4-BE49-F238E27FC236}">
                <a16:creationId xmlns:a16="http://schemas.microsoft.com/office/drawing/2014/main" id="{32679E10-21C3-BF4A-92D1-CD2055340B64}"/>
              </a:ext>
            </a:extLst>
          </p:cNvPr>
          <p:cNvSpPr txBox="1">
            <a:spLocks noChangeArrowheads="1"/>
          </p:cNvSpPr>
          <p:nvPr/>
        </p:nvSpPr>
        <p:spPr bwMode="auto">
          <a:xfrm>
            <a:off x="1905000" y="6248400"/>
            <a:ext cx="563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totaling the counts produces the F.C. (frequency count)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AA67806-5862-0A46-9FA8-DBCBE9868DC0}"/>
              </a:ext>
            </a:extLst>
          </p:cNvPr>
          <p:cNvSpPr>
            <a:spLocks noGrp="1" noChangeArrowheads="1"/>
          </p:cNvSpPr>
          <p:nvPr>
            <p:ph type="title"/>
          </p:nvPr>
        </p:nvSpPr>
        <p:spPr/>
        <p:txBody>
          <a:bodyPr/>
          <a:lstStyle/>
          <a:p>
            <a:pPr algn="l"/>
            <a:r>
              <a:rPr lang="en-US" altLang="en-US"/>
              <a:t>Order of magnitude</a:t>
            </a:r>
          </a:p>
        </p:txBody>
      </p:sp>
      <p:sp>
        <p:nvSpPr>
          <p:cNvPr id="11267" name="Rectangle 3">
            <a:extLst>
              <a:ext uri="{FF2B5EF4-FFF2-40B4-BE49-F238E27FC236}">
                <a16:creationId xmlns:a16="http://schemas.microsoft.com/office/drawing/2014/main" id="{D88614FE-1D23-9242-A8D0-FCBCA7CF5135}"/>
              </a:ext>
            </a:extLst>
          </p:cNvPr>
          <p:cNvSpPr>
            <a:spLocks noGrp="1" noChangeArrowheads="1"/>
          </p:cNvSpPr>
          <p:nvPr>
            <p:ph type="body" idx="1"/>
          </p:nvPr>
        </p:nvSpPr>
        <p:spPr>
          <a:xfrm>
            <a:off x="685800" y="1905000"/>
            <a:ext cx="7772400" cy="4114800"/>
          </a:xfrm>
        </p:spPr>
        <p:txBody>
          <a:bodyPr/>
          <a:lstStyle/>
          <a:p>
            <a:r>
              <a:rPr lang="en-US" altLang="en-US" sz="2000" dirty="0"/>
              <a:t>In the previous example </a:t>
            </a:r>
            <a:r>
              <a:rPr lang="en-US" altLang="en-US" sz="2000" dirty="0" err="1"/>
              <a:t>best_case</a:t>
            </a:r>
            <a:r>
              <a:rPr lang="en-US" altLang="en-US" sz="2000" dirty="0"/>
              <a:t>=</a:t>
            </a:r>
            <a:r>
              <a:rPr lang="en-US" altLang="en-US" sz="2000" dirty="0" err="1"/>
              <a:t>avg_case</a:t>
            </a:r>
            <a:r>
              <a:rPr lang="en-US" altLang="en-US" sz="2000" dirty="0"/>
              <a:t>=</a:t>
            </a:r>
            <a:r>
              <a:rPr lang="en-US" altLang="en-US" sz="2000" dirty="0" err="1"/>
              <a:t>worst_case</a:t>
            </a:r>
            <a:r>
              <a:rPr lang="en-US" altLang="en-US" sz="2000" dirty="0"/>
              <a:t> because the example was based just on fixed iteration</a:t>
            </a:r>
          </a:p>
          <a:p>
            <a:r>
              <a:rPr lang="en-US" altLang="en-US" sz="2000" dirty="0"/>
              <a:t>taken by itself, F.C. is relatively meaningless but expressed as an order of magnitude we can use it as an estimator of algorithm performance  as we increase the amount of data</a:t>
            </a:r>
          </a:p>
          <a:p>
            <a:r>
              <a:rPr lang="en-US" altLang="en-US" sz="2000" dirty="0"/>
              <a:t>to convert F.C. to order of magnitude:</a:t>
            </a:r>
          </a:p>
          <a:p>
            <a:pPr lvl="1"/>
            <a:r>
              <a:rPr lang="en-US" altLang="en-US" sz="2000" dirty="0"/>
              <a:t>discard constant terms</a:t>
            </a:r>
          </a:p>
          <a:p>
            <a:pPr lvl="1"/>
            <a:r>
              <a:rPr lang="en-US" altLang="en-US" sz="2000" dirty="0"/>
              <a:t>disregard coefficients</a:t>
            </a:r>
          </a:p>
          <a:p>
            <a:pPr lvl="1"/>
            <a:r>
              <a:rPr lang="en-US" altLang="en-US" sz="2000" dirty="0"/>
              <a:t>pick the most significant term</a:t>
            </a:r>
          </a:p>
          <a:p>
            <a:r>
              <a:rPr lang="en-US" altLang="en-US" sz="2000" dirty="0"/>
              <a:t>the order of magnitude of 3n+1 becomes n</a:t>
            </a:r>
            <a:endParaRPr lang="en-US" altLang="en-US" sz="2400" dirty="0"/>
          </a:p>
          <a:p>
            <a:r>
              <a:rPr lang="en-US" altLang="en-US" sz="2000" dirty="0"/>
              <a:t>if F.C. is always calculated taking a worst case path through the algorithm the order of magnitude is called Big O (i.e. O(n))</a:t>
            </a:r>
          </a:p>
          <a:p>
            <a:endParaRPr lang="en-US" altLang="en-US" dirty="0"/>
          </a:p>
        </p:txBody>
      </p:sp>
    </p:spTree>
  </p:cSld>
  <p:clrMapOvr>
    <a:masterClrMapping/>
  </p:clrMapOvr>
</p:sld>
</file>

<file path=ppt/theme/theme1.xml><?xml version="1.0" encoding="utf-8"?>
<a:theme xmlns:a="http://schemas.openxmlformats.org/drawingml/2006/main" name="FIREBALL.POT">
  <a:themeElements>
    <a:clrScheme name="FIREBALL.POT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POT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POT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Designs\FIREBALL.POT</Template>
  <TotalTime>2687</TotalTime>
  <Words>1335</Words>
  <Application>Microsoft Office PowerPoint</Application>
  <PresentationFormat>On-screen Show (4:3)</PresentationFormat>
  <Paragraphs>228</Paragraphs>
  <Slides>27</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FIREBALL.POT</vt:lpstr>
      <vt:lpstr>Algorithm Analysis (Big O)</vt:lpstr>
      <vt:lpstr>Complexity</vt:lpstr>
      <vt:lpstr>Space Complexity</vt:lpstr>
      <vt:lpstr>Time Complexity</vt:lpstr>
      <vt:lpstr>Running Time of a Program</vt:lpstr>
      <vt:lpstr>Cases to examine</vt:lpstr>
      <vt:lpstr>Worst case analysis</vt:lpstr>
      <vt:lpstr>Frequency Count</vt:lpstr>
      <vt:lpstr>Order of magnitude</vt:lpstr>
      <vt:lpstr>Another example</vt:lpstr>
      <vt:lpstr>What is Big O</vt:lpstr>
      <vt:lpstr>Common growth rates</vt:lpstr>
      <vt:lpstr>A Few Comparisons</vt:lpstr>
      <vt:lpstr>Race I</vt:lpstr>
      <vt:lpstr>Race II</vt:lpstr>
      <vt:lpstr>Race III</vt:lpstr>
      <vt:lpstr>Race IV</vt:lpstr>
      <vt:lpstr>Race Results</vt:lpstr>
      <vt:lpstr>Common Names</vt:lpstr>
      <vt:lpstr>Comparing Data Structures</vt:lpstr>
      <vt:lpstr>Insertion</vt:lpstr>
      <vt:lpstr>Comparing Data Structures</vt:lpstr>
      <vt:lpstr>Insertion into an ArrayList/Array</vt:lpstr>
      <vt:lpstr>Shuffling Elements</vt:lpstr>
      <vt:lpstr>Shuffling Elements</vt:lpstr>
      <vt:lpstr>Insertion into an ArrayList/Array</vt:lpstr>
      <vt:lpstr>Comparing Data Structures</vt:lpstr>
    </vt:vector>
  </TitlesOfParts>
  <Company>LMCO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(Big O)</dc:title>
  <dc:creator>steflik</dc:creator>
  <cp:lastModifiedBy>Stites, Jared</cp:lastModifiedBy>
  <cp:revision>38</cp:revision>
  <dcterms:created xsi:type="dcterms:W3CDTF">2000-10-30T16:54:50Z</dcterms:created>
  <dcterms:modified xsi:type="dcterms:W3CDTF">2021-08-20T21:19:35Z</dcterms:modified>
</cp:coreProperties>
</file>