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6" r:id="rId18"/>
    <p:sldId id="312" r:id="rId19"/>
    <p:sldId id="313" r:id="rId20"/>
    <p:sldId id="314" r:id="rId21"/>
    <p:sldId id="31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hutz, Nathan" initials="SN" lastIdx="1" clrIdx="0">
    <p:extLst>
      <p:ext uri="{19B8F6BF-5375-455C-9EA6-DF929625EA0E}">
        <p15:presenceInfo xmlns:p15="http://schemas.microsoft.com/office/powerpoint/2012/main" userId="S-1-5-21-1262623933-2194470734-3508545182-83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466197"/>
    <a:srgbClr val="F9FAFD"/>
    <a:srgbClr val="0137A2"/>
    <a:srgbClr val="F2F4F8"/>
    <a:srgbClr val="FBFBFB"/>
    <a:srgbClr val="7995CE"/>
    <a:srgbClr val="0036A2"/>
    <a:srgbClr val="0000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74"/>
    <p:restoredTop sz="94674"/>
  </p:normalViewPr>
  <p:slideViewPr>
    <p:cSldViewPr>
      <p:cViewPr varScale="1">
        <p:scale>
          <a:sx n="122" d="100"/>
          <a:sy n="122" d="100"/>
        </p:scale>
        <p:origin x="167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E3BBD-67BE-4895-888F-60B83977AB12}" type="datetimeFigureOut">
              <a:rPr lang="en-US" smtClean="0"/>
              <a:pPr/>
              <a:t>9/9/20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503F0-8587-4E74-9338-3F8696B7F9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16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9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84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59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63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0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05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83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46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4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44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86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47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815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61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88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77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50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98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82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89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03F0-8587-4E74-9338-3F8696B7F9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81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E608-C683-4C8C-87CA-F83E04C0F843}" type="datetimeFigureOut">
              <a:rPr lang="en-US" smtClean="0"/>
              <a:pPr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B642-52D8-4097-BFA9-C1D469FC09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E608-C683-4C8C-87CA-F83E04C0F843}" type="datetimeFigureOut">
              <a:rPr lang="en-US" smtClean="0"/>
              <a:pPr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B642-52D8-4097-BFA9-C1D469FC09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E608-C683-4C8C-87CA-F83E04C0F843}" type="datetimeFigureOut">
              <a:rPr lang="en-US" smtClean="0"/>
              <a:pPr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B642-52D8-4097-BFA9-C1D469FC09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E608-C683-4C8C-87CA-F83E04C0F843}" type="datetimeFigureOut">
              <a:rPr lang="en-US" smtClean="0"/>
              <a:pPr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B642-52D8-4097-BFA9-C1D469FC09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E608-C683-4C8C-87CA-F83E04C0F843}" type="datetimeFigureOut">
              <a:rPr lang="en-US" smtClean="0"/>
              <a:pPr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B642-52D8-4097-BFA9-C1D469FC09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E608-C683-4C8C-87CA-F83E04C0F843}" type="datetimeFigureOut">
              <a:rPr lang="en-US" smtClean="0"/>
              <a:pPr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B642-52D8-4097-BFA9-C1D469FC09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E608-C683-4C8C-87CA-F83E04C0F843}" type="datetimeFigureOut">
              <a:rPr lang="en-US" smtClean="0"/>
              <a:pPr/>
              <a:t>9/9/20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B642-52D8-4097-BFA9-C1D469FC09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E608-C683-4C8C-87CA-F83E04C0F843}" type="datetimeFigureOut">
              <a:rPr lang="en-US" smtClean="0"/>
              <a:pPr/>
              <a:t>9/9/20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B642-52D8-4097-BFA9-C1D469FC09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E608-C683-4C8C-87CA-F83E04C0F843}" type="datetimeFigureOut">
              <a:rPr lang="en-US" smtClean="0"/>
              <a:pPr/>
              <a:t>9/9/20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B642-52D8-4097-BFA9-C1D469FC09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E608-C683-4C8C-87CA-F83E04C0F843}" type="datetimeFigureOut">
              <a:rPr lang="en-US" smtClean="0"/>
              <a:pPr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B642-52D8-4097-BFA9-C1D469FC09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E608-C683-4C8C-87CA-F83E04C0F843}" type="datetimeFigureOut">
              <a:rPr lang="en-US" smtClean="0"/>
              <a:pPr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B642-52D8-4097-BFA9-C1D469FC09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5E608-C683-4C8C-87CA-F83E04C0F843}" type="datetimeFigureOut">
              <a:rPr lang="en-US" smtClean="0"/>
              <a:pPr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7B642-52D8-4097-BFA9-C1D469FC09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Why and How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38F86A-B143-4840-B1B1-8BF15775DAA7}"/>
              </a:ext>
            </a:extLst>
          </p:cNvPr>
          <p:cNvSpPr/>
          <p:nvPr/>
        </p:nvSpPr>
        <p:spPr>
          <a:xfrm>
            <a:off x="3619500" y="1300614"/>
            <a:ext cx="1943100" cy="840104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Collection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Interface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9D312E-3103-D74F-835E-E82B7CA6AC1B}"/>
              </a:ext>
            </a:extLst>
          </p:cNvPr>
          <p:cNvSpPr/>
          <p:nvPr/>
        </p:nvSpPr>
        <p:spPr>
          <a:xfrm>
            <a:off x="1371600" y="2667000"/>
            <a:ext cx="1943100" cy="840104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List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Interface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7DF14F-0CED-DF4C-B1D2-877D0BAF1C13}"/>
              </a:ext>
            </a:extLst>
          </p:cNvPr>
          <p:cNvSpPr/>
          <p:nvPr/>
        </p:nvSpPr>
        <p:spPr>
          <a:xfrm>
            <a:off x="5829300" y="2673082"/>
            <a:ext cx="1943100" cy="840104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Set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Interface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BCB442-1573-B348-82C7-833D37F0160A}"/>
              </a:ext>
            </a:extLst>
          </p:cNvPr>
          <p:cNvSpPr/>
          <p:nvPr/>
        </p:nvSpPr>
        <p:spPr>
          <a:xfrm>
            <a:off x="152400" y="4191000"/>
            <a:ext cx="1943100" cy="840104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/>
              </a:gs>
            </a:gsLst>
            <a:lin ang="5400000" scaled="1"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ArrayList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31DA6E-5D99-804D-BCDC-D121B6CDF988}"/>
              </a:ext>
            </a:extLst>
          </p:cNvPr>
          <p:cNvSpPr/>
          <p:nvPr/>
        </p:nvSpPr>
        <p:spPr>
          <a:xfrm>
            <a:off x="2466975" y="4191000"/>
            <a:ext cx="1943100" cy="840104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/>
              </a:gs>
            </a:gsLst>
            <a:lin ang="5400000" scaled="1"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LinkedList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F2B7A1-F48F-2047-A1D3-394FF2D20EC6}"/>
              </a:ext>
            </a:extLst>
          </p:cNvPr>
          <p:cNvSpPr/>
          <p:nvPr/>
        </p:nvSpPr>
        <p:spPr>
          <a:xfrm>
            <a:off x="7048500" y="4191000"/>
            <a:ext cx="1943100" cy="840104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/>
              </a:gs>
            </a:gsLst>
            <a:lin ang="5400000" scaled="1"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TreeSet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E93C5F-B048-7C4E-9077-296DFF01F3EF}"/>
              </a:ext>
            </a:extLst>
          </p:cNvPr>
          <p:cNvSpPr/>
          <p:nvPr/>
        </p:nvSpPr>
        <p:spPr>
          <a:xfrm>
            <a:off x="4736973" y="4191000"/>
            <a:ext cx="1943100" cy="840104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/>
              </a:gs>
            </a:gsLst>
            <a:lin ang="5400000" scaled="1"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HashSet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F31DC4A5-8496-D54B-86DE-B6D4B80257FF}"/>
              </a:ext>
            </a:extLst>
          </p:cNvPr>
          <p:cNvSpPr/>
          <p:nvPr/>
        </p:nvSpPr>
        <p:spPr>
          <a:xfrm rot="2580726">
            <a:off x="3267808" y="2211431"/>
            <a:ext cx="342900" cy="45519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77D7E531-08FE-3549-B52F-321EA583E366}"/>
              </a:ext>
            </a:extLst>
          </p:cNvPr>
          <p:cNvSpPr/>
          <p:nvPr/>
        </p:nvSpPr>
        <p:spPr>
          <a:xfrm rot="19216988">
            <a:off x="5529984" y="2213307"/>
            <a:ext cx="342900" cy="45519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AE0D5139-87A7-2B4E-90BF-E802871DAA7F}"/>
              </a:ext>
            </a:extLst>
          </p:cNvPr>
          <p:cNvSpPr/>
          <p:nvPr/>
        </p:nvSpPr>
        <p:spPr>
          <a:xfrm>
            <a:off x="1503629" y="3649386"/>
            <a:ext cx="342900" cy="45519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2FE504FA-111C-6640-9352-5AD9DF48ED71}"/>
              </a:ext>
            </a:extLst>
          </p:cNvPr>
          <p:cNvSpPr/>
          <p:nvPr/>
        </p:nvSpPr>
        <p:spPr>
          <a:xfrm>
            <a:off x="2815737" y="3621457"/>
            <a:ext cx="342900" cy="45519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8C3DEB55-8A31-C741-93EF-30AB3C19678E}"/>
              </a:ext>
            </a:extLst>
          </p:cNvPr>
          <p:cNvSpPr/>
          <p:nvPr/>
        </p:nvSpPr>
        <p:spPr>
          <a:xfrm>
            <a:off x="5985365" y="3621457"/>
            <a:ext cx="342900" cy="45519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41E39C79-D256-AD48-AF05-C985D2EDADE6}"/>
              </a:ext>
            </a:extLst>
          </p:cNvPr>
          <p:cNvSpPr/>
          <p:nvPr/>
        </p:nvSpPr>
        <p:spPr>
          <a:xfrm>
            <a:off x="7303579" y="3616829"/>
            <a:ext cx="342900" cy="45519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BC141F9-A5B4-174C-9ADF-D1C1A7D40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113870"/>
              </p:ext>
            </p:extLst>
          </p:nvPr>
        </p:nvGraphicFramePr>
        <p:xfrm>
          <a:off x="190500" y="5262104"/>
          <a:ext cx="18669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3008269344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1684208896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892795090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705230363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515286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40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806723"/>
                  </a:ext>
                </a:extLst>
              </a:tr>
            </a:tbl>
          </a:graphicData>
        </a:graphic>
      </p:graphicFrame>
      <p:grpSp>
        <p:nvGrpSpPr>
          <p:cNvPr id="43" name="Group 42">
            <a:extLst>
              <a:ext uri="{FF2B5EF4-FFF2-40B4-BE49-F238E27FC236}">
                <a16:creationId xmlns:a16="http://schemas.microsoft.com/office/drawing/2014/main" id="{C323F691-3A56-AC40-92D2-AFA7A60DA3E2}"/>
              </a:ext>
            </a:extLst>
          </p:cNvPr>
          <p:cNvGrpSpPr/>
          <p:nvPr/>
        </p:nvGrpSpPr>
        <p:grpSpPr>
          <a:xfrm>
            <a:off x="2404952" y="5442444"/>
            <a:ext cx="2067146" cy="381000"/>
            <a:chOff x="2587137" y="5442444"/>
            <a:chExt cx="2067146" cy="381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5E603-F867-AD46-9A83-A7B8432E5E53}"/>
                </a:ext>
              </a:extLst>
            </p:cNvPr>
            <p:cNvSpPr/>
            <p:nvPr/>
          </p:nvSpPr>
          <p:spPr>
            <a:xfrm>
              <a:off x="2587137" y="5442444"/>
              <a:ext cx="228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CD9B03A-A11B-7848-98A0-ADFDCBA44684}"/>
                </a:ext>
              </a:extLst>
            </p:cNvPr>
            <p:cNvSpPr/>
            <p:nvPr/>
          </p:nvSpPr>
          <p:spPr>
            <a:xfrm>
              <a:off x="2815737" y="5442444"/>
              <a:ext cx="228600" cy="381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Arrow 33">
              <a:extLst>
                <a:ext uri="{FF2B5EF4-FFF2-40B4-BE49-F238E27FC236}">
                  <a16:creationId xmlns:a16="http://schemas.microsoft.com/office/drawing/2014/main" id="{CE5DAE01-EBF7-4947-933A-076D60264905}"/>
                </a:ext>
              </a:extLst>
            </p:cNvPr>
            <p:cNvSpPr/>
            <p:nvPr/>
          </p:nvSpPr>
          <p:spPr>
            <a:xfrm>
              <a:off x="3075111" y="5548863"/>
              <a:ext cx="270363" cy="16816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10FD648-846B-0448-95C3-9C8C9594ED09}"/>
                </a:ext>
              </a:extLst>
            </p:cNvPr>
            <p:cNvSpPr/>
            <p:nvPr/>
          </p:nvSpPr>
          <p:spPr>
            <a:xfrm>
              <a:off x="3390900" y="5442444"/>
              <a:ext cx="228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2167AE9-60E5-084B-83DF-D5DA089D6E1F}"/>
                </a:ext>
              </a:extLst>
            </p:cNvPr>
            <p:cNvSpPr/>
            <p:nvPr/>
          </p:nvSpPr>
          <p:spPr>
            <a:xfrm>
              <a:off x="3619500" y="5442444"/>
              <a:ext cx="228600" cy="381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ight Arrow 38">
              <a:extLst>
                <a:ext uri="{FF2B5EF4-FFF2-40B4-BE49-F238E27FC236}">
                  <a16:creationId xmlns:a16="http://schemas.microsoft.com/office/drawing/2014/main" id="{B669D743-C577-9C40-831D-4766CE450D59}"/>
                </a:ext>
              </a:extLst>
            </p:cNvPr>
            <p:cNvSpPr/>
            <p:nvPr/>
          </p:nvSpPr>
          <p:spPr>
            <a:xfrm>
              <a:off x="3878874" y="5548863"/>
              <a:ext cx="270363" cy="16816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A26F4D8-5A91-F849-AC3F-9C4CFAF3826D}"/>
                </a:ext>
              </a:extLst>
            </p:cNvPr>
            <p:cNvSpPr/>
            <p:nvPr/>
          </p:nvSpPr>
          <p:spPr>
            <a:xfrm>
              <a:off x="4197083" y="5442444"/>
              <a:ext cx="228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CCD3F56-DAAA-9342-BF5F-567663E93515}"/>
                </a:ext>
              </a:extLst>
            </p:cNvPr>
            <p:cNvSpPr/>
            <p:nvPr/>
          </p:nvSpPr>
          <p:spPr>
            <a:xfrm>
              <a:off x="4425683" y="5442444"/>
              <a:ext cx="228600" cy="381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4" name="Table 44">
            <a:extLst>
              <a:ext uri="{FF2B5EF4-FFF2-40B4-BE49-F238E27FC236}">
                <a16:creationId xmlns:a16="http://schemas.microsoft.com/office/drawing/2014/main" id="{6F345659-3E6D-A041-BCFE-AA5712951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907872"/>
              </p:ext>
            </p:extLst>
          </p:nvPr>
        </p:nvGraphicFramePr>
        <p:xfrm>
          <a:off x="4700699" y="5113897"/>
          <a:ext cx="63330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302">
                  <a:extLst>
                    <a:ext uri="{9D8B030D-6E8A-4147-A177-3AD203B41FA5}">
                      <a16:colId xmlns:a16="http://schemas.microsoft.com/office/drawing/2014/main" val="2540219224"/>
                    </a:ext>
                  </a:extLst>
                </a:gridCol>
              </a:tblGrid>
              <a:tr h="257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4">
                            <a:lumMod val="60000"/>
                            <a:lumOff val="40000"/>
                          </a:schemeClr>
                        </a:gs>
                        <a:gs pos="100000">
                          <a:schemeClr val="accent4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46635101"/>
                  </a:ext>
                </a:extLst>
              </a:tr>
              <a:tr h="257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4">
                            <a:lumMod val="60000"/>
                            <a:lumOff val="40000"/>
                          </a:schemeClr>
                        </a:gs>
                        <a:gs pos="100000">
                          <a:schemeClr val="accent4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96840304"/>
                  </a:ext>
                </a:extLst>
              </a:tr>
              <a:tr h="257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4">
                            <a:lumMod val="60000"/>
                            <a:lumOff val="40000"/>
                          </a:schemeClr>
                        </a:gs>
                        <a:gs pos="100000">
                          <a:schemeClr val="accent4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69975291"/>
                  </a:ext>
                </a:extLst>
              </a:tr>
              <a:tr h="257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4">
                            <a:lumMod val="60000"/>
                            <a:lumOff val="40000"/>
                          </a:schemeClr>
                        </a:gs>
                        <a:gs pos="100000">
                          <a:schemeClr val="accent4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20476269"/>
                  </a:ext>
                </a:extLst>
              </a:tr>
            </a:tbl>
          </a:graphicData>
        </a:graphic>
      </p:graphicFrame>
      <p:grpSp>
        <p:nvGrpSpPr>
          <p:cNvPr id="56" name="Group 55">
            <a:extLst>
              <a:ext uri="{FF2B5EF4-FFF2-40B4-BE49-F238E27FC236}">
                <a16:creationId xmlns:a16="http://schemas.microsoft.com/office/drawing/2014/main" id="{2A55E327-E52C-114D-BC12-425B8D899EC8}"/>
              </a:ext>
            </a:extLst>
          </p:cNvPr>
          <p:cNvGrpSpPr/>
          <p:nvPr/>
        </p:nvGrpSpPr>
        <p:grpSpPr>
          <a:xfrm>
            <a:off x="5352404" y="5140617"/>
            <a:ext cx="1587291" cy="381000"/>
            <a:chOff x="5352404" y="5140617"/>
            <a:chExt cx="1587291" cy="38100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A703E62-5D96-C74C-8314-F0DDD72D1185}"/>
                </a:ext>
              </a:extLst>
            </p:cNvPr>
            <p:cNvGrpSpPr/>
            <p:nvPr/>
          </p:nvGrpSpPr>
          <p:grpSpPr>
            <a:xfrm>
              <a:off x="5678732" y="5140617"/>
              <a:ext cx="1260963" cy="381000"/>
              <a:chOff x="2587137" y="5442444"/>
              <a:chExt cx="1260963" cy="3810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50757D8-002C-C541-95E8-3CB9356BC680}"/>
                  </a:ext>
                </a:extLst>
              </p:cNvPr>
              <p:cNvSpPr/>
              <p:nvPr/>
            </p:nvSpPr>
            <p:spPr>
              <a:xfrm>
                <a:off x="2587137" y="5442444"/>
                <a:ext cx="228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9E1097E-76D3-804D-980E-CA1808960350}"/>
                  </a:ext>
                </a:extLst>
              </p:cNvPr>
              <p:cNvSpPr/>
              <p:nvPr/>
            </p:nvSpPr>
            <p:spPr>
              <a:xfrm>
                <a:off x="2815737" y="5442444"/>
                <a:ext cx="228600" cy="3810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Arrow 47">
                <a:extLst>
                  <a:ext uri="{FF2B5EF4-FFF2-40B4-BE49-F238E27FC236}">
                    <a16:creationId xmlns:a16="http://schemas.microsoft.com/office/drawing/2014/main" id="{A7F0AB48-2CF1-CF47-A0EB-EBD204284D08}"/>
                  </a:ext>
                </a:extLst>
              </p:cNvPr>
              <p:cNvSpPr/>
              <p:nvPr/>
            </p:nvSpPr>
            <p:spPr>
              <a:xfrm>
                <a:off x="3075111" y="5548863"/>
                <a:ext cx="270363" cy="168162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E0C66F5-413E-A34C-9698-DF671FF5CB27}"/>
                  </a:ext>
                </a:extLst>
              </p:cNvPr>
              <p:cNvSpPr/>
              <p:nvPr/>
            </p:nvSpPr>
            <p:spPr>
              <a:xfrm>
                <a:off x="3390900" y="5442444"/>
                <a:ext cx="228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0D32943-A69F-7741-AE05-760BD5F0911A}"/>
                  </a:ext>
                </a:extLst>
              </p:cNvPr>
              <p:cNvSpPr/>
              <p:nvPr/>
            </p:nvSpPr>
            <p:spPr>
              <a:xfrm>
                <a:off x="3619500" y="5442444"/>
                <a:ext cx="228600" cy="3810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ight Arrow 53">
              <a:extLst>
                <a:ext uri="{FF2B5EF4-FFF2-40B4-BE49-F238E27FC236}">
                  <a16:creationId xmlns:a16="http://schemas.microsoft.com/office/drawing/2014/main" id="{A71A35CA-D47C-2240-BD34-7D0F526BB800}"/>
                </a:ext>
              </a:extLst>
            </p:cNvPr>
            <p:cNvSpPr/>
            <p:nvPr/>
          </p:nvSpPr>
          <p:spPr>
            <a:xfrm>
              <a:off x="5352404" y="5247036"/>
              <a:ext cx="270363" cy="16816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3E26159-936B-5D43-92DE-2F1EB7F3827B}"/>
              </a:ext>
            </a:extLst>
          </p:cNvPr>
          <p:cNvGrpSpPr/>
          <p:nvPr/>
        </p:nvGrpSpPr>
        <p:grpSpPr>
          <a:xfrm>
            <a:off x="5350118" y="6218747"/>
            <a:ext cx="1587291" cy="381000"/>
            <a:chOff x="5352404" y="5140617"/>
            <a:chExt cx="1587291" cy="38100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ED34893-0ADA-0E4E-BAB9-83ECC90ED9A3}"/>
                </a:ext>
              </a:extLst>
            </p:cNvPr>
            <p:cNvGrpSpPr/>
            <p:nvPr/>
          </p:nvGrpSpPr>
          <p:grpSpPr>
            <a:xfrm>
              <a:off x="5678732" y="5140617"/>
              <a:ext cx="1260963" cy="381000"/>
              <a:chOff x="2587137" y="5442444"/>
              <a:chExt cx="1260963" cy="38100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950F92E-98AF-DC46-8162-DD0D0588A36E}"/>
                  </a:ext>
                </a:extLst>
              </p:cNvPr>
              <p:cNvSpPr/>
              <p:nvPr/>
            </p:nvSpPr>
            <p:spPr>
              <a:xfrm>
                <a:off x="2587137" y="5442444"/>
                <a:ext cx="228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F0E8EC7-3739-A042-8EE2-C896C0EBDF92}"/>
                  </a:ext>
                </a:extLst>
              </p:cNvPr>
              <p:cNvSpPr/>
              <p:nvPr/>
            </p:nvSpPr>
            <p:spPr>
              <a:xfrm>
                <a:off x="2815737" y="5442444"/>
                <a:ext cx="228600" cy="3810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ight Arrow 61">
                <a:extLst>
                  <a:ext uri="{FF2B5EF4-FFF2-40B4-BE49-F238E27FC236}">
                    <a16:creationId xmlns:a16="http://schemas.microsoft.com/office/drawing/2014/main" id="{839E30EE-8B1F-6B4D-84BE-A13C9F0851D5}"/>
                  </a:ext>
                </a:extLst>
              </p:cNvPr>
              <p:cNvSpPr/>
              <p:nvPr/>
            </p:nvSpPr>
            <p:spPr>
              <a:xfrm>
                <a:off x="3075111" y="5548863"/>
                <a:ext cx="270363" cy="168162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A8CF4D6-F60C-0A4F-996D-AEFE384EFC51}"/>
                  </a:ext>
                </a:extLst>
              </p:cNvPr>
              <p:cNvSpPr/>
              <p:nvPr/>
            </p:nvSpPr>
            <p:spPr>
              <a:xfrm>
                <a:off x="3390900" y="5442444"/>
                <a:ext cx="228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7EE6D3D-5138-6947-ACB5-5B7EB4F19733}"/>
                  </a:ext>
                </a:extLst>
              </p:cNvPr>
              <p:cNvSpPr/>
              <p:nvPr/>
            </p:nvSpPr>
            <p:spPr>
              <a:xfrm>
                <a:off x="3619500" y="5442444"/>
                <a:ext cx="228600" cy="3810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B0E6CCD7-0E5F-AF43-9FC1-DE3174C4E77F}"/>
                </a:ext>
              </a:extLst>
            </p:cNvPr>
            <p:cNvSpPr/>
            <p:nvPr/>
          </p:nvSpPr>
          <p:spPr>
            <a:xfrm>
              <a:off x="5352404" y="5247036"/>
              <a:ext cx="270363" cy="16816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78F86AB-C0CE-864F-AC3B-580BDC974910}"/>
              </a:ext>
            </a:extLst>
          </p:cNvPr>
          <p:cNvGrpSpPr/>
          <p:nvPr/>
        </p:nvGrpSpPr>
        <p:grpSpPr>
          <a:xfrm>
            <a:off x="5350118" y="5787620"/>
            <a:ext cx="783528" cy="381000"/>
            <a:chOff x="5352404" y="5140617"/>
            <a:chExt cx="783528" cy="381000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DA66815-5BA2-E84D-B977-2F905A04692D}"/>
                </a:ext>
              </a:extLst>
            </p:cNvPr>
            <p:cNvGrpSpPr/>
            <p:nvPr/>
          </p:nvGrpSpPr>
          <p:grpSpPr>
            <a:xfrm>
              <a:off x="5678732" y="5140617"/>
              <a:ext cx="457200" cy="381000"/>
              <a:chOff x="2587137" y="5442444"/>
              <a:chExt cx="457200" cy="38100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AA8F02F-51EF-7A46-A9FC-2D654BEF4AC1}"/>
                  </a:ext>
                </a:extLst>
              </p:cNvPr>
              <p:cNvSpPr/>
              <p:nvPr/>
            </p:nvSpPr>
            <p:spPr>
              <a:xfrm>
                <a:off x="2587137" y="5442444"/>
                <a:ext cx="228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BF05F48-5540-854A-8466-58E073F1FD5E}"/>
                  </a:ext>
                </a:extLst>
              </p:cNvPr>
              <p:cNvSpPr/>
              <p:nvPr/>
            </p:nvSpPr>
            <p:spPr>
              <a:xfrm>
                <a:off x="2815737" y="5442444"/>
                <a:ext cx="228600" cy="3810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ight Arrow 66">
              <a:extLst>
                <a:ext uri="{FF2B5EF4-FFF2-40B4-BE49-F238E27FC236}">
                  <a16:creationId xmlns:a16="http://schemas.microsoft.com/office/drawing/2014/main" id="{A1336DF0-6C29-0A45-924E-864E194A2FA4}"/>
                </a:ext>
              </a:extLst>
            </p:cNvPr>
            <p:cNvSpPr/>
            <p:nvPr/>
          </p:nvSpPr>
          <p:spPr>
            <a:xfrm>
              <a:off x="5352404" y="5247036"/>
              <a:ext cx="270363" cy="16816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3" name="Oval 72">
            <a:extLst>
              <a:ext uri="{FF2B5EF4-FFF2-40B4-BE49-F238E27FC236}">
                <a16:creationId xmlns:a16="http://schemas.microsoft.com/office/drawing/2014/main" id="{6D9852FB-C1FD-8A4F-A2C7-501CEB43888E}"/>
              </a:ext>
            </a:extLst>
          </p:cNvPr>
          <p:cNvSpPr/>
          <p:nvPr/>
        </p:nvSpPr>
        <p:spPr>
          <a:xfrm>
            <a:off x="7829550" y="5150085"/>
            <a:ext cx="323850" cy="331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15440CE-67A9-5F42-9222-F83917855916}"/>
              </a:ext>
            </a:extLst>
          </p:cNvPr>
          <p:cNvSpPr/>
          <p:nvPr/>
        </p:nvSpPr>
        <p:spPr>
          <a:xfrm>
            <a:off x="8315325" y="5717025"/>
            <a:ext cx="323850" cy="331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0B54D11-AAAF-324D-A074-CFA6711399F7}"/>
              </a:ext>
            </a:extLst>
          </p:cNvPr>
          <p:cNvSpPr/>
          <p:nvPr/>
        </p:nvSpPr>
        <p:spPr>
          <a:xfrm rot="20978162">
            <a:off x="7415194" y="5690602"/>
            <a:ext cx="323850" cy="331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733E09B-74E9-CC4A-82E5-7008EEB7C45E}"/>
              </a:ext>
            </a:extLst>
          </p:cNvPr>
          <p:cNvSpPr/>
          <p:nvPr/>
        </p:nvSpPr>
        <p:spPr>
          <a:xfrm rot="20869269">
            <a:off x="7045116" y="6179689"/>
            <a:ext cx="323850" cy="331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8F96F97-5C29-974E-94DF-FC7480B66E3B}"/>
              </a:ext>
            </a:extLst>
          </p:cNvPr>
          <p:cNvSpPr/>
          <p:nvPr/>
        </p:nvSpPr>
        <p:spPr>
          <a:xfrm>
            <a:off x="7883540" y="6210114"/>
            <a:ext cx="323850" cy="331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0FE9527-57CF-4946-8627-B4682535A95F}"/>
              </a:ext>
            </a:extLst>
          </p:cNvPr>
          <p:cNvSpPr/>
          <p:nvPr/>
        </p:nvSpPr>
        <p:spPr>
          <a:xfrm>
            <a:off x="8756231" y="6202477"/>
            <a:ext cx="323850" cy="331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9F4BA17-FAFB-7547-9C12-C7046F068E60}"/>
              </a:ext>
            </a:extLst>
          </p:cNvPr>
          <p:cNvCxnSpPr>
            <a:stCxn id="75" idx="7"/>
            <a:endCxn id="73" idx="3"/>
          </p:cNvCxnSpPr>
          <p:nvPr/>
        </p:nvCxnSpPr>
        <p:spPr>
          <a:xfrm flipV="1">
            <a:off x="7668636" y="5433418"/>
            <a:ext cx="208341" cy="2871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3C668F9-24AA-1B49-A48D-D6F77F7341A4}"/>
              </a:ext>
            </a:extLst>
          </p:cNvPr>
          <p:cNvCxnSpPr>
            <a:cxnSpLocks/>
            <a:stCxn id="74" idx="1"/>
            <a:endCxn id="73" idx="5"/>
          </p:cNvCxnSpPr>
          <p:nvPr/>
        </p:nvCxnSpPr>
        <p:spPr>
          <a:xfrm flipH="1" flipV="1">
            <a:off x="8105973" y="5433418"/>
            <a:ext cx="256779" cy="3322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09937D2-17BB-D049-8E07-6F8BA99B8E9C}"/>
              </a:ext>
            </a:extLst>
          </p:cNvPr>
          <p:cNvCxnSpPr>
            <a:cxnSpLocks/>
            <a:stCxn id="76" idx="7"/>
            <a:endCxn id="75" idx="3"/>
          </p:cNvCxnSpPr>
          <p:nvPr/>
        </p:nvCxnSpPr>
        <p:spPr>
          <a:xfrm flipV="1">
            <a:off x="7294203" y="5992618"/>
            <a:ext cx="191399" cy="2141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0813814-6416-D140-A507-63DF65FF9516}"/>
              </a:ext>
            </a:extLst>
          </p:cNvPr>
          <p:cNvCxnSpPr>
            <a:cxnSpLocks/>
            <a:stCxn id="78" idx="1"/>
            <a:endCxn id="74" idx="5"/>
          </p:cNvCxnSpPr>
          <p:nvPr/>
        </p:nvCxnSpPr>
        <p:spPr>
          <a:xfrm flipH="1" flipV="1">
            <a:off x="8591748" y="6000358"/>
            <a:ext cx="211910" cy="250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3B70AC7-5EEC-2048-A259-194244E76432}"/>
              </a:ext>
            </a:extLst>
          </p:cNvPr>
          <p:cNvCxnSpPr>
            <a:cxnSpLocks/>
            <a:stCxn id="77" idx="7"/>
            <a:endCxn id="74" idx="3"/>
          </p:cNvCxnSpPr>
          <p:nvPr/>
        </p:nvCxnSpPr>
        <p:spPr>
          <a:xfrm flipV="1">
            <a:off x="8159963" y="6000358"/>
            <a:ext cx="202789" cy="258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100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Why and How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5410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r>
              <a:rPr lang="en-US" dirty="0" err="1"/>
              <a:t>list.add</a:t>
            </a:r>
            <a:r>
              <a:rPr lang="en-US" dirty="0"/>
              <a:t>(15);</a:t>
            </a:r>
          </a:p>
          <a:p>
            <a:r>
              <a:rPr lang="en-US" dirty="0" err="1"/>
              <a:t>list.add</a:t>
            </a:r>
            <a:r>
              <a:rPr lang="en-US" dirty="0"/>
              <a:t>(22);</a:t>
            </a:r>
          </a:p>
          <a:p>
            <a:r>
              <a:rPr lang="en-US" dirty="0" err="1"/>
              <a:t>list.add</a:t>
            </a:r>
            <a:r>
              <a:rPr lang="en-US" dirty="0"/>
              <a:t>(19);</a:t>
            </a:r>
          </a:p>
          <a:p>
            <a:r>
              <a:rPr lang="en-US" dirty="0" err="1"/>
              <a:t>list.add</a:t>
            </a:r>
            <a:r>
              <a:rPr lang="en-US" dirty="0"/>
              <a:t>(99);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0FB254E-972E-A244-99A1-FAF1D5786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746626"/>
              </p:ext>
            </p:extLst>
          </p:nvPr>
        </p:nvGraphicFramePr>
        <p:xfrm>
          <a:off x="1752600" y="4050487"/>
          <a:ext cx="6096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563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Why and How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5410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r>
              <a:rPr lang="en-US" dirty="0" err="1"/>
              <a:t>list.add</a:t>
            </a:r>
            <a:r>
              <a:rPr lang="en-US" dirty="0"/>
              <a:t>(15);</a:t>
            </a:r>
          </a:p>
          <a:p>
            <a:r>
              <a:rPr lang="en-US" dirty="0" err="1"/>
              <a:t>list.add</a:t>
            </a:r>
            <a:r>
              <a:rPr lang="en-US" dirty="0"/>
              <a:t>(22);</a:t>
            </a:r>
          </a:p>
          <a:p>
            <a:r>
              <a:rPr lang="en-US" dirty="0" err="1"/>
              <a:t>list.add</a:t>
            </a:r>
            <a:r>
              <a:rPr lang="en-US" dirty="0"/>
              <a:t>(19);</a:t>
            </a:r>
          </a:p>
          <a:p>
            <a:r>
              <a:rPr lang="en-US" dirty="0" err="1"/>
              <a:t>list.add</a:t>
            </a:r>
            <a:r>
              <a:rPr lang="en-US" dirty="0"/>
              <a:t>(99);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 here = </a:t>
            </a:r>
            <a:r>
              <a:rPr lang="en-US" dirty="0" err="1"/>
              <a:t>list.iterator</a:t>
            </a:r>
            <a:r>
              <a:rPr lang="en-US" dirty="0"/>
              <a:t>();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0FB254E-972E-A244-99A1-FAF1D5786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740697"/>
              </p:ext>
            </p:extLst>
          </p:nvPr>
        </p:nvGraphicFramePr>
        <p:xfrm>
          <a:off x="1752600" y="4050487"/>
          <a:ext cx="6096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DE342709-A728-8B47-A03D-79CA718B8230}"/>
              </a:ext>
            </a:extLst>
          </p:cNvPr>
          <p:cNvGrpSpPr/>
          <p:nvPr/>
        </p:nvGrpSpPr>
        <p:grpSpPr>
          <a:xfrm>
            <a:off x="1676400" y="3210534"/>
            <a:ext cx="1115568" cy="1632986"/>
            <a:chOff x="1676400" y="3210534"/>
            <a:chExt cx="1115568" cy="1632986"/>
          </a:xfrm>
        </p:grpSpPr>
        <p:sp>
          <p:nvSpPr>
            <p:cNvPr id="4" name="Bevel 3">
              <a:extLst>
                <a:ext uri="{FF2B5EF4-FFF2-40B4-BE49-F238E27FC236}">
                  <a16:creationId xmlns:a16="http://schemas.microsoft.com/office/drawing/2014/main" id="{9B0621F7-16AE-5F4F-B29C-5FBDCB29AFEC}"/>
                </a:ext>
              </a:extLst>
            </p:cNvPr>
            <p:cNvSpPr/>
            <p:nvPr/>
          </p:nvSpPr>
          <p:spPr>
            <a:xfrm>
              <a:off x="1676400" y="4050487"/>
              <a:ext cx="152400" cy="793033"/>
            </a:xfrm>
            <a:prstGeom prst="bevel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978AB4-CD59-594B-A1D9-7E6205514870}"/>
                </a:ext>
              </a:extLst>
            </p:cNvPr>
            <p:cNvSpPr/>
            <p:nvPr/>
          </p:nvSpPr>
          <p:spPr>
            <a:xfrm>
              <a:off x="2106168" y="3210534"/>
              <a:ext cx="685800" cy="436932"/>
            </a:xfrm>
            <a:prstGeom prst="rect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here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123E9D2C-F21F-EF44-9947-78A498110A44}"/>
                </a:ext>
              </a:extLst>
            </p:cNvPr>
            <p:cNvSpPr/>
            <p:nvPr/>
          </p:nvSpPr>
          <p:spPr>
            <a:xfrm rot="7953702">
              <a:off x="1779190" y="3783994"/>
              <a:ext cx="344075" cy="7578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3360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Why and How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6096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r>
              <a:rPr lang="en-US" dirty="0" err="1"/>
              <a:t>list.add</a:t>
            </a:r>
            <a:r>
              <a:rPr lang="en-US" dirty="0"/>
              <a:t>(15);</a:t>
            </a:r>
          </a:p>
          <a:p>
            <a:r>
              <a:rPr lang="en-US" dirty="0" err="1"/>
              <a:t>list.add</a:t>
            </a:r>
            <a:r>
              <a:rPr lang="en-US" dirty="0"/>
              <a:t>(22);</a:t>
            </a:r>
          </a:p>
          <a:p>
            <a:r>
              <a:rPr lang="en-US" dirty="0" err="1"/>
              <a:t>list.add</a:t>
            </a:r>
            <a:r>
              <a:rPr lang="en-US" dirty="0"/>
              <a:t>(19);</a:t>
            </a:r>
          </a:p>
          <a:p>
            <a:r>
              <a:rPr lang="en-US" dirty="0" err="1"/>
              <a:t>list.add</a:t>
            </a:r>
            <a:r>
              <a:rPr lang="en-US" dirty="0"/>
              <a:t>(99);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 here = </a:t>
            </a:r>
            <a:r>
              <a:rPr lang="en-US" dirty="0" err="1"/>
              <a:t>list.iterator</a:t>
            </a:r>
            <a:r>
              <a:rPr lang="en-US" dirty="0"/>
              <a:t>();			</a:t>
            </a:r>
          </a:p>
          <a:p>
            <a:r>
              <a:rPr lang="en-US" dirty="0" err="1"/>
              <a:t>here.next</a:t>
            </a:r>
            <a:r>
              <a:rPr lang="en-US" dirty="0"/>
              <a:t>();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0FB254E-972E-A244-99A1-FAF1D5786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502269"/>
              </p:ext>
            </p:extLst>
          </p:nvPr>
        </p:nvGraphicFramePr>
        <p:xfrm>
          <a:off x="1752600" y="4050487"/>
          <a:ext cx="6096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  <p:sp>
        <p:nvSpPr>
          <p:cNvPr id="4" name="Bevel 3">
            <a:extLst>
              <a:ext uri="{FF2B5EF4-FFF2-40B4-BE49-F238E27FC236}">
                <a16:creationId xmlns:a16="http://schemas.microsoft.com/office/drawing/2014/main" id="{9B0621F7-16AE-5F4F-B29C-5FBDCB29AFEC}"/>
              </a:ext>
            </a:extLst>
          </p:cNvPr>
          <p:cNvSpPr/>
          <p:nvPr/>
        </p:nvSpPr>
        <p:spPr>
          <a:xfrm>
            <a:off x="3162300" y="4050487"/>
            <a:ext cx="152400" cy="793033"/>
          </a:xfrm>
          <a:prstGeom prst="bevel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978AB4-CD59-594B-A1D9-7E6205514870}"/>
              </a:ext>
            </a:extLst>
          </p:cNvPr>
          <p:cNvSpPr/>
          <p:nvPr/>
        </p:nvSpPr>
        <p:spPr>
          <a:xfrm>
            <a:off x="2106168" y="3210534"/>
            <a:ext cx="685800" cy="436932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/>
              </a:gs>
            </a:gsLst>
            <a:lin ang="5400000" scaled="1"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23E9D2C-F21F-EF44-9947-78A498110A44}"/>
              </a:ext>
            </a:extLst>
          </p:cNvPr>
          <p:cNvSpPr/>
          <p:nvPr/>
        </p:nvSpPr>
        <p:spPr>
          <a:xfrm rot="2852839">
            <a:off x="2770995" y="3834740"/>
            <a:ext cx="413369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41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Why and How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6096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r>
              <a:rPr lang="en-US" dirty="0" err="1"/>
              <a:t>list.add</a:t>
            </a:r>
            <a:r>
              <a:rPr lang="en-US" dirty="0"/>
              <a:t>(15);</a:t>
            </a:r>
          </a:p>
          <a:p>
            <a:r>
              <a:rPr lang="en-US" dirty="0" err="1"/>
              <a:t>list.add</a:t>
            </a:r>
            <a:r>
              <a:rPr lang="en-US" dirty="0"/>
              <a:t>(22);</a:t>
            </a:r>
          </a:p>
          <a:p>
            <a:r>
              <a:rPr lang="en-US" dirty="0" err="1"/>
              <a:t>list.add</a:t>
            </a:r>
            <a:r>
              <a:rPr lang="en-US" dirty="0"/>
              <a:t>(19);</a:t>
            </a:r>
          </a:p>
          <a:p>
            <a:r>
              <a:rPr lang="en-US" dirty="0" err="1"/>
              <a:t>list.add</a:t>
            </a:r>
            <a:r>
              <a:rPr lang="en-US" dirty="0"/>
              <a:t>(99);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 here = </a:t>
            </a:r>
            <a:r>
              <a:rPr lang="en-US" dirty="0" err="1"/>
              <a:t>list.iterator</a:t>
            </a:r>
            <a:r>
              <a:rPr lang="en-US" dirty="0"/>
              <a:t>();			</a:t>
            </a:r>
          </a:p>
          <a:p>
            <a:r>
              <a:rPr lang="en-US" dirty="0" err="1"/>
              <a:t>here.next</a:t>
            </a:r>
            <a:r>
              <a:rPr lang="en-US" dirty="0"/>
              <a:t>();</a:t>
            </a:r>
          </a:p>
          <a:p>
            <a:r>
              <a:rPr lang="en-US" dirty="0" err="1"/>
              <a:t>here.next</a:t>
            </a:r>
            <a:r>
              <a:rPr lang="en-US" dirty="0"/>
              <a:t>();</a:t>
            </a:r>
          </a:p>
          <a:p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0FB254E-972E-A244-99A1-FAF1D5786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191159"/>
              </p:ext>
            </p:extLst>
          </p:nvPr>
        </p:nvGraphicFramePr>
        <p:xfrm>
          <a:off x="1752600" y="4050487"/>
          <a:ext cx="6096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66B7AFE-FFFE-8E49-A206-5A7A1EC8A36C}"/>
              </a:ext>
            </a:extLst>
          </p:cNvPr>
          <p:cNvGrpSpPr/>
          <p:nvPr/>
        </p:nvGrpSpPr>
        <p:grpSpPr>
          <a:xfrm>
            <a:off x="3657600" y="3210534"/>
            <a:ext cx="1208532" cy="1632986"/>
            <a:chOff x="2106168" y="3210534"/>
            <a:chExt cx="1208532" cy="1632986"/>
          </a:xfrm>
        </p:grpSpPr>
        <p:sp>
          <p:nvSpPr>
            <p:cNvPr id="4" name="Bevel 3">
              <a:extLst>
                <a:ext uri="{FF2B5EF4-FFF2-40B4-BE49-F238E27FC236}">
                  <a16:creationId xmlns:a16="http://schemas.microsoft.com/office/drawing/2014/main" id="{9B0621F7-16AE-5F4F-B29C-5FBDCB29AFEC}"/>
                </a:ext>
              </a:extLst>
            </p:cNvPr>
            <p:cNvSpPr/>
            <p:nvPr/>
          </p:nvSpPr>
          <p:spPr>
            <a:xfrm>
              <a:off x="3162300" y="4050487"/>
              <a:ext cx="152400" cy="793033"/>
            </a:xfrm>
            <a:prstGeom prst="bevel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978AB4-CD59-594B-A1D9-7E6205514870}"/>
                </a:ext>
              </a:extLst>
            </p:cNvPr>
            <p:cNvSpPr/>
            <p:nvPr/>
          </p:nvSpPr>
          <p:spPr>
            <a:xfrm>
              <a:off x="2106168" y="3210534"/>
              <a:ext cx="685800" cy="436932"/>
            </a:xfrm>
            <a:prstGeom prst="rect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here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123E9D2C-F21F-EF44-9947-78A498110A44}"/>
                </a:ext>
              </a:extLst>
            </p:cNvPr>
            <p:cNvSpPr/>
            <p:nvPr/>
          </p:nvSpPr>
          <p:spPr>
            <a:xfrm rot="2852839">
              <a:off x="2770995" y="3834740"/>
              <a:ext cx="413369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71858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Why and How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6096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r>
              <a:rPr lang="en-US" dirty="0" err="1"/>
              <a:t>list.add</a:t>
            </a:r>
            <a:r>
              <a:rPr lang="en-US" dirty="0"/>
              <a:t>(15);</a:t>
            </a:r>
          </a:p>
          <a:p>
            <a:r>
              <a:rPr lang="en-US" dirty="0" err="1"/>
              <a:t>list.add</a:t>
            </a:r>
            <a:r>
              <a:rPr lang="en-US" dirty="0"/>
              <a:t>(22);</a:t>
            </a:r>
          </a:p>
          <a:p>
            <a:r>
              <a:rPr lang="en-US" dirty="0" err="1"/>
              <a:t>list.add</a:t>
            </a:r>
            <a:r>
              <a:rPr lang="en-US" dirty="0"/>
              <a:t>(19);</a:t>
            </a:r>
          </a:p>
          <a:p>
            <a:r>
              <a:rPr lang="en-US" dirty="0" err="1"/>
              <a:t>list.add</a:t>
            </a:r>
            <a:r>
              <a:rPr lang="en-US" dirty="0"/>
              <a:t>(99);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 here = </a:t>
            </a:r>
            <a:r>
              <a:rPr lang="en-US" dirty="0" err="1"/>
              <a:t>list.iterator</a:t>
            </a:r>
            <a:r>
              <a:rPr lang="en-US" dirty="0"/>
              <a:t>();			</a:t>
            </a:r>
          </a:p>
          <a:p>
            <a:r>
              <a:rPr lang="en-US" dirty="0" err="1"/>
              <a:t>here.next</a:t>
            </a:r>
            <a:r>
              <a:rPr lang="en-US" dirty="0"/>
              <a:t>();</a:t>
            </a:r>
          </a:p>
          <a:p>
            <a:r>
              <a:rPr lang="en-US" dirty="0" err="1"/>
              <a:t>here.next</a:t>
            </a:r>
            <a:r>
              <a:rPr lang="en-US" dirty="0"/>
              <a:t>();</a:t>
            </a:r>
          </a:p>
          <a:p>
            <a:r>
              <a:rPr lang="en-US" dirty="0" err="1"/>
              <a:t>here.remove</a:t>
            </a:r>
            <a:r>
              <a:rPr lang="en-US" dirty="0"/>
              <a:t>();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0FB254E-972E-A244-99A1-FAF1D5786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922017"/>
              </p:ext>
            </p:extLst>
          </p:nvPr>
        </p:nvGraphicFramePr>
        <p:xfrm>
          <a:off x="1752600" y="4050487"/>
          <a:ext cx="6096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66B7AFE-FFFE-8E49-A206-5A7A1EC8A36C}"/>
              </a:ext>
            </a:extLst>
          </p:cNvPr>
          <p:cNvGrpSpPr/>
          <p:nvPr/>
        </p:nvGrpSpPr>
        <p:grpSpPr>
          <a:xfrm>
            <a:off x="3657600" y="3210534"/>
            <a:ext cx="1208532" cy="1632986"/>
            <a:chOff x="2106168" y="3210534"/>
            <a:chExt cx="1208532" cy="1632986"/>
          </a:xfrm>
        </p:grpSpPr>
        <p:sp>
          <p:nvSpPr>
            <p:cNvPr id="4" name="Bevel 3">
              <a:extLst>
                <a:ext uri="{FF2B5EF4-FFF2-40B4-BE49-F238E27FC236}">
                  <a16:creationId xmlns:a16="http://schemas.microsoft.com/office/drawing/2014/main" id="{9B0621F7-16AE-5F4F-B29C-5FBDCB29AFEC}"/>
                </a:ext>
              </a:extLst>
            </p:cNvPr>
            <p:cNvSpPr/>
            <p:nvPr/>
          </p:nvSpPr>
          <p:spPr>
            <a:xfrm>
              <a:off x="3162300" y="4050487"/>
              <a:ext cx="152400" cy="793033"/>
            </a:xfrm>
            <a:prstGeom prst="bevel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978AB4-CD59-594B-A1D9-7E6205514870}"/>
                </a:ext>
              </a:extLst>
            </p:cNvPr>
            <p:cNvSpPr/>
            <p:nvPr/>
          </p:nvSpPr>
          <p:spPr>
            <a:xfrm>
              <a:off x="2106168" y="3210534"/>
              <a:ext cx="685800" cy="436932"/>
            </a:xfrm>
            <a:prstGeom prst="rect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here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123E9D2C-F21F-EF44-9947-78A498110A44}"/>
                </a:ext>
              </a:extLst>
            </p:cNvPr>
            <p:cNvSpPr/>
            <p:nvPr/>
          </p:nvSpPr>
          <p:spPr>
            <a:xfrm rot="2852839">
              <a:off x="2770995" y="3834740"/>
              <a:ext cx="413369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Graphic 8" descr="Close">
            <a:extLst>
              <a:ext uri="{FF2B5EF4-FFF2-40B4-BE49-F238E27FC236}">
                <a16:creationId xmlns:a16="http://schemas.microsoft.com/office/drawing/2014/main" id="{23E6445E-0693-084D-B0B8-5818791EF6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1375" y="4137256"/>
            <a:ext cx="818894" cy="69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7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Why and How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6096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r>
              <a:rPr lang="en-US" dirty="0" err="1"/>
              <a:t>list.add</a:t>
            </a:r>
            <a:r>
              <a:rPr lang="en-US" dirty="0"/>
              <a:t>(15);</a:t>
            </a:r>
          </a:p>
          <a:p>
            <a:r>
              <a:rPr lang="en-US" dirty="0" err="1"/>
              <a:t>list.add</a:t>
            </a:r>
            <a:r>
              <a:rPr lang="en-US" dirty="0"/>
              <a:t>(22);</a:t>
            </a:r>
          </a:p>
          <a:p>
            <a:r>
              <a:rPr lang="en-US" dirty="0" err="1"/>
              <a:t>list.add</a:t>
            </a:r>
            <a:r>
              <a:rPr lang="en-US" dirty="0"/>
              <a:t>(19);</a:t>
            </a:r>
          </a:p>
          <a:p>
            <a:r>
              <a:rPr lang="en-US" dirty="0" err="1"/>
              <a:t>list.add</a:t>
            </a:r>
            <a:r>
              <a:rPr lang="en-US" dirty="0"/>
              <a:t>(99);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 here = </a:t>
            </a:r>
            <a:r>
              <a:rPr lang="en-US" dirty="0" err="1"/>
              <a:t>list.iterator</a:t>
            </a:r>
            <a:r>
              <a:rPr lang="en-US" dirty="0"/>
              <a:t>();			</a:t>
            </a:r>
          </a:p>
          <a:p>
            <a:r>
              <a:rPr lang="en-US" dirty="0" err="1"/>
              <a:t>here.next</a:t>
            </a:r>
            <a:r>
              <a:rPr lang="en-US" dirty="0"/>
              <a:t>();</a:t>
            </a:r>
          </a:p>
          <a:p>
            <a:r>
              <a:rPr lang="en-US" dirty="0" err="1"/>
              <a:t>here.next</a:t>
            </a:r>
            <a:r>
              <a:rPr lang="en-US" dirty="0"/>
              <a:t>();</a:t>
            </a:r>
          </a:p>
          <a:p>
            <a:r>
              <a:rPr lang="en-US" dirty="0" err="1"/>
              <a:t>here.remove</a:t>
            </a:r>
            <a:r>
              <a:rPr lang="en-US" dirty="0"/>
              <a:t>();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0FB254E-972E-A244-99A1-FAF1D5786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446069"/>
              </p:ext>
            </p:extLst>
          </p:nvPr>
        </p:nvGraphicFramePr>
        <p:xfrm>
          <a:off x="1752600" y="4050487"/>
          <a:ext cx="4572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66B7AFE-FFFE-8E49-A206-5A7A1EC8A36C}"/>
              </a:ext>
            </a:extLst>
          </p:cNvPr>
          <p:cNvGrpSpPr/>
          <p:nvPr/>
        </p:nvGrpSpPr>
        <p:grpSpPr>
          <a:xfrm>
            <a:off x="2112065" y="3210534"/>
            <a:ext cx="1208532" cy="1632986"/>
            <a:chOff x="2106168" y="3210534"/>
            <a:chExt cx="1208532" cy="1632986"/>
          </a:xfrm>
        </p:grpSpPr>
        <p:sp>
          <p:nvSpPr>
            <p:cNvPr id="4" name="Bevel 3">
              <a:extLst>
                <a:ext uri="{FF2B5EF4-FFF2-40B4-BE49-F238E27FC236}">
                  <a16:creationId xmlns:a16="http://schemas.microsoft.com/office/drawing/2014/main" id="{9B0621F7-16AE-5F4F-B29C-5FBDCB29AFEC}"/>
                </a:ext>
              </a:extLst>
            </p:cNvPr>
            <p:cNvSpPr/>
            <p:nvPr/>
          </p:nvSpPr>
          <p:spPr>
            <a:xfrm>
              <a:off x="3162300" y="4050487"/>
              <a:ext cx="152400" cy="793033"/>
            </a:xfrm>
            <a:prstGeom prst="bevel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978AB4-CD59-594B-A1D9-7E6205514870}"/>
                </a:ext>
              </a:extLst>
            </p:cNvPr>
            <p:cNvSpPr/>
            <p:nvPr/>
          </p:nvSpPr>
          <p:spPr>
            <a:xfrm>
              <a:off x="2106168" y="3210534"/>
              <a:ext cx="685800" cy="436932"/>
            </a:xfrm>
            <a:prstGeom prst="rect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here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123E9D2C-F21F-EF44-9947-78A498110A44}"/>
                </a:ext>
              </a:extLst>
            </p:cNvPr>
            <p:cNvSpPr/>
            <p:nvPr/>
          </p:nvSpPr>
          <p:spPr>
            <a:xfrm rot="2852839">
              <a:off x="2770995" y="3834740"/>
              <a:ext cx="413369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07411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Why and How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5410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&lt;String&gt; list = new </a:t>
            </a:r>
            <a:r>
              <a:rPr lang="en-US" dirty="0" err="1"/>
              <a:t>ArrayList</a:t>
            </a:r>
            <a:r>
              <a:rPr lang="en-US" dirty="0"/>
              <a:t>&lt;String&gt;();</a:t>
            </a:r>
          </a:p>
          <a:p>
            <a:r>
              <a:rPr lang="en-US" dirty="0" err="1"/>
              <a:t>list.add</a:t>
            </a:r>
            <a:r>
              <a:rPr lang="en-US" dirty="0"/>
              <a:t>(“come”);</a:t>
            </a:r>
          </a:p>
          <a:p>
            <a:r>
              <a:rPr lang="en-US" dirty="0" err="1"/>
              <a:t>list.add</a:t>
            </a:r>
            <a:r>
              <a:rPr lang="en-US" dirty="0"/>
              <a:t>(“as”);</a:t>
            </a:r>
          </a:p>
          <a:p>
            <a:r>
              <a:rPr lang="en-US" dirty="0" err="1"/>
              <a:t>list.add</a:t>
            </a:r>
            <a:r>
              <a:rPr lang="en-US" dirty="0"/>
              <a:t>(“you”);</a:t>
            </a:r>
          </a:p>
          <a:p>
            <a:r>
              <a:rPr lang="en-US" dirty="0" err="1"/>
              <a:t>list.add</a:t>
            </a:r>
            <a:r>
              <a:rPr lang="en-US" dirty="0"/>
              <a:t>(“are”);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 here = </a:t>
            </a:r>
            <a:r>
              <a:rPr lang="en-US" dirty="0" err="1"/>
              <a:t>list.iterator</a:t>
            </a:r>
            <a:r>
              <a:rPr lang="en-US" dirty="0"/>
              <a:t>();		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0FB254E-972E-A244-99A1-FAF1D5786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17771"/>
              </p:ext>
            </p:extLst>
          </p:nvPr>
        </p:nvGraphicFramePr>
        <p:xfrm>
          <a:off x="1752600" y="4050487"/>
          <a:ext cx="6096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51906856-0519-714E-AC83-4E2C2E1E0C35}"/>
              </a:ext>
            </a:extLst>
          </p:cNvPr>
          <p:cNvGrpSpPr/>
          <p:nvPr/>
        </p:nvGrpSpPr>
        <p:grpSpPr>
          <a:xfrm>
            <a:off x="1676400" y="3210534"/>
            <a:ext cx="1115568" cy="1632986"/>
            <a:chOff x="1676400" y="3210534"/>
            <a:chExt cx="1115568" cy="1632986"/>
          </a:xfrm>
        </p:grpSpPr>
        <p:sp>
          <p:nvSpPr>
            <p:cNvPr id="18" name="Bevel 17">
              <a:extLst>
                <a:ext uri="{FF2B5EF4-FFF2-40B4-BE49-F238E27FC236}">
                  <a16:creationId xmlns:a16="http://schemas.microsoft.com/office/drawing/2014/main" id="{CE6B043A-2A12-1B46-AF3C-2E658A123542}"/>
                </a:ext>
              </a:extLst>
            </p:cNvPr>
            <p:cNvSpPr/>
            <p:nvPr/>
          </p:nvSpPr>
          <p:spPr>
            <a:xfrm>
              <a:off x="1676400" y="4050487"/>
              <a:ext cx="152400" cy="793033"/>
            </a:xfrm>
            <a:prstGeom prst="bevel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787AF1C-5572-624A-8EF5-A423662EF8F9}"/>
                </a:ext>
              </a:extLst>
            </p:cNvPr>
            <p:cNvSpPr/>
            <p:nvPr/>
          </p:nvSpPr>
          <p:spPr>
            <a:xfrm>
              <a:off x="2106168" y="3210534"/>
              <a:ext cx="685800" cy="436932"/>
            </a:xfrm>
            <a:prstGeom prst="rect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here</a:t>
              </a: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4FCE229B-8486-774E-9103-3A85DEE7D0F1}"/>
                </a:ext>
              </a:extLst>
            </p:cNvPr>
            <p:cNvSpPr/>
            <p:nvPr/>
          </p:nvSpPr>
          <p:spPr>
            <a:xfrm rot="7953702">
              <a:off x="1779190" y="3783994"/>
              <a:ext cx="344075" cy="7578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7242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Why and How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5410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&lt;String&gt; list = new </a:t>
            </a:r>
            <a:r>
              <a:rPr lang="en-US" dirty="0" err="1"/>
              <a:t>ArrayList</a:t>
            </a:r>
            <a:r>
              <a:rPr lang="en-US" dirty="0"/>
              <a:t>&lt;String&gt;();</a:t>
            </a:r>
          </a:p>
          <a:p>
            <a:r>
              <a:rPr lang="en-US" dirty="0" err="1"/>
              <a:t>list.add</a:t>
            </a:r>
            <a:r>
              <a:rPr lang="en-US" dirty="0"/>
              <a:t>(“come”);</a:t>
            </a:r>
          </a:p>
          <a:p>
            <a:r>
              <a:rPr lang="en-US" dirty="0" err="1"/>
              <a:t>list.add</a:t>
            </a:r>
            <a:r>
              <a:rPr lang="en-US" dirty="0"/>
              <a:t>(“as”);</a:t>
            </a:r>
          </a:p>
          <a:p>
            <a:r>
              <a:rPr lang="en-US" dirty="0" err="1"/>
              <a:t>list.add</a:t>
            </a:r>
            <a:r>
              <a:rPr lang="en-US" dirty="0"/>
              <a:t>(“you”);</a:t>
            </a:r>
          </a:p>
          <a:p>
            <a:r>
              <a:rPr lang="en-US" dirty="0" err="1"/>
              <a:t>list.add</a:t>
            </a:r>
            <a:r>
              <a:rPr lang="en-US" dirty="0"/>
              <a:t>(“are”);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 here = </a:t>
            </a:r>
            <a:r>
              <a:rPr lang="en-US" dirty="0" err="1"/>
              <a:t>list.iterator</a:t>
            </a:r>
            <a:r>
              <a:rPr lang="en-US" dirty="0"/>
              <a:t>();		    </a:t>
            </a:r>
            <a:r>
              <a:rPr lang="en-US" b="1" dirty="0"/>
              <a:t>Output</a:t>
            </a:r>
            <a:endParaRPr lang="en-US" dirty="0"/>
          </a:p>
          <a:p>
            <a:r>
              <a:rPr lang="en-US" dirty="0"/>
              <a:t>String str = </a:t>
            </a:r>
            <a:r>
              <a:rPr lang="en-US" dirty="0" err="1"/>
              <a:t>here.next</a:t>
            </a:r>
            <a:r>
              <a:rPr lang="en-US" dirty="0"/>
              <a:t>();  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0FB254E-972E-A244-99A1-FAF1D5786B4A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4050487"/>
          <a:ext cx="6096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5B2399E7-F7F4-E54A-8422-B0F589760AE4}"/>
              </a:ext>
            </a:extLst>
          </p:cNvPr>
          <p:cNvGrpSpPr/>
          <p:nvPr/>
        </p:nvGrpSpPr>
        <p:grpSpPr>
          <a:xfrm>
            <a:off x="2112065" y="3210534"/>
            <a:ext cx="1208532" cy="1632986"/>
            <a:chOff x="2106168" y="3210534"/>
            <a:chExt cx="1208532" cy="1632986"/>
          </a:xfrm>
        </p:grpSpPr>
        <p:sp>
          <p:nvSpPr>
            <p:cNvPr id="14" name="Bevel 13">
              <a:extLst>
                <a:ext uri="{FF2B5EF4-FFF2-40B4-BE49-F238E27FC236}">
                  <a16:creationId xmlns:a16="http://schemas.microsoft.com/office/drawing/2014/main" id="{543EF0B3-2F1C-E948-83A4-B253D83975C3}"/>
                </a:ext>
              </a:extLst>
            </p:cNvPr>
            <p:cNvSpPr/>
            <p:nvPr/>
          </p:nvSpPr>
          <p:spPr>
            <a:xfrm>
              <a:off x="3162300" y="4050487"/>
              <a:ext cx="152400" cy="793033"/>
            </a:xfrm>
            <a:prstGeom prst="bevel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9FB4DA-4FB3-3649-AE82-59EA798ECDF0}"/>
                </a:ext>
              </a:extLst>
            </p:cNvPr>
            <p:cNvSpPr/>
            <p:nvPr/>
          </p:nvSpPr>
          <p:spPr>
            <a:xfrm>
              <a:off x="2106168" y="3210534"/>
              <a:ext cx="685800" cy="436932"/>
            </a:xfrm>
            <a:prstGeom prst="rect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here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148EA37E-278D-8244-94C7-E9622E37F666}"/>
                </a:ext>
              </a:extLst>
            </p:cNvPr>
            <p:cNvSpPr/>
            <p:nvPr/>
          </p:nvSpPr>
          <p:spPr>
            <a:xfrm rot="2852839">
              <a:off x="2770995" y="3834740"/>
              <a:ext cx="413369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78193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Why and How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5410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&lt;String&gt; list = new </a:t>
            </a:r>
            <a:r>
              <a:rPr lang="en-US" dirty="0" err="1"/>
              <a:t>ArrayList</a:t>
            </a:r>
            <a:r>
              <a:rPr lang="en-US" dirty="0"/>
              <a:t>&lt;String&gt;();</a:t>
            </a:r>
          </a:p>
          <a:p>
            <a:r>
              <a:rPr lang="en-US" dirty="0" err="1"/>
              <a:t>list.add</a:t>
            </a:r>
            <a:r>
              <a:rPr lang="en-US" dirty="0"/>
              <a:t>(“come”);</a:t>
            </a:r>
          </a:p>
          <a:p>
            <a:r>
              <a:rPr lang="en-US" dirty="0" err="1"/>
              <a:t>list.add</a:t>
            </a:r>
            <a:r>
              <a:rPr lang="en-US" dirty="0"/>
              <a:t>(“as”);</a:t>
            </a:r>
          </a:p>
          <a:p>
            <a:r>
              <a:rPr lang="en-US" dirty="0" err="1"/>
              <a:t>list.add</a:t>
            </a:r>
            <a:r>
              <a:rPr lang="en-US" dirty="0"/>
              <a:t>(“you”);</a:t>
            </a:r>
          </a:p>
          <a:p>
            <a:r>
              <a:rPr lang="en-US" dirty="0" err="1"/>
              <a:t>list.add</a:t>
            </a:r>
            <a:r>
              <a:rPr lang="en-US" dirty="0"/>
              <a:t>(“are”);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 here = </a:t>
            </a:r>
            <a:r>
              <a:rPr lang="en-US" dirty="0" err="1"/>
              <a:t>list.iterator</a:t>
            </a:r>
            <a:r>
              <a:rPr lang="en-US" dirty="0"/>
              <a:t>();		    </a:t>
            </a:r>
            <a:r>
              <a:rPr lang="en-US" b="1" dirty="0"/>
              <a:t>Output</a:t>
            </a:r>
            <a:endParaRPr lang="en-US" dirty="0"/>
          </a:p>
          <a:p>
            <a:r>
              <a:rPr lang="en-US" dirty="0"/>
              <a:t>String str = </a:t>
            </a:r>
            <a:r>
              <a:rPr lang="en-US" dirty="0" err="1"/>
              <a:t>here.next</a:t>
            </a:r>
            <a:r>
              <a:rPr lang="en-US" dirty="0"/>
              <a:t>();  		      error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0FB254E-972E-A244-99A1-FAF1D5786B4A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4050487"/>
          <a:ext cx="6096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02DEE8CD-9F2A-EE4E-A1C1-2F06A2B3452B}"/>
              </a:ext>
            </a:extLst>
          </p:cNvPr>
          <p:cNvGrpSpPr/>
          <p:nvPr/>
        </p:nvGrpSpPr>
        <p:grpSpPr>
          <a:xfrm>
            <a:off x="2112065" y="3210534"/>
            <a:ext cx="1208532" cy="1632986"/>
            <a:chOff x="2106168" y="3210534"/>
            <a:chExt cx="1208532" cy="1632986"/>
          </a:xfrm>
        </p:grpSpPr>
        <p:sp>
          <p:nvSpPr>
            <p:cNvPr id="14" name="Bevel 13">
              <a:extLst>
                <a:ext uri="{FF2B5EF4-FFF2-40B4-BE49-F238E27FC236}">
                  <a16:creationId xmlns:a16="http://schemas.microsoft.com/office/drawing/2014/main" id="{97C514CE-82FE-4C4A-91C9-FE60AD620CE8}"/>
                </a:ext>
              </a:extLst>
            </p:cNvPr>
            <p:cNvSpPr/>
            <p:nvPr/>
          </p:nvSpPr>
          <p:spPr>
            <a:xfrm>
              <a:off x="3162300" y="4050487"/>
              <a:ext cx="152400" cy="793033"/>
            </a:xfrm>
            <a:prstGeom prst="bevel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5609CA-49F1-B94C-A44D-AD44EBDCEB3E}"/>
                </a:ext>
              </a:extLst>
            </p:cNvPr>
            <p:cNvSpPr/>
            <p:nvPr/>
          </p:nvSpPr>
          <p:spPr>
            <a:xfrm>
              <a:off x="2106168" y="3210534"/>
              <a:ext cx="685800" cy="436932"/>
            </a:xfrm>
            <a:prstGeom prst="rect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here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DBA91C59-D4C8-A449-91EB-D8FA056F6A23}"/>
                </a:ext>
              </a:extLst>
            </p:cNvPr>
            <p:cNvSpPr/>
            <p:nvPr/>
          </p:nvSpPr>
          <p:spPr>
            <a:xfrm rot="2852839">
              <a:off x="2770995" y="3834740"/>
              <a:ext cx="413369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68442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Why and How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6019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&lt;String&gt; list = new </a:t>
            </a:r>
            <a:r>
              <a:rPr lang="en-US" dirty="0" err="1"/>
              <a:t>ArrayList</a:t>
            </a:r>
            <a:r>
              <a:rPr lang="en-US" dirty="0"/>
              <a:t>&lt;String&gt;();</a:t>
            </a:r>
          </a:p>
          <a:p>
            <a:r>
              <a:rPr lang="en-US" dirty="0" err="1"/>
              <a:t>list.add</a:t>
            </a:r>
            <a:r>
              <a:rPr lang="en-US" dirty="0"/>
              <a:t>(“come”);</a:t>
            </a:r>
          </a:p>
          <a:p>
            <a:r>
              <a:rPr lang="en-US" dirty="0" err="1"/>
              <a:t>list.add</a:t>
            </a:r>
            <a:r>
              <a:rPr lang="en-US" dirty="0"/>
              <a:t>(“as”);</a:t>
            </a:r>
          </a:p>
          <a:p>
            <a:r>
              <a:rPr lang="en-US" dirty="0" err="1"/>
              <a:t>list.add</a:t>
            </a:r>
            <a:r>
              <a:rPr lang="en-US" dirty="0"/>
              <a:t>(“you”);</a:t>
            </a:r>
          </a:p>
          <a:p>
            <a:r>
              <a:rPr lang="en-US" dirty="0" err="1"/>
              <a:t>list.add</a:t>
            </a:r>
            <a:r>
              <a:rPr lang="en-US" dirty="0"/>
              <a:t>(“are”);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 here = </a:t>
            </a:r>
            <a:r>
              <a:rPr lang="en-US" dirty="0" err="1"/>
              <a:t>list.iterator</a:t>
            </a:r>
            <a:r>
              <a:rPr lang="en-US" dirty="0"/>
              <a:t>();		    </a:t>
            </a:r>
            <a:r>
              <a:rPr lang="en-US" b="1" dirty="0"/>
              <a:t>Output</a:t>
            </a:r>
            <a:endParaRPr lang="en-US" dirty="0"/>
          </a:p>
          <a:p>
            <a:r>
              <a:rPr lang="en-US" dirty="0"/>
              <a:t>String str = </a:t>
            </a:r>
            <a:r>
              <a:rPr lang="en-US" dirty="0">
                <a:solidFill>
                  <a:srgbClr val="FF0000"/>
                </a:solidFill>
              </a:rPr>
              <a:t>(String)</a:t>
            </a:r>
            <a:r>
              <a:rPr lang="en-US" dirty="0" err="1"/>
              <a:t>here.next</a:t>
            </a:r>
            <a:r>
              <a:rPr lang="en-US" dirty="0"/>
              <a:t>();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(str); 		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0FB254E-972E-A244-99A1-FAF1D5786B4A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4050487"/>
          <a:ext cx="6096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B529D009-873C-574E-BA1F-EDD015EF6F2D}"/>
              </a:ext>
            </a:extLst>
          </p:cNvPr>
          <p:cNvGrpSpPr/>
          <p:nvPr/>
        </p:nvGrpSpPr>
        <p:grpSpPr>
          <a:xfrm>
            <a:off x="2112065" y="3210534"/>
            <a:ext cx="1208532" cy="1632986"/>
            <a:chOff x="2106168" y="3210534"/>
            <a:chExt cx="1208532" cy="1632986"/>
          </a:xfrm>
        </p:grpSpPr>
        <p:sp>
          <p:nvSpPr>
            <p:cNvPr id="14" name="Bevel 13">
              <a:extLst>
                <a:ext uri="{FF2B5EF4-FFF2-40B4-BE49-F238E27FC236}">
                  <a16:creationId xmlns:a16="http://schemas.microsoft.com/office/drawing/2014/main" id="{19337E8E-0E85-0A47-B4EE-D863A7959EFF}"/>
                </a:ext>
              </a:extLst>
            </p:cNvPr>
            <p:cNvSpPr/>
            <p:nvPr/>
          </p:nvSpPr>
          <p:spPr>
            <a:xfrm>
              <a:off x="3162300" y="4050487"/>
              <a:ext cx="152400" cy="793033"/>
            </a:xfrm>
            <a:prstGeom prst="bevel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6827562-C2EA-214A-A8E0-7981B7D6F999}"/>
                </a:ext>
              </a:extLst>
            </p:cNvPr>
            <p:cNvSpPr/>
            <p:nvPr/>
          </p:nvSpPr>
          <p:spPr>
            <a:xfrm>
              <a:off x="2106168" y="3210534"/>
              <a:ext cx="685800" cy="436932"/>
            </a:xfrm>
            <a:prstGeom prst="rect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here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A1EF1424-9290-AB40-AACE-3C6AB264B089}"/>
                </a:ext>
              </a:extLst>
            </p:cNvPr>
            <p:cNvSpPr/>
            <p:nvPr/>
          </p:nvSpPr>
          <p:spPr>
            <a:xfrm rot="2852839">
              <a:off x="2770995" y="3834740"/>
              <a:ext cx="413369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6454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Why and How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5410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r>
              <a:rPr lang="en-US" dirty="0" err="1"/>
              <a:t>list.add</a:t>
            </a:r>
            <a:r>
              <a:rPr lang="en-US" dirty="0"/>
              <a:t>(15);</a:t>
            </a:r>
          </a:p>
          <a:p>
            <a:r>
              <a:rPr lang="en-US" dirty="0" err="1"/>
              <a:t>list.add</a:t>
            </a:r>
            <a:r>
              <a:rPr lang="en-US" dirty="0"/>
              <a:t>(22);</a:t>
            </a:r>
          </a:p>
          <a:p>
            <a:r>
              <a:rPr lang="en-US" dirty="0" err="1"/>
              <a:t>list.add</a:t>
            </a:r>
            <a:r>
              <a:rPr lang="en-US" dirty="0"/>
              <a:t>(19);</a:t>
            </a:r>
          </a:p>
          <a:p>
            <a:r>
              <a:rPr lang="en-US" dirty="0" err="1"/>
              <a:t>list.add</a:t>
            </a:r>
            <a:r>
              <a:rPr lang="en-US" dirty="0"/>
              <a:t>(99);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0FB254E-972E-A244-99A1-FAF1D5786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998982"/>
              </p:ext>
            </p:extLst>
          </p:nvPr>
        </p:nvGraphicFramePr>
        <p:xfrm>
          <a:off x="1752600" y="4050487"/>
          <a:ext cx="6096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673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Why and How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6019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&lt;String&gt; list = new </a:t>
            </a:r>
            <a:r>
              <a:rPr lang="en-US" dirty="0" err="1"/>
              <a:t>ArrayList</a:t>
            </a:r>
            <a:r>
              <a:rPr lang="en-US" dirty="0"/>
              <a:t>&lt;String&gt;();</a:t>
            </a:r>
          </a:p>
          <a:p>
            <a:r>
              <a:rPr lang="en-US" dirty="0" err="1"/>
              <a:t>list.add</a:t>
            </a:r>
            <a:r>
              <a:rPr lang="en-US" dirty="0"/>
              <a:t>(“come”);</a:t>
            </a:r>
          </a:p>
          <a:p>
            <a:r>
              <a:rPr lang="en-US" dirty="0" err="1"/>
              <a:t>list.add</a:t>
            </a:r>
            <a:r>
              <a:rPr lang="en-US" dirty="0"/>
              <a:t>(“as”);</a:t>
            </a:r>
          </a:p>
          <a:p>
            <a:r>
              <a:rPr lang="en-US" dirty="0" err="1"/>
              <a:t>list.add</a:t>
            </a:r>
            <a:r>
              <a:rPr lang="en-US" dirty="0"/>
              <a:t>(“you”);</a:t>
            </a:r>
          </a:p>
          <a:p>
            <a:r>
              <a:rPr lang="en-US" dirty="0" err="1"/>
              <a:t>list.add</a:t>
            </a:r>
            <a:r>
              <a:rPr lang="en-US" dirty="0"/>
              <a:t>(“are”);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 here = </a:t>
            </a:r>
            <a:r>
              <a:rPr lang="en-US" dirty="0" err="1"/>
              <a:t>list.iterator</a:t>
            </a:r>
            <a:r>
              <a:rPr lang="en-US" dirty="0"/>
              <a:t>();		    </a:t>
            </a:r>
            <a:r>
              <a:rPr lang="en-US" b="1" dirty="0"/>
              <a:t>Output</a:t>
            </a:r>
            <a:endParaRPr lang="en-US" dirty="0"/>
          </a:p>
          <a:p>
            <a:r>
              <a:rPr lang="en-US" dirty="0"/>
              <a:t>String str = </a:t>
            </a:r>
            <a:r>
              <a:rPr lang="en-US" dirty="0">
                <a:solidFill>
                  <a:srgbClr val="FF0000"/>
                </a:solidFill>
              </a:rPr>
              <a:t>(String)</a:t>
            </a:r>
            <a:r>
              <a:rPr lang="en-US" dirty="0" err="1"/>
              <a:t>here.next</a:t>
            </a:r>
            <a:r>
              <a:rPr lang="en-US" dirty="0"/>
              <a:t>();	     come</a:t>
            </a:r>
          </a:p>
          <a:p>
            <a:r>
              <a:rPr lang="en-US" dirty="0" err="1"/>
              <a:t>System.out.println</a:t>
            </a:r>
            <a:r>
              <a:rPr lang="en-US" dirty="0"/>
              <a:t>(str); 		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0FB254E-972E-A244-99A1-FAF1D5786B4A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4050487"/>
          <a:ext cx="6096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B529D009-873C-574E-BA1F-EDD015EF6F2D}"/>
              </a:ext>
            </a:extLst>
          </p:cNvPr>
          <p:cNvGrpSpPr/>
          <p:nvPr/>
        </p:nvGrpSpPr>
        <p:grpSpPr>
          <a:xfrm>
            <a:off x="2112065" y="3210534"/>
            <a:ext cx="1208532" cy="1632986"/>
            <a:chOff x="2106168" y="3210534"/>
            <a:chExt cx="1208532" cy="1632986"/>
          </a:xfrm>
        </p:grpSpPr>
        <p:sp>
          <p:nvSpPr>
            <p:cNvPr id="14" name="Bevel 13">
              <a:extLst>
                <a:ext uri="{FF2B5EF4-FFF2-40B4-BE49-F238E27FC236}">
                  <a16:creationId xmlns:a16="http://schemas.microsoft.com/office/drawing/2014/main" id="{19337E8E-0E85-0A47-B4EE-D863A7959EFF}"/>
                </a:ext>
              </a:extLst>
            </p:cNvPr>
            <p:cNvSpPr/>
            <p:nvPr/>
          </p:nvSpPr>
          <p:spPr>
            <a:xfrm>
              <a:off x="3162300" y="4050487"/>
              <a:ext cx="152400" cy="793033"/>
            </a:xfrm>
            <a:prstGeom prst="bevel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6827562-C2EA-214A-A8E0-7981B7D6F999}"/>
                </a:ext>
              </a:extLst>
            </p:cNvPr>
            <p:cNvSpPr/>
            <p:nvPr/>
          </p:nvSpPr>
          <p:spPr>
            <a:xfrm>
              <a:off x="2106168" y="3210534"/>
              <a:ext cx="685800" cy="436932"/>
            </a:xfrm>
            <a:prstGeom prst="rect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here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A1EF1424-9290-AB40-AACE-3C6AB264B089}"/>
                </a:ext>
              </a:extLst>
            </p:cNvPr>
            <p:cNvSpPr/>
            <p:nvPr/>
          </p:nvSpPr>
          <p:spPr>
            <a:xfrm rot="2852839">
              <a:off x="2770995" y="3834740"/>
              <a:ext cx="413369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57604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Why and How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6019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&lt;String&gt; list = new </a:t>
            </a:r>
            <a:r>
              <a:rPr lang="en-US" dirty="0" err="1"/>
              <a:t>ArrayList</a:t>
            </a:r>
            <a:r>
              <a:rPr lang="en-US" dirty="0"/>
              <a:t>&lt;String&gt;();</a:t>
            </a:r>
          </a:p>
          <a:p>
            <a:r>
              <a:rPr lang="en-US" dirty="0" err="1"/>
              <a:t>list.add</a:t>
            </a:r>
            <a:r>
              <a:rPr lang="en-US" dirty="0"/>
              <a:t>(“come”);</a:t>
            </a:r>
          </a:p>
          <a:p>
            <a:r>
              <a:rPr lang="en-US" dirty="0" err="1"/>
              <a:t>list.add</a:t>
            </a:r>
            <a:r>
              <a:rPr lang="en-US" dirty="0"/>
              <a:t>(“as”);</a:t>
            </a:r>
          </a:p>
          <a:p>
            <a:r>
              <a:rPr lang="en-US" dirty="0" err="1"/>
              <a:t>list.add</a:t>
            </a:r>
            <a:r>
              <a:rPr lang="en-US" dirty="0"/>
              <a:t>(“you”);</a:t>
            </a:r>
          </a:p>
          <a:p>
            <a:r>
              <a:rPr lang="en-US" dirty="0" err="1"/>
              <a:t>list.add</a:t>
            </a:r>
            <a:r>
              <a:rPr lang="en-US" dirty="0"/>
              <a:t>(“are”);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</a:t>
            </a:r>
            <a:r>
              <a:rPr lang="en-US" dirty="0">
                <a:solidFill>
                  <a:srgbClr val="FF0000"/>
                </a:solidFill>
              </a:rPr>
              <a:t>&lt;String&gt;</a:t>
            </a:r>
            <a:r>
              <a:rPr lang="en-US" dirty="0"/>
              <a:t> here = </a:t>
            </a:r>
            <a:r>
              <a:rPr lang="en-US" dirty="0" err="1"/>
              <a:t>list.iterator</a:t>
            </a:r>
            <a:r>
              <a:rPr lang="en-US" dirty="0"/>
              <a:t>();	    </a:t>
            </a:r>
            <a:r>
              <a:rPr lang="en-US" b="1" dirty="0"/>
              <a:t>Output</a:t>
            </a:r>
            <a:endParaRPr lang="en-US" dirty="0"/>
          </a:p>
          <a:p>
            <a:r>
              <a:rPr lang="en-US" dirty="0"/>
              <a:t>String str = </a:t>
            </a:r>
            <a:r>
              <a:rPr lang="en-US" dirty="0" err="1"/>
              <a:t>here.next</a:t>
            </a:r>
            <a:r>
              <a:rPr lang="en-US" dirty="0"/>
              <a:t>();	   	     come</a:t>
            </a:r>
          </a:p>
          <a:p>
            <a:r>
              <a:rPr lang="en-US" dirty="0" err="1"/>
              <a:t>System.out.println</a:t>
            </a:r>
            <a:r>
              <a:rPr lang="en-US" dirty="0"/>
              <a:t>(str); 		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0FB254E-972E-A244-99A1-FAF1D5786B4A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4050487"/>
          <a:ext cx="6096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B529D009-873C-574E-BA1F-EDD015EF6F2D}"/>
              </a:ext>
            </a:extLst>
          </p:cNvPr>
          <p:cNvGrpSpPr/>
          <p:nvPr/>
        </p:nvGrpSpPr>
        <p:grpSpPr>
          <a:xfrm>
            <a:off x="2112065" y="3210534"/>
            <a:ext cx="1208532" cy="1632986"/>
            <a:chOff x="2106168" y="3210534"/>
            <a:chExt cx="1208532" cy="1632986"/>
          </a:xfrm>
        </p:grpSpPr>
        <p:sp>
          <p:nvSpPr>
            <p:cNvPr id="14" name="Bevel 13">
              <a:extLst>
                <a:ext uri="{FF2B5EF4-FFF2-40B4-BE49-F238E27FC236}">
                  <a16:creationId xmlns:a16="http://schemas.microsoft.com/office/drawing/2014/main" id="{19337E8E-0E85-0A47-B4EE-D863A7959EFF}"/>
                </a:ext>
              </a:extLst>
            </p:cNvPr>
            <p:cNvSpPr/>
            <p:nvPr/>
          </p:nvSpPr>
          <p:spPr>
            <a:xfrm>
              <a:off x="3162300" y="4050487"/>
              <a:ext cx="152400" cy="793033"/>
            </a:xfrm>
            <a:prstGeom prst="bevel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6827562-C2EA-214A-A8E0-7981B7D6F999}"/>
                </a:ext>
              </a:extLst>
            </p:cNvPr>
            <p:cNvSpPr/>
            <p:nvPr/>
          </p:nvSpPr>
          <p:spPr>
            <a:xfrm>
              <a:off x="2106168" y="3210534"/>
              <a:ext cx="685800" cy="436932"/>
            </a:xfrm>
            <a:prstGeom prst="rect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here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A1EF1424-9290-AB40-AACE-3C6AB264B089}"/>
                </a:ext>
              </a:extLst>
            </p:cNvPr>
            <p:cNvSpPr/>
            <p:nvPr/>
          </p:nvSpPr>
          <p:spPr>
            <a:xfrm rot="2852839">
              <a:off x="2770995" y="3834740"/>
              <a:ext cx="413369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206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Why and How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5410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r>
              <a:rPr lang="en-US" dirty="0" err="1"/>
              <a:t>list.add</a:t>
            </a:r>
            <a:r>
              <a:rPr lang="en-US" dirty="0"/>
              <a:t>(15);</a:t>
            </a:r>
          </a:p>
          <a:p>
            <a:r>
              <a:rPr lang="en-US" dirty="0" err="1"/>
              <a:t>list.add</a:t>
            </a:r>
            <a:r>
              <a:rPr lang="en-US" dirty="0"/>
              <a:t>(22);</a:t>
            </a:r>
          </a:p>
          <a:p>
            <a:r>
              <a:rPr lang="en-US" dirty="0" err="1"/>
              <a:t>list.add</a:t>
            </a:r>
            <a:r>
              <a:rPr lang="en-US" dirty="0"/>
              <a:t>(19);</a:t>
            </a:r>
          </a:p>
          <a:p>
            <a:r>
              <a:rPr lang="en-US" dirty="0" err="1"/>
              <a:t>list.add</a:t>
            </a:r>
            <a:r>
              <a:rPr lang="en-US" dirty="0"/>
              <a:t>(99);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 here = </a:t>
            </a:r>
            <a:r>
              <a:rPr lang="en-US" dirty="0" err="1"/>
              <a:t>list.iterator</a:t>
            </a:r>
            <a:r>
              <a:rPr lang="en-US" dirty="0"/>
              <a:t>();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0FB254E-972E-A244-99A1-FAF1D5786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288320"/>
              </p:ext>
            </p:extLst>
          </p:nvPr>
        </p:nvGraphicFramePr>
        <p:xfrm>
          <a:off x="1752600" y="4050487"/>
          <a:ext cx="6096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  <p:sp>
        <p:nvSpPr>
          <p:cNvPr id="4" name="Bevel 3">
            <a:extLst>
              <a:ext uri="{FF2B5EF4-FFF2-40B4-BE49-F238E27FC236}">
                <a16:creationId xmlns:a16="http://schemas.microsoft.com/office/drawing/2014/main" id="{9B0621F7-16AE-5F4F-B29C-5FBDCB29AFEC}"/>
              </a:ext>
            </a:extLst>
          </p:cNvPr>
          <p:cNvSpPr/>
          <p:nvPr/>
        </p:nvSpPr>
        <p:spPr>
          <a:xfrm>
            <a:off x="1676400" y="4050487"/>
            <a:ext cx="152400" cy="793033"/>
          </a:xfrm>
          <a:prstGeom prst="bevel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978AB4-CD59-594B-A1D9-7E6205514870}"/>
              </a:ext>
            </a:extLst>
          </p:cNvPr>
          <p:cNvSpPr/>
          <p:nvPr/>
        </p:nvSpPr>
        <p:spPr>
          <a:xfrm>
            <a:off x="2106168" y="3210534"/>
            <a:ext cx="685800" cy="436932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/>
              </a:gs>
            </a:gsLst>
            <a:lin ang="5400000" scaled="1"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23E9D2C-F21F-EF44-9947-78A498110A44}"/>
              </a:ext>
            </a:extLst>
          </p:cNvPr>
          <p:cNvSpPr/>
          <p:nvPr/>
        </p:nvSpPr>
        <p:spPr>
          <a:xfrm rot="7953702">
            <a:off x="1779190" y="3783994"/>
            <a:ext cx="344075" cy="757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8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Why and How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6096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r>
              <a:rPr lang="en-US" dirty="0" err="1"/>
              <a:t>list.add</a:t>
            </a:r>
            <a:r>
              <a:rPr lang="en-US" dirty="0"/>
              <a:t>(15);</a:t>
            </a:r>
          </a:p>
          <a:p>
            <a:r>
              <a:rPr lang="en-US" dirty="0" err="1"/>
              <a:t>list.add</a:t>
            </a:r>
            <a:r>
              <a:rPr lang="en-US" dirty="0"/>
              <a:t>(22);</a:t>
            </a:r>
          </a:p>
          <a:p>
            <a:r>
              <a:rPr lang="en-US" dirty="0" err="1"/>
              <a:t>list.add</a:t>
            </a:r>
            <a:r>
              <a:rPr lang="en-US" dirty="0"/>
              <a:t>(19);</a:t>
            </a:r>
          </a:p>
          <a:p>
            <a:r>
              <a:rPr lang="en-US" dirty="0" err="1"/>
              <a:t>list.add</a:t>
            </a:r>
            <a:r>
              <a:rPr lang="en-US" dirty="0"/>
              <a:t>(99);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 here = </a:t>
            </a:r>
            <a:r>
              <a:rPr lang="en-US" dirty="0" err="1"/>
              <a:t>list.iterator</a:t>
            </a:r>
            <a:r>
              <a:rPr lang="en-US" dirty="0"/>
              <a:t>();			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here.next</a:t>
            </a:r>
            <a:r>
              <a:rPr lang="en-US" dirty="0"/>
              <a:t>());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0FB254E-972E-A244-99A1-FAF1D5786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50076"/>
              </p:ext>
            </p:extLst>
          </p:nvPr>
        </p:nvGraphicFramePr>
        <p:xfrm>
          <a:off x="1752600" y="4050487"/>
          <a:ext cx="6096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  <p:sp>
        <p:nvSpPr>
          <p:cNvPr id="4" name="Bevel 3">
            <a:extLst>
              <a:ext uri="{FF2B5EF4-FFF2-40B4-BE49-F238E27FC236}">
                <a16:creationId xmlns:a16="http://schemas.microsoft.com/office/drawing/2014/main" id="{9B0621F7-16AE-5F4F-B29C-5FBDCB29AFEC}"/>
              </a:ext>
            </a:extLst>
          </p:cNvPr>
          <p:cNvSpPr/>
          <p:nvPr/>
        </p:nvSpPr>
        <p:spPr>
          <a:xfrm>
            <a:off x="3162300" y="4050487"/>
            <a:ext cx="152400" cy="793033"/>
          </a:xfrm>
          <a:prstGeom prst="bevel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978AB4-CD59-594B-A1D9-7E6205514870}"/>
              </a:ext>
            </a:extLst>
          </p:cNvPr>
          <p:cNvSpPr/>
          <p:nvPr/>
        </p:nvSpPr>
        <p:spPr>
          <a:xfrm>
            <a:off x="2106168" y="3210534"/>
            <a:ext cx="685800" cy="436932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/>
              </a:gs>
            </a:gsLst>
            <a:lin ang="5400000" scaled="1"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23E9D2C-F21F-EF44-9947-78A498110A44}"/>
              </a:ext>
            </a:extLst>
          </p:cNvPr>
          <p:cNvSpPr/>
          <p:nvPr/>
        </p:nvSpPr>
        <p:spPr>
          <a:xfrm rot="2852839">
            <a:off x="2770995" y="3834740"/>
            <a:ext cx="413369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205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Why and How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6096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r>
              <a:rPr lang="en-US" dirty="0" err="1"/>
              <a:t>list.add</a:t>
            </a:r>
            <a:r>
              <a:rPr lang="en-US" dirty="0"/>
              <a:t>(15);</a:t>
            </a:r>
          </a:p>
          <a:p>
            <a:r>
              <a:rPr lang="en-US" dirty="0" err="1"/>
              <a:t>list.add</a:t>
            </a:r>
            <a:r>
              <a:rPr lang="en-US" dirty="0"/>
              <a:t>(22);</a:t>
            </a:r>
          </a:p>
          <a:p>
            <a:r>
              <a:rPr lang="en-US" dirty="0" err="1"/>
              <a:t>list.add</a:t>
            </a:r>
            <a:r>
              <a:rPr lang="en-US" dirty="0"/>
              <a:t>(19);</a:t>
            </a:r>
          </a:p>
          <a:p>
            <a:r>
              <a:rPr lang="en-US" dirty="0" err="1"/>
              <a:t>list.add</a:t>
            </a:r>
            <a:r>
              <a:rPr lang="en-US" dirty="0"/>
              <a:t>(99);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 here = </a:t>
            </a:r>
            <a:r>
              <a:rPr lang="en-US" dirty="0" err="1"/>
              <a:t>list.iterator</a:t>
            </a:r>
            <a:r>
              <a:rPr lang="en-US" dirty="0"/>
              <a:t>();			</a:t>
            </a:r>
            <a:r>
              <a:rPr lang="en-US" b="1" dirty="0"/>
              <a:t>Output</a:t>
            </a:r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here.next</a:t>
            </a:r>
            <a:r>
              <a:rPr lang="en-US" dirty="0"/>
              <a:t>());		    15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0FB254E-972E-A244-99A1-FAF1D5786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051342"/>
              </p:ext>
            </p:extLst>
          </p:nvPr>
        </p:nvGraphicFramePr>
        <p:xfrm>
          <a:off x="1752600" y="4050487"/>
          <a:ext cx="6096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  <p:sp>
        <p:nvSpPr>
          <p:cNvPr id="4" name="Bevel 3">
            <a:extLst>
              <a:ext uri="{FF2B5EF4-FFF2-40B4-BE49-F238E27FC236}">
                <a16:creationId xmlns:a16="http://schemas.microsoft.com/office/drawing/2014/main" id="{9B0621F7-16AE-5F4F-B29C-5FBDCB29AFEC}"/>
              </a:ext>
            </a:extLst>
          </p:cNvPr>
          <p:cNvSpPr/>
          <p:nvPr/>
        </p:nvSpPr>
        <p:spPr>
          <a:xfrm>
            <a:off x="3162300" y="4050487"/>
            <a:ext cx="152400" cy="793033"/>
          </a:xfrm>
          <a:prstGeom prst="bevel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978AB4-CD59-594B-A1D9-7E6205514870}"/>
              </a:ext>
            </a:extLst>
          </p:cNvPr>
          <p:cNvSpPr/>
          <p:nvPr/>
        </p:nvSpPr>
        <p:spPr>
          <a:xfrm>
            <a:off x="2106168" y="3210534"/>
            <a:ext cx="685800" cy="436932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/>
              </a:gs>
            </a:gsLst>
            <a:lin ang="5400000" scaled="1"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23E9D2C-F21F-EF44-9947-78A498110A44}"/>
              </a:ext>
            </a:extLst>
          </p:cNvPr>
          <p:cNvSpPr/>
          <p:nvPr/>
        </p:nvSpPr>
        <p:spPr>
          <a:xfrm rot="2852839">
            <a:off x="2770995" y="3834740"/>
            <a:ext cx="413369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81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Why and How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609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r>
              <a:rPr lang="en-US" dirty="0" err="1"/>
              <a:t>list.add</a:t>
            </a:r>
            <a:r>
              <a:rPr lang="en-US" dirty="0"/>
              <a:t>(15);</a:t>
            </a:r>
          </a:p>
          <a:p>
            <a:r>
              <a:rPr lang="en-US" dirty="0" err="1"/>
              <a:t>list.add</a:t>
            </a:r>
            <a:r>
              <a:rPr lang="en-US" dirty="0"/>
              <a:t>(22);</a:t>
            </a:r>
          </a:p>
          <a:p>
            <a:r>
              <a:rPr lang="en-US" dirty="0" err="1"/>
              <a:t>list.add</a:t>
            </a:r>
            <a:r>
              <a:rPr lang="en-US" dirty="0"/>
              <a:t>(19);</a:t>
            </a:r>
          </a:p>
          <a:p>
            <a:r>
              <a:rPr lang="en-US" dirty="0" err="1"/>
              <a:t>list.add</a:t>
            </a:r>
            <a:r>
              <a:rPr lang="en-US" dirty="0"/>
              <a:t>(99);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 here = </a:t>
            </a:r>
            <a:r>
              <a:rPr lang="en-US" dirty="0" err="1"/>
              <a:t>list.iterator</a:t>
            </a:r>
            <a:r>
              <a:rPr lang="en-US" dirty="0"/>
              <a:t>();			</a:t>
            </a:r>
            <a:r>
              <a:rPr lang="en-US" b="1" dirty="0"/>
              <a:t>Output</a:t>
            </a:r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here.next</a:t>
            </a:r>
            <a:r>
              <a:rPr lang="en-US" dirty="0"/>
              <a:t>());		    15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here.next</a:t>
            </a:r>
            <a:r>
              <a:rPr lang="en-US" dirty="0"/>
              <a:t>()); 		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0FB254E-972E-A244-99A1-FAF1D5786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54496"/>
              </p:ext>
            </p:extLst>
          </p:nvPr>
        </p:nvGraphicFramePr>
        <p:xfrm>
          <a:off x="1752600" y="4050487"/>
          <a:ext cx="6096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66B7AFE-FFFE-8E49-A206-5A7A1EC8A36C}"/>
              </a:ext>
            </a:extLst>
          </p:cNvPr>
          <p:cNvGrpSpPr/>
          <p:nvPr/>
        </p:nvGrpSpPr>
        <p:grpSpPr>
          <a:xfrm>
            <a:off x="3657600" y="3210534"/>
            <a:ext cx="1208532" cy="1632986"/>
            <a:chOff x="2106168" y="3210534"/>
            <a:chExt cx="1208532" cy="1632986"/>
          </a:xfrm>
        </p:grpSpPr>
        <p:sp>
          <p:nvSpPr>
            <p:cNvPr id="4" name="Bevel 3">
              <a:extLst>
                <a:ext uri="{FF2B5EF4-FFF2-40B4-BE49-F238E27FC236}">
                  <a16:creationId xmlns:a16="http://schemas.microsoft.com/office/drawing/2014/main" id="{9B0621F7-16AE-5F4F-B29C-5FBDCB29AFEC}"/>
                </a:ext>
              </a:extLst>
            </p:cNvPr>
            <p:cNvSpPr/>
            <p:nvPr/>
          </p:nvSpPr>
          <p:spPr>
            <a:xfrm>
              <a:off x="3162300" y="4050487"/>
              <a:ext cx="152400" cy="793033"/>
            </a:xfrm>
            <a:prstGeom prst="bevel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978AB4-CD59-594B-A1D9-7E6205514870}"/>
                </a:ext>
              </a:extLst>
            </p:cNvPr>
            <p:cNvSpPr/>
            <p:nvPr/>
          </p:nvSpPr>
          <p:spPr>
            <a:xfrm>
              <a:off x="2106168" y="3210534"/>
              <a:ext cx="685800" cy="436932"/>
            </a:xfrm>
            <a:prstGeom prst="rect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here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123E9D2C-F21F-EF44-9947-78A498110A44}"/>
                </a:ext>
              </a:extLst>
            </p:cNvPr>
            <p:cNvSpPr/>
            <p:nvPr/>
          </p:nvSpPr>
          <p:spPr>
            <a:xfrm rot="2852839">
              <a:off x="2770995" y="3834740"/>
              <a:ext cx="413369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2939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Why and How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609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r>
              <a:rPr lang="en-US" dirty="0" err="1"/>
              <a:t>list.add</a:t>
            </a:r>
            <a:r>
              <a:rPr lang="en-US" dirty="0"/>
              <a:t>(15);</a:t>
            </a:r>
          </a:p>
          <a:p>
            <a:r>
              <a:rPr lang="en-US" dirty="0" err="1"/>
              <a:t>list.add</a:t>
            </a:r>
            <a:r>
              <a:rPr lang="en-US" dirty="0"/>
              <a:t>(22);</a:t>
            </a:r>
          </a:p>
          <a:p>
            <a:r>
              <a:rPr lang="en-US" dirty="0" err="1"/>
              <a:t>list.add</a:t>
            </a:r>
            <a:r>
              <a:rPr lang="en-US" dirty="0"/>
              <a:t>(19);</a:t>
            </a:r>
          </a:p>
          <a:p>
            <a:r>
              <a:rPr lang="en-US" dirty="0" err="1"/>
              <a:t>list.add</a:t>
            </a:r>
            <a:r>
              <a:rPr lang="en-US" dirty="0"/>
              <a:t>(99);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 here = </a:t>
            </a:r>
            <a:r>
              <a:rPr lang="en-US" dirty="0" err="1"/>
              <a:t>list.iterator</a:t>
            </a:r>
            <a:r>
              <a:rPr lang="en-US" dirty="0"/>
              <a:t>();			</a:t>
            </a:r>
            <a:r>
              <a:rPr lang="en-US" b="1" dirty="0"/>
              <a:t>Output</a:t>
            </a:r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here.next</a:t>
            </a:r>
            <a:r>
              <a:rPr lang="en-US" dirty="0"/>
              <a:t>());		    15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here.next</a:t>
            </a:r>
            <a:r>
              <a:rPr lang="en-US" dirty="0"/>
              <a:t>()); 		    22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0FB254E-972E-A244-99A1-FAF1D5786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502"/>
              </p:ext>
            </p:extLst>
          </p:nvPr>
        </p:nvGraphicFramePr>
        <p:xfrm>
          <a:off x="1752600" y="4050487"/>
          <a:ext cx="6096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66B7AFE-FFFE-8E49-A206-5A7A1EC8A36C}"/>
              </a:ext>
            </a:extLst>
          </p:cNvPr>
          <p:cNvGrpSpPr/>
          <p:nvPr/>
        </p:nvGrpSpPr>
        <p:grpSpPr>
          <a:xfrm>
            <a:off x="3657600" y="3210534"/>
            <a:ext cx="1208532" cy="1632986"/>
            <a:chOff x="2106168" y="3210534"/>
            <a:chExt cx="1208532" cy="1632986"/>
          </a:xfrm>
        </p:grpSpPr>
        <p:sp>
          <p:nvSpPr>
            <p:cNvPr id="4" name="Bevel 3">
              <a:extLst>
                <a:ext uri="{FF2B5EF4-FFF2-40B4-BE49-F238E27FC236}">
                  <a16:creationId xmlns:a16="http://schemas.microsoft.com/office/drawing/2014/main" id="{9B0621F7-16AE-5F4F-B29C-5FBDCB29AFEC}"/>
                </a:ext>
              </a:extLst>
            </p:cNvPr>
            <p:cNvSpPr/>
            <p:nvPr/>
          </p:nvSpPr>
          <p:spPr>
            <a:xfrm>
              <a:off x="3162300" y="4050487"/>
              <a:ext cx="152400" cy="793033"/>
            </a:xfrm>
            <a:prstGeom prst="bevel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978AB4-CD59-594B-A1D9-7E6205514870}"/>
                </a:ext>
              </a:extLst>
            </p:cNvPr>
            <p:cNvSpPr/>
            <p:nvPr/>
          </p:nvSpPr>
          <p:spPr>
            <a:xfrm>
              <a:off x="2106168" y="3210534"/>
              <a:ext cx="685800" cy="436932"/>
            </a:xfrm>
            <a:prstGeom prst="rect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here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123E9D2C-F21F-EF44-9947-78A498110A44}"/>
                </a:ext>
              </a:extLst>
            </p:cNvPr>
            <p:cNvSpPr/>
            <p:nvPr/>
          </p:nvSpPr>
          <p:spPr>
            <a:xfrm rot="2852839">
              <a:off x="2770995" y="3834740"/>
              <a:ext cx="413369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696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Why and How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6096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r>
              <a:rPr lang="en-US" dirty="0" err="1"/>
              <a:t>list.add</a:t>
            </a:r>
            <a:r>
              <a:rPr lang="en-US" dirty="0"/>
              <a:t>(15);</a:t>
            </a:r>
          </a:p>
          <a:p>
            <a:r>
              <a:rPr lang="en-US" dirty="0" err="1"/>
              <a:t>list.add</a:t>
            </a:r>
            <a:r>
              <a:rPr lang="en-US" dirty="0"/>
              <a:t>(22);</a:t>
            </a:r>
          </a:p>
          <a:p>
            <a:r>
              <a:rPr lang="en-US" dirty="0" err="1"/>
              <a:t>list.add</a:t>
            </a:r>
            <a:r>
              <a:rPr lang="en-US" dirty="0"/>
              <a:t>(19);</a:t>
            </a:r>
          </a:p>
          <a:p>
            <a:r>
              <a:rPr lang="en-US" dirty="0" err="1"/>
              <a:t>list.add</a:t>
            </a:r>
            <a:r>
              <a:rPr lang="en-US" dirty="0"/>
              <a:t>(99);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 here = </a:t>
            </a:r>
            <a:r>
              <a:rPr lang="en-US" dirty="0" err="1"/>
              <a:t>list.iterator</a:t>
            </a:r>
            <a:r>
              <a:rPr lang="en-US" dirty="0"/>
              <a:t>();			</a:t>
            </a:r>
            <a:r>
              <a:rPr lang="en-US" b="1" dirty="0"/>
              <a:t>Output</a:t>
            </a:r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here.next</a:t>
            </a:r>
            <a:r>
              <a:rPr lang="en-US" dirty="0"/>
              <a:t>());		    15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here.next</a:t>
            </a:r>
            <a:r>
              <a:rPr lang="en-US" dirty="0"/>
              <a:t>()); 		    22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here.next</a:t>
            </a:r>
            <a:r>
              <a:rPr lang="en-US" dirty="0"/>
              <a:t>()); 		    19</a:t>
            </a:r>
          </a:p>
          <a:p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0FB254E-972E-A244-99A1-FAF1D5786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307483"/>
              </p:ext>
            </p:extLst>
          </p:nvPr>
        </p:nvGraphicFramePr>
        <p:xfrm>
          <a:off x="1752600" y="4050487"/>
          <a:ext cx="6096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66B7AFE-FFFE-8E49-A206-5A7A1EC8A36C}"/>
              </a:ext>
            </a:extLst>
          </p:cNvPr>
          <p:cNvGrpSpPr/>
          <p:nvPr/>
        </p:nvGrpSpPr>
        <p:grpSpPr>
          <a:xfrm>
            <a:off x="5181600" y="3210534"/>
            <a:ext cx="1208532" cy="1632986"/>
            <a:chOff x="2106168" y="3210534"/>
            <a:chExt cx="1208532" cy="1632986"/>
          </a:xfrm>
        </p:grpSpPr>
        <p:sp>
          <p:nvSpPr>
            <p:cNvPr id="4" name="Bevel 3">
              <a:extLst>
                <a:ext uri="{FF2B5EF4-FFF2-40B4-BE49-F238E27FC236}">
                  <a16:creationId xmlns:a16="http://schemas.microsoft.com/office/drawing/2014/main" id="{9B0621F7-16AE-5F4F-B29C-5FBDCB29AFEC}"/>
                </a:ext>
              </a:extLst>
            </p:cNvPr>
            <p:cNvSpPr/>
            <p:nvPr/>
          </p:nvSpPr>
          <p:spPr>
            <a:xfrm>
              <a:off x="3162300" y="4050487"/>
              <a:ext cx="152400" cy="793033"/>
            </a:xfrm>
            <a:prstGeom prst="bevel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978AB4-CD59-594B-A1D9-7E6205514870}"/>
                </a:ext>
              </a:extLst>
            </p:cNvPr>
            <p:cNvSpPr/>
            <p:nvPr/>
          </p:nvSpPr>
          <p:spPr>
            <a:xfrm>
              <a:off x="2106168" y="3210534"/>
              <a:ext cx="685800" cy="436932"/>
            </a:xfrm>
            <a:prstGeom prst="rect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here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123E9D2C-F21F-EF44-9947-78A498110A44}"/>
                </a:ext>
              </a:extLst>
            </p:cNvPr>
            <p:cNvSpPr/>
            <p:nvPr/>
          </p:nvSpPr>
          <p:spPr>
            <a:xfrm rot="2852839">
              <a:off x="2770995" y="3834740"/>
              <a:ext cx="413369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0641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91000" cy="10668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1"/>
            <a:ext cx="9144000" cy="9588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8128"/>
            <a:ext cx="9144000" cy="1010434"/>
          </a:xfrm>
          <a:prstGeom prst="rect">
            <a:avLst/>
          </a:prstGeom>
          <a:gradFill flip="none" rotWithShape="1">
            <a:gsLst>
              <a:gs pos="56000">
                <a:srgbClr val="7995CE"/>
              </a:gs>
              <a:gs pos="8000">
                <a:srgbClr val="0137A2"/>
              </a:gs>
              <a:gs pos="99000">
                <a:srgbClr val="F9FAF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Iterators</a:t>
            </a:r>
            <a:r>
              <a:rPr lang="en-US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: </a:t>
            </a:r>
            <a:r>
              <a:rPr lang="en-US" sz="32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000">
                      <a:srgbClr val="777777"/>
                    </a:gs>
                    <a:gs pos="45000">
                      <a:srgbClr val="F9FAFD"/>
                    </a:gs>
                  </a:gsLst>
                  <a:lin ang="16200000" scaled="0"/>
                </a:gradFill>
                <a:latin typeface="+mj-lt"/>
                <a:cs typeface="Latha" panose="020B0604020202020204" pitchFamily="34" charset="0"/>
              </a:rPr>
              <a:t>Why and How</a:t>
            </a:r>
            <a:endParaRPr lang="en-US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8000">
                    <a:srgbClr val="466197"/>
                  </a:gs>
                  <a:gs pos="45000">
                    <a:srgbClr val="F9FAFD"/>
                  </a:gs>
                </a:gsLst>
                <a:lin ang="16200000" scaled="0"/>
              </a:gradFill>
              <a:latin typeface="+mj-lt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6609-BE14-6F41-86BE-C0C10409F526}"/>
              </a:ext>
            </a:extLst>
          </p:cNvPr>
          <p:cNvSpPr txBox="1"/>
          <p:nvPr/>
        </p:nvSpPr>
        <p:spPr>
          <a:xfrm>
            <a:off x="533400" y="1524000"/>
            <a:ext cx="6096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java.util.Iterator</a:t>
            </a:r>
            <a:r>
              <a:rPr lang="en-US" dirty="0"/>
              <a:t>;</a:t>
            </a:r>
          </a:p>
          <a:p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r>
              <a:rPr lang="en-US" dirty="0" err="1"/>
              <a:t>list.add</a:t>
            </a:r>
            <a:r>
              <a:rPr lang="en-US" dirty="0"/>
              <a:t>(15);</a:t>
            </a:r>
          </a:p>
          <a:p>
            <a:r>
              <a:rPr lang="en-US" dirty="0" err="1"/>
              <a:t>list.add</a:t>
            </a:r>
            <a:r>
              <a:rPr lang="en-US" dirty="0"/>
              <a:t>(22);</a:t>
            </a:r>
          </a:p>
          <a:p>
            <a:r>
              <a:rPr lang="en-US" dirty="0" err="1"/>
              <a:t>list.add</a:t>
            </a:r>
            <a:r>
              <a:rPr lang="en-US" dirty="0"/>
              <a:t>(19);</a:t>
            </a:r>
          </a:p>
          <a:p>
            <a:r>
              <a:rPr lang="en-US" dirty="0" err="1"/>
              <a:t>list.add</a:t>
            </a:r>
            <a:r>
              <a:rPr lang="en-US" dirty="0"/>
              <a:t>(99);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list 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 here = </a:t>
            </a:r>
            <a:r>
              <a:rPr lang="en-US" dirty="0" err="1"/>
              <a:t>list.iterator</a:t>
            </a:r>
            <a:r>
              <a:rPr lang="en-US" dirty="0"/>
              <a:t>();			</a:t>
            </a:r>
            <a:r>
              <a:rPr lang="en-US" b="1" dirty="0"/>
              <a:t>Output</a:t>
            </a:r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here.next</a:t>
            </a:r>
            <a:r>
              <a:rPr lang="en-US" dirty="0"/>
              <a:t>());		    15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here.next</a:t>
            </a:r>
            <a:r>
              <a:rPr lang="en-US" dirty="0"/>
              <a:t>()); 		    22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here.next</a:t>
            </a:r>
            <a:r>
              <a:rPr lang="en-US" dirty="0"/>
              <a:t>()); 		    19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here.next</a:t>
            </a:r>
            <a:r>
              <a:rPr lang="en-US" dirty="0"/>
              <a:t>()); 		    99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0FB254E-972E-A244-99A1-FAF1D5786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216817"/>
              </p:ext>
            </p:extLst>
          </p:nvPr>
        </p:nvGraphicFramePr>
        <p:xfrm>
          <a:off x="1752600" y="4050487"/>
          <a:ext cx="6096000" cy="7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741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9408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7845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3851810"/>
                    </a:ext>
                  </a:extLst>
                </a:gridCol>
              </a:tblGrid>
              <a:tr h="793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0328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66B7AFE-FFFE-8E49-A206-5A7A1EC8A36C}"/>
              </a:ext>
            </a:extLst>
          </p:cNvPr>
          <p:cNvGrpSpPr/>
          <p:nvPr/>
        </p:nvGrpSpPr>
        <p:grpSpPr>
          <a:xfrm>
            <a:off x="6640068" y="3187191"/>
            <a:ext cx="1208532" cy="1632986"/>
            <a:chOff x="2106168" y="3210534"/>
            <a:chExt cx="1208532" cy="1632986"/>
          </a:xfrm>
        </p:grpSpPr>
        <p:sp>
          <p:nvSpPr>
            <p:cNvPr id="4" name="Bevel 3">
              <a:extLst>
                <a:ext uri="{FF2B5EF4-FFF2-40B4-BE49-F238E27FC236}">
                  <a16:creationId xmlns:a16="http://schemas.microsoft.com/office/drawing/2014/main" id="{9B0621F7-16AE-5F4F-B29C-5FBDCB29AFEC}"/>
                </a:ext>
              </a:extLst>
            </p:cNvPr>
            <p:cNvSpPr/>
            <p:nvPr/>
          </p:nvSpPr>
          <p:spPr>
            <a:xfrm>
              <a:off x="3162300" y="4050487"/>
              <a:ext cx="152400" cy="793033"/>
            </a:xfrm>
            <a:prstGeom prst="bevel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978AB4-CD59-594B-A1D9-7E6205514870}"/>
                </a:ext>
              </a:extLst>
            </p:cNvPr>
            <p:cNvSpPr/>
            <p:nvPr/>
          </p:nvSpPr>
          <p:spPr>
            <a:xfrm>
              <a:off x="2106168" y="3210534"/>
              <a:ext cx="685800" cy="436932"/>
            </a:xfrm>
            <a:prstGeom prst="rect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here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123E9D2C-F21F-EF44-9947-78A498110A44}"/>
                </a:ext>
              </a:extLst>
            </p:cNvPr>
            <p:cNvSpPr/>
            <p:nvPr/>
          </p:nvSpPr>
          <p:spPr>
            <a:xfrm rot="2852839">
              <a:off x="2770995" y="3834740"/>
              <a:ext cx="413369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74783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6394</TotalTime>
  <Words>1813</Words>
  <Application>Microsoft Macintosh PowerPoint</Application>
  <PresentationFormat>On-screen Show (4:3)</PresentationFormat>
  <Paragraphs>492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</vt:vector>
  </TitlesOfParts>
  <Company>Lewisville ISD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Schutz, Nathan</dc:creator>
  <cp:lastModifiedBy>Stites, Jared</cp:lastModifiedBy>
  <cp:revision>531</cp:revision>
  <dcterms:created xsi:type="dcterms:W3CDTF">2012-11-12T15:07:18Z</dcterms:created>
  <dcterms:modified xsi:type="dcterms:W3CDTF">2020-09-09T21:24:29Z</dcterms:modified>
</cp:coreProperties>
</file>