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9" r:id="rId1"/>
  </p:sldMasterIdLst>
  <p:notesMasterIdLst>
    <p:notesMasterId r:id="rId59"/>
  </p:notesMasterIdLst>
  <p:handoutMasterIdLst>
    <p:handoutMasterId r:id="rId60"/>
  </p:handoutMasterIdLst>
  <p:sldIdLst>
    <p:sldId id="262" r:id="rId2"/>
    <p:sldId id="438" r:id="rId3"/>
    <p:sldId id="264" r:id="rId4"/>
    <p:sldId id="279" r:id="rId5"/>
    <p:sldId id="280" r:id="rId6"/>
    <p:sldId id="277" r:id="rId7"/>
    <p:sldId id="275" r:id="rId8"/>
    <p:sldId id="284" r:id="rId9"/>
    <p:sldId id="283" r:id="rId10"/>
    <p:sldId id="266" r:id="rId11"/>
    <p:sldId id="267" r:id="rId12"/>
    <p:sldId id="268" r:id="rId13"/>
    <p:sldId id="285" r:id="rId14"/>
    <p:sldId id="440" r:id="rId15"/>
    <p:sldId id="447" r:id="rId16"/>
    <p:sldId id="270" r:id="rId17"/>
    <p:sldId id="271" r:id="rId18"/>
    <p:sldId id="288" r:id="rId19"/>
    <p:sldId id="289" r:id="rId20"/>
    <p:sldId id="291" r:id="rId21"/>
    <p:sldId id="294" r:id="rId22"/>
    <p:sldId id="296" r:id="rId23"/>
    <p:sldId id="297" r:id="rId24"/>
    <p:sldId id="295" r:id="rId25"/>
    <p:sldId id="298" r:id="rId26"/>
    <p:sldId id="299" r:id="rId27"/>
    <p:sldId id="300" r:id="rId28"/>
    <p:sldId id="301" r:id="rId29"/>
    <p:sldId id="302" r:id="rId30"/>
    <p:sldId id="303" r:id="rId31"/>
    <p:sldId id="448" r:id="rId32"/>
    <p:sldId id="516" r:id="rId33"/>
    <p:sldId id="517" r:id="rId34"/>
    <p:sldId id="452" r:id="rId35"/>
    <p:sldId id="451" r:id="rId36"/>
    <p:sldId id="515" r:id="rId37"/>
    <p:sldId id="518" r:id="rId38"/>
    <p:sldId id="519" r:id="rId39"/>
    <p:sldId id="824" r:id="rId40"/>
    <p:sldId id="812" r:id="rId41"/>
    <p:sldId id="825" r:id="rId42"/>
    <p:sldId id="839" r:id="rId43"/>
    <p:sldId id="840" r:id="rId44"/>
    <p:sldId id="826" r:id="rId45"/>
    <p:sldId id="827" r:id="rId46"/>
    <p:sldId id="828" r:id="rId47"/>
    <p:sldId id="829" r:id="rId48"/>
    <p:sldId id="830" r:id="rId49"/>
    <p:sldId id="831" r:id="rId50"/>
    <p:sldId id="832" r:id="rId51"/>
    <p:sldId id="833" r:id="rId52"/>
    <p:sldId id="834" r:id="rId53"/>
    <p:sldId id="835" r:id="rId54"/>
    <p:sldId id="836" r:id="rId55"/>
    <p:sldId id="837" r:id="rId56"/>
    <p:sldId id="276" r:id="rId57"/>
    <p:sldId id="28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0929"/>
  </p:normalViewPr>
  <p:slideViewPr>
    <p:cSldViewPr>
      <p:cViewPr varScale="1">
        <p:scale>
          <a:sx n="114" d="100"/>
          <a:sy n="114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08D8A9E6-5D70-0545-81C0-21B7D2981B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52B1CD78-1F11-AD4E-9B0C-BD5CD58484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1028">
            <a:extLst>
              <a:ext uri="{FF2B5EF4-FFF2-40B4-BE49-F238E27FC236}">
                <a16:creationId xmlns:a16="http://schemas.microsoft.com/office/drawing/2014/main" id="{7656990E-D065-2041-8726-A815BB4434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5" name="Rectangle 1029">
            <a:extLst>
              <a:ext uri="{FF2B5EF4-FFF2-40B4-BE49-F238E27FC236}">
                <a16:creationId xmlns:a16="http://schemas.microsoft.com/office/drawing/2014/main" id="{F78D03E0-87FE-F044-8911-1F08441E1F8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995B2087-D1E7-B64E-BEF7-61C67FC35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2512CF9-E313-F74F-A728-E9863EB970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5BB1DA-C1EB-9447-A922-99D34BCB55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4A9CDB3-895E-4140-939E-F5CCEC438C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58C6156-DB36-764B-B882-964E0439DC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6A37288F-88F8-A147-89CA-F940CBA4D1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E81BE0B6-0A77-4B4B-8A73-18F4402BA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E9BF8024-AB30-1846-B3DB-75ABCBD390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1A4926B6-D273-2443-9E60-D555A159EC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0CEE0690-D1A0-974C-95AE-3E45A7E3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Event driven simulation: generate random inter-arrival times between customers, generate random processing times per customer, Advance clock to next </a:t>
            </a:r>
            <a:r>
              <a:rPr lang="en-US" altLang="en-US">
                <a:solidFill>
                  <a:srgbClr val="000000"/>
                </a:solidFill>
              </a:rPr>
              <a:t>event</a:t>
            </a:r>
            <a:r>
              <a:rPr lang="en-US" altLang="en-US"/>
              <a:t>, skipping intervening ticks 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14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3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89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522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46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0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177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4C0672E0-CBFE-2947-A8C7-89ECEED7D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F15A7E-BFA1-E441-8D0A-2B28AD9DD237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6BFBE31-BC62-F048-AA76-D1B5AE5D2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C79CAB3-6C68-B244-A27E-C5AAEA88F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923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9B9F8E3-CCA9-9143-8082-32146B469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AD7D1-C310-2547-9736-53765DC8C3E2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3E42443-950B-4742-A1B8-C9567D31A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E3E0E0F-2AD1-E641-A2B5-15BF00D2B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91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56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E1C2111A-6CE9-CF40-BF76-BCFCF2A46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6C106-18E1-484B-85B2-0A5F7FC1E202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4DDBF0B-FDFE-E240-9E1D-4D4C153B6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37BF1AC-171F-D546-87FC-CACD5ACDE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390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E1C2111A-6CE9-CF40-BF76-BCFCF2A46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6C106-18E1-484B-85B2-0A5F7FC1E202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4DDBF0B-FDFE-E240-9E1D-4D4C153B6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37BF1AC-171F-D546-87FC-CACD5ACDE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4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E1C2111A-6CE9-CF40-BF76-BCFCF2A46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6C106-18E1-484B-85B2-0A5F7FC1E202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4DDBF0B-FDFE-E240-9E1D-4D4C153B6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37BF1AC-171F-D546-87FC-CACD5ACDE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837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6064B39-340E-F847-8896-B21E43FE1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EFA5A-4D61-9948-8617-626789D776D4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E5817EDE-E199-DD47-A637-60DD824FF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5D366831-5555-C446-8592-334A01EFE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16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A3A5CA7-1533-AB4B-A99A-D4053D93B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B4BB7-7968-3C4C-A774-01B996CFCF9E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44AA4E0-405A-3F4E-A6D5-3F0C60392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DE23CD0F-A561-964F-BF27-D248A3E6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82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0E13FB64-26E7-A141-85E0-35E6A7F7D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F1E679-543F-1C40-AE4A-72F02CCF2BFF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C613FB0-8BDB-6B47-9B84-490A1F244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23494FC-2A10-A844-BDA5-3BA8D480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23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D2315F4-A8DA-EC48-8DE6-2AA8C5977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2AC77B-4BEA-6845-BB88-63186046243A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F6A643F-F31C-E24A-830C-994587287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2E02824-1B67-7F47-8B24-5AEDCE022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631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CF2F2059-9798-1940-ADEC-0EE1D56AC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ED0C25-6E60-5F4E-B17D-FB798BC73EC8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D8FA8B8-B71F-C245-8955-7947B254C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A632A84-6A29-B24D-B9F1-A8346CA45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974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9EFA311C-BAF5-C149-B330-DAE6AB8B3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030F27-9F2E-A146-9C21-517A085A73C5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3E7EEF7-0F82-154E-8BDC-A53E589CD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9596E08-5971-FD44-B957-FAF77CD2C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550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D1F87D0C-1631-7F42-8ADC-1AAE313A7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2A46A8-01FD-5242-B17F-E39BC02EBFAC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3F5127D7-B6DB-6541-84BB-1F3DFED23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935165F4-61CB-8149-B078-39125086E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79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4E0F1B-8902-304E-90F7-7F049D3C8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6C2B2-8432-0A49-930B-486C7485C7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58BEB0-6186-0E42-B9E1-F5C9834F6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9EAF636-D561-2E41-8B3C-BB9C3C020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534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4CA14950-DB11-D541-90E5-9B357D591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266723-9F78-1446-8B50-991F53B7D5A4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1142EFF3-AC01-2D40-A2CC-C925A9A5A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51F315F2-7768-4E43-B433-925DECF71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261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7602C3B2-74E4-2D48-A271-35B79ED5D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60CB50-8519-8149-A85C-415511264DB3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DD20693C-B7F4-3F49-92F7-43FC1817F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CF91772-80FC-9C44-9E8D-6941F0F7D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166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778D62F9-E266-5E44-8BD6-3BE5CF6D4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41B6C2-5D52-A144-BB55-0EC2DB67A144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B35F5124-65F9-4540-A689-48B9286D1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B222E45-B19B-364A-8FC4-B2ADE50E5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283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D534768-48D5-1943-BCAB-4826217F2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57C8E-3E38-B248-8A76-23DA43362878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C5333A5B-0AD3-964E-B811-067B16614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431D7C28-5D11-9C47-9128-7708CCB2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50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8C04BEFD-C88C-B949-B6F9-868824254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2E96A-4314-5548-B941-5C5DB7EB9554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F35B54CD-C15E-A545-89EB-1AEDDDF99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BD84587-1047-8D49-A9AA-E91BBF55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103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F0FB8B-F382-A34E-8FC0-7EFB0188C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667A1-E1E1-E84B-AEC2-D156C18F8F3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92651D8-4382-944D-8A35-8F2111F5B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6771E86-7032-5740-970C-0460E8C01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49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0D451C-F696-E84A-92B0-454EA8B94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231F5-2E09-D044-A855-58A3EEABB6BC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8DF16430-13A3-B34C-A192-B7B37CFBF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82A2A3B-6FBC-9E4C-88F2-FD570F08D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17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710EB6-957D-FF45-9CE0-9CEA4EAD7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28139-1021-E043-B55D-304A05B7992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063576B-0BE4-C247-9013-549050822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20C04A-B425-7547-ABCA-A29E211CD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3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54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2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58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32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6E0614-8600-9443-BAA5-C835EB7E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AABE-6F58-0945-8082-C56C0BE84D8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142244-F4E1-1D4F-AB8D-F5DFD56E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84EB04-EF2F-6149-9431-A5B64A417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1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14F88-E2BD-D94D-BE5C-B9B53453DBE1}" type="datetime5">
              <a:rPr lang="en-US" altLang="en-US" smtClean="0"/>
              <a:pPr>
                <a:defRPr/>
              </a:pPr>
              <a:t>12-Nov-20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313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452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6111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5355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0059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6831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9233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1920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5720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117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7207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D8EB-9554-4A4B-A028-8F8870F4D8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5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2367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8726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CAE5B7-F46E-8245-9D6D-628A650518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87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</p:sldLayoutIdLst>
  <p:transition>
    <p:fade thruBlk="1"/>
  </p:transition>
  <p:hf hdr="0" ftr="0" dt="0"/>
  <p:txStyles>
    <p:titleStyle>
      <a:lvl1pPr algn="ctr" defTabSz="342900" rtl="0" eaLnBrk="1" latinLnBrk="0" hangingPunct="1">
        <a:lnSpc>
          <a:spcPct val="90000"/>
        </a:lnSpc>
        <a:spcBef>
          <a:spcPct val="0"/>
        </a:spcBef>
        <a:buNone/>
        <a:defRPr sz="34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lnSpc>
          <a:spcPct val="11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72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57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314CBC8-AA62-8040-B6EC-012CEBECB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Priority Queues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36A67F-BE96-214A-8D2C-30B5ADF5B3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Least-first-out 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60D9329-90AB-A848-8EB7-9826E82FF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Array implementations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B152F60-18B1-8F40-8DAA-280E9D31F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priority queue could be implemented as an </a:t>
            </a:r>
            <a:r>
              <a:rPr lang="en-US" altLang="en-US" i="1" dirty="0"/>
              <a:t>unsorted</a:t>
            </a:r>
            <a:r>
              <a:rPr lang="en-US" altLang="en-US" dirty="0"/>
              <a:t> array (with a count of elements)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O(1)</a:t>
            </a:r>
            <a:r>
              <a:rPr lang="en-US" altLang="en-US" dirty="0"/>
              <a:t> time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Hence, adding </a:t>
            </a:r>
            <a:r>
              <a:rPr lang="en-US" altLang="en-US" i="1" dirty="0"/>
              <a:t>and</a:t>
            </a:r>
            <a:r>
              <a:rPr lang="en-US" altLang="en-US" dirty="0"/>
              <a:t> removing an element takes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This is an inefficient representation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priority queue could be implemented as a </a:t>
            </a:r>
            <a:r>
              <a:rPr lang="en-US" altLang="en-US" i="1" dirty="0"/>
              <a:t>sorted</a:t>
            </a:r>
            <a:r>
              <a:rPr lang="en-US" altLang="en-US" dirty="0"/>
              <a:t> array (again, with a count of elements)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O(1)</a:t>
            </a:r>
            <a:r>
              <a:rPr lang="en-US" altLang="en-US" dirty="0"/>
              <a:t> time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Hence, adding </a:t>
            </a:r>
            <a:r>
              <a:rPr lang="en-US" altLang="en-US" i="1" dirty="0"/>
              <a:t>and</a:t>
            </a:r>
            <a:r>
              <a:rPr lang="en-US" altLang="en-US" dirty="0"/>
              <a:t> removing an element takes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Again, this is inefficient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B89E3330-BF0D-3C44-B713-DBFEC383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094BA-C61F-D545-BD3A-0D4578AC881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52D807BE-37A4-A84C-9484-55558AA2F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Linked list implementations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BE32425-8B6B-0948-961B-845167A74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priority queue could be implemented as an </a:t>
            </a:r>
            <a:r>
              <a:rPr lang="en-US" altLang="en-US" i="1" dirty="0"/>
              <a:t>unsorted</a:t>
            </a:r>
            <a:r>
              <a:rPr lang="en-US" altLang="en-US" dirty="0"/>
              <a:t> linked list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O(1)</a:t>
            </a:r>
            <a:r>
              <a:rPr lang="en-US" altLang="en-US" dirty="0"/>
              <a:t> time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 (why?)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priority queue could be implemented as a </a:t>
            </a:r>
            <a:r>
              <a:rPr lang="en-US" altLang="en-US" i="1" dirty="0"/>
              <a:t>sorted</a:t>
            </a:r>
            <a:r>
              <a:rPr lang="en-US" altLang="en-US" dirty="0"/>
              <a:t> linked list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O(1)</a:t>
            </a:r>
            <a:r>
              <a:rPr lang="en-US" altLang="en-US" dirty="0"/>
              <a:t> time (why?)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As with array representations, adding </a:t>
            </a:r>
            <a:r>
              <a:rPr lang="en-US" altLang="en-US" i="1" dirty="0"/>
              <a:t>and</a:t>
            </a:r>
            <a:r>
              <a:rPr lang="en-US" altLang="en-US" dirty="0"/>
              <a:t> removing an element takes </a:t>
            </a:r>
            <a:r>
              <a:rPr lang="en-US" altLang="en-US" sz="2000" dirty="0">
                <a:solidFill>
                  <a:schemeClr val="accent2"/>
                </a:solidFill>
                <a:latin typeface="Verdana" pitchFamily="34" charset="0"/>
              </a:rPr>
              <a:t>O(n)</a:t>
            </a:r>
            <a:r>
              <a:rPr lang="en-US" altLang="en-US" dirty="0"/>
              <a:t>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Again, these are inefficient implementations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A5A0D1B1-E4C2-9349-9864-897B57DD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E370C3-A434-6F4B-B9C5-73B26EAE93F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781FFA71-826C-9A40-B276-213889F97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Binary tree implementations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FD1A97B-4F1B-C141-94FA-F4E986245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priority queue could be represented as a (not necessarily balanced) binary search tree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Insertion times would range from </a:t>
            </a:r>
            <a:r>
              <a:rPr lang="en-US" altLang="en-US" sz="2000" dirty="0">
                <a:solidFill>
                  <a:schemeClr val="accent2"/>
                </a:solidFill>
                <a:latin typeface="Verdana" charset="0"/>
              </a:rPr>
              <a:t>O(log n)</a:t>
            </a:r>
            <a:r>
              <a:rPr lang="en-US" altLang="en-US" dirty="0"/>
              <a:t> to </a:t>
            </a:r>
            <a:r>
              <a:rPr lang="en-US" altLang="en-US" sz="2000" dirty="0">
                <a:solidFill>
                  <a:schemeClr val="accent2"/>
                </a:solidFill>
                <a:latin typeface="Verdana" charset="0"/>
              </a:rPr>
              <a:t>O(n)</a:t>
            </a:r>
            <a:r>
              <a:rPr lang="en-US" altLang="en-US" dirty="0"/>
              <a:t> (why?)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Removal times would range from </a:t>
            </a:r>
            <a:r>
              <a:rPr lang="en-US" altLang="en-US" sz="2000" dirty="0">
                <a:solidFill>
                  <a:schemeClr val="accent2"/>
                </a:solidFill>
                <a:latin typeface="Verdana" charset="0"/>
              </a:rPr>
              <a:t>O(log n)</a:t>
            </a:r>
            <a:r>
              <a:rPr lang="en-US" altLang="en-US" dirty="0"/>
              <a:t> to</a:t>
            </a:r>
            <a:r>
              <a:rPr lang="en-US" altLang="en-US" sz="2000" dirty="0">
                <a:solidFill>
                  <a:schemeClr val="accent2"/>
                </a:solidFill>
                <a:latin typeface="Verdana" charset="0"/>
              </a:rPr>
              <a:t> O(n)</a:t>
            </a:r>
            <a:r>
              <a:rPr lang="en-US" altLang="en-US" dirty="0"/>
              <a:t> (why?)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priority queue could be represented as a </a:t>
            </a:r>
            <a:r>
              <a:rPr lang="en-US" altLang="en-US" i="1" dirty="0"/>
              <a:t>balanced</a:t>
            </a:r>
            <a:r>
              <a:rPr lang="en-US" altLang="en-US" dirty="0"/>
              <a:t> binary search tree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Insertion and removal could destroy the balance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We need an algorithm to </a:t>
            </a:r>
            <a:r>
              <a:rPr lang="en-US" altLang="en-US" i="1" dirty="0"/>
              <a:t>rebalance</a:t>
            </a:r>
            <a:r>
              <a:rPr lang="en-US" altLang="en-US" dirty="0"/>
              <a:t> the binary tree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Good rebalancing algorithms require only </a:t>
            </a:r>
            <a:r>
              <a:rPr lang="en-US" altLang="en-US" sz="2000" dirty="0">
                <a:solidFill>
                  <a:schemeClr val="accent2"/>
                </a:solidFill>
                <a:latin typeface="Verdana" charset="0"/>
              </a:rPr>
              <a:t>O(log n)</a:t>
            </a:r>
            <a:r>
              <a:rPr lang="en-US" altLang="en-US" dirty="0"/>
              <a:t> time, but are complicated</a:t>
            </a:r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CC272D77-E36B-974A-8B69-AFB8A70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84E11-DB19-724E-8044-86F699FA018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D04C48A-05AE-9449-B1D4-8F58CEF3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61872"/>
          </a:xfrm>
        </p:spPr>
        <p:txBody>
          <a:bodyPr/>
          <a:lstStyle/>
          <a:p>
            <a:r>
              <a:rPr lang="en-US" altLang="en-US" dirty="0"/>
              <a:t>Heap implementation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4730777-7A3C-974D-82BF-125E4E96CE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6383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priority queue can be implemented as a </a:t>
            </a:r>
            <a:r>
              <a:rPr lang="en-US" altLang="en-US" sz="2400" b="1" dirty="0"/>
              <a:t>heap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06D8F7F-07BD-4F5E-9376-65350D3EC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52" y="228600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6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82296620-9825-3341-BF19-66D973EF6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4EFC-3F0D-3145-9D63-A0002BB0DE72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9607A5E9-D2B6-8244-A7BE-1F3EBB499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Definition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1270FB2D-53DB-BF45-9002-317A3D890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346" y="1175544"/>
            <a:ext cx="7765322" cy="213439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Binary heap</a:t>
            </a:r>
          </a:p>
          <a:p>
            <a:pPr lvl="1"/>
            <a:r>
              <a:rPr lang="en-US" altLang="en-US" dirty="0"/>
              <a:t>Almost complete binary tree</a:t>
            </a:r>
          </a:p>
          <a:p>
            <a:pPr lvl="2"/>
            <a:r>
              <a:rPr lang="en-US" altLang="en-US" dirty="0"/>
              <a:t>filled on all levels, except last, where filled from left to right</a:t>
            </a:r>
          </a:p>
          <a:p>
            <a:pPr lvl="1"/>
            <a:r>
              <a:rPr lang="en-US" altLang="en-US" dirty="0"/>
              <a:t>Min-heap ordered</a:t>
            </a:r>
          </a:p>
          <a:p>
            <a:pPr lvl="2"/>
            <a:r>
              <a:rPr lang="en-US" altLang="en-US" dirty="0"/>
              <a:t>every child greater than (or equal to) parent</a:t>
            </a:r>
          </a:p>
          <a:p>
            <a:pPr lvl="1"/>
            <a:r>
              <a:rPr lang="en-US" altLang="en-US" dirty="0"/>
              <a:t>Max-heap ordered</a:t>
            </a:r>
          </a:p>
          <a:p>
            <a:pPr lvl="2"/>
            <a:r>
              <a:rPr lang="en-US" altLang="en-US" dirty="0"/>
              <a:t>every child less than (or equal to) parent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354309" name="AutoShape 5">
            <a:extLst>
              <a:ext uri="{FF2B5EF4-FFF2-40B4-BE49-F238E27FC236}">
                <a16:creationId xmlns:a16="http://schemas.microsoft.com/office/drawing/2014/main" id="{4CF39261-AFE7-F340-9617-036142A5DBB5}"/>
              </a:ext>
            </a:extLst>
          </p:cNvPr>
          <p:cNvCxnSpPr>
            <a:cxnSpLocks noChangeShapeType="1"/>
            <a:stCxn id="354322" idx="2"/>
            <a:endCxn id="354323" idx="7"/>
          </p:cNvCxnSpPr>
          <p:nvPr/>
        </p:nvCxnSpPr>
        <p:spPr bwMode="auto">
          <a:xfrm flipH="1">
            <a:off x="3477418" y="3611562"/>
            <a:ext cx="871538" cy="47783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0" name="AutoShape 6">
            <a:extLst>
              <a:ext uri="{FF2B5EF4-FFF2-40B4-BE49-F238E27FC236}">
                <a16:creationId xmlns:a16="http://schemas.microsoft.com/office/drawing/2014/main" id="{CE7BF465-0693-524B-80E1-00E3E217841A}"/>
              </a:ext>
            </a:extLst>
          </p:cNvPr>
          <p:cNvCxnSpPr>
            <a:cxnSpLocks noChangeShapeType="1"/>
            <a:stCxn id="354322" idx="6"/>
            <a:endCxn id="354329" idx="7"/>
          </p:cNvCxnSpPr>
          <p:nvPr/>
        </p:nvCxnSpPr>
        <p:spPr bwMode="auto">
          <a:xfrm>
            <a:off x="4795043" y="3611562"/>
            <a:ext cx="893763" cy="549275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1" name="AutoShape 7">
            <a:extLst>
              <a:ext uri="{FF2B5EF4-FFF2-40B4-BE49-F238E27FC236}">
                <a16:creationId xmlns:a16="http://schemas.microsoft.com/office/drawing/2014/main" id="{858E3D68-872D-FD4F-A6B3-DDBF77B14392}"/>
              </a:ext>
            </a:extLst>
          </p:cNvPr>
          <p:cNvCxnSpPr>
            <a:cxnSpLocks noChangeShapeType="1"/>
            <a:stCxn id="354323" idx="3"/>
            <a:endCxn id="354324" idx="0"/>
          </p:cNvCxnSpPr>
          <p:nvPr/>
        </p:nvCxnSpPr>
        <p:spPr bwMode="auto">
          <a:xfrm flipH="1">
            <a:off x="2724943" y="4360862"/>
            <a:ext cx="449263" cy="7794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2" name="AutoShape 8">
            <a:extLst>
              <a:ext uri="{FF2B5EF4-FFF2-40B4-BE49-F238E27FC236}">
                <a16:creationId xmlns:a16="http://schemas.microsoft.com/office/drawing/2014/main" id="{6803B917-0205-D14F-9ACF-5B06B9ED3398}"/>
              </a:ext>
            </a:extLst>
          </p:cNvPr>
          <p:cNvCxnSpPr>
            <a:cxnSpLocks noChangeShapeType="1"/>
            <a:stCxn id="354323" idx="5"/>
            <a:endCxn id="354325" idx="0"/>
          </p:cNvCxnSpPr>
          <p:nvPr/>
        </p:nvCxnSpPr>
        <p:spPr bwMode="auto">
          <a:xfrm>
            <a:off x="3477418" y="4360862"/>
            <a:ext cx="455613" cy="82708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3" name="AutoShape 9">
            <a:extLst>
              <a:ext uri="{FF2B5EF4-FFF2-40B4-BE49-F238E27FC236}">
                <a16:creationId xmlns:a16="http://schemas.microsoft.com/office/drawing/2014/main" id="{9617A05D-E0B5-664A-B359-3BE7D4A68AAB}"/>
              </a:ext>
            </a:extLst>
          </p:cNvPr>
          <p:cNvCxnSpPr>
            <a:cxnSpLocks noChangeShapeType="1"/>
            <a:stCxn id="354324" idx="5"/>
            <a:endCxn id="354328" idx="0"/>
          </p:cNvCxnSpPr>
          <p:nvPr/>
        </p:nvCxnSpPr>
        <p:spPr bwMode="auto">
          <a:xfrm>
            <a:off x="2875756" y="5465762"/>
            <a:ext cx="96837" cy="708025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4" name="AutoShape 10">
            <a:extLst>
              <a:ext uri="{FF2B5EF4-FFF2-40B4-BE49-F238E27FC236}">
                <a16:creationId xmlns:a16="http://schemas.microsoft.com/office/drawing/2014/main" id="{279088CC-8102-D241-B1CE-38C49654C963}"/>
              </a:ext>
            </a:extLst>
          </p:cNvPr>
          <p:cNvCxnSpPr>
            <a:cxnSpLocks noChangeShapeType="1"/>
            <a:stCxn id="354325" idx="3"/>
            <a:endCxn id="354326" idx="0"/>
          </p:cNvCxnSpPr>
          <p:nvPr/>
        </p:nvCxnSpPr>
        <p:spPr bwMode="auto">
          <a:xfrm flipH="1">
            <a:off x="3555206" y="5513387"/>
            <a:ext cx="225425" cy="67151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5" name="AutoShape 11">
            <a:extLst>
              <a:ext uri="{FF2B5EF4-FFF2-40B4-BE49-F238E27FC236}">
                <a16:creationId xmlns:a16="http://schemas.microsoft.com/office/drawing/2014/main" id="{14CBB348-E562-F845-B65A-CC39ECB8C05F}"/>
              </a:ext>
            </a:extLst>
          </p:cNvPr>
          <p:cNvCxnSpPr>
            <a:cxnSpLocks noChangeShapeType="1"/>
            <a:stCxn id="354325" idx="5"/>
            <a:endCxn id="354327" idx="0"/>
          </p:cNvCxnSpPr>
          <p:nvPr/>
        </p:nvCxnSpPr>
        <p:spPr bwMode="auto">
          <a:xfrm>
            <a:off x="4083843" y="5513387"/>
            <a:ext cx="130175" cy="660400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6" name="AutoShape 12">
            <a:extLst>
              <a:ext uri="{FF2B5EF4-FFF2-40B4-BE49-F238E27FC236}">
                <a16:creationId xmlns:a16="http://schemas.microsoft.com/office/drawing/2014/main" id="{A3EFAFE4-F302-BB42-8D57-264EA2AEA632}"/>
              </a:ext>
            </a:extLst>
          </p:cNvPr>
          <p:cNvCxnSpPr>
            <a:cxnSpLocks noChangeShapeType="1"/>
            <a:stCxn id="354324" idx="3"/>
            <a:endCxn id="354335" idx="0"/>
          </p:cNvCxnSpPr>
          <p:nvPr/>
        </p:nvCxnSpPr>
        <p:spPr bwMode="auto">
          <a:xfrm flipH="1">
            <a:off x="2362993" y="5465762"/>
            <a:ext cx="209550" cy="7159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7" name="AutoShape 13">
            <a:extLst>
              <a:ext uri="{FF2B5EF4-FFF2-40B4-BE49-F238E27FC236}">
                <a16:creationId xmlns:a16="http://schemas.microsoft.com/office/drawing/2014/main" id="{67B5867C-1CD4-1140-A5D4-23F48EFA6FCC}"/>
              </a:ext>
            </a:extLst>
          </p:cNvPr>
          <p:cNvCxnSpPr>
            <a:cxnSpLocks noChangeShapeType="1"/>
            <a:stCxn id="354329" idx="3"/>
            <a:endCxn id="354330" idx="0"/>
          </p:cNvCxnSpPr>
          <p:nvPr/>
        </p:nvCxnSpPr>
        <p:spPr bwMode="auto">
          <a:xfrm>
            <a:off x="5993606" y="4433887"/>
            <a:ext cx="457200" cy="7540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8" name="AutoShape 14">
            <a:extLst>
              <a:ext uri="{FF2B5EF4-FFF2-40B4-BE49-F238E27FC236}">
                <a16:creationId xmlns:a16="http://schemas.microsoft.com/office/drawing/2014/main" id="{D2E3F02B-5DE3-7E4B-8F8C-8F7E340AB845}"/>
              </a:ext>
            </a:extLst>
          </p:cNvPr>
          <p:cNvCxnSpPr>
            <a:cxnSpLocks noChangeShapeType="1"/>
            <a:stCxn id="354329" idx="5"/>
            <a:endCxn id="354331" idx="0"/>
          </p:cNvCxnSpPr>
          <p:nvPr/>
        </p:nvCxnSpPr>
        <p:spPr bwMode="auto">
          <a:xfrm flipH="1">
            <a:off x="5182393" y="4433887"/>
            <a:ext cx="506413" cy="7540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19" name="AutoShape 15">
            <a:extLst>
              <a:ext uri="{FF2B5EF4-FFF2-40B4-BE49-F238E27FC236}">
                <a16:creationId xmlns:a16="http://schemas.microsoft.com/office/drawing/2014/main" id="{F93800B0-D69B-7B4C-A020-85D6133899E8}"/>
              </a:ext>
            </a:extLst>
          </p:cNvPr>
          <p:cNvCxnSpPr>
            <a:cxnSpLocks noChangeShapeType="1"/>
            <a:stCxn id="354330" idx="5"/>
            <a:endCxn id="354332" idx="0"/>
          </p:cNvCxnSpPr>
          <p:nvPr/>
        </p:nvCxnSpPr>
        <p:spPr bwMode="auto">
          <a:xfrm flipH="1">
            <a:off x="6146006" y="5513387"/>
            <a:ext cx="152400" cy="68103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20" name="AutoShape 16">
            <a:extLst>
              <a:ext uri="{FF2B5EF4-FFF2-40B4-BE49-F238E27FC236}">
                <a16:creationId xmlns:a16="http://schemas.microsoft.com/office/drawing/2014/main" id="{B484EB11-A928-9F43-857A-17D1149BD432}"/>
              </a:ext>
            </a:extLst>
          </p:cNvPr>
          <p:cNvCxnSpPr>
            <a:cxnSpLocks noChangeShapeType="1"/>
            <a:stCxn id="354331" idx="3"/>
            <a:endCxn id="354334" idx="0"/>
          </p:cNvCxnSpPr>
          <p:nvPr/>
        </p:nvCxnSpPr>
        <p:spPr bwMode="auto">
          <a:xfrm>
            <a:off x="5334793" y="5513387"/>
            <a:ext cx="125413" cy="68103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4321" name="AutoShape 17">
            <a:extLst>
              <a:ext uri="{FF2B5EF4-FFF2-40B4-BE49-F238E27FC236}">
                <a16:creationId xmlns:a16="http://schemas.microsoft.com/office/drawing/2014/main" id="{1E254733-D917-2346-9204-D870D2DC4366}"/>
              </a:ext>
            </a:extLst>
          </p:cNvPr>
          <p:cNvCxnSpPr>
            <a:cxnSpLocks noChangeShapeType="1"/>
            <a:stCxn id="354331" idx="5"/>
            <a:endCxn id="354333" idx="0"/>
          </p:cNvCxnSpPr>
          <p:nvPr/>
        </p:nvCxnSpPr>
        <p:spPr bwMode="auto">
          <a:xfrm flipH="1">
            <a:off x="4850606" y="5513387"/>
            <a:ext cx="179387" cy="669925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4322" name="Oval 18">
            <a:extLst>
              <a:ext uri="{FF2B5EF4-FFF2-40B4-BE49-F238E27FC236}">
                <a16:creationId xmlns:a16="http://schemas.microsoft.com/office/drawing/2014/main" id="{B93193DF-F4BA-7240-AE58-64B186D52C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893" y="3429000"/>
            <a:ext cx="430213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06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3" name="Oval 19">
            <a:extLst>
              <a:ext uri="{FF2B5EF4-FFF2-40B4-BE49-F238E27FC236}">
                <a16:creationId xmlns:a16="http://schemas.microsoft.com/office/drawing/2014/main" id="{EC8D6536-3241-5142-8AC3-701F3E7D3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0706" y="4043362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4" name="Oval 20">
            <a:extLst>
              <a:ext uri="{FF2B5EF4-FFF2-40B4-BE49-F238E27FC236}">
                <a16:creationId xmlns:a16="http://schemas.microsoft.com/office/drawing/2014/main" id="{929257D0-5A4D-FD47-9D76-953BCDF5C4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9043" y="5148262"/>
            <a:ext cx="430213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5" name="Oval 21">
            <a:extLst>
              <a:ext uri="{FF2B5EF4-FFF2-40B4-BE49-F238E27FC236}">
                <a16:creationId xmlns:a16="http://schemas.microsoft.com/office/drawing/2014/main" id="{19405372-22D2-B045-992A-05AEA99F5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7131" y="519588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6" name="Oval 22">
            <a:extLst>
              <a:ext uri="{FF2B5EF4-FFF2-40B4-BE49-F238E27FC236}">
                <a16:creationId xmlns:a16="http://schemas.microsoft.com/office/drawing/2014/main" id="{8B7BB03D-FC9E-354D-BD56-91280C078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9306" y="619283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7" name="Oval 23">
            <a:extLst>
              <a:ext uri="{FF2B5EF4-FFF2-40B4-BE49-F238E27FC236}">
                <a16:creationId xmlns:a16="http://schemas.microsoft.com/office/drawing/2014/main" id="{CD15BA7B-C7E5-D947-8FDE-F32A1F774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8118" y="6181725"/>
            <a:ext cx="430213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8" name="Oval 24">
            <a:extLst>
              <a:ext uri="{FF2B5EF4-FFF2-40B4-BE49-F238E27FC236}">
                <a16:creationId xmlns:a16="http://schemas.microsoft.com/office/drawing/2014/main" id="{922DE673-C5AC-4642-9C4E-E5CCFD9BB8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6693" y="6181725"/>
            <a:ext cx="430213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29" name="Oval 25">
            <a:extLst>
              <a:ext uri="{FF2B5EF4-FFF2-40B4-BE49-F238E27FC236}">
                <a16:creationId xmlns:a16="http://schemas.microsoft.com/office/drawing/2014/main" id="{E2E14148-93DC-8042-B13A-925C0E66DE2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25306" y="411638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30" name="Oval 26">
            <a:extLst>
              <a:ext uri="{FF2B5EF4-FFF2-40B4-BE49-F238E27FC236}">
                <a16:creationId xmlns:a16="http://schemas.microsoft.com/office/drawing/2014/main" id="{E1E33E20-1EFE-5C43-9CBA-5FCB24FC07E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34906" y="519588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31" name="Oval 27">
            <a:extLst>
              <a:ext uri="{FF2B5EF4-FFF2-40B4-BE49-F238E27FC236}">
                <a16:creationId xmlns:a16="http://schemas.microsoft.com/office/drawing/2014/main" id="{1B8188B5-B4C8-F042-890B-776639192C7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966493" y="5195887"/>
            <a:ext cx="430213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32" name="Oval 28">
            <a:extLst>
              <a:ext uri="{FF2B5EF4-FFF2-40B4-BE49-F238E27FC236}">
                <a16:creationId xmlns:a16="http://schemas.microsoft.com/office/drawing/2014/main" id="{8434FAED-9D32-D341-82CF-09EFACFDAF7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30106" y="6202362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33" name="Oval 29">
            <a:extLst>
              <a:ext uri="{FF2B5EF4-FFF2-40B4-BE49-F238E27FC236}">
                <a16:creationId xmlns:a16="http://schemas.microsoft.com/office/drawing/2014/main" id="{27A8373D-1EB6-CD4C-8740-54D7AE5E403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34706" y="6191250"/>
            <a:ext cx="430212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34" name="Oval 30">
            <a:extLst>
              <a:ext uri="{FF2B5EF4-FFF2-40B4-BE49-F238E27FC236}">
                <a16:creationId xmlns:a16="http://schemas.microsoft.com/office/drawing/2014/main" id="{A3006872-E054-204E-B61B-93BE97E4535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244306" y="6202362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99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54335" name="Oval 31">
            <a:extLst>
              <a:ext uri="{FF2B5EF4-FFF2-40B4-BE49-F238E27FC236}">
                <a16:creationId xmlns:a16="http://schemas.microsoft.com/office/drawing/2014/main" id="{F60B056F-027E-6949-A1D4-E7624F3FC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7093" y="6189662"/>
            <a:ext cx="430213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471AE37C-4826-7647-AC87-3ABD13CB8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96BC-C1AE-474E-BB9D-C788A339FEC6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362501" name="Rectangle 5">
            <a:extLst>
              <a:ext uri="{FF2B5EF4-FFF2-40B4-BE49-F238E27FC236}">
                <a16:creationId xmlns:a16="http://schemas.microsoft.com/office/drawing/2014/main" id="{9C23D2D4-0BF3-3C4A-A789-23FD2C6B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Min-Heap:  Properties</a:t>
            </a:r>
          </a:p>
        </p:txBody>
      </p:sp>
      <p:sp>
        <p:nvSpPr>
          <p:cNvPr id="362502" name="Rectangle 6">
            <a:extLst>
              <a:ext uri="{FF2B5EF4-FFF2-40B4-BE49-F238E27FC236}">
                <a16:creationId xmlns:a16="http://schemas.microsoft.com/office/drawing/2014/main" id="{6A1F3305-B772-6743-9D0A-402843BD2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726" y="1672955"/>
            <a:ext cx="7765322" cy="1839913"/>
          </a:xfrm>
        </p:spPr>
        <p:txBody>
          <a:bodyPr/>
          <a:lstStyle/>
          <a:p>
            <a:r>
              <a:rPr lang="en-US" altLang="en-US" dirty="0"/>
              <a:t>Properties.</a:t>
            </a:r>
          </a:p>
          <a:p>
            <a:pPr lvl="1"/>
            <a:r>
              <a:rPr lang="en-US" altLang="en-US" dirty="0"/>
              <a:t>Min element is in root.</a:t>
            </a:r>
          </a:p>
          <a:p>
            <a:pPr lvl="1"/>
            <a:r>
              <a:rPr lang="en-US" altLang="en-US" dirty="0"/>
              <a:t>Heap with N elements has height = </a:t>
            </a:r>
            <a:r>
              <a:rPr lang="en-US" altLang="en-US" dirty="0">
                <a:sym typeface="Symbol" pitchFamily="2" charset="2"/>
              </a:rPr>
              <a:t>log</a:t>
            </a:r>
            <a:r>
              <a:rPr lang="en-US" altLang="en-US" baseline="-25000" dirty="0">
                <a:sym typeface="Symbol" pitchFamily="2" charset="2"/>
              </a:rPr>
              <a:t>2</a:t>
            </a:r>
            <a:r>
              <a:rPr lang="en-US" altLang="en-US" dirty="0">
                <a:sym typeface="Symbol" pitchFamily="2" charset="2"/>
              </a:rPr>
              <a:t> N.</a:t>
            </a:r>
            <a:endParaRPr lang="en-US" altLang="en-US" dirty="0"/>
          </a:p>
        </p:txBody>
      </p:sp>
      <p:cxnSp>
        <p:nvCxnSpPr>
          <p:cNvPr id="362504" name="AutoShape 8">
            <a:extLst>
              <a:ext uri="{FF2B5EF4-FFF2-40B4-BE49-F238E27FC236}">
                <a16:creationId xmlns:a16="http://schemas.microsoft.com/office/drawing/2014/main" id="{05E91BCA-1339-AA4F-A31B-45E96B1352E2}"/>
              </a:ext>
            </a:extLst>
          </p:cNvPr>
          <p:cNvCxnSpPr>
            <a:cxnSpLocks noChangeShapeType="1"/>
            <a:stCxn id="362517" idx="2"/>
            <a:endCxn id="362518" idx="7"/>
          </p:cNvCxnSpPr>
          <p:nvPr/>
        </p:nvCxnSpPr>
        <p:spPr bwMode="auto">
          <a:xfrm flipH="1">
            <a:off x="3477418" y="3611562"/>
            <a:ext cx="871538" cy="47783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05" name="AutoShape 9">
            <a:extLst>
              <a:ext uri="{FF2B5EF4-FFF2-40B4-BE49-F238E27FC236}">
                <a16:creationId xmlns:a16="http://schemas.microsoft.com/office/drawing/2014/main" id="{D1C06940-0FA6-A044-AFFE-10D4CBD74946}"/>
              </a:ext>
            </a:extLst>
          </p:cNvPr>
          <p:cNvCxnSpPr>
            <a:cxnSpLocks noChangeShapeType="1"/>
            <a:stCxn id="362517" idx="6"/>
            <a:endCxn id="362524" idx="7"/>
          </p:cNvCxnSpPr>
          <p:nvPr/>
        </p:nvCxnSpPr>
        <p:spPr bwMode="auto">
          <a:xfrm>
            <a:off x="4795043" y="3611562"/>
            <a:ext cx="893763" cy="549275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06" name="AutoShape 10">
            <a:extLst>
              <a:ext uri="{FF2B5EF4-FFF2-40B4-BE49-F238E27FC236}">
                <a16:creationId xmlns:a16="http://schemas.microsoft.com/office/drawing/2014/main" id="{43DC8C2F-4572-1C4C-8F5B-9095442F2E97}"/>
              </a:ext>
            </a:extLst>
          </p:cNvPr>
          <p:cNvCxnSpPr>
            <a:cxnSpLocks noChangeShapeType="1"/>
            <a:stCxn id="362518" idx="3"/>
            <a:endCxn id="362519" idx="0"/>
          </p:cNvCxnSpPr>
          <p:nvPr/>
        </p:nvCxnSpPr>
        <p:spPr bwMode="auto">
          <a:xfrm flipH="1">
            <a:off x="2724943" y="4360862"/>
            <a:ext cx="449263" cy="7794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07" name="AutoShape 11">
            <a:extLst>
              <a:ext uri="{FF2B5EF4-FFF2-40B4-BE49-F238E27FC236}">
                <a16:creationId xmlns:a16="http://schemas.microsoft.com/office/drawing/2014/main" id="{BC5AEC11-381A-4444-8D03-6EC2E97A7CF2}"/>
              </a:ext>
            </a:extLst>
          </p:cNvPr>
          <p:cNvCxnSpPr>
            <a:cxnSpLocks noChangeShapeType="1"/>
            <a:stCxn id="362518" idx="5"/>
            <a:endCxn id="362520" idx="0"/>
          </p:cNvCxnSpPr>
          <p:nvPr/>
        </p:nvCxnSpPr>
        <p:spPr bwMode="auto">
          <a:xfrm>
            <a:off x="3477418" y="4360862"/>
            <a:ext cx="455613" cy="82708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08" name="AutoShape 12">
            <a:extLst>
              <a:ext uri="{FF2B5EF4-FFF2-40B4-BE49-F238E27FC236}">
                <a16:creationId xmlns:a16="http://schemas.microsoft.com/office/drawing/2014/main" id="{CB0CA89F-9D28-A345-9D43-B4CB5BBDD2B6}"/>
              </a:ext>
            </a:extLst>
          </p:cNvPr>
          <p:cNvCxnSpPr>
            <a:cxnSpLocks noChangeShapeType="1"/>
            <a:stCxn id="362519" idx="5"/>
            <a:endCxn id="362523" idx="0"/>
          </p:cNvCxnSpPr>
          <p:nvPr/>
        </p:nvCxnSpPr>
        <p:spPr bwMode="auto">
          <a:xfrm>
            <a:off x="2875756" y="5465762"/>
            <a:ext cx="96837" cy="708025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09" name="AutoShape 13">
            <a:extLst>
              <a:ext uri="{FF2B5EF4-FFF2-40B4-BE49-F238E27FC236}">
                <a16:creationId xmlns:a16="http://schemas.microsoft.com/office/drawing/2014/main" id="{E1FE659A-51BF-9B4D-9F26-7E2CCC9B5E22}"/>
              </a:ext>
            </a:extLst>
          </p:cNvPr>
          <p:cNvCxnSpPr>
            <a:cxnSpLocks noChangeShapeType="1"/>
            <a:stCxn id="362520" idx="3"/>
            <a:endCxn id="362521" idx="0"/>
          </p:cNvCxnSpPr>
          <p:nvPr/>
        </p:nvCxnSpPr>
        <p:spPr bwMode="auto">
          <a:xfrm flipH="1">
            <a:off x="3555206" y="5513387"/>
            <a:ext cx="225425" cy="67151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0" name="AutoShape 14">
            <a:extLst>
              <a:ext uri="{FF2B5EF4-FFF2-40B4-BE49-F238E27FC236}">
                <a16:creationId xmlns:a16="http://schemas.microsoft.com/office/drawing/2014/main" id="{D4B7D25F-E11A-3443-BB57-12769AF8B96E}"/>
              </a:ext>
            </a:extLst>
          </p:cNvPr>
          <p:cNvCxnSpPr>
            <a:cxnSpLocks noChangeShapeType="1"/>
            <a:stCxn id="362520" idx="5"/>
            <a:endCxn id="362522" idx="0"/>
          </p:cNvCxnSpPr>
          <p:nvPr/>
        </p:nvCxnSpPr>
        <p:spPr bwMode="auto">
          <a:xfrm>
            <a:off x="4083843" y="5513387"/>
            <a:ext cx="130175" cy="660400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1" name="AutoShape 15">
            <a:extLst>
              <a:ext uri="{FF2B5EF4-FFF2-40B4-BE49-F238E27FC236}">
                <a16:creationId xmlns:a16="http://schemas.microsoft.com/office/drawing/2014/main" id="{F17DD0F7-BECA-7149-9EB1-9ABD27107577}"/>
              </a:ext>
            </a:extLst>
          </p:cNvPr>
          <p:cNvCxnSpPr>
            <a:cxnSpLocks noChangeShapeType="1"/>
            <a:stCxn id="362519" idx="3"/>
          </p:cNvCxnSpPr>
          <p:nvPr/>
        </p:nvCxnSpPr>
        <p:spPr bwMode="auto">
          <a:xfrm flipH="1">
            <a:off x="2362993" y="5465762"/>
            <a:ext cx="209550" cy="7159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2" name="AutoShape 16">
            <a:extLst>
              <a:ext uri="{FF2B5EF4-FFF2-40B4-BE49-F238E27FC236}">
                <a16:creationId xmlns:a16="http://schemas.microsoft.com/office/drawing/2014/main" id="{23DADD00-D5BA-AA48-9FCA-72570E1D97E6}"/>
              </a:ext>
            </a:extLst>
          </p:cNvPr>
          <p:cNvCxnSpPr>
            <a:cxnSpLocks noChangeShapeType="1"/>
            <a:stCxn id="362524" idx="3"/>
            <a:endCxn id="362525" idx="0"/>
          </p:cNvCxnSpPr>
          <p:nvPr/>
        </p:nvCxnSpPr>
        <p:spPr bwMode="auto">
          <a:xfrm>
            <a:off x="5993606" y="4433887"/>
            <a:ext cx="457200" cy="7540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3" name="AutoShape 17">
            <a:extLst>
              <a:ext uri="{FF2B5EF4-FFF2-40B4-BE49-F238E27FC236}">
                <a16:creationId xmlns:a16="http://schemas.microsoft.com/office/drawing/2014/main" id="{7E8D0630-3F85-6F4C-AD5C-56CD3887F5E1}"/>
              </a:ext>
            </a:extLst>
          </p:cNvPr>
          <p:cNvCxnSpPr>
            <a:cxnSpLocks noChangeShapeType="1"/>
            <a:stCxn id="362524" idx="5"/>
            <a:endCxn id="362526" idx="0"/>
          </p:cNvCxnSpPr>
          <p:nvPr/>
        </p:nvCxnSpPr>
        <p:spPr bwMode="auto">
          <a:xfrm flipH="1">
            <a:off x="5182393" y="4433887"/>
            <a:ext cx="506413" cy="754063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4" name="AutoShape 18">
            <a:extLst>
              <a:ext uri="{FF2B5EF4-FFF2-40B4-BE49-F238E27FC236}">
                <a16:creationId xmlns:a16="http://schemas.microsoft.com/office/drawing/2014/main" id="{44605F62-C5AD-0D47-9C0D-F040996BD2DC}"/>
              </a:ext>
            </a:extLst>
          </p:cNvPr>
          <p:cNvCxnSpPr>
            <a:cxnSpLocks noChangeShapeType="1"/>
            <a:stCxn id="362525" idx="5"/>
            <a:endCxn id="362527" idx="0"/>
          </p:cNvCxnSpPr>
          <p:nvPr/>
        </p:nvCxnSpPr>
        <p:spPr bwMode="auto">
          <a:xfrm flipH="1">
            <a:off x="6146006" y="5513387"/>
            <a:ext cx="152400" cy="68103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5" name="AutoShape 19">
            <a:extLst>
              <a:ext uri="{FF2B5EF4-FFF2-40B4-BE49-F238E27FC236}">
                <a16:creationId xmlns:a16="http://schemas.microsoft.com/office/drawing/2014/main" id="{2416DB33-11E5-1842-A61A-10B8DF90838F}"/>
              </a:ext>
            </a:extLst>
          </p:cNvPr>
          <p:cNvCxnSpPr>
            <a:cxnSpLocks noChangeShapeType="1"/>
            <a:stCxn id="362526" idx="3"/>
            <a:endCxn id="362529" idx="0"/>
          </p:cNvCxnSpPr>
          <p:nvPr/>
        </p:nvCxnSpPr>
        <p:spPr bwMode="auto">
          <a:xfrm>
            <a:off x="5334793" y="5513387"/>
            <a:ext cx="125413" cy="681038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2516" name="AutoShape 20">
            <a:extLst>
              <a:ext uri="{FF2B5EF4-FFF2-40B4-BE49-F238E27FC236}">
                <a16:creationId xmlns:a16="http://schemas.microsoft.com/office/drawing/2014/main" id="{8E0B7DE4-FDFB-8D4C-9A72-10ADD8E41960}"/>
              </a:ext>
            </a:extLst>
          </p:cNvPr>
          <p:cNvCxnSpPr>
            <a:cxnSpLocks noChangeShapeType="1"/>
            <a:stCxn id="362526" idx="5"/>
            <a:endCxn id="362528" idx="0"/>
          </p:cNvCxnSpPr>
          <p:nvPr/>
        </p:nvCxnSpPr>
        <p:spPr bwMode="auto">
          <a:xfrm flipH="1">
            <a:off x="4850606" y="5513387"/>
            <a:ext cx="179387" cy="669925"/>
          </a:xfrm>
          <a:prstGeom prst="straightConnector1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2517" name="Oval 21">
            <a:extLst>
              <a:ext uri="{FF2B5EF4-FFF2-40B4-BE49-F238E27FC236}">
                <a16:creationId xmlns:a16="http://schemas.microsoft.com/office/drawing/2014/main" id="{6D92F9C0-7405-2B4F-93DB-596431F72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893" y="3429000"/>
            <a:ext cx="430213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06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18" name="Oval 22">
            <a:extLst>
              <a:ext uri="{FF2B5EF4-FFF2-40B4-BE49-F238E27FC236}">
                <a16:creationId xmlns:a16="http://schemas.microsoft.com/office/drawing/2014/main" id="{81E5E921-E6FE-134B-A8E9-16BAE17135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0706" y="4043362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19" name="Oval 23">
            <a:extLst>
              <a:ext uri="{FF2B5EF4-FFF2-40B4-BE49-F238E27FC236}">
                <a16:creationId xmlns:a16="http://schemas.microsoft.com/office/drawing/2014/main" id="{2A61A1A9-448C-7944-BF5A-F820B40104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9043" y="5148262"/>
            <a:ext cx="430213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0" name="Oval 24">
            <a:extLst>
              <a:ext uri="{FF2B5EF4-FFF2-40B4-BE49-F238E27FC236}">
                <a16:creationId xmlns:a16="http://schemas.microsoft.com/office/drawing/2014/main" id="{7396D4A2-BB19-214B-8CCF-A54706443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7131" y="519588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1" name="Oval 25">
            <a:extLst>
              <a:ext uri="{FF2B5EF4-FFF2-40B4-BE49-F238E27FC236}">
                <a16:creationId xmlns:a16="http://schemas.microsoft.com/office/drawing/2014/main" id="{6162D81E-C48A-7D44-9A75-486492EA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9306" y="619283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2" name="Oval 26">
            <a:extLst>
              <a:ext uri="{FF2B5EF4-FFF2-40B4-BE49-F238E27FC236}">
                <a16:creationId xmlns:a16="http://schemas.microsoft.com/office/drawing/2014/main" id="{C3552AFB-A6AB-F94C-9E05-436A21D7C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8118" y="6181725"/>
            <a:ext cx="430213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3" name="Oval 27">
            <a:extLst>
              <a:ext uri="{FF2B5EF4-FFF2-40B4-BE49-F238E27FC236}">
                <a16:creationId xmlns:a16="http://schemas.microsoft.com/office/drawing/2014/main" id="{094C1027-F6E5-4B47-B132-B78A383BB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6693" y="6181725"/>
            <a:ext cx="430213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4" name="Oval 28">
            <a:extLst>
              <a:ext uri="{FF2B5EF4-FFF2-40B4-BE49-F238E27FC236}">
                <a16:creationId xmlns:a16="http://schemas.microsoft.com/office/drawing/2014/main" id="{9541C2B0-A857-6940-843B-D16DC522BB4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25306" y="411638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5" name="Oval 29">
            <a:extLst>
              <a:ext uri="{FF2B5EF4-FFF2-40B4-BE49-F238E27FC236}">
                <a16:creationId xmlns:a16="http://schemas.microsoft.com/office/drawing/2014/main" id="{A3968772-F698-5B49-A259-CD1566555A0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34906" y="5195887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6" name="Oval 30">
            <a:extLst>
              <a:ext uri="{FF2B5EF4-FFF2-40B4-BE49-F238E27FC236}">
                <a16:creationId xmlns:a16="http://schemas.microsoft.com/office/drawing/2014/main" id="{456BB704-9F9D-8948-941A-E7A125A10925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966493" y="5195887"/>
            <a:ext cx="430213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7" name="Oval 31">
            <a:extLst>
              <a:ext uri="{FF2B5EF4-FFF2-40B4-BE49-F238E27FC236}">
                <a16:creationId xmlns:a16="http://schemas.microsoft.com/office/drawing/2014/main" id="{C4DAC0E1-C62F-4245-B3C1-0CCE8E8C493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30106" y="6202362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8" name="Oval 32">
            <a:extLst>
              <a:ext uri="{FF2B5EF4-FFF2-40B4-BE49-F238E27FC236}">
                <a16:creationId xmlns:a16="http://schemas.microsoft.com/office/drawing/2014/main" id="{8C9BC3C6-E098-8941-97B7-5D527277635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34706" y="6191250"/>
            <a:ext cx="430212" cy="363537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29" name="Oval 33">
            <a:extLst>
              <a:ext uri="{FF2B5EF4-FFF2-40B4-BE49-F238E27FC236}">
                <a16:creationId xmlns:a16="http://schemas.microsoft.com/office/drawing/2014/main" id="{A3E8A98E-CE4E-7F4F-A464-8EEC74C0E2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244306" y="6202362"/>
            <a:ext cx="430212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99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30" name="Oval 34">
            <a:extLst>
              <a:ext uri="{FF2B5EF4-FFF2-40B4-BE49-F238E27FC236}">
                <a16:creationId xmlns:a16="http://schemas.microsoft.com/office/drawing/2014/main" id="{808AB368-FC8C-D244-BC46-C8CB97C78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7093" y="6189662"/>
            <a:ext cx="430213" cy="363538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2531" name="Text Box 35">
            <a:extLst>
              <a:ext uri="{FF2B5EF4-FFF2-40B4-BE49-F238E27FC236}">
                <a16:creationId xmlns:a16="http://schemas.microsoft.com/office/drawing/2014/main" id="{EA9411F6-7E70-1849-A48A-8F3437EC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59125"/>
            <a:ext cx="1525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3"/>
                </a:solidFill>
              </a:rPr>
              <a:t>N = 14</a:t>
            </a:r>
            <a:br>
              <a:rPr lang="en-US" altLang="en-US" b="1" dirty="0">
                <a:solidFill>
                  <a:schemeClr val="accent3"/>
                </a:solidFill>
              </a:rPr>
            </a:br>
            <a:r>
              <a:rPr lang="en-US" altLang="en-US" b="1" dirty="0">
                <a:solidFill>
                  <a:schemeClr val="accent3"/>
                </a:solidFill>
              </a:rPr>
              <a:t>Height =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D5217C15-BEB0-0F4F-85DE-E53BE5475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626AA-F721-8A48-B279-83FE03DF8F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CD3D663-78DE-0F40-B34B-BC78C0132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  <a:ln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Array representation of a heap</a:t>
            </a:r>
          </a:p>
        </p:txBody>
      </p:sp>
      <p:sp>
        <p:nvSpPr>
          <p:cNvPr id="21554" name="Rectangle 50">
            <a:extLst>
              <a:ext uri="{FF2B5EF4-FFF2-40B4-BE49-F238E27FC236}">
                <a16:creationId xmlns:a16="http://schemas.microsoft.com/office/drawing/2014/main" id="{7E0F7E4F-8073-0E48-835B-24AC55406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190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Left child of node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400"/>
              <a:t> is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2*i + 1</a:t>
            </a:r>
            <a:r>
              <a:rPr lang="en-US" altLang="en-US" sz="2400"/>
              <a:t>, right child is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 2*i + 2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Unless the computation yields a value larger than 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lastIndex</a:t>
            </a:r>
            <a:r>
              <a:rPr lang="en-US" altLang="en-US" sz="2000"/>
              <a:t>, in which case there is no such child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Parent of node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400"/>
              <a:t> is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(i – 1)/2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Unless </a:t>
            </a: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i == 0</a:t>
            </a:r>
          </a:p>
        </p:txBody>
      </p:sp>
      <p:grpSp>
        <p:nvGrpSpPr>
          <p:cNvPr id="21555" name="Group 51">
            <a:extLst>
              <a:ext uri="{FF2B5EF4-FFF2-40B4-BE49-F238E27FC236}">
                <a16:creationId xmlns:a16="http://schemas.microsoft.com/office/drawing/2014/main" id="{36C67D28-87C4-1E48-AC1A-BDAD66C25AE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1659"/>
            <a:ext cx="2971800" cy="1981200"/>
            <a:chOff x="624" y="960"/>
            <a:chExt cx="1872" cy="1248"/>
          </a:xfrm>
        </p:grpSpPr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9C5E5FE2-2231-E840-9C93-23A55BE2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21511" name="Oval 7">
              <a:extLst>
                <a:ext uri="{FF2B5EF4-FFF2-40B4-BE49-F238E27FC236}">
                  <a16:creationId xmlns:a16="http://schemas.microsoft.com/office/drawing/2014/main" id="{9C1F1278-0BB2-444F-BA1E-87D11942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6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1586404A-A5A7-E741-A05E-66EB1F790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3DA8F9CF-9538-034A-ABD6-BE979E0AD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776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A10A4E73-04C4-0B4B-ACC5-33DE10911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76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Oval 11">
              <a:extLst>
                <a:ext uri="{FF2B5EF4-FFF2-40B4-BE49-F238E27FC236}">
                  <a16:creationId xmlns:a16="http://schemas.microsoft.com/office/drawing/2014/main" id="{828E4627-F7A8-D84D-B4BA-4B653B51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1517" name="Oval 13">
              <a:extLst>
                <a:ext uri="{FF2B5EF4-FFF2-40B4-BE49-F238E27FC236}">
                  <a16:creationId xmlns:a16="http://schemas.microsoft.com/office/drawing/2014/main" id="{F61608D8-B775-E544-86B0-6C87D6675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6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21518" name="Line 14">
              <a:extLst>
                <a:ext uri="{FF2B5EF4-FFF2-40B4-BE49-F238E27FC236}">
                  <a16:creationId xmlns:a16="http://schemas.microsoft.com/office/drawing/2014/main" id="{3559B875-1021-7945-BAAF-2507EEB88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776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Oval 24">
              <a:extLst>
                <a:ext uri="{FF2B5EF4-FFF2-40B4-BE49-F238E27FC236}">
                  <a16:creationId xmlns:a16="http://schemas.microsoft.com/office/drawing/2014/main" id="{A731F215-B664-BA4D-94D2-029C49B4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96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1531" name="Line 27">
              <a:extLst>
                <a:ext uri="{FF2B5EF4-FFF2-40B4-BE49-F238E27FC236}">
                  <a16:creationId xmlns:a16="http://schemas.microsoft.com/office/drawing/2014/main" id="{EE6823C1-6564-764A-83F5-5C5A45438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152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8">
              <a:extLst>
                <a:ext uri="{FF2B5EF4-FFF2-40B4-BE49-F238E27FC236}">
                  <a16:creationId xmlns:a16="http://schemas.microsoft.com/office/drawing/2014/main" id="{3DA92B43-DBF9-FE4F-B908-5E444B947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56" name="Group 52">
            <a:extLst>
              <a:ext uri="{FF2B5EF4-FFF2-40B4-BE49-F238E27FC236}">
                <a16:creationId xmlns:a16="http://schemas.microsoft.com/office/drawing/2014/main" id="{C54962E7-0586-CD43-B579-34D0C7E6738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24200"/>
            <a:ext cx="6324600" cy="1600200"/>
            <a:chOff x="624" y="1968"/>
            <a:chExt cx="3984" cy="1008"/>
          </a:xfrm>
        </p:grpSpPr>
        <p:sp>
          <p:nvSpPr>
            <p:cNvPr id="21536" name="Rectangle 32">
              <a:extLst>
                <a:ext uri="{FF2B5EF4-FFF2-40B4-BE49-F238E27FC236}">
                  <a16:creationId xmlns:a16="http://schemas.microsoft.com/office/drawing/2014/main" id="{45D69CB9-BC55-5E44-B3EB-DA8A2C3C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1537" name="Rectangle 33">
              <a:extLst>
                <a:ext uri="{FF2B5EF4-FFF2-40B4-BE49-F238E27FC236}">
                  <a16:creationId xmlns:a16="http://schemas.microsoft.com/office/drawing/2014/main" id="{FBE02497-76D4-AE4C-B004-02CB8EE75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21538" name="Rectangle 34">
              <a:extLst>
                <a:ext uri="{FF2B5EF4-FFF2-40B4-BE49-F238E27FC236}">
                  <a16:creationId xmlns:a16="http://schemas.microsoft.com/office/drawing/2014/main" id="{12C24002-0C55-E745-9EEA-1A8767CCE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1539" name="Rectangle 35">
              <a:extLst>
                <a:ext uri="{FF2B5EF4-FFF2-40B4-BE49-F238E27FC236}">
                  <a16:creationId xmlns:a16="http://schemas.microsoft.com/office/drawing/2014/main" id="{1C8630A8-847E-714D-8BCB-C9BBCB2A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21540" name="Rectangle 36">
              <a:extLst>
                <a:ext uri="{FF2B5EF4-FFF2-40B4-BE49-F238E27FC236}">
                  <a16:creationId xmlns:a16="http://schemas.microsoft.com/office/drawing/2014/main" id="{EBC63CF2-43F1-5742-9262-AD9864179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21541" name="Rectangle 37">
              <a:extLst>
                <a:ext uri="{FF2B5EF4-FFF2-40B4-BE49-F238E27FC236}">
                  <a16:creationId xmlns:a16="http://schemas.microsoft.com/office/drawing/2014/main" id="{AD7D7E58-9708-5041-8784-16D9F1056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21542" name="Rectangle 38">
              <a:extLst>
                <a:ext uri="{FF2B5EF4-FFF2-40B4-BE49-F238E27FC236}">
                  <a16:creationId xmlns:a16="http://schemas.microsoft.com/office/drawing/2014/main" id="{5C7152DC-80E9-4042-977D-063DD198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3" name="Rectangle 39">
              <a:extLst>
                <a:ext uri="{FF2B5EF4-FFF2-40B4-BE49-F238E27FC236}">
                  <a16:creationId xmlns:a16="http://schemas.microsoft.com/office/drawing/2014/main" id="{9BF30EFA-3C22-0F43-A58A-69B500948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4" name="Rectangle 40">
              <a:extLst>
                <a:ext uri="{FF2B5EF4-FFF2-40B4-BE49-F238E27FC236}">
                  <a16:creationId xmlns:a16="http://schemas.microsoft.com/office/drawing/2014/main" id="{4A741D38-3DBD-5647-B5D3-312D999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5" name="Rectangle 41">
              <a:extLst>
                <a:ext uri="{FF2B5EF4-FFF2-40B4-BE49-F238E27FC236}">
                  <a16:creationId xmlns:a16="http://schemas.microsoft.com/office/drawing/2014/main" id="{F12AC684-8272-594B-8DA3-205964DE1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6" name="Rectangle 42">
              <a:extLst>
                <a:ext uri="{FF2B5EF4-FFF2-40B4-BE49-F238E27FC236}">
                  <a16:creationId xmlns:a16="http://schemas.microsoft.com/office/drawing/2014/main" id="{63DED5CA-0B4E-B141-B723-346E2F3B0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7" name="Rectangle 43">
              <a:extLst>
                <a:ext uri="{FF2B5EF4-FFF2-40B4-BE49-F238E27FC236}">
                  <a16:creationId xmlns:a16="http://schemas.microsoft.com/office/drawing/2014/main" id="{9B4DA524-CC4F-D44D-A883-19AD16DD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8" name="Rectangle 44">
              <a:extLst>
                <a:ext uri="{FF2B5EF4-FFF2-40B4-BE49-F238E27FC236}">
                  <a16:creationId xmlns:a16="http://schemas.microsoft.com/office/drawing/2014/main" id="{03B7AF0D-6CB8-A344-A4CC-03C96FDAC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21549" name="Text Box 45">
              <a:extLst>
                <a:ext uri="{FF2B5EF4-FFF2-40B4-BE49-F238E27FC236}">
                  <a16:creationId xmlns:a16="http://schemas.microsoft.com/office/drawing/2014/main" id="{2A1FB91D-E0C4-5641-AFA3-3E7065D6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32"/>
              <a:ext cx="39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Verdana" panose="020B0604030504040204" pitchFamily="34" charset="0"/>
                </a:rPr>
                <a:t>  0     1    2     3    4     5    6     7     8    9    10   11   12</a:t>
              </a:r>
            </a:p>
          </p:txBody>
        </p:sp>
        <p:sp>
          <p:nvSpPr>
            <p:cNvPr id="21551" name="Line 47">
              <a:extLst>
                <a:ext uri="{FF2B5EF4-FFF2-40B4-BE49-F238E27FC236}">
                  <a16:creationId xmlns:a16="http://schemas.microsoft.com/office/drawing/2014/main" id="{B0CD2458-2375-174A-9DB0-2250F9D1F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208"/>
              <a:ext cx="0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52" name="Text Box 48">
              <a:extLst>
                <a:ext uri="{FF2B5EF4-FFF2-40B4-BE49-F238E27FC236}">
                  <a16:creationId xmlns:a16="http://schemas.microsoft.com/office/drawing/2014/main" id="{04743E12-BEFA-0648-9834-46E674DDD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68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 err="1">
                  <a:solidFill>
                    <a:schemeClr val="accent2"/>
                  </a:solidFill>
                  <a:latin typeface="Verdana" panose="020B0604030504040204" pitchFamily="34" charset="0"/>
                </a:rPr>
                <a:t>lastIndex</a:t>
              </a:r>
              <a:r>
                <a:rPr lang="en-US" altLang="en-US" sz="1800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 = 5</a:t>
              </a:r>
            </a:p>
          </p:txBody>
        </p:sp>
      </p:grpSp>
      <p:sp>
        <p:nvSpPr>
          <p:cNvPr id="34" name="Text Box 35">
            <a:extLst>
              <a:ext uri="{FF2B5EF4-FFF2-40B4-BE49-F238E27FC236}">
                <a16:creationId xmlns:a16="http://schemas.microsoft.com/office/drawing/2014/main" id="{FBE7470F-A5A7-4BEB-AF79-6825AFEB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1587103"/>
            <a:ext cx="30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C21C31DC-41B5-4ACD-8280-5ADF2E36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017" y="2525344"/>
            <a:ext cx="30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A679E691-E6B1-4073-85D4-C967270D5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539807"/>
            <a:ext cx="30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303345D5-524D-4206-8B32-EAF7E04F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139678"/>
            <a:ext cx="30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9931FB4C-5B77-49C8-97E3-ECA0D8EF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161903"/>
            <a:ext cx="30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80674E50-95A2-4B4E-BB86-50BC9BD2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499" y="3157454"/>
            <a:ext cx="304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44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4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9854-997C-6F47-9112-91F87B1FA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50F3-9135-0846-884A-814F4EB4AC1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9E5B7B9-98BB-3841-BC46-01308FB2F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Using the heap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F7BF8C2-1E6A-4342-82A4-50E8D4B76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To add an element:</a:t>
            </a:r>
          </a:p>
          <a:p>
            <a:pPr lvl="1"/>
            <a:r>
              <a:rPr lang="en-US" altLang="en-US" sz="2000" dirty="0"/>
              <a:t>Increase </a:t>
            </a:r>
            <a:r>
              <a:rPr lang="en-US" altLang="en-US" sz="1800" dirty="0" err="1">
                <a:solidFill>
                  <a:schemeClr val="accent2"/>
                </a:solidFill>
                <a:latin typeface="Verdana" panose="020B0604030504040204" pitchFamily="34" charset="0"/>
              </a:rPr>
              <a:t>lastIndex</a:t>
            </a:r>
            <a:r>
              <a:rPr lang="en-US" altLang="en-US" sz="2000" dirty="0"/>
              <a:t> and put the new value there</a:t>
            </a:r>
          </a:p>
          <a:p>
            <a:pPr lvl="1"/>
            <a:r>
              <a:rPr lang="en-US" altLang="en-US" sz="2000" dirty="0" err="1"/>
              <a:t>Reheap</a:t>
            </a:r>
            <a:r>
              <a:rPr lang="en-US" altLang="en-US" sz="2000" dirty="0"/>
              <a:t> the newly added node</a:t>
            </a:r>
          </a:p>
          <a:p>
            <a:pPr lvl="2"/>
            <a:r>
              <a:rPr lang="en-US" altLang="en-US" sz="1800" dirty="0"/>
              <a:t>This is called </a:t>
            </a:r>
            <a:r>
              <a:rPr lang="en-US" altLang="en-US" sz="1800" dirty="0">
                <a:solidFill>
                  <a:schemeClr val="tx2"/>
                </a:solidFill>
              </a:rPr>
              <a:t>up-heap bubbling </a:t>
            </a:r>
            <a:r>
              <a:rPr lang="en-US" altLang="en-US" sz="1800" dirty="0"/>
              <a:t>or </a:t>
            </a:r>
            <a:r>
              <a:rPr lang="en-US" altLang="en-US" sz="1800" dirty="0">
                <a:solidFill>
                  <a:schemeClr val="tx2"/>
                </a:solidFill>
              </a:rPr>
              <a:t>percolating up</a:t>
            </a:r>
          </a:p>
          <a:p>
            <a:pPr lvl="2"/>
            <a:r>
              <a:rPr lang="en-US" altLang="en-US" sz="1800" dirty="0"/>
              <a:t>Up-heap bubbling requires</a:t>
            </a:r>
            <a:r>
              <a:rPr lang="en-US" altLang="en-US" sz="16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r>
              <a:rPr lang="en-US" altLang="en-US" sz="16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800" dirty="0"/>
              <a:t>time</a:t>
            </a:r>
          </a:p>
          <a:p>
            <a:r>
              <a:rPr lang="en-US" altLang="en-US" sz="2400" dirty="0"/>
              <a:t>To remove an element:</a:t>
            </a:r>
          </a:p>
          <a:p>
            <a:pPr lvl="1"/>
            <a:r>
              <a:rPr lang="en-US" altLang="en-US" sz="2000" dirty="0"/>
              <a:t>Remove the element at location</a:t>
            </a:r>
            <a:r>
              <a:rPr lang="en-US" altLang="en-US" sz="18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</a:p>
          <a:p>
            <a:pPr lvl="1"/>
            <a:r>
              <a:rPr lang="en-US" altLang="en-US" sz="2000" dirty="0"/>
              <a:t>Move the element at location </a:t>
            </a:r>
            <a:r>
              <a:rPr lang="en-US" altLang="en-US" sz="1800" dirty="0" err="1">
                <a:solidFill>
                  <a:schemeClr val="accent2"/>
                </a:solidFill>
                <a:latin typeface="Verdana" panose="020B0604030504040204" pitchFamily="34" charset="0"/>
              </a:rPr>
              <a:t>lastIndex</a:t>
            </a:r>
            <a:r>
              <a:rPr lang="en-US" altLang="en-US" sz="2000" dirty="0"/>
              <a:t> to location </a:t>
            </a:r>
            <a:r>
              <a:rPr lang="en-US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2000" dirty="0"/>
              <a:t>, and decrement </a:t>
            </a:r>
            <a:r>
              <a:rPr lang="en-US" altLang="en-US" sz="1800" dirty="0" err="1">
                <a:solidFill>
                  <a:schemeClr val="accent2"/>
                </a:solidFill>
                <a:latin typeface="Verdana" panose="020B0604030504040204" pitchFamily="34" charset="0"/>
              </a:rPr>
              <a:t>lastIndex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 err="1"/>
              <a:t>Reheap</a:t>
            </a:r>
            <a:r>
              <a:rPr lang="en-US" altLang="en-US" sz="2000" dirty="0"/>
              <a:t> the new root node (the one now at location </a:t>
            </a:r>
            <a:r>
              <a:rPr lang="en-US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2000" dirty="0"/>
              <a:t>)</a:t>
            </a:r>
          </a:p>
          <a:p>
            <a:pPr lvl="2"/>
            <a:r>
              <a:rPr lang="en-US" altLang="en-US" sz="1800" dirty="0"/>
              <a:t>This is called </a:t>
            </a:r>
            <a:r>
              <a:rPr lang="en-US" altLang="en-US" sz="1800" dirty="0">
                <a:solidFill>
                  <a:schemeClr val="tx2"/>
                </a:solidFill>
              </a:rPr>
              <a:t>down-heap bubbling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chemeClr val="tx2"/>
                </a:solidFill>
              </a:rPr>
              <a:t>percolating down</a:t>
            </a:r>
          </a:p>
          <a:p>
            <a:pPr lvl="2"/>
            <a:r>
              <a:rPr lang="en-US" altLang="en-US" sz="1800" dirty="0"/>
              <a:t>Down-heap bubbling requires</a:t>
            </a:r>
            <a:r>
              <a:rPr lang="en-US" altLang="en-US" sz="16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r>
              <a:rPr lang="en-US" altLang="en-US" sz="16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800" dirty="0"/>
              <a:t>time</a:t>
            </a:r>
          </a:p>
          <a:p>
            <a:r>
              <a:rPr lang="en-US" altLang="en-US" sz="2400" dirty="0"/>
              <a:t>Thus, it requires</a:t>
            </a:r>
            <a:r>
              <a:rPr lang="en-US" alt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O(log n)</a:t>
            </a:r>
            <a:r>
              <a:rPr lang="en-US" alt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/>
              <a:t>time to add </a:t>
            </a:r>
            <a:r>
              <a:rPr lang="en-US" altLang="en-US" sz="2400" i="1" dirty="0"/>
              <a:t>and</a:t>
            </a:r>
            <a:r>
              <a:rPr lang="en-US" altLang="en-US" sz="2400" dirty="0"/>
              <a:t> remove an element</a:t>
            </a:r>
          </a:p>
        </p:txBody>
      </p:sp>
    </p:spTree>
    <p:extLst>
      <p:ext uri="{BB962C8B-B14F-4D97-AF65-F5344CB8AC3E}">
        <p14:creationId xmlns:p14="http://schemas.microsoft.com/office/powerpoint/2010/main" val="258262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D04C48A-05AE-9449-B1D4-8F58CEF3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7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8C6F11F4-FA04-D24D-B72F-79972DCA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6" y="2186197"/>
            <a:ext cx="685800" cy="5334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28453-29F6-2F43-960B-4818243A5514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605703-8A6C-4DA2-8FC9-232F021B02E3}"/>
              </a:ext>
            </a:extLst>
          </p:cNvPr>
          <p:cNvSpPr txBox="1">
            <a:spLocks noChangeArrowheads="1"/>
          </p:cNvSpPr>
          <p:nvPr/>
        </p:nvSpPr>
        <p:spPr>
          <a:xfrm>
            <a:off x="685346" y="0"/>
            <a:ext cx="776532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Building a PriorityQueue</a:t>
            </a:r>
            <a:br>
              <a:rPr lang="en-US" altLang="en-US"/>
            </a:br>
            <a:r>
              <a:rPr lang="en-US" altLang="en-US"/>
              <a:t>(Insertion)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6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7CBFE-77A2-2045-94DC-364D67EC3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26B0-2A9F-C14B-B55C-A38DFEEE00BE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352260" name="Rectangle 4">
            <a:extLst>
              <a:ext uri="{FF2B5EF4-FFF2-40B4-BE49-F238E27FC236}">
                <a16:creationId xmlns:a16="http://schemas.microsoft.com/office/drawing/2014/main" id="{C312E248-8E10-184E-AC07-0110A1CC1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Priority Queues</a:t>
            </a:r>
          </a:p>
        </p:txBody>
      </p:sp>
      <p:sp>
        <p:nvSpPr>
          <p:cNvPr id="352261" name="Rectangle 5">
            <a:extLst>
              <a:ext uri="{FF2B5EF4-FFF2-40B4-BE49-F238E27FC236}">
                <a16:creationId xmlns:a16="http://schemas.microsoft.com/office/drawing/2014/main" id="{AEA6AD4F-4D1C-0343-ADBA-27F4FC3E8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Supports the following operations.</a:t>
            </a:r>
          </a:p>
          <a:p>
            <a:pPr lvl="1"/>
            <a:r>
              <a:rPr lang="en-US" altLang="en-US" dirty="0"/>
              <a:t>Insert element x.</a:t>
            </a:r>
          </a:p>
          <a:p>
            <a:pPr lvl="1"/>
            <a:r>
              <a:rPr lang="en-US" altLang="en-US" dirty="0"/>
              <a:t>Return min element.</a:t>
            </a:r>
          </a:p>
          <a:p>
            <a:pPr lvl="1"/>
            <a:r>
              <a:rPr lang="en-US" altLang="en-US" dirty="0"/>
              <a:t>Return and delete minimum element.</a:t>
            </a:r>
          </a:p>
          <a:p>
            <a:pPr lvl="1"/>
            <a:r>
              <a:rPr lang="en-US" altLang="en-US" dirty="0"/>
              <a:t>Decrease key of element x to k.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Applications.</a:t>
            </a:r>
          </a:p>
          <a:p>
            <a:pPr lvl="1"/>
            <a:r>
              <a:rPr lang="en-US" altLang="en-US" dirty="0"/>
              <a:t>Dijkstra's shortest path algorithm.</a:t>
            </a:r>
          </a:p>
          <a:p>
            <a:pPr lvl="1"/>
            <a:r>
              <a:rPr lang="en-US" altLang="en-US" dirty="0"/>
              <a:t>Prim's MST algorithm.</a:t>
            </a:r>
          </a:p>
          <a:p>
            <a:pPr lvl="1"/>
            <a:r>
              <a:rPr lang="en-US" altLang="en-US" dirty="0"/>
              <a:t>Event-driven simulation.</a:t>
            </a:r>
          </a:p>
          <a:p>
            <a:pPr lvl="1"/>
            <a:r>
              <a:rPr lang="en-US" altLang="en-US" dirty="0"/>
              <a:t>Huffman encoding.</a:t>
            </a:r>
          </a:p>
          <a:p>
            <a:pPr lvl="1"/>
            <a:r>
              <a:rPr lang="en-US" altLang="en-US" dirty="0"/>
              <a:t>Heapsort.</a:t>
            </a:r>
          </a:p>
          <a:p>
            <a:pPr lvl="1"/>
            <a:r>
              <a:rPr lang="en-US" altLang="en-US" dirty="0"/>
              <a:t>. .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B016F9F8-39DC-C948-8FAD-2F2F66B59000}"/>
              </a:ext>
            </a:extLst>
          </p:cNvPr>
          <p:cNvGrpSpPr>
            <a:grpSpLocks/>
          </p:cNvGrpSpPr>
          <p:nvPr/>
        </p:nvGrpSpPr>
        <p:grpSpPr bwMode="auto">
          <a:xfrm>
            <a:off x="2596746" y="2186197"/>
            <a:ext cx="1295400" cy="1371600"/>
            <a:chOff x="2976" y="2812"/>
            <a:chExt cx="816" cy="864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B5EA859F-32A4-A643-9F4C-84C60551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12"/>
              <a:ext cx="432" cy="336"/>
            </a:xfrm>
            <a:prstGeom prst="ellips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tx2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A40EC04-5B52-244B-8A76-A8BB6649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0"/>
              <a:ext cx="432" cy="336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FEF9F54-4819-4F4A-B36A-40B7D77B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09"/>
              <a:ext cx="178" cy="231"/>
            </a:xfrm>
            <a:custGeom>
              <a:avLst/>
              <a:gdLst>
                <a:gd name="T0" fmla="*/ 178 w 178"/>
                <a:gd name="T1" fmla="*/ 0 h 231"/>
                <a:gd name="T2" fmla="*/ 0 w 178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" h="231">
                  <a:moveTo>
                    <a:pt x="178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81F06E-D8AD-A844-89B2-ACD9C3494059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C711EF2-99FC-4515-8943-0A9B2B8755F6}"/>
              </a:ext>
            </a:extLst>
          </p:cNvPr>
          <p:cNvSpPr txBox="1">
            <a:spLocks noChangeArrowheads="1"/>
          </p:cNvSpPr>
          <p:nvPr/>
        </p:nvSpPr>
        <p:spPr>
          <a:xfrm>
            <a:off x="685346" y="0"/>
            <a:ext cx="776532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Building a PriorityQueue</a:t>
            </a:r>
            <a:br>
              <a:rPr lang="en-US" altLang="en-US"/>
            </a:br>
            <a:r>
              <a:rPr lang="en-US" altLang="en-US"/>
              <a:t>(Insertion)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11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B016F9F8-39DC-C948-8FAD-2F2F66B59000}"/>
              </a:ext>
            </a:extLst>
          </p:cNvPr>
          <p:cNvGrpSpPr>
            <a:grpSpLocks/>
          </p:cNvGrpSpPr>
          <p:nvPr/>
        </p:nvGrpSpPr>
        <p:grpSpPr bwMode="auto">
          <a:xfrm>
            <a:off x="2596747" y="2186197"/>
            <a:ext cx="1995488" cy="1406525"/>
            <a:chOff x="2976" y="2812"/>
            <a:chExt cx="1257" cy="886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B5EA859F-32A4-A643-9F4C-84C60551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12"/>
              <a:ext cx="432" cy="336"/>
            </a:xfrm>
            <a:prstGeom prst="ellips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tx2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A40EC04-5B52-244B-8A76-A8BB6649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0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AD0D4C5-9787-094C-89BB-8152D262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336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FEF9F54-4819-4F4A-B36A-40B7D77B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09"/>
              <a:ext cx="178" cy="231"/>
            </a:xfrm>
            <a:custGeom>
              <a:avLst/>
              <a:gdLst>
                <a:gd name="T0" fmla="*/ 178 w 178"/>
                <a:gd name="T1" fmla="*/ 0 h 231"/>
                <a:gd name="T2" fmla="*/ 0 w 178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" h="231">
                  <a:moveTo>
                    <a:pt x="178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B2F452-6E52-3043-8959-66DD0DB7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3122"/>
              <a:ext cx="190" cy="266"/>
            </a:xfrm>
            <a:custGeom>
              <a:avLst/>
              <a:gdLst>
                <a:gd name="T0" fmla="*/ 0 w 190"/>
                <a:gd name="T1" fmla="*/ 0 h 266"/>
                <a:gd name="T2" fmla="*/ 190 w 190"/>
                <a:gd name="T3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66">
                  <a:moveTo>
                    <a:pt x="0" y="0"/>
                  </a:moveTo>
                  <a:lnTo>
                    <a:pt x="190" y="26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5DB315-FE34-B748-A029-7E5A10E91D73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095F4D-16E1-465A-B225-08074EA74F0F}"/>
              </a:ext>
            </a:extLst>
          </p:cNvPr>
          <p:cNvSpPr txBox="1">
            <a:spLocks noChangeArrowheads="1"/>
          </p:cNvSpPr>
          <p:nvPr/>
        </p:nvSpPr>
        <p:spPr>
          <a:xfrm>
            <a:off x="685346" y="0"/>
            <a:ext cx="776532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Building a PriorityQueue</a:t>
            </a:r>
            <a:br>
              <a:rPr lang="en-US" altLang="en-US"/>
            </a:br>
            <a:r>
              <a:rPr lang="en-US" altLang="en-US"/>
              <a:t>(Insertion)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783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B016F9F8-39DC-C948-8FAD-2F2F66B59000}"/>
              </a:ext>
            </a:extLst>
          </p:cNvPr>
          <p:cNvGrpSpPr>
            <a:grpSpLocks/>
          </p:cNvGrpSpPr>
          <p:nvPr/>
        </p:nvGrpSpPr>
        <p:grpSpPr bwMode="auto">
          <a:xfrm>
            <a:off x="2596747" y="2186197"/>
            <a:ext cx="1995488" cy="1406525"/>
            <a:chOff x="2976" y="2812"/>
            <a:chExt cx="1257" cy="886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B5EA859F-32A4-A643-9F4C-84C60551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12"/>
              <a:ext cx="432" cy="336"/>
            </a:xfrm>
            <a:prstGeom prst="ellips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tx2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A40EC04-5B52-244B-8A76-A8BB6649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0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AD0D4C5-9787-094C-89BB-8152D262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336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FEF9F54-4819-4F4A-B36A-40B7D77B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09"/>
              <a:ext cx="178" cy="231"/>
            </a:xfrm>
            <a:custGeom>
              <a:avLst/>
              <a:gdLst>
                <a:gd name="T0" fmla="*/ 178 w 178"/>
                <a:gd name="T1" fmla="*/ 0 h 231"/>
                <a:gd name="T2" fmla="*/ 0 w 178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" h="231">
                  <a:moveTo>
                    <a:pt x="178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B2F452-6E52-3043-8959-66DD0DB7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3122"/>
              <a:ext cx="190" cy="266"/>
            </a:xfrm>
            <a:custGeom>
              <a:avLst/>
              <a:gdLst>
                <a:gd name="T0" fmla="*/ 0 w 190"/>
                <a:gd name="T1" fmla="*/ 0 h 266"/>
                <a:gd name="T2" fmla="*/ 190 w 190"/>
                <a:gd name="T3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66">
                  <a:moveTo>
                    <a:pt x="0" y="0"/>
                  </a:moveTo>
                  <a:lnTo>
                    <a:pt x="190" y="26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84" y="3845789"/>
            <a:ext cx="685800" cy="5334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2401484" y="3479077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Circular Arrow 1">
            <a:extLst>
              <a:ext uri="{FF2B5EF4-FFF2-40B4-BE49-F238E27FC236}">
                <a16:creationId xmlns:a16="http://schemas.microsoft.com/office/drawing/2014/main" id="{092E8E05-CF92-E94D-B9A2-EF27C114E247}"/>
              </a:ext>
            </a:extLst>
          </p:cNvPr>
          <p:cNvSpPr/>
          <p:nvPr/>
        </p:nvSpPr>
        <p:spPr>
          <a:xfrm rot="18631231">
            <a:off x="1722208" y="2973218"/>
            <a:ext cx="1095616" cy="9301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44E6A-FF5B-464B-91B7-9EE5FBCCD4E8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2654334-BDE6-4118-889D-BF87068B2C3F}"/>
              </a:ext>
            </a:extLst>
          </p:cNvPr>
          <p:cNvSpPr txBox="1">
            <a:spLocks noChangeArrowheads="1"/>
          </p:cNvSpPr>
          <p:nvPr/>
        </p:nvSpPr>
        <p:spPr>
          <a:xfrm>
            <a:off x="685346" y="0"/>
            <a:ext cx="776532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Building a PriorityQueue</a:t>
            </a:r>
            <a:br>
              <a:rPr lang="en-US" altLang="en-US"/>
            </a:br>
            <a:r>
              <a:rPr lang="en-US" altLang="en-US"/>
              <a:t>(Insertion)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5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B016F9F8-39DC-C948-8FAD-2F2F66B59000}"/>
              </a:ext>
            </a:extLst>
          </p:cNvPr>
          <p:cNvGrpSpPr>
            <a:grpSpLocks/>
          </p:cNvGrpSpPr>
          <p:nvPr/>
        </p:nvGrpSpPr>
        <p:grpSpPr bwMode="auto">
          <a:xfrm>
            <a:off x="2596747" y="2186197"/>
            <a:ext cx="1995488" cy="1406525"/>
            <a:chOff x="2976" y="2812"/>
            <a:chExt cx="1257" cy="886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B5EA859F-32A4-A643-9F4C-84C60551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12"/>
              <a:ext cx="432" cy="336"/>
            </a:xfrm>
            <a:prstGeom prst="ellips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tx2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A40EC04-5B52-244B-8A76-A8BB6649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0"/>
              <a:ext cx="432" cy="336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AD0D4C5-9787-094C-89BB-8152D262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336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FEF9F54-4819-4F4A-B36A-40B7D77B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09"/>
              <a:ext cx="178" cy="231"/>
            </a:xfrm>
            <a:custGeom>
              <a:avLst/>
              <a:gdLst>
                <a:gd name="T0" fmla="*/ 178 w 178"/>
                <a:gd name="T1" fmla="*/ 0 h 231"/>
                <a:gd name="T2" fmla="*/ 0 w 178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" h="231">
                  <a:moveTo>
                    <a:pt x="178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B2F452-6E52-3043-8959-66DD0DB7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3122"/>
              <a:ext cx="190" cy="266"/>
            </a:xfrm>
            <a:custGeom>
              <a:avLst/>
              <a:gdLst>
                <a:gd name="T0" fmla="*/ 0 w 190"/>
                <a:gd name="T1" fmla="*/ 0 h 266"/>
                <a:gd name="T2" fmla="*/ 190 w 190"/>
                <a:gd name="T3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66">
                  <a:moveTo>
                    <a:pt x="0" y="0"/>
                  </a:moveTo>
                  <a:lnTo>
                    <a:pt x="190" y="26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84" y="3845789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2401484" y="3479077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E6C8DBBF-1CB8-CB40-A469-B498FD8BF72D}"/>
              </a:ext>
            </a:extLst>
          </p:cNvPr>
          <p:cNvSpPr/>
          <p:nvPr/>
        </p:nvSpPr>
        <p:spPr>
          <a:xfrm rot="18631231">
            <a:off x="2294562" y="2192294"/>
            <a:ext cx="1095616" cy="9301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612DF-A74D-894A-96F6-2CDAE88C7469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2F498FF-91CA-482A-92B1-923D19F6C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2885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B016F9F8-39DC-C948-8FAD-2F2F66B59000}"/>
              </a:ext>
            </a:extLst>
          </p:cNvPr>
          <p:cNvGrpSpPr>
            <a:grpSpLocks/>
          </p:cNvGrpSpPr>
          <p:nvPr/>
        </p:nvGrpSpPr>
        <p:grpSpPr bwMode="auto">
          <a:xfrm>
            <a:off x="2596747" y="2186197"/>
            <a:ext cx="1995488" cy="1406525"/>
            <a:chOff x="2976" y="2812"/>
            <a:chExt cx="1257" cy="886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B5EA859F-32A4-A643-9F4C-84C60551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12"/>
              <a:ext cx="432" cy="336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A40EC04-5B52-244B-8A76-A8BB6649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0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AD0D4C5-9787-094C-89BB-8152D262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336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FEF9F54-4819-4F4A-B36A-40B7D77B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09"/>
              <a:ext cx="178" cy="231"/>
            </a:xfrm>
            <a:custGeom>
              <a:avLst/>
              <a:gdLst>
                <a:gd name="T0" fmla="*/ 178 w 178"/>
                <a:gd name="T1" fmla="*/ 0 h 231"/>
                <a:gd name="T2" fmla="*/ 0 w 178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" h="231">
                  <a:moveTo>
                    <a:pt x="178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B2F452-6E52-3043-8959-66DD0DB7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3122"/>
              <a:ext cx="190" cy="266"/>
            </a:xfrm>
            <a:custGeom>
              <a:avLst/>
              <a:gdLst>
                <a:gd name="T0" fmla="*/ 0 w 190"/>
                <a:gd name="T1" fmla="*/ 0 h 266"/>
                <a:gd name="T2" fmla="*/ 190 w 190"/>
                <a:gd name="T3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66">
                  <a:moveTo>
                    <a:pt x="0" y="0"/>
                  </a:moveTo>
                  <a:lnTo>
                    <a:pt x="190" y="26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84" y="384578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2401484" y="3479077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9DC33-1D61-2144-B6AA-DBF8A9B02ED8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CE7FECD-C05A-4C23-9DE5-D809030BA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280728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B016F9F8-39DC-C948-8FAD-2F2F66B59000}"/>
              </a:ext>
            </a:extLst>
          </p:cNvPr>
          <p:cNvGrpSpPr>
            <a:grpSpLocks/>
          </p:cNvGrpSpPr>
          <p:nvPr/>
        </p:nvGrpSpPr>
        <p:grpSpPr bwMode="auto">
          <a:xfrm>
            <a:off x="2596747" y="2186197"/>
            <a:ext cx="1995488" cy="1406525"/>
            <a:chOff x="2976" y="2812"/>
            <a:chExt cx="1257" cy="886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B5EA859F-32A4-A643-9F4C-84C60551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12"/>
              <a:ext cx="432" cy="336"/>
            </a:xfrm>
            <a:prstGeom prst="ellips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tx2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A40EC04-5B52-244B-8A76-A8BB6649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0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AD0D4C5-9787-094C-89BB-8152D262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336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FEF9F54-4819-4F4A-B36A-40B7D77B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09"/>
              <a:ext cx="178" cy="231"/>
            </a:xfrm>
            <a:custGeom>
              <a:avLst/>
              <a:gdLst>
                <a:gd name="T0" fmla="*/ 178 w 178"/>
                <a:gd name="T1" fmla="*/ 0 h 231"/>
                <a:gd name="T2" fmla="*/ 0 w 178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" h="231">
                  <a:moveTo>
                    <a:pt x="178" y="0"/>
                  </a:moveTo>
                  <a:lnTo>
                    <a:pt x="0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B2F452-6E52-3043-8959-66DD0DB7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3122"/>
              <a:ext cx="190" cy="266"/>
            </a:xfrm>
            <a:custGeom>
              <a:avLst/>
              <a:gdLst>
                <a:gd name="T0" fmla="*/ 0 w 190"/>
                <a:gd name="T1" fmla="*/ 0 h 266"/>
                <a:gd name="T2" fmla="*/ 190 w 190"/>
                <a:gd name="T3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66">
                  <a:moveTo>
                    <a:pt x="0" y="0"/>
                  </a:moveTo>
                  <a:lnTo>
                    <a:pt x="190" y="26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84" y="384578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2401484" y="3479077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E17680C-B7BF-2A4D-939B-829DEC4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47" y="3868344"/>
            <a:ext cx="685800" cy="5334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9FC002F-E0D6-FD46-8EBE-99D7E392B2D7}"/>
              </a:ext>
            </a:extLst>
          </p:cNvPr>
          <p:cNvSpPr>
            <a:spLocks/>
          </p:cNvSpPr>
          <p:nvPr/>
        </p:nvSpPr>
        <p:spPr bwMode="auto">
          <a:xfrm>
            <a:off x="3144434" y="3487344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78139-55EE-9949-8487-6D667BF47140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CD51CFA4-CBD5-4B1D-A7D0-D68C7ACD3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177648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B5EA859F-32A4-A643-9F4C-84C60551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7" y="2186197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BA40EC04-5B52-244B-8A76-A8BB6649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4" y="303632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DAD0D4C5-9787-094C-89BB-8152D262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92" y="3013493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F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5FEF9F54-4819-4F4A-B36A-40B7D77BEF1D}"/>
              </a:ext>
            </a:extLst>
          </p:cNvPr>
          <p:cNvSpPr>
            <a:spLocks/>
          </p:cNvSpPr>
          <p:nvPr/>
        </p:nvSpPr>
        <p:spPr bwMode="auto">
          <a:xfrm>
            <a:off x="2397799" y="2657685"/>
            <a:ext cx="938723" cy="422275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EDB2F452-6E52-3043-8959-66DD0DB7B282}"/>
              </a:ext>
            </a:extLst>
          </p:cNvPr>
          <p:cNvSpPr>
            <a:spLocks/>
          </p:cNvSpPr>
          <p:nvPr/>
        </p:nvSpPr>
        <p:spPr bwMode="auto">
          <a:xfrm>
            <a:off x="3742922" y="2678322"/>
            <a:ext cx="1014923" cy="38718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9" y="3886899"/>
            <a:ext cx="662385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1653229" y="3528454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E17680C-B7BF-2A4D-939B-829DEC4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12" y="3909454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9FC002F-E0D6-FD46-8EBE-99D7E392B2D7}"/>
              </a:ext>
            </a:extLst>
          </p:cNvPr>
          <p:cNvSpPr>
            <a:spLocks/>
          </p:cNvSpPr>
          <p:nvPr/>
        </p:nvSpPr>
        <p:spPr bwMode="auto">
          <a:xfrm>
            <a:off x="2397799" y="3528454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8E99251A-F510-CC4E-AE7E-B7ED9D2D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17" y="3882064"/>
            <a:ext cx="662385" cy="5334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D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B324FBE0-E7ED-2F40-8D84-A10B53897175}"/>
              </a:ext>
            </a:extLst>
          </p:cNvPr>
          <p:cNvSpPr>
            <a:spLocks/>
          </p:cNvSpPr>
          <p:nvPr/>
        </p:nvSpPr>
        <p:spPr bwMode="auto">
          <a:xfrm>
            <a:off x="4445163" y="3515351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E05B8EAA-3E46-CA44-B324-E1656551CF3E}"/>
              </a:ext>
            </a:extLst>
          </p:cNvPr>
          <p:cNvSpPr/>
          <p:nvPr/>
        </p:nvSpPr>
        <p:spPr>
          <a:xfrm rot="18631231">
            <a:off x="3670748" y="3081835"/>
            <a:ext cx="1095616" cy="9301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F930E-98C0-2E4B-8EBF-685F2EB43BA7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CD0CC54-8095-4C56-AA0C-F35E03EB5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19298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B5EA859F-32A4-A643-9F4C-84C60551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7" y="2186197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BA40EC04-5B52-244B-8A76-A8BB6649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4" y="303632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DAD0D4C5-9787-094C-89BB-8152D262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92" y="3013493"/>
            <a:ext cx="685800" cy="5334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D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5FEF9F54-4819-4F4A-B36A-40B7D77BEF1D}"/>
              </a:ext>
            </a:extLst>
          </p:cNvPr>
          <p:cNvSpPr>
            <a:spLocks/>
          </p:cNvSpPr>
          <p:nvPr/>
        </p:nvSpPr>
        <p:spPr bwMode="auto">
          <a:xfrm>
            <a:off x="2397799" y="2657685"/>
            <a:ext cx="938723" cy="422275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EDB2F452-6E52-3043-8959-66DD0DB7B282}"/>
              </a:ext>
            </a:extLst>
          </p:cNvPr>
          <p:cNvSpPr>
            <a:spLocks/>
          </p:cNvSpPr>
          <p:nvPr/>
        </p:nvSpPr>
        <p:spPr bwMode="auto">
          <a:xfrm>
            <a:off x="3742922" y="2678322"/>
            <a:ext cx="1014923" cy="38718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9" y="3886899"/>
            <a:ext cx="662385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1653229" y="3528454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E17680C-B7BF-2A4D-939B-829DEC4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12" y="3909454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9FC002F-E0D6-FD46-8EBE-99D7E392B2D7}"/>
              </a:ext>
            </a:extLst>
          </p:cNvPr>
          <p:cNvSpPr>
            <a:spLocks/>
          </p:cNvSpPr>
          <p:nvPr/>
        </p:nvSpPr>
        <p:spPr bwMode="auto">
          <a:xfrm>
            <a:off x="2397799" y="3528454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8E99251A-F510-CC4E-AE7E-B7ED9D2D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17" y="3882064"/>
            <a:ext cx="662385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F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B324FBE0-E7ED-2F40-8D84-A10B53897175}"/>
              </a:ext>
            </a:extLst>
          </p:cNvPr>
          <p:cNvSpPr>
            <a:spLocks/>
          </p:cNvSpPr>
          <p:nvPr/>
        </p:nvSpPr>
        <p:spPr bwMode="auto">
          <a:xfrm>
            <a:off x="4445163" y="3515351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A6343-9CDE-2043-AC04-ECB1172E2AAE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93C8E17-E22D-4D40-84ED-381A3C43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299372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B5EA859F-32A4-A643-9F4C-84C60551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7" y="2186197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BA40EC04-5B52-244B-8A76-A8BB6649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4" y="303632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DAD0D4C5-9787-094C-89BB-8152D262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92" y="3013493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D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5FEF9F54-4819-4F4A-B36A-40B7D77BEF1D}"/>
              </a:ext>
            </a:extLst>
          </p:cNvPr>
          <p:cNvSpPr>
            <a:spLocks/>
          </p:cNvSpPr>
          <p:nvPr/>
        </p:nvSpPr>
        <p:spPr bwMode="auto">
          <a:xfrm>
            <a:off x="2397799" y="2657685"/>
            <a:ext cx="938723" cy="422275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EDB2F452-6E52-3043-8959-66DD0DB7B282}"/>
              </a:ext>
            </a:extLst>
          </p:cNvPr>
          <p:cNvSpPr>
            <a:spLocks/>
          </p:cNvSpPr>
          <p:nvPr/>
        </p:nvSpPr>
        <p:spPr bwMode="auto">
          <a:xfrm>
            <a:off x="3742922" y="2678322"/>
            <a:ext cx="1014923" cy="38718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9" y="3886899"/>
            <a:ext cx="662385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1653229" y="3528454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E17680C-B7BF-2A4D-939B-829DEC4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12" y="3909454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9FC002F-E0D6-FD46-8EBE-99D7E392B2D7}"/>
              </a:ext>
            </a:extLst>
          </p:cNvPr>
          <p:cNvSpPr>
            <a:spLocks/>
          </p:cNvSpPr>
          <p:nvPr/>
        </p:nvSpPr>
        <p:spPr bwMode="auto">
          <a:xfrm>
            <a:off x="2397799" y="3528454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8E99251A-F510-CC4E-AE7E-B7ED9D2D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17" y="3882064"/>
            <a:ext cx="662385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F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B324FBE0-E7ED-2F40-8D84-A10B53897175}"/>
              </a:ext>
            </a:extLst>
          </p:cNvPr>
          <p:cNvSpPr>
            <a:spLocks/>
          </p:cNvSpPr>
          <p:nvPr/>
        </p:nvSpPr>
        <p:spPr bwMode="auto">
          <a:xfrm>
            <a:off x="4445163" y="3515351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9B34E830-622E-A041-8A1E-4CDCA54D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126" y="3855560"/>
            <a:ext cx="685800" cy="5334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E</a:t>
            </a: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445E5AC5-2686-0E4F-A296-F97A29E6F917}"/>
              </a:ext>
            </a:extLst>
          </p:cNvPr>
          <p:cNvSpPr>
            <a:spLocks/>
          </p:cNvSpPr>
          <p:nvPr/>
        </p:nvSpPr>
        <p:spPr bwMode="auto">
          <a:xfrm>
            <a:off x="5166613" y="3474560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AD428-38F8-3E44-A304-241AE8273985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A613CAF1-C948-46FB-8573-893FEEBE2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306696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B5EA859F-32A4-A643-9F4C-84C60551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7" y="2186197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BA40EC04-5B52-244B-8A76-A8BB6649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4" y="303632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DAD0D4C5-9787-094C-89BB-8152D262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92" y="3013493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D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5FEF9F54-4819-4F4A-B36A-40B7D77BEF1D}"/>
              </a:ext>
            </a:extLst>
          </p:cNvPr>
          <p:cNvSpPr>
            <a:spLocks/>
          </p:cNvSpPr>
          <p:nvPr/>
        </p:nvSpPr>
        <p:spPr bwMode="auto">
          <a:xfrm>
            <a:off x="2397799" y="2657685"/>
            <a:ext cx="938723" cy="422275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EDB2F452-6E52-3043-8959-66DD0DB7B282}"/>
              </a:ext>
            </a:extLst>
          </p:cNvPr>
          <p:cNvSpPr>
            <a:spLocks/>
          </p:cNvSpPr>
          <p:nvPr/>
        </p:nvSpPr>
        <p:spPr bwMode="auto">
          <a:xfrm>
            <a:off x="3742922" y="2678322"/>
            <a:ext cx="1014923" cy="38718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9" y="3886899"/>
            <a:ext cx="662385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1653229" y="3528454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E17680C-B7BF-2A4D-939B-829DEC4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12" y="3909454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9FC002F-E0D6-FD46-8EBE-99D7E392B2D7}"/>
              </a:ext>
            </a:extLst>
          </p:cNvPr>
          <p:cNvSpPr>
            <a:spLocks/>
          </p:cNvSpPr>
          <p:nvPr/>
        </p:nvSpPr>
        <p:spPr bwMode="auto">
          <a:xfrm>
            <a:off x="2397799" y="3528454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8E99251A-F510-CC4E-AE7E-B7ED9D2D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17" y="3882064"/>
            <a:ext cx="662385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F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B324FBE0-E7ED-2F40-8D84-A10B53897175}"/>
              </a:ext>
            </a:extLst>
          </p:cNvPr>
          <p:cNvSpPr>
            <a:spLocks/>
          </p:cNvSpPr>
          <p:nvPr/>
        </p:nvSpPr>
        <p:spPr bwMode="auto">
          <a:xfrm>
            <a:off x="4445163" y="3515351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9B34E830-622E-A041-8A1E-4CDCA54D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126" y="3855560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E</a:t>
            </a: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445E5AC5-2686-0E4F-A296-F97A29E6F917}"/>
              </a:ext>
            </a:extLst>
          </p:cNvPr>
          <p:cNvSpPr>
            <a:spLocks/>
          </p:cNvSpPr>
          <p:nvPr/>
        </p:nvSpPr>
        <p:spPr bwMode="auto">
          <a:xfrm>
            <a:off x="5166613" y="3474560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5124A471-D7B2-034B-880D-BE192804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21" y="4729201"/>
            <a:ext cx="662385" cy="5334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J</a:t>
            </a: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7460260E-88C0-8A4C-8360-F55E897ADDAC}"/>
              </a:ext>
            </a:extLst>
          </p:cNvPr>
          <p:cNvSpPr>
            <a:spLocks/>
          </p:cNvSpPr>
          <p:nvPr/>
        </p:nvSpPr>
        <p:spPr bwMode="auto">
          <a:xfrm>
            <a:off x="1042301" y="4370756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BBB50-732D-884C-9562-9B13B4A665B9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FC31D5F-E3A5-48C6-94A4-CDD12013D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39110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3829147F-ECDD-734A-9F24-F8475DA26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1905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Priority queue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8F5258F-C93E-A34B-8F8D-3B9C37BF3E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51816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stack is first in, last out (or last in, first out)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queue is first in, first out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chemeClr val="tx2"/>
                </a:solidFill>
              </a:rPr>
              <a:t>priority queue</a:t>
            </a:r>
            <a:r>
              <a:rPr lang="en-US" altLang="en-US" b="1" i="1" dirty="0"/>
              <a:t> </a:t>
            </a:r>
            <a:r>
              <a:rPr lang="en-US" altLang="en-US" dirty="0"/>
              <a:t>is </a:t>
            </a:r>
            <a:r>
              <a:rPr lang="en-US" altLang="en-US" i="1" dirty="0"/>
              <a:t>least-first-out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The “smallest” element is the first one removed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(You could also define a </a:t>
            </a:r>
            <a:r>
              <a:rPr lang="en-US" altLang="en-US" i="1" dirty="0"/>
              <a:t>largest-first-out</a:t>
            </a:r>
            <a:r>
              <a:rPr lang="en-US" altLang="en-US" dirty="0"/>
              <a:t> priority queue)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The definition of “smallest” is up to the programmer (for example, you might define it by implementing the 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dirty="0"/>
              <a:t> interface)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If there are several “smallest” elements, the implementer must decide which to remove first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Remove any “smallest” element (don’t care which)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Remove the first one added / encountered</a:t>
            </a:r>
          </a:p>
        </p:txBody>
      </p:sp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91497644-1906-184E-ADF7-A2CCC3D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2F9229-9912-C445-AC7D-1B47377E105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C15BF2-B248-944E-BD27-E1CD41A58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69CC-86AA-4741-8038-837F121CCE3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E3F2-64F2-814E-9B7B-FF2F1043E5A6}"/>
              </a:ext>
            </a:extLst>
          </p:cNvPr>
          <p:cNvSpPr txBox="1"/>
          <p:nvPr/>
        </p:nvSpPr>
        <p:spPr>
          <a:xfrm>
            <a:off x="2362200" y="1259660"/>
            <a:ext cx="7088948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0B79C-6133-2649-ABC6-C803C1BE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3945" y="1604311"/>
            <a:ext cx="2408583" cy="327248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B5EA859F-32A4-A643-9F4C-84C60551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7" y="2186197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BA40EC04-5B52-244B-8A76-A8BB6649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4" y="3036329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DAD0D4C5-9787-094C-89BB-8152D262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92" y="3013493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D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5FEF9F54-4819-4F4A-B36A-40B7D77BEF1D}"/>
              </a:ext>
            </a:extLst>
          </p:cNvPr>
          <p:cNvSpPr>
            <a:spLocks/>
          </p:cNvSpPr>
          <p:nvPr/>
        </p:nvSpPr>
        <p:spPr bwMode="auto">
          <a:xfrm>
            <a:off x="2397799" y="2657685"/>
            <a:ext cx="938723" cy="422275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EDB2F452-6E52-3043-8959-66DD0DB7B282}"/>
              </a:ext>
            </a:extLst>
          </p:cNvPr>
          <p:cNvSpPr>
            <a:spLocks/>
          </p:cNvSpPr>
          <p:nvPr/>
        </p:nvSpPr>
        <p:spPr bwMode="auto">
          <a:xfrm>
            <a:off x="3742922" y="2678322"/>
            <a:ext cx="1014923" cy="38718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94B87AB-E70E-734D-9F15-8E984E0D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9" y="3886899"/>
            <a:ext cx="662385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8B14C3-3EE7-D241-8B2F-58819C901F66}"/>
              </a:ext>
            </a:extLst>
          </p:cNvPr>
          <p:cNvSpPr>
            <a:spLocks/>
          </p:cNvSpPr>
          <p:nvPr/>
        </p:nvSpPr>
        <p:spPr bwMode="auto">
          <a:xfrm>
            <a:off x="1653229" y="3528454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E17680C-B7BF-2A4D-939B-829DEC4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12" y="3909454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9FC002F-E0D6-FD46-8EBE-99D7E392B2D7}"/>
              </a:ext>
            </a:extLst>
          </p:cNvPr>
          <p:cNvSpPr>
            <a:spLocks/>
          </p:cNvSpPr>
          <p:nvPr/>
        </p:nvSpPr>
        <p:spPr bwMode="auto">
          <a:xfrm>
            <a:off x="2397799" y="3528454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8E99251A-F510-CC4E-AE7E-B7ED9D2D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17" y="3882064"/>
            <a:ext cx="662385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F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B324FBE0-E7ED-2F40-8D84-A10B53897175}"/>
              </a:ext>
            </a:extLst>
          </p:cNvPr>
          <p:cNvSpPr>
            <a:spLocks/>
          </p:cNvSpPr>
          <p:nvPr/>
        </p:nvSpPr>
        <p:spPr bwMode="auto">
          <a:xfrm>
            <a:off x="4445163" y="3515351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9B34E830-622E-A041-8A1E-4CDCA54D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126" y="3855560"/>
            <a:ext cx="685800" cy="533400"/>
          </a:xfrm>
          <a:prstGeom prst="ellips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E</a:t>
            </a: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445E5AC5-2686-0E4F-A296-F97A29E6F917}"/>
              </a:ext>
            </a:extLst>
          </p:cNvPr>
          <p:cNvSpPr>
            <a:spLocks/>
          </p:cNvSpPr>
          <p:nvPr/>
        </p:nvSpPr>
        <p:spPr bwMode="auto">
          <a:xfrm>
            <a:off x="5166613" y="3474560"/>
            <a:ext cx="301625" cy="422275"/>
          </a:xfrm>
          <a:custGeom>
            <a:avLst/>
            <a:gdLst>
              <a:gd name="T0" fmla="*/ 0 w 190"/>
              <a:gd name="T1" fmla="*/ 0 h 266"/>
              <a:gd name="T2" fmla="*/ 190 w 190"/>
              <a:gd name="T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0" h="266">
                <a:moveTo>
                  <a:pt x="0" y="0"/>
                </a:moveTo>
                <a:lnTo>
                  <a:pt x="190" y="26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5124A471-D7B2-034B-880D-BE192804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21" y="4729201"/>
            <a:ext cx="662385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Verdana" panose="020B0604030504040204" pitchFamily="34" charset="0"/>
              </a:rPr>
              <a:t>J</a:t>
            </a: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7460260E-88C0-8A4C-8360-F55E897ADDAC}"/>
              </a:ext>
            </a:extLst>
          </p:cNvPr>
          <p:cNvSpPr>
            <a:spLocks/>
          </p:cNvSpPr>
          <p:nvPr/>
        </p:nvSpPr>
        <p:spPr bwMode="auto">
          <a:xfrm>
            <a:off x="1042301" y="4370756"/>
            <a:ext cx="282575" cy="366713"/>
          </a:xfrm>
          <a:custGeom>
            <a:avLst/>
            <a:gdLst>
              <a:gd name="T0" fmla="*/ 178 w 178"/>
              <a:gd name="T1" fmla="*/ 0 h 231"/>
              <a:gd name="T2" fmla="*/ 0 w 178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31">
                <a:moveTo>
                  <a:pt x="178" y="0"/>
                </a:move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D7D6E-386F-6542-8E67-A1AD7D7A96D7}"/>
              </a:ext>
            </a:extLst>
          </p:cNvPr>
          <p:cNvSpPr txBox="1"/>
          <p:nvPr/>
        </p:nvSpPr>
        <p:spPr>
          <a:xfrm>
            <a:off x="2944105" y="1761341"/>
            <a:ext cx="12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 Heap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BD039C6-C5F3-4C37-9F4B-A8046BCC0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0"/>
            <a:ext cx="7765322" cy="1261872"/>
          </a:xfrm>
        </p:spPr>
        <p:txBody>
          <a:bodyPr/>
          <a:lstStyle/>
          <a:p>
            <a:r>
              <a:rPr lang="en-US" altLang="en-US" dirty="0"/>
              <a:t>Building a </a:t>
            </a:r>
            <a:r>
              <a:rPr lang="en-US" altLang="en-US" dirty="0" err="1"/>
              <a:t>PriorityQueue</a:t>
            </a:r>
            <a:br>
              <a:rPr lang="en-US" altLang="en-US" dirty="0"/>
            </a:br>
            <a:r>
              <a:rPr lang="en-US" altLang="en-US" dirty="0"/>
              <a:t>(Insertion)</a:t>
            </a:r>
          </a:p>
        </p:txBody>
      </p:sp>
    </p:spTree>
    <p:extLst>
      <p:ext uri="{BB962C8B-B14F-4D97-AF65-F5344CB8AC3E}">
        <p14:creationId xmlns:p14="http://schemas.microsoft.com/office/powerpoint/2010/main" val="3665048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2300FE5C-F043-5445-9D82-2CBD01FE8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F38C9-28F5-DF40-916A-DA0E111F4D74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363522" name="Rectangle 1026">
            <a:extLst>
              <a:ext uri="{FF2B5EF4-FFF2-40B4-BE49-F238E27FC236}">
                <a16:creationId xmlns:a16="http://schemas.microsoft.com/office/drawing/2014/main" id="{FD773AD8-9E65-F34C-8691-037121855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Delete Min</a:t>
            </a:r>
          </a:p>
        </p:txBody>
      </p:sp>
      <p:cxnSp>
        <p:nvCxnSpPr>
          <p:cNvPr id="363557" name="AutoShape 1061">
            <a:extLst>
              <a:ext uri="{FF2B5EF4-FFF2-40B4-BE49-F238E27FC236}">
                <a16:creationId xmlns:a16="http://schemas.microsoft.com/office/drawing/2014/main" id="{69B60AF8-CBF4-A948-AB6A-02018566DFE1}"/>
              </a:ext>
            </a:extLst>
          </p:cNvPr>
          <p:cNvCxnSpPr>
            <a:cxnSpLocks noChangeShapeType="1"/>
            <a:stCxn id="363570" idx="2"/>
            <a:endCxn id="363571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8" name="AutoShape 1062">
            <a:extLst>
              <a:ext uri="{FF2B5EF4-FFF2-40B4-BE49-F238E27FC236}">
                <a16:creationId xmlns:a16="http://schemas.microsoft.com/office/drawing/2014/main" id="{A1E92E10-EC78-4A49-9B78-7FFFFC5664EE}"/>
              </a:ext>
            </a:extLst>
          </p:cNvPr>
          <p:cNvCxnSpPr>
            <a:cxnSpLocks noChangeShapeType="1"/>
            <a:stCxn id="363570" idx="6"/>
            <a:endCxn id="363577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9" name="AutoShape 1063">
            <a:extLst>
              <a:ext uri="{FF2B5EF4-FFF2-40B4-BE49-F238E27FC236}">
                <a16:creationId xmlns:a16="http://schemas.microsoft.com/office/drawing/2014/main" id="{FDD7D01F-CBD7-7F4B-9CBD-22B831E1BEEF}"/>
              </a:ext>
            </a:extLst>
          </p:cNvPr>
          <p:cNvCxnSpPr>
            <a:cxnSpLocks noChangeShapeType="1"/>
            <a:stCxn id="363571" idx="3"/>
            <a:endCxn id="363572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0" name="AutoShape 1064">
            <a:extLst>
              <a:ext uri="{FF2B5EF4-FFF2-40B4-BE49-F238E27FC236}">
                <a16:creationId xmlns:a16="http://schemas.microsoft.com/office/drawing/2014/main" id="{C36E583D-695A-014D-819B-96B869DB0471}"/>
              </a:ext>
            </a:extLst>
          </p:cNvPr>
          <p:cNvCxnSpPr>
            <a:cxnSpLocks noChangeShapeType="1"/>
            <a:stCxn id="363571" idx="5"/>
            <a:endCxn id="363573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1" name="AutoShape 1065">
            <a:extLst>
              <a:ext uri="{FF2B5EF4-FFF2-40B4-BE49-F238E27FC236}">
                <a16:creationId xmlns:a16="http://schemas.microsoft.com/office/drawing/2014/main" id="{D80B2BC2-31B9-EC46-AE01-C1EC51014317}"/>
              </a:ext>
            </a:extLst>
          </p:cNvPr>
          <p:cNvCxnSpPr>
            <a:cxnSpLocks noChangeShapeType="1"/>
            <a:stCxn id="363572" idx="5"/>
            <a:endCxn id="363576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2" name="AutoShape 1066">
            <a:extLst>
              <a:ext uri="{FF2B5EF4-FFF2-40B4-BE49-F238E27FC236}">
                <a16:creationId xmlns:a16="http://schemas.microsoft.com/office/drawing/2014/main" id="{97058C0B-798E-894E-A192-D8D5B0516C1C}"/>
              </a:ext>
            </a:extLst>
          </p:cNvPr>
          <p:cNvCxnSpPr>
            <a:cxnSpLocks noChangeShapeType="1"/>
            <a:stCxn id="363573" idx="3"/>
            <a:endCxn id="363574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3" name="AutoShape 1067">
            <a:extLst>
              <a:ext uri="{FF2B5EF4-FFF2-40B4-BE49-F238E27FC236}">
                <a16:creationId xmlns:a16="http://schemas.microsoft.com/office/drawing/2014/main" id="{A6A641A5-8A58-7D44-980D-3423187A0816}"/>
              </a:ext>
            </a:extLst>
          </p:cNvPr>
          <p:cNvCxnSpPr>
            <a:cxnSpLocks noChangeShapeType="1"/>
            <a:stCxn id="363573" idx="5"/>
            <a:endCxn id="363575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4" name="AutoShape 1068">
            <a:extLst>
              <a:ext uri="{FF2B5EF4-FFF2-40B4-BE49-F238E27FC236}">
                <a16:creationId xmlns:a16="http://schemas.microsoft.com/office/drawing/2014/main" id="{41945ED4-71AF-FA48-B09A-6C1890C65A19}"/>
              </a:ext>
            </a:extLst>
          </p:cNvPr>
          <p:cNvCxnSpPr>
            <a:cxnSpLocks noChangeShapeType="1"/>
            <a:stCxn id="363572" idx="3"/>
            <a:endCxn id="363583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5" name="AutoShape 1069">
            <a:extLst>
              <a:ext uri="{FF2B5EF4-FFF2-40B4-BE49-F238E27FC236}">
                <a16:creationId xmlns:a16="http://schemas.microsoft.com/office/drawing/2014/main" id="{1DF78816-B197-7443-A025-C3F532F4F589}"/>
              </a:ext>
            </a:extLst>
          </p:cNvPr>
          <p:cNvCxnSpPr>
            <a:cxnSpLocks noChangeShapeType="1"/>
            <a:stCxn id="363577" idx="3"/>
            <a:endCxn id="363578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6" name="AutoShape 1070">
            <a:extLst>
              <a:ext uri="{FF2B5EF4-FFF2-40B4-BE49-F238E27FC236}">
                <a16:creationId xmlns:a16="http://schemas.microsoft.com/office/drawing/2014/main" id="{92BB6401-EFF9-AB4E-B671-D4AD3C035860}"/>
              </a:ext>
            </a:extLst>
          </p:cNvPr>
          <p:cNvCxnSpPr>
            <a:cxnSpLocks noChangeShapeType="1"/>
            <a:stCxn id="363577" idx="5"/>
            <a:endCxn id="363579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7" name="AutoShape 1071">
            <a:extLst>
              <a:ext uri="{FF2B5EF4-FFF2-40B4-BE49-F238E27FC236}">
                <a16:creationId xmlns:a16="http://schemas.microsoft.com/office/drawing/2014/main" id="{7662620D-A5C0-7A41-A8B3-AB16CB8E1E4A}"/>
              </a:ext>
            </a:extLst>
          </p:cNvPr>
          <p:cNvCxnSpPr>
            <a:cxnSpLocks noChangeShapeType="1"/>
            <a:stCxn id="363578" idx="5"/>
            <a:endCxn id="363580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8" name="AutoShape 1072">
            <a:extLst>
              <a:ext uri="{FF2B5EF4-FFF2-40B4-BE49-F238E27FC236}">
                <a16:creationId xmlns:a16="http://schemas.microsoft.com/office/drawing/2014/main" id="{C904FE0F-0A87-EA4E-93B1-22E19EE297D7}"/>
              </a:ext>
            </a:extLst>
          </p:cNvPr>
          <p:cNvCxnSpPr>
            <a:cxnSpLocks noChangeShapeType="1"/>
            <a:stCxn id="363579" idx="3"/>
            <a:endCxn id="363582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9" name="AutoShape 1073">
            <a:extLst>
              <a:ext uri="{FF2B5EF4-FFF2-40B4-BE49-F238E27FC236}">
                <a16:creationId xmlns:a16="http://schemas.microsoft.com/office/drawing/2014/main" id="{59630EB5-E14B-5545-9D68-EF5A45820999}"/>
              </a:ext>
            </a:extLst>
          </p:cNvPr>
          <p:cNvCxnSpPr>
            <a:cxnSpLocks noChangeShapeType="1"/>
            <a:stCxn id="363579" idx="5"/>
            <a:endCxn id="363581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70" name="Oval 1074">
            <a:extLst>
              <a:ext uri="{FF2B5EF4-FFF2-40B4-BE49-F238E27FC236}">
                <a16:creationId xmlns:a16="http://schemas.microsoft.com/office/drawing/2014/main" id="{DDF6F4A3-E29C-4848-BAA0-384715596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06</a:t>
            </a:r>
            <a:endParaRPr kumimoji="0"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363571" name="Oval 1075">
            <a:extLst>
              <a:ext uri="{FF2B5EF4-FFF2-40B4-BE49-F238E27FC236}">
                <a16:creationId xmlns:a16="http://schemas.microsoft.com/office/drawing/2014/main" id="{628667C0-D50D-6F45-B690-C9F044984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14</a:t>
            </a:r>
            <a:endParaRPr kumimoji="0" lang="en-US" altLang="en-US" sz="1600"/>
          </a:p>
        </p:txBody>
      </p:sp>
      <p:sp>
        <p:nvSpPr>
          <p:cNvPr id="363572" name="Oval 1076">
            <a:extLst>
              <a:ext uri="{FF2B5EF4-FFF2-40B4-BE49-F238E27FC236}">
                <a16:creationId xmlns:a16="http://schemas.microsoft.com/office/drawing/2014/main" id="{40A56D4E-BD40-CB4E-BEEC-DE020AD95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78</a:t>
            </a:r>
            <a:endParaRPr kumimoji="0" lang="en-US" altLang="en-US" sz="1600"/>
          </a:p>
        </p:txBody>
      </p:sp>
      <p:sp>
        <p:nvSpPr>
          <p:cNvPr id="363573" name="Oval 1077">
            <a:extLst>
              <a:ext uri="{FF2B5EF4-FFF2-40B4-BE49-F238E27FC236}">
                <a16:creationId xmlns:a16="http://schemas.microsoft.com/office/drawing/2014/main" id="{A069906B-FE98-2A4E-8409-0F355C17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18</a:t>
            </a:r>
            <a:endParaRPr kumimoji="0" lang="en-US" altLang="en-US" sz="1600"/>
          </a:p>
        </p:txBody>
      </p:sp>
      <p:sp>
        <p:nvSpPr>
          <p:cNvPr id="363574" name="Oval 1078">
            <a:extLst>
              <a:ext uri="{FF2B5EF4-FFF2-40B4-BE49-F238E27FC236}">
                <a16:creationId xmlns:a16="http://schemas.microsoft.com/office/drawing/2014/main" id="{B594E43B-1D5E-1048-A8ED-099337A9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81</a:t>
            </a:r>
            <a:endParaRPr kumimoji="0" lang="en-US" altLang="en-US" sz="1600"/>
          </a:p>
        </p:txBody>
      </p:sp>
      <p:sp>
        <p:nvSpPr>
          <p:cNvPr id="363575" name="Oval 1079">
            <a:extLst>
              <a:ext uri="{FF2B5EF4-FFF2-40B4-BE49-F238E27FC236}">
                <a16:creationId xmlns:a16="http://schemas.microsoft.com/office/drawing/2014/main" id="{93B2BEDE-0F66-DF4F-945A-2A4675F5E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77</a:t>
            </a:r>
            <a:endParaRPr kumimoji="0" lang="en-US" altLang="en-US" sz="1600"/>
          </a:p>
        </p:txBody>
      </p:sp>
      <p:sp>
        <p:nvSpPr>
          <p:cNvPr id="363576" name="Oval 1080">
            <a:extLst>
              <a:ext uri="{FF2B5EF4-FFF2-40B4-BE49-F238E27FC236}">
                <a16:creationId xmlns:a16="http://schemas.microsoft.com/office/drawing/2014/main" id="{D5306C06-A729-1040-AAF2-35BD466BB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91</a:t>
            </a:r>
            <a:endParaRPr kumimoji="0" lang="en-US" altLang="en-US" sz="1600"/>
          </a:p>
        </p:txBody>
      </p:sp>
      <p:sp>
        <p:nvSpPr>
          <p:cNvPr id="363577" name="Oval 1081">
            <a:extLst>
              <a:ext uri="{FF2B5EF4-FFF2-40B4-BE49-F238E27FC236}">
                <a16:creationId xmlns:a16="http://schemas.microsoft.com/office/drawing/2014/main" id="{757E1409-2E5D-EC40-88C2-89A62C0D525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42</a:t>
            </a:r>
            <a:endParaRPr kumimoji="0" lang="en-US" altLang="en-US" sz="1600"/>
          </a:p>
        </p:txBody>
      </p:sp>
      <p:sp>
        <p:nvSpPr>
          <p:cNvPr id="363578" name="Oval 1082">
            <a:extLst>
              <a:ext uri="{FF2B5EF4-FFF2-40B4-BE49-F238E27FC236}">
                <a16:creationId xmlns:a16="http://schemas.microsoft.com/office/drawing/2014/main" id="{29878673-AE23-1147-8D41-818FF1A765D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bg1"/>
              </a:solidFill>
            </a:endParaRPr>
          </a:p>
        </p:txBody>
      </p:sp>
      <p:sp>
        <p:nvSpPr>
          <p:cNvPr id="363579" name="Oval 1083">
            <a:extLst>
              <a:ext uri="{FF2B5EF4-FFF2-40B4-BE49-F238E27FC236}">
                <a16:creationId xmlns:a16="http://schemas.microsoft.com/office/drawing/2014/main" id="{745045BB-FB44-BC49-824D-0EBAFBF1393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47</a:t>
            </a:r>
            <a:endParaRPr kumimoji="0" lang="en-US" altLang="en-US" sz="1600"/>
          </a:p>
        </p:txBody>
      </p:sp>
      <p:sp>
        <p:nvSpPr>
          <p:cNvPr id="363580" name="Oval 1084">
            <a:extLst>
              <a:ext uri="{FF2B5EF4-FFF2-40B4-BE49-F238E27FC236}">
                <a16:creationId xmlns:a16="http://schemas.microsoft.com/office/drawing/2014/main" id="{9A2A17F5-6028-9E43-A283-AE8EEA4385B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64</a:t>
            </a:r>
            <a:endParaRPr kumimoji="0" lang="en-US" altLang="en-US" sz="1600"/>
          </a:p>
        </p:txBody>
      </p:sp>
      <p:sp>
        <p:nvSpPr>
          <p:cNvPr id="363581" name="Oval 1085">
            <a:extLst>
              <a:ext uri="{FF2B5EF4-FFF2-40B4-BE49-F238E27FC236}">
                <a16:creationId xmlns:a16="http://schemas.microsoft.com/office/drawing/2014/main" id="{A15DF493-87C0-9240-A20B-E5E66D020BE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84</a:t>
            </a:r>
            <a:endParaRPr kumimoji="0" lang="en-US" altLang="en-US" sz="1600"/>
          </a:p>
        </p:txBody>
      </p:sp>
      <p:sp>
        <p:nvSpPr>
          <p:cNvPr id="363582" name="Oval 1086">
            <a:extLst>
              <a:ext uri="{FF2B5EF4-FFF2-40B4-BE49-F238E27FC236}">
                <a16:creationId xmlns:a16="http://schemas.microsoft.com/office/drawing/2014/main" id="{DEF8C266-D192-DD41-8E65-EFDF2B5DCBA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99</a:t>
            </a:r>
            <a:endParaRPr kumimoji="0" lang="en-US" altLang="en-US" sz="1600"/>
          </a:p>
        </p:txBody>
      </p:sp>
      <p:sp>
        <p:nvSpPr>
          <p:cNvPr id="363583" name="Oval 1087">
            <a:extLst>
              <a:ext uri="{FF2B5EF4-FFF2-40B4-BE49-F238E27FC236}">
                <a16:creationId xmlns:a16="http://schemas.microsoft.com/office/drawing/2014/main" id="{A8A6E846-52DF-3A46-9667-9A78C91E0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83</a:t>
            </a:r>
            <a:endParaRPr kumimoji="0" lang="en-US" altLang="en-US" sz="1600"/>
          </a:p>
        </p:txBody>
      </p:sp>
      <p:cxnSp>
        <p:nvCxnSpPr>
          <p:cNvPr id="363584" name="AutoShape 1088">
            <a:extLst>
              <a:ext uri="{FF2B5EF4-FFF2-40B4-BE49-F238E27FC236}">
                <a16:creationId xmlns:a16="http://schemas.microsoft.com/office/drawing/2014/main" id="{5B3FEC0B-00DF-6F48-8B09-BA5698603A6D}"/>
              </a:ext>
            </a:extLst>
          </p:cNvPr>
          <p:cNvCxnSpPr>
            <a:cxnSpLocks noChangeShapeType="1"/>
            <a:stCxn id="363578" idx="3"/>
            <a:endCxn id="363585" idx="0"/>
          </p:cNvCxnSpPr>
          <p:nvPr/>
        </p:nvCxnSpPr>
        <p:spPr bwMode="auto">
          <a:xfrm>
            <a:off x="6056313" y="5118100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85" name="Oval 1089">
            <a:extLst>
              <a:ext uri="{FF2B5EF4-FFF2-40B4-BE49-F238E27FC236}">
                <a16:creationId xmlns:a16="http://schemas.microsoft.com/office/drawing/2014/main" id="{766D3CD8-EA59-544E-8F17-2F546D75C7B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70588" y="58086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53</a:t>
            </a:r>
            <a:endParaRPr kumimoji="0" lang="en-US" altLang="en-US" sz="160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1A5690B-D900-4906-B75C-8E478631ECEE}"/>
              </a:ext>
            </a:extLst>
          </p:cNvPr>
          <p:cNvSpPr txBox="1">
            <a:spLocks noChangeArrowheads="1"/>
          </p:cNvSpPr>
          <p:nvPr/>
        </p:nvSpPr>
        <p:spPr>
          <a:xfrm>
            <a:off x="693332" y="1231107"/>
            <a:ext cx="7765322" cy="17089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57175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2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40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7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76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3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55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0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8013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09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29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Delete minimum element from heap.</a:t>
            </a:r>
          </a:p>
          <a:p>
            <a:pPr lvl="1"/>
            <a:r>
              <a:rPr lang="en-US" altLang="en-US"/>
              <a:t>Exchange root with rightmost leaf.</a:t>
            </a:r>
          </a:p>
          <a:p>
            <a:pPr lvl="1"/>
            <a:r>
              <a:rPr lang="en-US" altLang="en-US"/>
              <a:t>Bubble root down until it's heap ordered.</a:t>
            </a:r>
          </a:p>
          <a:p>
            <a:pPr lvl="2"/>
            <a:r>
              <a:rPr lang="en-US" altLang="en-US"/>
              <a:t>power struggle principle:  better subordinate is promoted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2300FE5C-F043-5445-9D82-2CBD01FE8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F38C9-28F5-DF40-916A-DA0E111F4D74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363522" name="Rectangle 1026">
            <a:extLst>
              <a:ext uri="{FF2B5EF4-FFF2-40B4-BE49-F238E27FC236}">
                <a16:creationId xmlns:a16="http://schemas.microsoft.com/office/drawing/2014/main" id="{FD773AD8-9E65-F34C-8691-037121855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Delete Min</a:t>
            </a:r>
          </a:p>
        </p:txBody>
      </p:sp>
      <p:cxnSp>
        <p:nvCxnSpPr>
          <p:cNvPr id="363557" name="AutoShape 1061">
            <a:extLst>
              <a:ext uri="{FF2B5EF4-FFF2-40B4-BE49-F238E27FC236}">
                <a16:creationId xmlns:a16="http://schemas.microsoft.com/office/drawing/2014/main" id="{69B60AF8-CBF4-A948-AB6A-02018566DFE1}"/>
              </a:ext>
            </a:extLst>
          </p:cNvPr>
          <p:cNvCxnSpPr>
            <a:cxnSpLocks noChangeShapeType="1"/>
            <a:stCxn id="363570" idx="2"/>
            <a:endCxn id="363571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8" name="AutoShape 1062">
            <a:extLst>
              <a:ext uri="{FF2B5EF4-FFF2-40B4-BE49-F238E27FC236}">
                <a16:creationId xmlns:a16="http://schemas.microsoft.com/office/drawing/2014/main" id="{A1E92E10-EC78-4A49-9B78-7FFFFC5664EE}"/>
              </a:ext>
            </a:extLst>
          </p:cNvPr>
          <p:cNvCxnSpPr>
            <a:cxnSpLocks noChangeShapeType="1"/>
            <a:stCxn id="363570" idx="6"/>
            <a:endCxn id="363577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9" name="AutoShape 1063">
            <a:extLst>
              <a:ext uri="{FF2B5EF4-FFF2-40B4-BE49-F238E27FC236}">
                <a16:creationId xmlns:a16="http://schemas.microsoft.com/office/drawing/2014/main" id="{FDD7D01F-CBD7-7F4B-9CBD-22B831E1BEEF}"/>
              </a:ext>
            </a:extLst>
          </p:cNvPr>
          <p:cNvCxnSpPr>
            <a:cxnSpLocks noChangeShapeType="1"/>
            <a:stCxn id="363571" idx="3"/>
            <a:endCxn id="363572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0" name="AutoShape 1064">
            <a:extLst>
              <a:ext uri="{FF2B5EF4-FFF2-40B4-BE49-F238E27FC236}">
                <a16:creationId xmlns:a16="http://schemas.microsoft.com/office/drawing/2014/main" id="{C36E583D-695A-014D-819B-96B869DB0471}"/>
              </a:ext>
            </a:extLst>
          </p:cNvPr>
          <p:cNvCxnSpPr>
            <a:cxnSpLocks noChangeShapeType="1"/>
            <a:stCxn id="363571" idx="5"/>
            <a:endCxn id="363573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1" name="AutoShape 1065">
            <a:extLst>
              <a:ext uri="{FF2B5EF4-FFF2-40B4-BE49-F238E27FC236}">
                <a16:creationId xmlns:a16="http://schemas.microsoft.com/office/drawing/2014/main" id="{D80B2BC2-31B9-EC46-AE01-C1EC51014317}"/>
              </a:ext>
            </a:extLst>
          </p:cNvPr>
          <p:cNvCxnSpPr>
            <a:cxnSpLocks noChangeShapeType="1"/>
            <a:stCxn id="363572" idx="5"/>
            <a:endCxn id="363576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2" name="AutoShape 1066">
            <a:extLst>
              <a:ext uri="{FF2B5EF4-FFF2-40B4-BE49-F238E27FC236}">
                <a16:creationId xmlns:a16="http://schemas.microsoft.com/office/drawing/2014/main" id="{97058C0B-798E-894E-A192-D8D5B0516C1C}"/>
              </a:ext>
            </a:extLst>
          </p:cNvPr>
          <p:cNvCxnSpPr>
            <a:cxnSpLocks noChangeShapeType="1"/>
            <a:stCxn id="363573" idx="3"/>
            <a:endCxn id="363574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3" name="AutoShape 1067">
            <a:extLst>
              <a:ext uri="{FF2B5EF4-FFF2-40B4-BE49-F238E27FC236}">
                <a16:creationId xmlns:a16="http://schemas.microsoft.com/office/drawing/2014/main" id="{A6A641A5-8A58-7D44-980D-3423187A0816}"/>
              </a:ext>
            </a:extLst>
          </p:cNvPr>
          <p:cNvCxnSpPr>
            <a:cxnSpLocks noChangeShapeType="1"/>
            <a:stCxn id="363573" idx="5"/>
            <a:endCxn id="363575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4" name="AutoShape 1068">
            <a:extLst>
              <a:ext uri="{FF2B5EF4-FFF2-40B4-BE49-F238E27FC236}">
                <a16:creationId xmlns:a16="http://schemas.microsoft.com/office/drawing/2014/main" id="{41945ED4-71AF-FA48-B09A-6C1890C65A19}"/>
              </a:ext>
            </a:extLst>
          </p:cNvPr>
          <p:cNvCxnSpPr>
            <a:cxnSpLocks noChangeShapeType="1"/>
            <a:stCxn id="363572" idx="3"/>
            <a:endCxn id="363583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5" name="AutoShape 1069">
            <a:extLst>
              <a:ext uri="{FF2B5EF4-FFF2-40B4-BE49-F238E27FC236}">
                <a16:creationId xmlns:a16="http://schemas.microsoft.com/office/drawing/2014/main" id="{1DF78816-B197-7443-A025-C3F532F4F589}"/>
              </a:ext>
            </a:extLst>
          </p:cNvPr>
          <p:cNvCxnSpPr>
            <a:cxnSpLocks noChangeShapeType="1"/>
            <a:stCxn id="363577" idx="3"/>
            <a:endCxn id="363578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6" name="AutoShape 1070">
            <a:extLst>
              <a:ext uri="{FF2B5EF4-FFF2-40B4-BE49-F238E27FC236}">
                <a16:creationId xmlns:a16="http://schemas.microsoft.com/office/drawing/2014/main" id="{92BB6401-EFF9-AB4E-B671-D4AD3C035860}"/>
              </a:ext>
            </a:extLst>
          </p:cNvPr>
          <p:cNvCxnSpPr>
            <a:cxnSpLocks noChangeShapeType="1"/>
            <a:stCxn id="363577" idx="5"/>
            <a:endCxn id="363579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7" name="AutoShape 1071">
            <a:extLst>
              <a:ext uri="{FF2B5EF4-FFF2-40B4-BE49-F238E27FC236}">
                <a16:creationId xmlns:a16="http://schemas.microsoft.com/office/drawing/2014/main" id="{7662620D-A5C0-7A41-A8B3-AB16CB8E1E4A}"/>
              </a:ext>
            </a:extLst>
          </p:cNvPr>
          <p:cNvCxnSpPr>
            <a:cxnSpLocks noChangeShapeType="1"/>
            <a:stCxn id="363578" idx="5"/>
            <a:endCxn id="363580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8" name="AutoShape 1072">
            <a:extLst>
              <a:ext uri="{FF2B5EF4-FFF2-40B4-BE49-F238E27FC236}">
                <a16:creationId xmlns:a16="http://schemas.microsoft.com/office/drawing/2014/main" id="{C904FE0F-0A87-EA4E-93B1-22E19EE297D7}"/>
              </a:ext>
            </a:extLst>
          </p:cNvPr>
          <p:cNvCxnSpPr>
            <a:cxnSpLocks noChangeShapeType="1"/>
            <a:stCxn id="363579" idx="3"/>
            <a:endCxn id="363582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9" name="AutoShape 1073">
            <a:extLst>
              <a:ext uri="{FF2B5EF4-FFF2-40B4-BE49-F238E27FC236}">
                <a16:creationId xmlns:a16="http://schemas.microsoft.com/office/drawing/2014/main" id="{59630EB5-E14B-5545-9D68-EF5A45820999}"/>
              </a:ext>
            </a:extLst>
          </p:cNvPr>
          <p:cNvCxnSpPr>
            <a:cxnSpLocks noChangeShapeType="1"/>
            <a:stCxn id="363579" idx="5"/>
            <a:endCxn id="363581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70" name="Oval 1074">
            <a:extLst>
              <a:ext uri="{FF2B5EF4-FFF2-40B4-BE49-F238E27FC236}">
                <a16:creationId xmlns:a16="http://schemas.microsoft.com/office/drawing/2014/main" id="{DDF6F4A3-E29C-4848-BAA0-384715596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06</a:t>
            </a:r>
            <a:endParaRPr kumimoji="0"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363571" name="Oval 1075">
            <a:extLst>
              <a:ext uri="{FF2B5EF4-FFF2-40B4-BE49-F238E27FC236}">
                <a16:creationId xmlns:a16="http://schemas.microsoft.com/office/drawing/2014/main" id="{628667C0-D50D-6F45-B690-C9F044984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14</a:t>
            </a:r>
            <a:endParaRPr kumimoji="0" lang="en-US" altLang="en-US" sz="1600"/>
          </a:p>
        </p:txBody>
      </p:sp>
      <p:sp>
        <p:nvSpPr>
          <p:cNvPr id="363572" name="Oval 1076">
            <a:extLst>
              <a:ext uri="{FF2B5EF4-FFF2-40B4-BE49-F238E27FC236}">
                <a16:creationId xmlns:a16="http://schemas.microsoft.com/office/drawing/2014/main" id="{40A56D4E-BD40-CB4E-BEEC-DE020AD95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78</a:t>
            </a:r>
            <a:endParaRPr kumimoji="0" lang="en-US" altLang="en-US" sz="1600"/>
          </a:p>
        </p:txBody>
      </p:sp>
      <p:sp>
        <p:nvSpPr>
          <p:cNvPr id="363573" name="Oval 1077">
            <a:extLst>
              <a:ext uri="{FF2B5EF4-FFF2-40B4-BE49-F238E27FC236}">
                <a16:creationId xmlns:a16="http://schemas.microsoft.com/office/drawing/2014/main" id="{A069906B-FE98-2A4E-8409-0F355C17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18</a:t>
            </a:r>
            <a:endParaRPr kumimoji="0" lang="en-US" altLang="en-US" sz="1600"/>
          </a:p>
        </p:txBody>
      </p:sp>
      <p:sp>
        <p:nvSpPr>
          <p:cNvPr id="363574" name="Oval 1078">
            <a:extLst>
              <a:ext uri="{FF2B5EF4-FFF2-40B4-BE49-F238E27FC236}">
                <a16:creationId xmlns:a16="http://schemas.microsoft.com/office/drawing/2014/main" id="{B594E43B-1D5E-1048-A8ED-099337A9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81</a:t>
            </a:r>
            <a:endParaRPr kumimoji="0" lang="en-US" altLang="en-US" sz="1600"/>
          </a:p>
        </p:txBody>
      </p:sp>
      <p:sp>
        <p:nvSpPr>
          <p:cNvPr id="363575" name="Oval 1079">
            <a:extLst>
              <a:ext uri="{FF2B5EF4-FFF2-40B4-BE49-F238E27FC236}">
                <a16:creationId xmlns:a16="http://schemas.microsoft.com/office/drawing/2014/main" id="{93B2BEDE-0F66-DF4F-945A-2A4675F5E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77</a:t>
            </a:r>
            <a:endParaRPr kumimoji="0" lang="en-US" altLang="en-US" sz="1600"/>
          </a:p>
        </p:txBody>
      </p:sp>
      <p:sp>
        <p:nvSpPr>
          <p:cNvPr id="363576" name="Oval 1080">
            <a:extLst>
              <a:ext uri="{FF2B5EF4-FFF2-40B4-BE49-F238E27FC236}">
                <a16:creationId xmlns:a16="http://schemas.microsoft.com/office/drawing/2014/main" id="{D5306C06-A729-1040-AAF2-35BD466BB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91</a:t>
            </a:r>
            <a:endParaRPr kumimoji="0" lang="en-US" altLang="en-US" sz="1600"/>
          </a:p>
        </p:txBody>
      </p:sp>
      <p:sp>
        <p:nvSpPr>
          <p:cNvPr id="363577" name="Oval 1081">
            <a:extLst>
              <a:ext uri="{FF2B5EF4-FFF2-40B4-BE49-F238E27FC236}">
                <a16:creationId xmlns:a16="http://schemas.microsoft.com/office/drawing/2014/main" id="{757E1409-2E5D-EC40-88C2-89A62C0D525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42</a:t>
            </a:r>
            <a:endParaRPr kumimoji="0" lang="en-US" altLang="en-US" sz="1600"/>
          </a:p>
        </p:txBody>
      </p:sp>
      <p:sp>
        <p:nvSpPr>
          <p:cNvPr id="363578" name="Oval 1082">
            <a:extLst>
              <a:ext uri="{FF2B5EF4-FFF2-40B4-BE49-F238E27FC236}">
                <a16:creationId xmlns:a16="http://schemas.microsoft.com/office/drawing/2014/main" id="{29878673-AE23-1147-8D41-818FF1A765D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bg1"/>
              </a:solidFill>
            </a:endParaRPr>
          </a:p>
        </p:txBody>
      </p:sp>
      <p:sp>
        <p:nvSpPr>
          <p:cNvPr id="363579" name="Oval 1083">
            <a:extLst>
              <a:ext uri="{FF2B5EF4-FFF2-40B4-BE49-F238E27FC236}">
                <a16:creationId xmlns:a16="http://schemas.microsoft.com/office/drawing/2014/main" id="{745045BB-FB44-BC49-824D-0EBAFBF1393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47</a:t>
            </a:r>
            <a:endParaRPr kumimoji="0" lang="en-US" altLang="en-US" sz="1600"/>
          </a:p>
        </p:txBody>
      </p:sp>
      <p:sp>
        <p:nvSpPr>
          <p:cNvPr id="363580" name="Oval 1084">
            <a:extLst>
              <a:ext uri="{FF2B5EF4-FFF2-40B4-BE49-F238E27FC236}">
                <a16:creationId xmlns:a16="http://schemas.microsoft.com/office/drawing/2014/main" id="{9A2A17F5-6028-9E43-A283-AE8EEA4385B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64</a:t>
            </a:r>
            <a:endParaRPr kumimoji="0" lang="en-US" altLang="en-US" sz="1600"/>
          </a:p>
        </p:txBody>
      </p:sp>
      <p:sp>
        <p:nvSpPr>
          <p:cNvPr id="363581" name="Oval 1085">
            <a:extLst>
              <a:ext uri="{FF2B5EF4-FFF2-40B4-BE49-F238E27FC236}">
                <a16:creationId xmlns:a16="http://schemas.microsoft.com/office/drawing/2014/main" id="{A15DF493-87C0-9240-A20B-E5E66D020BE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84</a:t>
            </a:r>
            <a:endParaRPr kumimoji="0" lang="en-US" altLang="en-US" sz="1600"/>
          </a:p>
        </p:txBody>
      </p:sp>
      <p:sp>
        <p:nvSpPr>
          <p:cNvPr id="363582" name="Oval 1086">
            <a:extLst>
              <a:ext uri="{FF2B5EF4-FFF2-40B4-BE49-F238E27FC236}">
                <a16:creationId xmlns:a16="http://schemas.microsoft.com/office/drawing/2014/main" id="{DEF8C266-D192-DD41-8E65-EFDF2B5DCBA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99</a:t>
            </a:r>
            <a:endParaRPr kumimoji="0" lang="en-US" altLang="en-US" sz="1600"/>
          </a:p>
        </p:txBody>
      </p:sp>
      <p:sp>
        <p:nvSpPr>
          <p:cNvPr id="363583" name="Oval 1087">
            <a:extLst>
              <a:ext uri="{FF2B5EF4-FFF2-40B4-BE49-F238E27FC236}">
                <a16:creationId xmlns:a16="http://schemas.microsoft.com/office/drawing/2014/main" id="{A8A6E846-52DF-3A46-9667-9A78C91E0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83</a:t>
            </a:r>
            <a:endParaRPr kumimoji="0" lang="en-US" altLang="en-US" sz="1600"/>
          </a:p>
        </p:txBody>
      </p:sp>
      <p:cxnSp>
        <p:nvCxnSpPr>
          <p:cNvPr id="363584" name="AutoShape 1088">
            <a:extLst>
              <a:ext uri="{FF2B5EF4-FFF2-40B4-BE49-F238E27FC236}">
                <a16:creationId xmlns:a16="http://schemas.microsoft.com/office/drawing/2014/main" id="{5B3FEC0B-00DF-6F48-8B09-BA5698603A6D}"/>
              </a:ext>
            </a:extLst>
          </p:cNvPr>
          <p:cNvCxnSpPr>
            <a:cxnSpLocks noChangeShapeType="1"/>
            <a:stCxn id="363578" idx="3"/>
            <a:endCxn id="363585" idx="0"/>
          </p:cNvCxnSpPr>
          <p:nvPr/>
        </p:nvCxnSpPr>
        <p:spPr bwMode="auto">
          <a:xfrm>
            <a:off x="6056313" y="5118100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85" name="Oval 1089">
            <a:extLst>
              <a:ext uri="{FF2B5EF4-FFF2-40B4-BE49-F238E27FC236}">
                <a16:creationId xmlns:a16="http://schemas.microsoft.com/office/drawing/2014/main" id="{766D3CD8-EA59-544E-8F17-2F546D75C7B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70588" y="5808663"/>
            <a:ext cx="430212" cy="363537"/>
          </a:xfrm>
          <a:prstGeom prst="ellips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 dirty="0">
              <a:solidFill>
                <a:schemeClr val="accent3"/>
              </a:solidFill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1A5690B-D900-4906-B75C-8E478631ECEE}"/>
              </a:ext>
            </a:extLst>
          </p:cNvPr>
          <p:cNvSpPr txBox="1">
            <a:spLocks noChangeArrowheads="1"/>
          </p:cNvSpPr>
          <p:nvPr/>
        </p:nvSpPr>
        <p:spPr>
          <a:xfrm>
            <a:off x="693332" y="1231107"/>
            <a:ext cx="7765322" cy="17089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57175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2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40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7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76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3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55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0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8013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09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29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Delete minimum element from heap.</a:t>
            </a:r>
          </a:p>
          <a:p>
            <a:pPr lvl="1"/>
            <a:r>
              <a:rPr lang="en-US" altLang="en-US"/>
              <a:t>Exchange root with rightmost leaf.</a:t>
            </a:r>
          </a:p>
          <a:p>
            <a:pPr lvl="1"/>
            <a:r>
              <a:rPr lang="en-US" altLang="en-US"/>
              <a:t>Bubble root down until it's heap ordered.</a:t>
            </a:r>
          </a:p>
          <a:p>
            <a:pPr lvl="2"/>
            <a:r>
              <a:rPr lang="en-US" altLang="en-US"/>
              <a:t>power struggle principle:  better subordinate is promoted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19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2300FE5C-F043-5445-9D82-2CBD01FE8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F38C9-28F5-DF40-916A-DA0E111F4D74}" type="slidenum">
              <a:rPr lang="en-US" altLang="en-US"/>
              <a:pPr/>
              <a:t>33</a:t>
            </a:fld>
            <a:endParaRPr lang="en-US" altLang="en-US" sz="1400"/>
          </a:p>
        </p:txBody>
      </p:sp>
      <p:sp>
        <p:nvSpPr>
          <p:cNvPr id="363522" name="Rectangle 1026">
            <a:extLst>
              <a:ext uri="{FF2B5EF4-FFF2-40B4-BE49-F238E27FC236}">
                <a16:creationId xmlns:a16="http://schemas.microsoft.com/office/drawing/2014/main" id="{FD773AD8-9E65-F34C-8691-037121855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Delete Min</a:t>
            </a:r>
          </a:p>
        </p:txBody>
      </p:sp>
      <p:cxnSp>
        <p:nvCxnSpPr>
          <p:cNvPr id="363557" name="AutoShape 1061">
            <a:extLst>
              <a:ext uri="{FF2B5EF4-FFF2-40B4-BE49-F238E27FC236}">
                <a16:creationId xmlns:a16="http://schemas.microsoft.com/office/drawing/2014/main" id="{69B60AF8-CBF4-A948-AB6A-02018566DFE1}"/>
              </a:ext>
            </a:extLst>
          </p:cNvPr>
          <p:cNvCxnSpPr>
            <a:cxnSpLocks noChangeShapeType="1"/>
            <a:stCxn id="363570" idx="2"/>
            <a:endCxn id="363571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8" name="AutoShape 1062">
            <a:extLst>
              <a:ext uri="{FF2B5EF4-FFF2-40B4-BE49-F238E27FC236}">
                <a16:creationId xmlns:a16="http://schemas.microsoft.com/office/drawing/2014/main" id="{A1E92E10-EC78-4A49-9B78-7FFFFC5664EE}"/>
              </a:ext>
            </a:extLst>
          </p:cNvPr>
          <p:cNvCxnSpPr>
            <a:cxnSpLocks noChangeShapeType="1"/>
            <a:stCxn id="363570" idx="6"/>
            <a:endCxn id="363577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9" name="AutoShape 1063">
            <a:extLst>
              <a:ext uri="{FF2B5EF4-FFF2-40B4-BE49-F238E27FC236}">
                <a16:creationId xmlns:a16="http://schemas.microsoft.com/office/drawing/2014/main" id="{FDD7D01F-CBD7-7F4B-9CBD-22B831E1BEEF}"/>
              </a:ext>
            </a:extLst>
          </p:cNvPr>
          <p:cNvCxnSpPr>
            <a:cxnSpLocks noChangeShapeType="1"/>
            <a:stCxn id="363571" idx="3"/>
            <a:endCxn id="363572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0" name="AutoShape 1064">
            <a:extLst>
              <a:ext uri="{FF2B5EF4-FFF2-40B4-BE49-F238E27FC236}">
                <a16:creationId xmlns:a16="http://schemas.microsoft.com/office/drawing/2014/main" id="{C36E583D-695A-014D-819B-96B869DB0471}"/>
              </a:ext>
            </a:extLst>
          </p:cNvPr>
          <p:cNvCxnSpPr>
            <a:cxnSpLocks noChangeShapeType="1"/>
            <a:stCxn id="363571" idx="5"/>
            <a:endCxn id="363573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1" name="AutoShape 1065">
            <a:extLst>
              <a:ext uri="{FF2B5EF4-FFF2-40B4-BE49-F238E27FC236}">
                <a16:creationId xmlns:a16="http://schemas.microsoft.com/office/drawing/2014/main" id="{D80B2BC2-31B9-EC46-AE01-C1EC51014317}"/>
              </a:ext>
            </a:extLst>
          </p:cNvPr>
          <p:cNvCxnSpPr>
            <a:cxnSpLocks noChangeShapeType="1"/>
            <a:stCxn id="363572" idx="5"/>
            <a:endCxn id="363576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2" name="AutoShape 1066">
            <a:extLst>
              <a:ext uri="{FF2B5EF4-FFF2-40B4-BE49-F238E27FC236}">
                <a16:creationId xmlns:a16="http://schemas.microsoft.com/office/drawing/2014/main" id="{97058C0B-798E-894E-A192-D8D5B0516C1C}"/>
              </a:ext>
            </a:extLst>
          </p:cNvPr>
          <p:cNvCxnSpPr>
            <a:cxnSpLocks noChangeShapeType="1"/>
            <a:stCxn id="363573" idx="3"/>
            <a:endCxn id="363574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3" name="AutoShape 1067">
            <a:extLst>
              <a:ext uri="{FF2B5EF4-FFF2-40B4-BE49-F238E27FC236}">
                <a16:creationId xmlns:a16="http://schemas.microsoft.com/office/drawing/2014/main" id="{A6A641A5-8A58-7D44-980D-3423187A0816}"/>
              </a:ext>
            </a:extLst>
          </p:cNvPr>
          <p:cNvCxnSpPr>
            <a:cxnSpLocks noChangeShapeType="1"/>
            <a:stCxn id="363573" idx="5"/>
            <a:endCxn id="363575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4" name="AutoShape 1068">
            <a:extLst>
              <a:ext uri="{FF2B5EF4-FFF2-40B4-BE49-F238E27FC236}">
                <a16:creationId xmlns:a16="http://schemas.microsoft.com/office/drawing/2014/main" id="{41945ED4-71AF-FA48-B09A-6C1890C65A19}"/>
              </a:ext>
            </a:extLst>
          </p:cNvPr>
          <p:cNvCxnSpPr>
            <a:cxnSpLocks noChangeShapeType="1"/>
            <a:stCxn id="363572" idx="3"/>
            <a:endCxn id="363583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5" name="AutoShape 1069">
            <a:extLst>
              <a:ext uri="{FF2B5EF4-FFF2-40B4-BE49-F238E27FC236}">
                <a16:creationId xmlns:a16="http://schemas.microsoft.com/office/drawing/2014/main" id="{1DF78816-B197-7443-A025-C3F532F4F589}"/>
              </a:ext>
            </a:extLst>
          </p:cNvPr>
          <p:cNvCxnSpPr>
            <a:cxnSpLocks noChangeShapeType="1"/>
            <a:stCxn id="363577" idx="3"/>
            <a:endCxn id="363578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6" name="AutoShape 1070">
            <a:extLst>
              <a:ext uri="{FF2B5EF4-FFF2-40B4-BE49-F238E27FC236}">
                <a16:creationId xmlns:a16="http://schemas.microsoft.com/office/drawing/2014/main" id="{92BB6401-EFF9-AB4E-B671-D4AD3C035860}"/>
              </a:ext>
            </a:extLst>
          </p:cNvPr>
          <p:cNvCxnSpPr>
            <a:cxnSpLocks noChangeShapeType="1"/>
            <a:stCxn id="363577" idx="5"/>
            <a:endCxn id="363579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7" name="AutoShape 1071">
            <a:extLst>
              <a:ext uri="{FF2B5EF4-FFF2-40B4-BE49-F238E27FC236}">
                <a16:creationId xmlns:a16="http://schemas.microsoft.com/office/drawing/2014/main" id="{7662620D-A5C0-7A41-A8B3-AB16CB8E1E4A}"/>
              </a:ext>
            </a:extLst>
          </p:cNvPr>
          <p:cNvCxnSpPr>
            <a:cxnSpLocks noChangeShapeType="1"/>
            <a:stCxn id="363578" idx="5"/>
            <a:endCxn id="363580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8" name="AutoShape 1072">
            <a:extLst>
              <a:ext uri="{FF2B5EF4-FFF2-40B4-BE49-F238E27FC236}">
                <a16:creationId xmlns:a16="http://schemas.microsoft.com/office/drawing/2014/main" id="{C904FE0F-0A87-EA4E-93B1-22E19EE297D7}"/>
              </a:ext>
            </a:extLst>
          </p:cNvPr>
          <p:cNvCxnSpPr>
            <a:cxnSpLocks noChangeShapeType="1"/>
            <a:stCxn id="363579" idx="3"/>
            <a:endCxn id="363582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9" name="AutoShape 1073">
            <a:extLst>
              <a:ext uri="{FF2B5EF4-FFF2-40B4-BE49-F238E27FC236}">
                <a16:creationId xmlns:a16="http://schemas.microsoft.com/office/drawing/2014/main" id="{59630EB5-E14B-5545-9D68-EF5A45820999}"/>
              </a:ext>
            </a:extLst>
          </p:cNvPr>
          <p:cNvCxnSpPr>
            <a:cxnSpLocks noChangeShapeType="1"/>
            <a:stCxn id="363579" idx="5"/>
            <a:endCxn id="363581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70" name="Oval 1074">
            <a:extLst>
              <a:ext uri="{FF2B5EF4-FFF2-40B4-BE49-F238E27FC236}">
                <a16:creationId xmlns:a16="http://schemas.microsoft.com/office/drawing/2014/main" id="{DDF6F4A3-E29C-4848-BAA0-384715596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363571" name="Oval 1075">
            <a:extLst>
              <a:ext uri="{FF2B5EF4-FFF2-40B4-BE49-F238E27FC236}">
                <a16:creationId xmlns:a16="http://schemas.microsoft.com/office/drawing/2014/main" id="{628667C0-D50D-6F45-B690-C9F044984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14</a:t>
            </a:r>
            <a:endParaRPr kumimoji="0" lang="en-US" altLang="en-US" sz="1600"/>
          </a:p>
        </p:txBody>
      </p:sp>
      <p:sp>
        <p:nvSpPr>
          <p:cNvPr id="363572" name="Oval 1076">
            <a:extLst>
              <a:ext uri="{FF2B5EF4-FFF2-40B4-BE49-F238E27FC236}">
                <a16:creationId xmlns:a16="http://schemas.microsoft.com/office/drawing/2014/main" id="{40A56D4E-BD40-CB4E-BEEC-DE020AD95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78</a:t>
            </a:r>
            <a:endParaRPr kumimoji="0" lang="en-US" altLang="en-US" sz="1600"/>
          </a:p>
        </p:txBody>
      </p:sp>
      <p:sp>
        <p:nvSpPr>
          <p:cNvPr id="363573" name="Oval 1077">
            <a:extLst>
              <a:ext uri="{FF2B5EF4-FFF2-40B4-BE49-F238E27FC236}">
                <a16:creationId xmlns:a16="http://schemas.microsoft.com/office/drawing/2014/main" id="{A069906B-FE98-2A4E-8409-0F355C17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18</a:t>
            </a:r>
            <a:endParaRPr kumimoji="0" lang="en-US" altLang="en-US" sz="1600"/>
          </a:p>
        </p:txBody>
      </p:sp>
      <p:sp>
        <p:nvSpPr>
          <p:cNvPr id="363574" name="Oval 1078">
            <a:extLst>
              <a:ext uri="{FF2B5EF4-FFF2-40B4-BE49-F238E27FC236}">
                <a16:creationId xmlns:a16="http://schemas.microsoft.com/office/drawing/2014/main" id="{B594E43B-1D5E-1048-A8ED-099337A9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81</a:t>
            </a:r>
            <a:endParaRPr kumimoji="0" lang="en-US" altLang="en-US" sz="1600"/>
          </a:p>
        </p:txBody>
      </p:sp>
      <p:sp>
        <p:nvSpPr>
          <p:cNvPr id="363575" name="Oval 1079">
            <a:extLst>
              <a:ext uri="{FF2B5EF4-FFF2-40B4-BE49-F238E27FC236}">
                <a16:creationId xmlns:a16="http://schemas.microsoft.com/office/drawing/2014/main" id="{93B2BEDE-0F66-DF4F-945A-2A4675F5E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77</a:t>
            </a:r>
            <a:endParaRPr kumimoji="0" lang="en-US" altLang="en-US" sz="1600"/>
          </a:p>
        </p:txBody>
      </p:sp>
      <p:sp>
        <p:nvSpPr>
          <p:cNvPr id="363576" name="Oval 1080">
            <a:extLst>
              <a:ext uri="{FF2B5EF4-FFF2-40B4-BE49-F238E27FC236}">
                <a16:creationId xmlns:a16="http://schemas.microsoft.com/office/drawing/2014/main" id="{D5306C06-A729-1040-AAF2-35BD466BB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91</a:t>
            </a:r>
            <a:endParaRPr kumimoji="0" lang="en-US" altLang="en-US" sz="1600"/>
          </a:p>
        </p:txBody>
      </p:sp>
      <p:sp>
        <p:nvSpPr>
          <p:cNvPr id="363577" name="Oval 1081">
            <a:extLst>
              <a:ext uri="{FF2B5EF4-FFF2-40B4-BE49-F238E27FC236}">
                <a16:creationId xmlns:a16="http://schemas.microsoft.com/office/drawing/2014/main" id="{757E1409-2E5D-EC40-88C2-89A62C0D525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42</a:t>
            </a:r>
            <a:endParaRPr kumimoji="0" lang="en-US" altLang="en-US" sz="1600"/>
          </a:p>
        </p:txBody>
      </p:sp>
      <p:sp>
        <p:nvSpPr>
          <p:cNvPr id="363578" name="Oval 1082">
            <a:extLst>
              <a:ext uri="{FF2B5EF4-FFF2-40B4-BE49-F238E27FC236}">
                <a16:creationId xmlns:a16="http://schemas.microsoft.com/office/drawing/2014/main" id="{29878673-AE23-1147-8D41-818FF1A765D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bg1"/>
              </a:solidFill>
            </a:endParaRPr>
          </a:p>
        </p:txBody>
      </p:sp>
      <p:sp>
        <p:nvSpPr>
          <p:cNvPr id="363579" name="Oval 1083">
            <a:extLst>
              <a:ext uri="{FF2B5EF4-FFF2-40B4-BE49-F238E27FC236}">
                <a16:creationId xmlns:a16="http://schemas.microsoft.com/office/drawing/2014/main" id="{745045BB-FB44-BC49-824D-0EBAFBF1393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47</a:t>
            </a:r>
            <a:endParaRPr kumimoji="0" lang="en-US" altLang="en-US" sz="1600"/>
          </a:p>
        </p:txBody>
      </p:sp>
      <p:sp>
        <p:nvSpPr>
          <p:cNvPr id="363580" name="Oval 1084">
            <a:extLst>
              <a:ext uri="{FF2B5EF4-FFF2-40B4-BE49-F238E27FC236}">
                <a16:creationId xmlns:a16="http://schemas.microsoft.com/office/drawing/2014/main" id="{9A2A17F5-6028-9E43-A283-AE8EEA4385B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64</a:t>
            </a:r>
            <a:endParaRPr kumimoji="0" lang="en-US" altLang="en-US" sz="1600"/>
          </a:p>
        </p:txBody>
      </p:sp>
      <p:sp>
        <p:nvSpPr>
          <p:cNvPr id="363581" name="Oval 1085">
            <a:extLst>
              <a:ext uri="{FF2B5EF4-FFF2-40B4-BE49-F238E27FC236}">
                <a16:creationId xmlns:a16="http://schemas.microsoft.com/office/drawing/2014/main" id="{A15DF493-87C0-9240-A20B-E5E66D020BE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84</a:t>
            </a:r>
            <a:endParaRPr kumimoji="0" lang="en-US" altLang="en-US" sz="1600"/>
          </a:p>
        </p:txBody>
      </p:sp>
      <p:sp>
        <p:nvSpPr>
          <p:cNvPr id="363582" name="Oval 1086">
            <a:extLst>
              <a:ext uri="{FF2B5EF4-FFF2-40B4-BE49-F238E27FC236}">
                <a16:creationId xmlns:a16="http://schemas.microsoft.com/office/drawing/2014/main" id="{DEF8C266-D192-DD41-8E65-EFDF2B5DCBA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99</a:t>
            </a:r>
            <a:endParaRPr kumimoji="0" lang="en-US" altLang="en-US" sz="1600"/>
          </a:p>
        </p:txBody>
      </p:sp>
      <p:sp>
        <p:nvSpPr>
          <p:cNvPr id="363583" name="Oval 1087">
            <a:extLst>
              <a:ext uri="{FF2B5EF4-FFF2-40B4-BE49-F238E27FC236}">
                <a16:creationId xmlns:a16="http://schemas.microsoft.com/office/drawing/2014/main" id="{A8A6E846-52DF-3A46-9667-9A78C91E0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latin typeface="Courier New" panose="02070309020205020404" pitchFamily="49" charset="0"/>
              </a:rPr>
              <a:t>83</a:t>
            </a:r>
            <a:endParaRPr kumimoji="0" lang="en-US" altLang="en-US" sz="160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1A5690B-D900-4906-B75C-8E478631ECEE}"/>
              </a:ext>
            </a:extLst>
          </p:cNvPr>
          <p:cNvSpPr txBox="1">
            <a:spLocks noChangeArrowheads="1"/>
          </p:cNvSpPr>
          <p:nvPr/>
        </p:nvSpPr>
        <p:spPr>
          <a:xfrm>
            <a:off x="693332" y="1231107"/>
            <a:ext cx="7765322" cy="17089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57175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2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40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7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76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3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55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0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8013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09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29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Delete minimum element from heap.</a:t>
            </a:r>
          </a:p>
          <a:p>
            <a:pPr lvl="1"/>
            <a:r>
              <a:rPr lang="en-US" altLang="en-US"/>
              <a:t>Exchange root with rightmost leaf.</a:t>
            </a:r>
          </a:p>
          <a:p>
            <a:pPr lvl="1"/>
            <a:r>
              <a:rPr lang="en-US" altLang="en-US"/>
              <a:t>Bubble root down until it's heap ordered.</a:t>
            </a:r>
          </a:p>
          <a:p>
            <a:pPr lvl="2"/>
            <a:r>
              <a:rPr lang="en-US" altLang="en-US"/>
              <a:t>power struggle principle:  better subordinate is promoted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6689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5AA2E5C3-7C2C-2A43-811A-50F1F99F2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E07B-9B15-8740-9797-5F599B879889}" type="slidenum">
              <a:rPr lang="en-US" altLang="en-US"/>
              <a:pPr/>
              <a:t>34</a:t>
            </a:fld>
            <a:endParaRPr lang="en-US" altLang="en-US" sz="1400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8A9C4CAC-0D0D-AA40-BD9A-7AC44FF0C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Delete Min</a:t>
            </a:r>
          </a:p>
        </p:txBody>
      </p:sp>
      <p:cxnSp>
        <p:nvCxnSpPr>
          <p:cNvPr id="367648" name="AutoShape 32">
            <a:extLst>
              <a:ext uri="{FF2B5EF4-FFF2-40B4-BE49-F238E27FC236}">
                <a16:creationId xmlns:a16="http://schemas.microsoft.com/office/drawing/2014/main" id="{5197DFD6-739A-314E-A884-DEF0039EE0EF}"/>
              </a:ext>
            </a:extLst>
          </p:cNvPr>
          <p:cNvCxnSpPr>
            <a:cxnSpLocks noChangeShapeType="1"/>
            <a:stCxn id="367661" idx="2"/>
            <a:endCxn id="367662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49" name="AutoShape 33">
            <a:extLst>
              <a:ext uri="{FF2B5EF4-FFF2-40B4-BE49-F238E27FC236}">
                <a16:creationId xmlns:a16="http://schemas.microsoft.com/office/drawing/2014/main" id="{29928406-BD96-7E4C-AAD6-472BDC49F243}"/>
              </a:ext>
            </a:extLst>
          </p:cNvPr>
          <p:cNvCxnSpPr>
            <a:cxnSpLocks noChangeShapeType="1"/>
            <a:stCxn id="367661" idx="6"/>
            <a:endCxn id="367668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0" name="AutoShape 34">
            <a:extLst>
              <a:ext uri="{FF2B5EF4-FFF2-40B4-BE49-F238E27FC236}">
                <a16:creationId xmlns:a16="http://schemas.microsoft.com/office/drawing/2014/main" id="{C3513242-49C9-4243-8C11-B28768F95A36}"/>
              </a:ext>
            </a:extLst>
          </p:cNvPr>
          <p:cNvCxnSpPr>
            <a:cxnSpLocks noChangeShapeType="1"/>
            <a:stCxn id="367662" idx="3"/>
            <a:endCxn id="367663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1" name="AutoShape 35">
            <a:extLst>
              <a:ext uri="{FF2B5EF4-FFF2-40B4-BE49-F238E27FC236}">
                <a16:creationId xmlns:a16="http://schemas.microsoft.com/office/drawing/2014/main" id="{18AEB8E3-0710-EF4E-B915-A9F85850B5F8}"/>
              </a:ext>
            </a:extLst>
          </p:cNvPr>
          <p:cNvCxnSpPr>
            <a:cxnSpLocks noChangeShapeType="1"/>
            <a:stCxn id="367662" idx="5"/>
            <a:endCxn id="367664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2" name="AutoShape 36">
            <a:extLst>
              <a:ext uri="{FF2B5EF4-FFF2-40B4-BE49-F238E27FC236}">
                <a16:creationId xmlns:a16="http://schemas.microsoft.com/office/drawing/2014/main" id="{8E677784-964B-4E49-BB28-BDC0632645EF}"/>
              </a:ext>
            </a:extLst>
          </p:cNvPr>
          <p:cNvCxnSpPr>
            <a:cxnSpLocks noChangeShapeType="1"/>
            <a:stCxn id="367663" idx="5"/>
            <a:endCxn id="367667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3" name="AutoShape 37">
            <a:extLst>
              <a:ext uri="{FF2B5EF4-FFF2-40B4-BE49-F238E27FC236}">
                <a16:creationId xmlns:a16="http://schemas.microsoft.com/office/drawing/2014/main" id="{F27278AC-332D-B249-AA92-C895F5A3AA66}"/>
              </a:ext>
            </a:extLst>
          </p:cNvPr>
          <p:cNvCxnSpPr>
            <a:cxnSpLocks noChangeShapeType="1"/>
            <a:stCxn id="367664" idx="3"/>
            <a:endCxn id="367665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4" name="AutoShape 38">
            <a:extLst>
              <a:ext uri="{FF2B5EF4-FFF2-40B4-BE49-F238E27FC236}">
                <a16:creationId xmlns:a16="http://schemas.microsoft.com/office/drawing/2014/main" id="{3B49D5DD-1408-5D48-B44C-879CC7D1A9E3}"/>
              </a:ext>
            </a:extLst>
          </p:cNvPr>
          <p:cNvCxnSpPr>
            <a:cxnSpLocks noChangeShapeType="1"/>
            <a:stCxn id="367664" idx="5"/>
            <a:endCxn id="367666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5" name="AutoShape 39">
            <a:extLst>
              <a:ext uri="{FF2B5EF4-FFF2-40B4-BE49-F238E27FC236}">
                <a16:creationId xmlns:a16="http://schemas.microsoft.com/office/drawing/2014/main" id="{A2676754-CD1E-A44E-9A0F-B471B20F8B0E}"/>
              </a:ext>
            </a:extLst>
          </p:cNvPr>
          <p:cNvCxnSpPr>
            <a:cxnSpLocks noChangeShapeType="1"/>
            <a:stCxn id="367663" idx="3"/>
            <a:endCxn id="367674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6" name="AutoShape 40">
            <a:extLst>
              <a:ext uri="{FF2B5EF4-FFF2-40B4-BE49-F238E27FC236}">
                <a16:creationId xmlns:a16="http://schemas.microsoft.com/office/drawing/2014/main" id="{65F18161-8551-AB41-BCE3-AEB2CF2C231E}"/>
              </a:ext>
            </a:extLst>
          </p:cNvPr>
          <p:cNvCxnSpPr>
            <a:cxnSpLocks noChangeShapeType="1"/>
            <a:stCxn id="367668" idx="3"/>
            <a:endCxn id="367669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7" name="AutoShape 41">
            <a:extLst>
              <a:ext uri="{FF2B5EF4-FFF2-40B4-BE49-F238E27FC236}">
                <a16:creationId xmlns:a16="http://schemas.microsoft.com/office/drawing/2014/main" id="{3BEF424E-904E-4D41-9FD2-26534534FD91}"/>
              </a:ext>
            </a:extLst>
          </p:cNvPr>
          <p:cNvCxnSpPr>
            <a:cxnSpLocks noChangeShapeType="1"/>
            <a:stCxn id="367668" idx="5"/>
            <a:endCxn id="367670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8" name="AutoShape 42">
            <a:extLst>
              <a:ext uri="{FF2B5EF4-FFF2-40B4-BE49-F238E27FC236}">
                <a16:creationId xmlns:a16="http://schemas.microsoft.com/office/drawing/2014/main" id="{45F9A2E3-5BAD-414C-AFD2-8A34FF594EE5}"/>
              </a:ext>
            </a:extLst>
          </p:cNvPr>
          <p:cNvCxnSpPr>
            <a:cxnSpLocks noChangeShapeType="1"/>
            <a:stCxn id="367669" idx="5"/>
            <a:endCxn id="367671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59" name="AutoShape 43">
            <a:extLst>
              <a:ext uri="{FF2B5EF4-FFF2-40B4-BE49-F238E27FC236}">
                <a16:creationId xmlns:a16="http://schemas.microsoft.com/office/drawing/2014/main" id="{4EF7B3F2-B719-3944-BCB8-20A50408C106}"/>
              </a:ext>
            </a:extLst>
          </p:cNvPr>
          <p:cNvCxnSpPr>
            <a:cxnSpLocks noChangeShapeType="1"/>
            <a:stCxn id="367670" idx="3"/>
            <a:endCxn id="367673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7660" name="AutoShape 44">
            <a:extLst>
              <a:ext uri="{FF2B5EF4-FFF2-40B4-BE49-F238E27FC236}">
                <a16:creationId xmlns:a16="http://schemas.microsoft.com/office/drawing/2014/main" id="{16DCA571-1865-5D44-9839-E29AAAD5A2FE}"/>
              </a:ext>
            </a:extLst>
          </p:cNvPr>
          <p:cNvCxnSpPr>
            <a:cxnSpLocks noChangeShapeType="1"/>
            <a:stCxn id="367670" idx="5"/>
            <a:endCxn id="367672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661" name="Oval 45">
            <a:extLst>
              <a:ext uri="{FF2B5EF4-FFF2-40B4-BE49-F238E27FC236}">
                <a16:creationId xmlns:a16="http://schemas.microsoft.com/office/drawing/2014/main" id="{6477C4AA-8AEA-7B40-AE17-3BFB9E451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367662" name="Oval 46">
            <a:extLst>
              <a:ext uri="{FF2B5EF4-FFF2-40B4-BE49-F238E27FC236}">
                <a16:creationId xmlns:a16="http://schemas.microsoft.com/office/drawing/2014/main" id="{AADC38A3-F56A-3A49-A865-2000732017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3" name="Oval 47">
            <a:extLst>
              <a:ext uri="{FF2B5EF4-FFF2-40B4-BE49-F238E27FC236}">
                <a16:creationId xmlns:a16="http://schemas.microsoft.com/office/drawing/2014/main" id="{8E5EC74E-4BC1-9C45-9647-EB26970FC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4" name="Oval 48">
            <a:extLst>
              <a:ext uri="{FF2B5EF4-FFF2-40B4-BE49-F238E27FC236}">
                <a16:creationId xmlns:a16="http://schemas.microsoft.com/office/drawing/2014/main" id="{ED008E5F-7844-F64F-9A39-F8B4D6204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5" name="Oval 49">
            <a:extLst>
              <a:ext uri="{FF2B5EF4-FFF2-40B4-BE49-F238E27FC236}">
                <a16:creationId xmlns:a16="http://schemas.microsoft.com/office/drawing/2014/main" id="{072DC003-2C19-EC46-98A9-7FA7DA428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6" name="Oval 50">
            <a:extLst>
              <a:ext uri="{FF2B5EF4-FFF2-40B4-BE49-F238E27FC236}">
                <a16:creationId xmlns:a16="http://schemas.microsoft.com/office/drawing/2014/main" id="{890E094A-378C-4D4A-8873-987A82984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7" name="Oval 51">
            <a:extLst>
              <a:ext uri="{FF2B5EF4-FFF2-40B4-BE49-F238E27FC236}">
                <a16:creationId xmlns:a16="http://schemas.microsoft.com/office/drawing/2014/main" id="{BB7CFDCD-723A-4842-BD89-23FC7C759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8" name="Oval 52">
            <a:extLst>
              <a:ext uri="{FF2B5EF4-FFF2-40B4-BE49-F238E27FC236}">
                <a16:creationId xmlns:a16="http://schemas.microsoft.com/office/drawing/2014/main" id="{3B5D0437-97F9-C445-8CD3-7C6C5A46BD0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69" name="Oval 53">
            <a:extLst>
              <a:ext uri="{FF2B5EF4-FFF2-40B4-BE49-F238E27FC236}">
                <a16:creationId xmlns:a16="http://schemas.microsoft.com/office/drawing/2014/main" id="{DE7D9072-69C1-CA46-A541-C4D69ECFCBE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70" name="Oval 54">
            <a:extLst>
              <a:ext uri="{FF2B5EF4-FFF2-40B4-BE49-F238E27FC236}">
                <a16:creationId xmlns:a16="http://schemas.microsoft.com/office/drawing/2014/main" id="{A0745D89-43D4-754D-8DBB-5B54DCC470A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71" name="Oval 55">
            <a:extLst>
              <a:ext uri="{FF2B5EF4-FFF2-40B4-BE49-F238E27FC236}">
                <a16:creationId xmlns:a16="http://schemas.microsoft.com/office/drawing/2014/main" id="{05064058-157B-1045-AFDA-335ACF7C0AB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72" name="Oval 56">
            <a:extLst>
              <a:ext uri="{FF2B5EF4-FFF2-40B4-BE49-F238E27FC236}">
                <a16:creationId xmlns:a16="http://schemas.microsoft.com/office/drawing/2014/main" id="{A3E1EF8A-5B64-7D48-826C-DB10CE6B025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73" name="Oval 57">
            <a:extLst>
              <a:ext uri="{FF2B5EF4-FFF2-40B4-BE49-F238E27FC236}">
                <a16:creationId xmlns:a16="http://schemas.microsoft.com/office/drawing/2014/main" id="{464E347E-FBB9-1F48-85B6-0E4FE0F26DB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99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74" name="Oval 58">
            <a:extLst>
              <a:ext uri="{FF2B5EF4-FFF2-40B4-BE49-F238E27FC236}">
                <a16:creationId xmlns:a16="http://schemas.microsoft.com/office/drawing/2014/main" id="{FBBA85B6-FA1E-C743-8E9A-C6F2630AE6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7677" name="Rectangle 61">
            <a:extLst>
              <a:ext uri="{FF2B5EF4-FFF2-40B4-BE49-F238E27FC236}">
                <a16:creationId xmlns:a16="http://schemas.microsoft.com/office/drawing/2014/main" id="{FC82D61D-EECC-BA48-864B-FF499627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29718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exchange with left child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FBA8B4FD-A921-492F-95FC-6F37888F0956}"/>
              </a:ext>
            </a:extLst>
          </p:cNvPr>
          <p:cNvSpPr txBox="1">
            <a:spLocks noChangeArrowheads="1"/>
          </p:cNvSpPr>
          <p:nvPr/>
        </p:nvSpPr>
        <p:spPr>
          <a:xfrm>
            <a:off x="693332" y="1231107"/>
            <a:ext cx="7765322" cy="17089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57175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2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40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7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76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3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55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0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8013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09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29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Delete minimum element from heap.</a:t>
            </a:r>
          </a:p>
          <a:p>
            <a:pPr lvl="1"/>
            <a:r>
              <a:rPr lang="en-US" altLang="en-US"/>
              <a:t>Exchange root with rightmost leaf.</a:t>
            </a:r>
          </a:p>
          <a:p>
            <a:pPr lvl="1"/>
            <a:r>
              <a:rPr lang="en-US" altLang="en-US"/>
              <a:t>Bubble root down until it's heap ordered.</a:t>
            </a:r>
          </a:p>
          <a:p>
            <a:pPr lvl="2"/>
            <a:r>
              <a:rPr lang="en-US" altLang="en-US"/>
              <a:t>power struggle principle:  better subordinate is promoted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1CE0009F-B186-BF43-A116-90E365C93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6FBF-E7AA-AF46-84ED-95DEF11CE953}" type="slidenum">
              <a:rPr lang="en-US" altLang="en-US"/>
              <a:pPr/>
              <a:t>35</a:t>
            </a:fld>
            <a:endParaRPr lang="en-US" altLang="en-US" sz="1400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838E53FD-93B5-1F44-BD83-7D283A5C8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Delete Min</a:t>
            </a:r>
          </a:p>
        </p:txBody>
      </p:sp>
      <p:cxnSp>
        <p:nvCxnSpPr>
          <p:cNvPr id="366624" name="AutoShape 32">
            <a:extLst>
              <a:ext uri="{FF2B5EF4-FFF2-40B4-BE49-F238E27FC236}">
                <a16:creationId xmlns:a16="http://schemas.microsoft.com/office/drawing/2014/main" id="{E59D3888-EA4B-FC41-9BE3-5C52C6DBC506}"/>
              </a:ext>
            </a:extLst>
          </p:cNvPr>
          <p:cNvCxnSpPr>
            <a:cxnSpLocks noChangeShapeType="1"/>
            <a:stCxn id="366637" idx="2"/>
            <a:endCxn id="366638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25" name="AutoShape 33">
            <a:extLst>
              <a:ext uri="{FF2B5EF4-FFF2-40B4-BE49-F238E27FC236}">
                <a16:creationId xmlns:a16="http://schemas.microsoft.com/office/drawing/2014/main" id="{5EDF43CD-49DA-BC49-8826-E8D429A88641}"/>
              </a:ext>
            </a:extLst>
          </p:cNvPr>
          <p:cNvCxnSpPr>
            <a:cxnSpLocks noChangeShapeType="1"/>
            <a:stCxn id="366637" idx="6"/>
            <a:endCxn id="366644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26" name="AutoShape 34">
            <a:extLst>
              <a:ext uri="{FF2B5EF4-FFF2-40B4-BE49-F238E27FC236}">
                <a16:creationId xmlns:a16="http://schemas.microsoft.com/office/drawing/2014/main" id="{7CD72FB8-A6B8-484A-ACDD-7A763B15E4D7}"/>
              </a:ext>
            </a:extLst>
          </p:cNvPr>
          <p:cNvCxnSpPr>
            <a:cxnSpLocks noChangeShapeType="1"/>
            <a:stCxn id="366638" idx="3"/>
            <a:endCxn id="366639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27" name="AutoShape 35">
            <a:extLst>
              <a:ext uri="{FF2B5EF4-FFF2-40B4-BE49-F238E27FC236}">
                <a16:creationId xmlns:a16="http://schemas.microsoft.com/office/drawing/2014/main" id="{D3A28503-F435-C24F-A932-3B37687A2966}"/>
              </a:ext>
            </a:extLst>
          </p:cNvPr>
          <p:cNvCxnSpPr>
            <a:cxnSpLocks noChangeShapeType="1"/>
            <a:stCxn id="366638" idx="5"/>
            <a:endCxn id="366640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28" name="AutoShape 36">
            <a:extLst>
              <a:ext uri="{FF2B5EF4-FFF2-40B4-BE49-F238E27FC236}">
                <a16:creationId xmlns:a16="http://schemas.microsoft.com/office/drawing/2014/main" id="{A8A7F326-0A1C-C14A-93C9-32F4BB074DC3}"/>
              </a:ext>
            </a:extLst>
          </p:cNvPr>
          <p:cNvCxnSpPr>
            <a:cxnSpLocks noChangeShapeType="1"/>
            <a:stCxn id="366639" idx="5"/>
            <a:endCxn id="366643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29" name="AutoShape 37">
            <a:extLst>
              <a:ext uri="{FF2B5EF4-FFF2-40B4-BE49-F238E27FC236}">
                <a16:creationId xmlns:a16="http://schemas.microsoft.com/office/drawing/2014/main" id="{B6414515-A378-8F42-9108-BF596D16CF0A}"/>
              </a:ext>
            </a:extLst>
          </p:cNvPr>
          <p:cNvCxnSpPr>
            <a:cxnSpLocks noChangeShapeType="1"/>
            <a:stCxn id="366640" idx="3"/>
            <a:endCxn id="366641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0" name="AutoShape 38">
            <a:extLst>
              <a:ext uri="{FF2B5EF4-FFF2-40B4-BE49-F238E27FC236}">
                <a16:creationId xmlns:a16="http://schemas.microsoft.com/office/drawing/2014/main" id="{FFACF06C-F834-624E-9220-20A413A4DB00}"/>
              </a:ext>
            </a:extLst>
          </p:cNvPr>
          <p:cNvCxnSpPr>
            <a:cxnSpLocks noChangeShapeType="1"/>
            <a:stCxn id="366640" idx="5"/>
            <a:endCxn id="366642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1" name="AutoShape 39">
            <a:extLst>
              <a:ext uri="{FF2B5EF4-FFF2-40B4-BE49-F238E27FC236}">
                <a16:creationId xmlns:a16="http://schemas.microsoft.com/office/drawing/2014/main" id="{4D87DFE0-025B-1C45-9BCE-0194150D2CFB}"/>
              </a:ext>
            </a:extLst>
          </p:cNvPr>
          <p:cNvCxnSpPr>
            <a:cxnSpLocks noChangeShapeType="1"/>
            <a:stCxn id="366639" idx="3"/>
            <a:endCxn id="366650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2" name="AutoShape 40">
            <a:extLst>
              <a:ext uri="{FF2B5EF4-FFF2-40B4-BE49-F238E27FC236}">
                <a16:creationId xmlns:a16="http://schemas.microsoft.com/office/drawing/2014/main" id="{3DBFC675-EE27-984E-8DE5-BA8CF2C7E7D5}"/>
              </a:ext>
            </a:extLst>
          </p:cNvPr>
          <p:cNvCxnSpPr>
            <a:cxnSpLocks noChangeShapeType="1"/>
            <a:stCxn id="366644" idx="3"/>
            <a:endCxn id="366645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3" name="AutoShape 41">
            <a:extLst>
              <a:ext uri="{FF2B5EF4-FFF2-40B4-BE49-F238E27FC236}">
                <a16:creationId xmlns:a16="http://schemas.microsoft.com/office/drawing/2014/main" id="{FA6F39A9-FD72-E14D-AB34-60470CFA9A6E}"/>
              </a:ext>
            </a:extLst>
          </p:cNvPr>
          <p:cNvCxnSpPr>
            <a:cxnSpLocks noChangeShapeType="1"/>
            <a:stCxn id="366644" idx="5"/>
            <a:endCxn id="366646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4" name="AutoShape 42">
            <a:extLst>
              <a:ext uri="{FF2B5EF4-FFF2-40B4-BE49-F238E27FC236}">
                <a16:creationId xmlns:a16="http://schemas.microsoft.com/office/drawing/2014/main" id="{1682D965-F629-7948-8661-5BF5D110C66B}"/>
              </a:ext>
            </a:extLst>
          </p:cNvPr>
          <p:cNvCxnSpPr>
            <a:cxnSpLocks noChangeShapeType="1"/>
            <a:stCxn id="366645" idx="5"/>
            <a:endCxn id="366647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5" name="AutoShape 43">
            <a:extLst>
              <a:ext uri="{FF2B5EF4-FFF2-40B4-BE49-F238E27FC236}">
                <a16:creationId xmlns:a16="http://schemas.microsoft.com/office/drawing/2014/main" id="{52CB6A42-DEAE-7640-A438-E91DAE5FB8B4}"/>
              </a:ext>
            </a:extLst>
          </p:cNvPr>
          <p:cNvCxnSpPr>
            <a:cxnSpLocks noChangeShapeType="1"/>
            <a:stCxn id="366646" idx="3"/>
            <a:endCxn id="366649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6636" name="AutoShape 44">
            <a:extLst>
              <a:ext uri="{FF2B5EF4-FFF2-40B4-BE49-F238E27FC236}">
                <a16:creationId xmlns:a16="http://schemas.microsoft.com/office/drawing/2014/main" id="{E36791E8-37BD-884A-A43A-78B7EF093941}"/>
              </a:ext>
            </a:extLst>
          </p:cNvPr>
          <p:cNvCxnSpPr>
            <a:cxnSpLocks noChangeShapeType="1"/>
            <a:stCxn id="366646" idx="5"/>
            <a:endCxn id="366648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6637" name="Oval 45">
            <a:extLst>
              <a:ext uri="{FF2B5EF4-FFF2-40B4-BE49-F238E27FC236}">
                <a16:creationId xmlns:a16="http://schemas.microsoft.com/office/drawing/2014/main" id="{E37953C6-7843-754C-8326-8AD93A91D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38" name="Oval 46">
            <a:extLst>
              <a:ext uri="{FF2B5EF4-FFF2-40B4-BE49-F238E27FC236}">
                <a16:creationId xmlns:a16="http://schemas.microsoft.com/office/drawing/2014/main" id="{E1C45F43-6FE9-0049-9E18-4A01F6DBE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366639" name="Oval 47">
            <a:extLst>
              <a:ext uri="{FF2B5EF4-FFF2-40B4-BE49-F238E27FC236}">
                <a16:creationId xmlns:a16="http://schemas.microsoft.com/office/drawing/2014/main" id="{D92C65C2-8469-B84A-A0A3-C2D9892DE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0" name="Oval 48">
            <a:extLst>
              <a:ext uri="{FF2B5EF4-FFF2-40B4-BE49-F238E27FC236}">
                <a16:creationId xmlns:a16="http://schemas.microsoft.com/office/drawing/2014/main" id="{607E47F6-7C50-4742-8DCD-1BFFFB5AF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1" name="Oval 49">
            <a:extLst>
              <a:ext uri="{FF2B5EF4-FFF2-40B4-BE49-F238E27FC236}">
                <a16:creationId xmlns:a16="http://schemas.microsoft.com/office/drawing/2014/main" id="{46CC4C42-F910-5C4F-8C95-A05A34857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2" name="Oval 50">
            <a:extLst>
              <a:ext uri="{FF2B5EF4-FFF2-40B4-BE49-F238E27FC236}">
                <a16:creationId xmlns:a16="http://schemas.microsoft.com/office/drawing/2014/main" id="{7219B8D0-6CEC-BB45-86EB-1C96F3D17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3" name="Oval 51">
            <a:extLst>
              <a:ext uri="{FF2B5EF4-FFF2-40B4-BE49-F238E27FC236}">
                <a16:creationId xmlns:a16="http://schemas.microsoft.com/office/drawing/2014/main" id="{9089A6EC-A333-4440-B99D-D45C261F4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4" name="Oval 52">
            <a:extLst>
              <a:ext uri="{FF2B5EF4-FFF2-40B4-BE49-F238E27FC236}">
                <a16:creationId xmlns:a16="http://schemas.microsoft.com/office/drawing/2014/main" id="{2B3B7925-79E3-D44A-8CCE-7267BDC6C65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5" name="Oval 53">
            <a:extLst>
              <a:ext uri="{FF2B5EF4-FFF2-40B4-BE49-F238E27FC236}">
                <a16:creationId xmlns:a16="http://schemas.microsoft.com/office/drawing/2014/main" id="{41D4C909-5BA8-D740-BA87-C113A3104D2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6" name="Oval 54">
            <a:extLst>
              <a:ext uri="{FF2B5EF4-FFF2-40B4-BE49-F238E27FC236}">
                <a16:creationId xmlns:a16="http://schemas.microsoft.com/office/drawing/2014/main" id="{C76F54C8-DC18-9E40-A06F-4AC53DB2E2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7" name="Oval 55">
            <a:extLst>
              <a:ext uri="{FF2B5EF4-FFF2-40B4-BE49-F238E27FC236}">
                <a16:creationId xmlns:a16="http://schemas.microsoft.com/office/drawing/2014/main" id="{C9AA5789-CA01-5E43-B26E-A4F99CE13F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8" name="Oval 56">
            <a:extLst>
              <a:ext uri="{FF2B5EF4-FFF2-40B4-BE49-F238E27FC236}">
                <a16:creationId xmlns:a16="http://schemas.microsoft.com/office/drawing/2014/main" id="{29FB1524-F005-F84C-9447-95A38A12773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49" name="Oval 57">
            <a:extLst>
              <a:ext uri="{FF2B5EF4-FFF2-40B4-BE49-F238E27FC236}">
                <a16:creationId xmlns:a16="http://schemas.microsoft.com/office/drawing/2014/main" id="{989BED7D-45DB-3D40-BCCC-72CB4FD160B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99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50" name="Oval 58">
            <a:extLst>
              <a:ext uri="{FF2B5EF4-FFF2-40B4-BE49-F238E27FC236}">
                <a16:creationId xmlns:a16="http://schemas.microsoft.com/office/drawing/2014/main" id="{4627A784-DF32-9046-9809-7935BF3B7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366651" name="Rectangle 59">
            <a:extLst>
              <a:ext uri="{FF2B5EF4-FFF2-40B4-BE49-F238E27FC236}">
                <a16:creationId xmlns:a16="http://schemas.microsoft.com/office/drawing/2014/main" id="{A7DCE8D0-7DDE-604D-ACD3-3B43ABD9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29718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exchange with right child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E6E50449-E444-48A3-A185-DDD5FE7C1C10}"/>
              </a:ext>
            </a:extLst>
          </p:cNvPr>
          <p:cNvSpPr txBox="1">
            <a:spLocks noChangeArrowheads="1"/>
          </p:cNvSpPr>
          <p:nvPr/>
        </p:nvSpPr>
        <p:spPr>
          <a:xfrm>
            <a:off x="693332" y="1231107"/>
            <a:ext cx="7765322" cy="17089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57175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2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40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7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76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39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5550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0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8013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09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29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Delete minimum element from heap.</a:t>
            </a:r>
          </a:p>
          <a:p>
            <a:pPr lvl="1"/>
            <a:r>
              <a:rPr lang="en-US" altLang="en-US" dirty="0"/>
              <a:t>Exchange root with rightmost leaf.</a:t>
            </a:r>
          </a:p>
          <a:p>
            <a:pPr lvl="1"/>
            <a:r>
              <a:rPr lang="en-US" altLang="en-US" dirty="0"/>
              <a:t>Bubble root down until it's heap ordered.</a:t>
            </a:r>
          </a:p>
          <a:p>
            <a:pPr lvl="2"/>
            <a:r>
              <a:rPr lang="en-US" altLang="en-US" dirty="0"/>
              <a:t>power struggle principle:  better subordinate is promoted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57195D-0F80-C747-90A4-3B4149B0F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16E2A-8C9E-3D4A-A1B4-E2F8AC6168DC}" type="slidenum">
              <a:rPr lang="en-US" altLang="en-US"/>
              <a:pPr/>
              <a:t>36</a:t>
            </a:fld>
            <a:endParaRPr lang="en-US" altLang="en-US" sz="1400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5BD82133-32A6-8A47-BA86-A1A0CC8F0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Binary Heap:  Delete Min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1E851077-7923-6543-9589-96B8E0F24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332" y="1176338"/>
            <a:ext cx="7765322" cy="1844675"/>
          </a:xfrm>
        </p:spPr>
        <p:txBody>
          <a:bodyPr/>
          <a:lstStyle/>
          <a:p>
            <a:r>
              <a:rPr lang="en-US" altLang="en-US" dirty="0"/>
              <a:t>Delete minimum element from heap.</a:t>
            </a:r>
          </a:p>
          <a:p>
            <a:pPr lvl="1"/>
            <a:r>
              <a:rPr lang="en-US" altLang="en-US" dirty="0"/>
              <a:t>Exchange root with rightmost leaf.</a:t>
            </a:r>
          </a:p>
          <a:p>
            <a:pPr lvl="1"/>
            <a:r>
              <a:rPr lang="en-US" altLang="en-US" dirty="0"/>
              <a:t>Bubble root down until it's heap ordered.</a:t>
            </a:r>
          </a:p>
          <a:p>
            <a:pPr lvl="2"/>
            <a:r>
              <a:rPr lang="en-US" altLang="en-US" dirty="0"/>
              <a:t>power struggle principle:  better subordinate is promoted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O(log N) operations.</a:t>
            </a:r>
          </a:p>
          <a:p>
            <a:pPr lvl="2"/>
            <a:endParaRPr lang="en-US" altLang="en-US" dirty="0"/>
          </a:p>
        </p:txBody>
      </p:sp>
      <p:cxnSp>
        <p:nvCxnSpPr>
          <p:cNvPr id="475141" name="AutoShape 5">
            <a:extLst>
              <a:ext uri="{FF2B5EF4-FFF2-40B4-BE49-F238E27FC236}">
                <a16:creationId xmlns:a16="http://schemas.microsoft.com/office/drawing/2014/main" id="{CBDE3289-A07F-354F-A31B-A53ACBDE0827}"/>
              </a:ext>
            </a:extLst>
          </p:cNvPr>
          <p:cNvCxnSpPr>
            <a:cxnSpLocks noChangeShapeType="1"/>
            <a:stCxn id="475154" idx="2"/>
            <a:endCxn id="475155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2" name="AutoShape 6">
            <a:extLst>
              <a:ext uri="{FF2B5EF4-FFF2-40B4-BE49-F238E27FC236}">
                <a16:creationId xmlns:a16="http://schemas.microsoft.com/office/drawing/2014/main" id="{72DE750B-0B37-B445-896D-12C5205C33DF}"/>
              </a:ext>
            </a:extLst>
          </p:cNvPr>
          <p:cNvCxnSpPr>
            <a:cxnSpLocks noChangeShapeType="1"/>
            <a:stCxn id="475154" idx="6"/>
            <a:endCxn id="475161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3" name="AutoShape 7">
            <a:extLst>
              <a:ext uri="{FF2B5EF4-FFF2-40B4-BE49-F238E27FC236}">
                <a16:creationId xmlns:a16="http://schemas.microsoft.com/office/drawing/2014/main" id="{0166873B-AF50-9C4B-AAFE-AD4AC37C8F69}"/>
              </a:ext>
            </a:extLst>
          </p:cNvPr>
          <p:cNvCxnSpPr>
            <a:cxnSpLocks noChangeShapeType="1"/>
            <a:stCxn id="475155" idx="3"/>
            <a:endCxn id="475156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4" name="AutoShape 8">
            <a:extLst>
              <a:ext uri="{FF2B5EF4-FFF2-40B4-BE49-F238E27FC236}">
                <a16:creationId xmlns:a16="http://schemas.microsoft.com/office/drawing/2014/main" id="{C283C9DC-AD8C-9040-8021-F200F5F2A66D}"/>
              </a:ext>
            </a:extLst>
          </p:cNvPr>
          <p:cNvCxnSpPr>
            <a:cxnSpLocks noChangeShapeType="1"/>
            <a:stCxn id="475155" idx="5"/>
            <a:endCxn id="475157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5" name="AutoShape 9">
            <a:extLst>
              <a:ext uri="{FF2B5EF4-FFF2-40B4-BE49-F238E27FC236}">
                <a16:creationId xmlns:a16="http://schemas.microsoft.com/office/drawing/2014/main" id="{F998F637-4E31-B941-8E0D-021D70F8AC15}"/>
              </a:ext>
            </a:extLst>
          </p:cNvPr>
          <p:cNvCxnSpPr>
            <a:cxnSpLocks noChangeShapeType="1"/>
            <a:stCxn id="475156" idx="5"/>
            <a:endCxn id="475160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6" name="AutoShape 10">
            <a:extLst>
              <a:ext uri="{FF2B5EF4-FFF2-40B4-BE49-F238E27FC236}">
                <a16:creationId xmlns:a16="http://schemas.microsoft.com/office/drawing/2014/main" id="{13FFBC57-8F75-5649-8318-8A855456F49F}"/>
              </a:ext>
            </a:extLst>
          </p:cNvPr>
          <p:cNvCxnSpPr>
            <a:cxnSpLocks noChangeShapeType="1"/>
            <a:stCxn id="475157" idx="3"/>
            <a:endCxn id="475158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7" name="AutoShape 11">
            <a:extLst>
              <a:ext uri="{FF2B5EF4-FFF2-40B4-BE49-F238E27FC236}">
                <a16:creationId xmlns:a16="http://schemas.microsoft.com/office/drawing/2014/main" id="{BA58B68C-CAD6-444E-9146-BE6A5E4FAC84}"/>
              </a:ext>
            </a:extLst>
          </p:cNvPr>
          <p:cNvCxnSpPr>
            <a:cxnSpLocks noChangeShapeType="1"/>
            <a:stCxn id="475157" idx="5"/>
            <a:endCxn id="475159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8" name="AutoShape 12">
            <a:extLst>
              <a:ext uri="{FF2B5EF4-FFF2-40B4-BE49-F238E27FC236}">
                <a16:creationId xmlns:a16="http://schemas.microsoft.com/office/drawing/2014/main" id="{6A7468CB-FCB9-FB45-A4EE-135B4D342E2D}"/>
              </a:ext>
            </a:extLst>
          </p:cNvPr>
          <p:cNvCxnSpPr>
            <a:cxnSpLocks noChangeShapeType="1"/>
            <a:stCxn id="475156" idx="3"/>
            <a:endCxn id="475167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49" name="AutoShape 13">
            <a:extLst>
              <a:ext uri="{FF2B5EF4-FFF2-40B4-BE49-F238E27FC236}">
                <a16:creationId xmlns:a16="http://schemas.microsoft.com/office/drawing/2014/main" id="{C27EADF0-4104-B848-B1C5-768538B0649B}"/>
              </a:ext>
            </a:extLst>
          </p:cNvPr>
          <p:cNvCxnSpPr>
            <a:cxnSpLocks noChangeShapeType="1"/>
            <a:stCxn id="475161" idx="3"/>
            <a:endCxn id="475162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0" name="AutoShape 14">
            <a:extLst>
              <a:ext uri="{FF2B5EF4-FFF2-40B4-BE49-F238E27FC236}">
                <a16:creationId xmlns:a16="http://schemas.microsoft.com/office/drawing/2014/main" id="{0D48D05E-BB01-D74B-BA20-1394A60983F4}"/>
              </a:ext>
            </a:extLst>
          </p:cNvPr>
          <p:cNvCxnSpPr>
            <a:cxnSpLocks noChangeShapeType="1"/>
            <a:stCxn id="475161" idx="5"/>
            <a:endCxn id="475163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1" name="AutoShape 15">
            <a:extLst>
              <a:ext uri="{FF2B5EF4-FFF2-40B4-BE49-F238E27FC236}">
                <a16:creationId xmlns:a16="http://schemas.microsoft.com/office/drawing/2014/main" id="{085F87A1-132C-3240-8626-D3056A8956B9}"/>
              </a:ext>
            </a:extLst>
          </p:cNvPr>
          <p:cNvCxnSpPr>
            <a:cxnSpLocks noChangeShapeType="1"/>
            <a:stCxn id="475162" idx="5"/>
            <a:endCxn id="475164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2" name="AutoShape 16">
            <a:extLst>
              <a:ext uri="{FF2B5EF4-FFF2-40B4-BE49-F238E27FC236}">
                <a16:creationId xmlns:a16="http://schemas.microsoft.com/office/drawing/2014/main" id="{1A56957D-48FD-714A-B2D9-07A4471B4475}"/>
              </a:ext>
            </a:extLst>
          </p:cNvPr>
          <p:cNvCxnSpPr>
            <a:cxnSpLocks noChangeShapeType="1"/>
            <a:stCxn id="475163" idx="3"/>
            <a:endCxn id="475166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3" name="AutoShape 17">
            <a:extLst>
              <a:ext uri="{FF2B5EF4-FFF2-40B4-BE49-F238E27FC236}">
                <a16:creationId xmlns:a16="http://schemas.microsoft.com/office/drawing/2014/main" id="{785B6957-E6F8-9443-B66C-94F030E37452}"/>
              </a:ext>
            </a:extLst>
          </p:cNvPr>
          <p:cNvCxnSpPr>
            <a:cxnSpLocks noChangeShapeType="1"/>
            <a:stCxn id="475163" idx="5"/>
            <a:endCxn id="475165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54" name="Oval 18">
            <a:extLst>
              <a:ext uri="{FF2B5EF4-FFF2-40B4-BE49-F238E27FC236}">
                <a16:creationId xmlns:a16="http://schemas.microsoft.com/office/drawing/2014/main" id="{5D57DD39-8711-A443-859A-5EF2B734C4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55" name="Oval 19">
            <a:extLst>
              <a:ext uri="{FF2B5EF4-FFF2-40B4-BE49-F238E27FC236}">
                <a16:creationId xmlns:a16="http://schemas.microsoft.com/office/drawing/2014/main" id="{7CC0B8D6-B662-E04F-9EA6-41CE59074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56" name="Oval 20">
            <a:extLst>
              <a:ext uri="{FF2B5EF4-FFF2-40B4-BE49-F238E27FC236}">
                <a16:creationId xmlns:a16="http://schemas.microsoft.com/office/drawing/2014/main" id="{D1D04003-84EC-4E41-880C-2EC7FB97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78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57" name="Oval 21">
            <a:extLst>
              <a:ext uri="{FF2B5EF4-FFF2-40B4-BE49-F238E27FC236}">
                <a16:creationId xmlns:a16="http://schemas.microsoft.com/office/drawing/2014/main" id="{485E5FFE-9C65-FE42-B803-F2212941E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accent1"/>
                </a:solidFill>
                <a:latin typeface="Courier New" panose="02070309020205020404" pitchFamily="49" charset="0"/>
              </a:rPr>
              <a:t>53</a:t>
            </a:r>
            <a:endParaRPr kumimoji="0" lang="en-US" altLang="en-US" sz="1600">
              <a:solidFill>
                <a:schemeClr val="accent1"/>
              </a:solidFill>
            </a:endParaRPr>
          </a:p>
        </p:txBody>
      </p:sp>
      <p:sp>
        <p:nvSpPr>
          <p:cNvPr id="475158" name="Oval 22">
            <a:extLst>
              <a:ext uri="{FF2B5EF4-FFF2-40B4-BE49-F238E27FC236}">
                <a16:creationId xmlns:a16="http://schemas.microsoft.com/office/drawing/2014/main" id="{1B916DD1-9D70-DA46-BCA9-E5913857B9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59" name="Oval 23">
            <a:extLst>
              <a:ext uri="{FF2B5EF4-FFF2-40B4-BE49-F238E27FC236}">
                <a16:creationId xmlns:a16="http://schemas.microsoft.com/office/drawing/2014/main" id="{61B73063-FBF5-1E4A-BB1B-491D6EAE6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0" name="Oval 24">
            <a:extLst>
              <a:ext uri="{FF2B5EF4-FFF2-40B4-BE49-F238E27FC236}">
                <a16:creationId xmlns:a16="http://schemas.microsoft.com/office/drawing/2014/main" id="{D47E485E-F75F-5C49-91BF-EEA776378B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91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1" name="Oval 25">
            <a:extLst>
              <a:ext uri="{FF2B5EF4-FFF2-40B4-BE49-F238E27FC236}">
                <a16:creationId xmlns:a16="http://schemas.microsoft.com/office/drawing/2014/main" id="{9C342C2B-4DCA-D842-A60A-8DCE1A905D24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2" name="Oval 26">
            <a:extLst>
              <a:ext uri="{FF2B5EF4-FFF2-40B4-BE49-F238E27FC236}">
                <a16:creationId xmlns:a16="http://schemas.microsoft.com/office/drawing/2014/main" id="{2DFA2C57-4A4D-2244-AAF9-F67D49C4EDB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45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3" name="Oval 27">
            <a:extLst>
              <a:ext uri="{FF2B5EF4-FFF2-40B4-BE49-F238E27FC236}">
                <a16:creationId xmlns:a16="http://schemas.microsoft.com/office/drawing/2014/main" id="{58520BA7-03A9-DB44-AE69-D834CF560A75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47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4" name="Oval 28">
            <a:extLst>
              <a:ext uri="{FF2B5EF4-FFF2-40B4-BE49-F238E27FC236}">
                <a16:creationId xmlns:a16="http://schemas.microsoft.com/office/drawing/2014/main" id="{02F94603-BB42-E247-A378-42D6FE6C16EC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5" name="Oval 29">
            <a:extLst>
              <a:ext uri="{FF2B5EF4-FFF2-40B4-BE49-F238E27FC236}">
                <a16:creationId xmlns:a16="http://schemas.microsoft.com/office/drawing/2014/main" id="{A2B3A160-0D1F-2643-9B28-9B59D17D3378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84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6" name="Oval 30">
            <a:extLst>
              <a:ext uri="{FF2B5EF4-FFF2-40B4-BE49-F238E27FC236}">
                <a16:creationId xmlns:a16="http://schemas.microsoft.com/office/drawing/2014/main" id="{65D61AEC-AF58-504F-BB23-5AA516221FF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99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7" name="Oval 31">
            <a:extLst>
              <a:ext uri="{FF2B5EF4-FFF2-40B4-BE49-F238E27FC236}">
                <a16:creationId xmlns:a16="http://schemas.microsoft.com/office/drawing/2014/main" id="{B7AC47CC-F9F4-E146-9E69-1FDF24FDA2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83</a:t>
            </a:r>
            <a:endParaRPr kumimoji="0" lang="en-US" altLang="en-US" sz="1600">
              <a:solidFill>
                <a:schemeClr val="tx2"/>
              </a:solidFill>
            </a:endParaRPr>
          </a:p>
        </p:txBody>
      </p:sp>
      <p:sp>
        <p:nvSpPr>
          <p:cNvPr id="475169" name="Rectangle 33">
            <a:extLst>
              <a:ext uri="{FF2B5EF4-FFF2-40B4-BE49-F238E27FC236}">
                <a16:creationId xmlns:a16="http://schemas.microsoft.com/office/drawing/2014/main" id="{CD2B003B-A831-364C-96C8-FAF0A407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29718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stop:  heap ordered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57195D-0F80-C747-90A4-3B4149B0F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16E2A-8C9E-3D4A-A1B4-E2F8AC6168DC}" type="slidenum">
              <a:rPr lang="en-US" altLang="en-US"/>
              <a:pPr/>
              <a:t>37</a:t>
            </a:fld>
            <a:endParaRPr lang="en-US" altLang="en-US" sz="1400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5BD82133-32A6-8A47-BA86-A1A0CC8F0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Improving Heap Insert Time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1E851077-7923-6543-9589-96B8E0F24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332" y="1176338"/>
            <a:ext cx="7765322" cy="5072062"/>
          </a:xfrm>
        </p:spPr>
        <p:txBody>
          <a:bodyPr/>
          <a:lstStyle/>
          <a:p>
            <a:r>
              <a:rPr lang="en-US" altLang="en-US" sz="2800" dirty="0"/>
              <a:t> What if all N elements are available upfront?</a:t>
            </a:r>
          </a:p>
          <a:p>
            <a:endParaRPr lang="en-US" altLang="en-US" sz="2800" dirty="0"/>
          </a:p>
          <a:p>
            <a:r>
              <a:rPr lang="en-US" altLang="en-US" sz="2950" dirty="0"/>
              <a:t> To build a heap with N elements</a:t>
            </a:r>
          </a:p>
          <a:p>
            <a:pPr lvl="1"/>
            <a:r>
              <a:rPr lang="en-US" altLang="en-US" sz="2400" dirty="0"/>
              <a:t> Default (Insertion) method takes O(N log N) time</a:t>
            </a:r>
          </a:p>
          <a:p>
            <a:pPr lvl="1"/>
            <a:r>
              <a:rPr lang="en-US" altLang="en-US" sz="2400" dirty="0"/>
              <a:t> We will now see a new method called </a:t>
            </a:r>
            <a:r>
              <a:rPr lang="en-US" altLang="en-US" sz="2400" dirty="0" err="1"/>
              <a:t>buildHeap</a:t>
            </a:r>
            <a:r>
              <a:rPr lang="en-US" altLang="en-US" sz="2400" dirty="0"/>
              <a:t>() that will take O(N) time – (optimal)</a:t>
            </a:r>
          </a:p>
        </p:txBody>
      </p:sp>
    </p:spTree>
    <p:extLst>
      <p:ext uri="{BB962C8B-B14F-4D97-AF65-F5344CB8AC3E}">
        <p14:creationId xmlns:p14="http://schemas.microsoft.com/office/powerpoint/2010/main" val="1674633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57195D-0F80-C747-90A4-3B4149B0F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16E2A-8C9E-3D4A-A1B4-E2F8AC6168DC}" type="slidenum">
              <a:rPr lang="en-US" altLang="en-US"/>
              <a:pPr/>
              <a:t>38</a:t>
            </a:fld>
            <a:endParaRPr lang="en-US" altLang="en-US" sz="1400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5BD82133-32A6-8A47-BA86-A1A0CC8F0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Building a Heap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1E851077-7923-6543-9589-96B8E0F24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332" y="1176338"/>
            <a:ext cx="7765322" cy="507206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 Construct heap from initial set of N items</a:t>
            </a:r>
          </a:p>
          <a:p>
            <a:endParaRPr lang="en-US" altLang="en-US" sz="2800" dirty="0"/>
          </a:p>
          <a:p>
            <a:r>
              <a:rPr lang="en-US" altLang="en-US" sz="2950" dirty="0"/>
              <a:t> </a:t>
            </a:r>
            <a:r>
              <a:rPr lang="en-US" altLang="en-US" sz="2800" dirty="0"/>
              <a:t>Solution 1: </a:t>
            </a:r>
            <a:r>
              <a:rPr lang="en-US" altLang="en-US" sz="2800" i="1" dirty="0"/>
              <a:t>Insertion</a:t>
            </a:r>
          </a:p>
          <a:p>
            <a:pPr lvl="1"/>
            <a:r>
              <a:rPr lang="en-US" altLang="en-US" sz="2400" dirty="0"/>
              <a:t>Perform N inserts</a:t>
            </a:r>
          </a:p>
          <a:p>
            <a:pPr lvl="1"/>
            <a:r>
              <a:rPr lang="en-US" sz="2400" dirty="0">
                <a:effectLst/>
              </a:rPr>
              <a:t>O(N log</a:t>
            </a:r>
            <a:r>
              <a:rPr lang="en-US" sz="2400" baseline="-25000" dirty="0">
                <a:effectLst/>
              </a:rPr>
              <a:t>2</a:t>
            </a:r>
            <a:r>
              <a:rPr lang="en-US" sz="2400" dirty="0">
                <a:effectLst/>
              </a:rPr>
              <a:t> N) worst-case</a:t>
            </a:r>
          </a:p>
          <a:p>
            <a:pPr lvl="1"/>
            <a:endParaRPr lang="en-US" sz="2400" dirty="0">
              <a:effectLst/>
            </a:endParaRPr>
          </a:p>
          <a:p>
            <a:r>
              <a:rPr lang="en-US" altLang="en-US" sz="2800" dirty="0"/>
              <a:t>Solution 2: </a:t>
            </a:r>
            <a:r>
              <a:rPr lang="en-US" altLang="en-US" sz="2800" i="1" dirty="0" err="1"/>
              <a:t>buildHeap</a:t>
            </a:r>
            <a:r>
              <a:rPr lang="en-US" altLang="en-US" sz="2800" i="1" dirty="0"/>
              <a:t>()</a:t>
            </a:r>
          </a:p>
          <a:p>
            <a:pPr lvl="1"/>
            <a:r>
              <a:rPr lang="en-US" sz="2400" dirty="0">
                <a:effectLst/>
              </a:rPr>
              <a:t>Randomly populate initial heap with structure property</a:t>
            </a:r>
          </a:p>
          <a:p>
            <a:pPr lvl="1"/>
            <a:r>
              <a:rPr lang="en-US" sz="2400" dirty="0">
                <a:effectLst/>
              </a:rPr>
              <a:t>Perform a percolate-down from each internal node (H[size/2] to H[1])</a:t>
            </a:r>
          </a:p>
          <a:p>
            <a:pPr lvl="2"/>
            <a:r>
              <a:rPr lang="en-US" sz="2100" dirty="0">
                <a:effectLst/>
              </a:rPr>
              <a:t>To take care of heap order property</a:t>
            </a:r>
          </a:p>
          <a:p>
            <a:pPr marL="607500" lvl="2" indent="0">
              <a:buNone/>
            </a:pPr>
            <a:endParaRPr lang="en-US" sz="2025" dirty="0">
              <a:effectLst/>
            </a:endParaRPr>
          </a:p>
          <a:p>
            <a:pPr lvl="1"/>
            <a:endParaRPr lang="en-US" altLang="en-US" sz="2250" dirty="0"/>
          </a:p>
        </p:txBody>
      </p:sp>
    </p:spTree>
    <p:extLst>
      <p:ext uri="{BB962C8B-B14F-4D97-AF65-F5344CB8AC3E}">
        <p14:creationId xmlns:p14="http://schemas.microsoft.com/office/powerpoint/2010/main" val="4209436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DE339A87-CA66-AA41-888D-829627EA14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E279CE-85A1-A540-8429-DB02581EE8C1}" type="datetime1">
              <a:rPr lang="en-US" altLang="en-US"/>
              <a:pPr eaLnBrk="1" hangingPunct="1"/>
              <a:t>11/12/2020</a:t>
            </a:fld>
            <a:endParaRPr lang="en-US" altLang="en-US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D230E7F0-C33F-1742-8E21-F6BB84FF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94C047-9E95-8146-89FE-37FD53F5AAC0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9948439-3CE5-6848-A2B9-FB703A5C0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B041B56F-B5D9-F343-8116-ED110A386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346" y="1676400"/>
            <a:ext cx="7765322" cy="3714749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// given an unsorted array A, make A a heap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BuildHeap</a:t>
            </a:r>
            <a:r>
              <a:rPr lang="en-US" altLang="en-US" sz="2400" b="1" dirty="0"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heap_size</a:t>
            </a:r>
            <a:r>
              <a:rPr lang="en-US" altLang="en-US" sz="2400" b="1" dirty="0">
                <a:latin typeface="Courier New" panose="02070309020205020404" pitchFamily="49" charset="0"/>
              </a:rPr>
              <a:t>(A) = length(A);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for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>
                <a:sym typeface="Symbol" pitchFamily="2" charset="2"/>
              </a:rPr>
              <a:t></a:t>
            </a:r>
            <a:r>
              <a:rPr lang="en-US" altLang="en-US" sz="2400" b="1" dirty="0">
                <a:latin typeface="Courier New" panose="02070309020205020404" pitchFamily="49" charset="0"/>
              </a:rPr>
              <a:t>length[A]/2</a:t>
            </a:r>
            <a:r>
              <a:rPr lang="en-US" altLang="en-US" sz="2400" dirty="0">
                <a:sym typeface="Symbol" pitchFamily="2" charset="2"/>
              </a:rPr>
              <a:t>  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itchFamily="2" charset="2"/>
              </a:rPr>
              <a:t>downto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 1)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itchFamily="2" charset="2"/>
              </a:rPr>
              <a:t>Heapify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(A, 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); </a:t>
            </a:r>
            <a:r>
              <a:rPr lang="en-US" altLang="en-US" sz="2400" b="1" dirty="0">
                <a:solidFill>
                  <a:schemeClr val="accent3"/>
                </a:solidFill>
                <a:latin typeface="Courier New" panose="02070309020205020404" pitchFamily="49" charset="0"/>
                <a:sym typeface="Symbol" pitchFamily="2" charset="2"/>
              </a:rPr>
              <a:t>//recursively swap elements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55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DECC405F-2183-4A47-967D-03CD6E02B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3429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Priority queue example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F59C1A3-C298-E744-8CA1-0AA8BDE6C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priority queue could be used to handle the jobs sent to the Computer Science Department's printer: 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jobs sent by the department chair should be printed first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then jobs sent by professors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then those sent by graduate students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finally those sent by undergraduates 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The values put into the priority queue would be the priority of the sender (e.g., using 4 for the chair, 3 for professors, 2 for grad students, and 1 for undergrads), and the associated information would be the document to print.</a:t>
            </a:r>
          </a:p>
        </p:txBody>
      </p:sp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B107A5DA-2F5A-D74C-B39C-FABE362B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953D8A-1EC9-CA49-920F-A086222AC25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61989739-EDE6-AB4F-B2B9-D42A403E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552D21-216C-3547-8F00-A71B912B69F4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50987B7-6C18-D548-9845-CDBB70A00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 Operations: Heapify()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82452C11-8C43-CF49-8F6A-FDA6EBA55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2100" b="1" dirty="0">
                <a:latin typeface="Courier New" panose="02070309020205020404" pitchFamily="49" charset="0"/>
              </a:rPr>
              <a:t>(A,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{ </a:t>
            </a:r>
            <a:r>
              <a:rPr lang="en-US" altLang="en-US" sz="18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// precondition: subtrees rooted at l and r are heaps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l = Left(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); r = Right(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if (l &lt;=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heap_size</a:t>
            </a:r>
            <a:r>
              <a:rPr lang="en-US" altLang="en-US" sz="2100" b="1" dirty="0">
                <a:latin typeface="Courier New" panose="02070309020205020404" pitchFamily="49" charset="0"/>
              </a:rPr>
              <a:t>(A) &amp;&amp; A[l] &gt; A[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	largest = 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	largest =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if (r &lt;=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heap_size</a:t>
            </a:r>
            <a:r>
              <a:rPr lang="en-US" altLang="en-US" sz="2100" b="1" dirty="0">
                <a:latin typeface="Courier New" panose="02070309020205020404" pitchFamily="49" charset="0"/>
              </a:rPr>
              <a:t>(A) &amp;&amp; A[r] &gt; A[largest])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	largest = 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if (largest !=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	Swap(A,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, largest);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	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Heapify</a:t>
            </a:r>
            <a:r>
              <a:rPr lang="en-US" altLang="en-US" sz="2100" b="1" dirty="0">
                <a:latin typeface="Courier New" panose="02070309020205020404" pitchFamily="49" charset="0"/>
              </a:rPr>
              <a:t>(A, largest);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}	</a:t>
            </a:r>
            <a:r>
              <a:rPr lang="en-US" altLang="en-US" sz="21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// postcondition: subtree rooted at </a:t>
            </a:r>
            <a:r>
              <a:rPr lang="en-US" altLang="en-US" sz="21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is a heap</a:t>
            </a:r>
          </a:p>
        </p:txBody>
      </p:sp>
      <p:sp>
        <p:nvSpPr>
          <p:cNvPr id="2104324" name="Rectangle 4">
            <a:extLst>
              <a:ext uri="{FF2B5EF4-FFF2-40B4-BE49-F238E27FC236}">
                <a16:creationId xmlns:a16="http://schemas.microsoft.com/office/drawing/2014/main" id="{435F933B-F3A7-0342-BE93-FFAADD0E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7086600" cy="1981200"/>
          </a:xfrm>
          <a:prstGeom prst="rect">
            <a:avLst/>
          </a:prstGeom>
          <a:solidFill>
            <a:schemeClr val="accent1">
              <a:alpha val="27843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04325" name="Text Box 5">
            <a:extLst>
              <a:ext uri="{FF2B5EF4-FFF2-40B4-BE49-F238E27FC236}">
                <a16:creationId xmlns:a16="http://schemas.microsoft.com/office/drawing/2014/main" id="{AC5F96FB-A4BF-6D4B-A435-D7059F69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971800"/>
            <a:ext cx="2416174" cy="64633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Among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A[l], A[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], A[r]</a:t>
            </a:r>
            <a:r>
              <a:rPr lang="en-US" altLang="en-US" dirty="0">
                <a:solidFill>
                  <a:schemeClr val="bg1"/>
                </a:solidFill>
              </a:rPr>
              <a:t>,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which one is largest?</a:t>
            </a:r>
          </a:p>
        </p:txBody>
      </p:sp>
      <p:sp>
        <p:nvSpPr>
          <p:cNvPr id="2104326" name="Rectangle 6">
            <a:extLst>
              <a:ext uri="{FF2B5EF4-FFF2-40B4-BE49-F238E27FC236}">
                <a16:creationId xmlns:a16="http://schemas.microsoft.com/office/drawing/2014/main" id="{476F774D-E9F9-6243-A829-C8967D50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7086600" cy="12954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04327" name="Text Box 7">
            <a:extLst>
              <a:ext uri="{FF2B5EF4-FFF2-40B4-BE49-F238E27FC236}">
                <a16:creationId xmlns:a16="http://schemas.microsoft.com/office/drawing/2014/main" id="{4849A013-9917-704B-A135-CE6FE9DD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2057400" cy="36933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If violation, fix it.</a:t>
            </a:r>
          </a:p>
        </p:txBody>
      </p:sp>
    </p:spTree>
    <p:extLst>
      <p:ext uri="{BB962C8B-B14F-4D97-AF65-F5344CB8AC3E}">
        <p14:creationId xmlns:p14="http://schemas.microsoft.com/office/powerpoint/2010/main" val="23756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0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4324" grpId="0" animBg="1"/>
      <p:bldP spid="2104325" grpId="0" animBg="1"/>
      <p:bldP spid="2104326" grpId="0" animBg="1"/>
      <p:bldP spid="2104327" grpId="0" animBg="1"/>
      <p:bldP spid="210432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FB90A01F-0923-1B4B-9C59-A8B99E7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F741C6-F93E-FB47-9175-40BEF033E5D3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216289C-D7E2-AE4C-85C4-7DD91A9B1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8AA6A80D-B0FE-1341-9B57-AC450022E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346" y="2076450"/>
            <a:ext cx="5877379" cy="790575"/>
          </a:xfrm>
        </p:spPr>
        <p:txBody>
          <a:bodyPr/>
          <a:lstStyle/>
          <a:p>
            <a:pPr eaLnBrk="1" hangingPunct="1"/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5D5A7ED0-AEE7-6F4E-96E5-B6CA26EA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9AE37595-B513-CA4B-8E07-46D29563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3800" name="Oval 6">
            <a:extLst>
              <a:ext uri="{FF2B5EF4-FFF2-40B4-BE49-F238E27FC236}">
                <a16:creationId xmlns:a16="http://schemas.microsoft.com/office/drawing/2014/main" id="{25F1B3F9-CEE4-8144-9B91-B730BA07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3801" name="Oval 7">
            <a:extLst>
              <a:ext uri="{FF2B5EF4-FFF2-40B4-BE49-F238E27FC236}">
                <a16:creationId xmlns:a16="http://schemas.microsoft.com/office/drawing/2014/main" id="{FB6192AA-7743-AD48-95B0-5BF09A7A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3802" name="Oval 8">
            <a:extLst>
              <a:ext uri="{FF2B5EF4-FFF2-40B4-BE49-F238E27FC236}">
                <a16:creationId xmlns:a16="http://schemas.microsoft.com/office/drawing/2014/main" id="{115DE8A3-D820-AD45-90D7-938EBDC9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 dirty="0"/>
              <a:t>16</a:t>
            </a:r>
          </a:p>
        </p:txBody>
      </p:sp>
      <p:sp>
        <p:nvSpPr>
          <p:cNvPr id="33803" name="Oval 9">
            <a:extLst>
              <a:ext uri="{FF2B5EF4-FFF2-40B4-BE49-F238E27FC236}">
                <a16:creationId xmlns:a16="http://schemas.microsoft.com/office/drawing/2014/main" id="{0ADEEE3D-CB51-E440-808E-DAD93C38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3804" name="Oval 10">
            <a:extLst>
              <a:ext uri="{FF2B5EF4-FFF2-40B4-BE49-F238E27FC236}">
                <a16:creationId xmlns:a16="http://schemas.microsoft.com/office/drawing/2014/main" id="{EB1FFF9A-7CEE-7C4F-9E63-4207E449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3805" name="Oval 11">
            <a:extLst>
              <a:ext uri="{FF2B5EF4-FFF2-40B4-BE49-F238E27FC236}">
                <a16:creationId xmlns:a16="http://schemas.microsoft.com/office/drawing/2014/main" id="{F910D1E4-6A08-8E4A-95A7-0AFC307C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3806" name="Oval 12">
            <a:extLst>
              <a:ext uri="{FF2B5EF4-FFF2-40B4-BE49-F238E27FC236}">
                <a16:creationId xmlns:a16="http://schemas.microsoft.com/office/drawing/2014/main" id="{79C72EB7-B6DC-6F41-AF3A-27EDAF31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3807" name="Oval 13">
            <a:extLst>
              <a:ext uri="{FF2B5EF4-FFF2-40B4-BE49-F238E27FC236}">
                <a16:creationId xmlns:a16="http://schemas.microsoft.com/office/drawing/2014/main" id="{F3986BD2-1750-F945-9AA0-6BCFDD00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3808" name="AutoShape 14">
            <a:extLst>
              <a:ext uri="{FF2B5EF4-FFF2-40B4-BE49-F238E27FC236}">
                <a16:creationId xmlns:a16="http://schemas.microsoft.com/office/drawing/2014/main" id="{F0FA16E1-253C-064F-AB32-E0BE7816F3B7}"/>
              </a:ext>
            </a:extLst>
          </p:cNvPr>
          <p:cNvCxnSpPr>
            <a:cxnSpLocks noChangeShapeType="1"/>
            <a:stCxn id="33798" idx="3"/>
            <a:endCxn id="3379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5">
            <a:extLst>
              <a:ext uri="{FF2B5EF4-FFF2-40B4-BE49-F238E27FC236}">
                <a16:creationId xmlns:a16="http://schemas.microsoft.com/office/drawing/2014/main" id="{77A924CB-D57A-3142-8FCE-EA001CC2736F}"/>
              </a:ext>
            </a:extLst>
          </p:cNvPr>
          <p:cNvCxnSpPr>
            <a:cxnSpLocks noChangeShapeType="1"/>
            <a:stCxn id="33799" idx="3"/>
            <a:endCxn id="3380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6">
            <a:extLst>
              <a:ext uri="{FF2B5EF4-FFF2-40B4-BE49-F238E27FC236}">
                <a16:creationId xmlns:a16="http://schemas.microsoft.com/office/drawing/2014/main" id="{2CE393D6-1C70-614B-BC1A-F9221D193932}"/>
              </a:ext>
            </a:extLst>
          </p:cNvPr>
          <p:cNvCxnSpPr>
            <a:cxnSpLocks noChangeShapeType="1"/>
            <a:stCxn id="33801" idx="3"/>
            <a:endCxn id="3380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7">
            <a:extLst>
              <a:ext uri="{FF2B5EF4-FFF2-40B4-BE49-F238E27FC236}">
                <a16:creationId xmlns:a16="http://schemas.microsoft.com/office/drawing/2014/main" id="{79F1D943-B345-F146-B732-A2CE6502BF7C}"/>
              </a:ext>
            </a:extLst>
          </p:cNvPr>
          <p:cNvCxnSpPr>
            <a:cxnSpLocks noChangeShapeType="1"/>
            <a:stCxn id="33801" idx="5"/>
            <a:endCxn id="3380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8">
            <a:extLst>
              <a:ext uri="{FF2B5EF4-FFF2-40B4-BE49-F238E27FC236}">
                <a16:creationId xmlns:a16="http://schemas.microsoft.com/office/drawing/2014/main" id="{545EAB07-5FCA-FA48-9EAC-781ED747A3B1}"/>
              </a:ext>
            </a:extLst>
          </p:cNvPr>
          <p:cNvCxnSpPr>
            <a:cxnSpLocks noChangeShapeType="1"/>
            <a:stCxn id="33799" idx="5"/>
            <a:endCxn id="3380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19">
            <a:extLst>
              <a:ext uri="{FF2B5EF4-FFF2-40B4-BE49-F238E27FC236}">
                <a16:creationId xmlns:a16="http://schemas.microsoft.com/office/drawing/2014/main" id="{524EF981-2F05-E349-A225-857F48C220BD}"/>
              </a:ext>
            </a:extLst>
          </p:cNvPr>
          <p:cNvCxnSpPr>
            <a:cxnSpLocks noChangeShapeType="1"/>
            <a:stCxn id="33802" idx="3"/>
            <a:endCxn id="3380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0">
            <a:extLst>
              <a:ext uri="{FF2B5EF4-FFF2-40B4-BE49-F238E27FC236}">
                <a16:creationId xmlns:a16="http://schemas.microsoft.com/office/drawing/2014/main" id="{E6942791-8818-E849-A8DF-80B6EB1AC2EE}"/>
              </a:ext>
            </a:extLst>
          </p:cNvPr>
          <p:cNvCxnSpPr>
            <a:cxnSpLocks noChangeShapeType="1"/>
            <a:stCxn id="33798" idx="5"/>
            <a:endCxn id="3380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1">
            <a:extLst>
              <a:ext uri="{FF2B5EF4-FFF2-40B4-BE49-F238E27FC236}">
                <a16:creationId xmlns:a16="http://schemas.microsoft.com/office/drawing/2014/main" id="{8569D652-B23A-4840-8B08-B0685E956E41}"/>
              </a:ext>
            </a:extLst>
          </p:cNvPr>
          <p:cNvCxnSpPr>
            <a:cxnSpLocks noChangeShapeType="1"/>
            <a:stCxn id="33800" idx="5"/>
            <a:endCxn id="3380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2">
            <a:extLst>
              <a:ext uri="{FF2B5EF4-FFF2-40B4-BE49-F238E27FC236}">
                <a16:creationId xmlns:a16="http://schemas.microsoft.com/office/drawing/2014/main" id="{38D68849-F73F-4346-8696-BF9CB4F915E9}"/>
              </a:ext>
            </a:extLst>
          </p:cNvPr>
          <p:cNvCxnSpPr>
            <a:cxnSpLocks noChangeShapeType="1"/>
            <a:stCxn id="33803" idx="7"/>
            <a:endCxn id="3380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Rectangle 23">
            <a:extLst>
              <a:ext uri="{FF2B5EF4-FFF2-40B4-BE49-F238E27FC236}">
                <a16:creationId xmlns:a16="http://schemas.microsoft.com/office/drawing/2014/main" id="{FC7F8C08-B594-2640-AB20-87A4A670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3818" name="Rectangle 24">
            <a:extLst>
              <a:ext uri="{FF2B5EF4-FFF2-40B4-BE49-F238E27FC236}">
                <a16:creationId xmlns:a16="http://schemas.microsoft.com/office/drawing/2014/main" id="{124A9C48-21FF-D04E-88A4-6A3FABEB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3819" name="Rectangle 25">
            <a:extLst>
              <a:ext uri="{FF2B5EF4-FFF2-40B4-BE49-F238E27FC236}">
                <a16:creationId xmlns:a16="http://schemas.microsoft.com/office/drawing/2014/main" id="{A311E385-4054-5447-AB9F-873319C0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3820" name="Rectangle 26">
            <a:extLst>
              <a:ext uri="{FF2B5EF4-FFF2-40B4-BE49-F238E27FC236}">
                <a16:creationId xmlns:a16="http://schemas.microsoft.com/office/drawing/2014/main" id="{F5557F77-4284-8D41-9663-F3787669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3821" name="Rectangle 27">
            <a:extLst>
              <a:ext uri="{FF2B5EF4-FFF2-40B4-BE49-F238E27FC236}">
                <a16:creationId xmlns:a16="http://schemas.microsoft.com/office/drawing/2014/main" id="{D52BF8F1-6043-544C-B206-8455485C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3822" name="Rectangle 28">
            <a:extLst>
              <a:ext uri="{FF2B5EF4-FFF2-40B4-BE49-F238E27FC236}">
                <a16:creationId xmlns:a16="http://schemas.microsoft.com/office/drawing/2014/main" id="{BD444222-B9F9-844F-90BC-F70D568A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3823" name="Rectangle 29">
            <a:extLst>
              <a:ext uri="{FF2B5EF4-FFF2-40B4-BE49-F238E27FC236}">
                <a16:creationId xmlns:a16="http://schemas.microsoft.com/office/drawing/2014/main" id="{C9C3BD38-C62C-2142-85ED-069C2F72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3824" name="Rectangle 30">
            <a:extLst>
              <a:ext uri="{FF2B5EF4-FFF2-40B4-BE49-F238E27FC236}">
                <a16:creationId xmlns:a16="http://schemas.microsoft.com/office/drawing/2014/main" id="{18D8D9D6-4010-9D41-B1CB-6041AF00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3825" name="Rectangle 31">
            <a:extLst>
              <a:ext uri="{FF2B5EF4-FFF2-40B4-BE49-F238E27FC236}">
                <a16:creationId xmlns:a16="http://schemas.microsoft.com/office/drawing/2014/main" id="{050DA3E3-3F5A-DB4C-BACF-7161573E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3826" name="Rectangle 32">
            <a:extLst>
              <a:ext uri="{FF2B5EF4-FFF2-40B4-BE49-F238E27FC236}">
                <a16:creationId xmlns:a16="http://schemas.microsoft.com/office/drawing/2014/main" id="{6C94440C-D400-EE43-A5F1-BB8270DA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3827" name="Rectangle 33">
            <a:extLst>
              <a:ext uri="{FF2B5EF4-FFF2-40B4-BE49-F238E27FC236}">
                <a16:creationId xmlns:a16="http://schemas.microsoft.com/office/drawing/2014/main" id="{1A89436F-05C8-AC49-85D1-85041D7D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419188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FB90A01F-0923-1B4B-9C59-A8B99E7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F741C6-F93E-FB47-9175-40BEF033E5D3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216289C-D7E2-AE4C-85C4-7DD91A9B1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8AA6A80D-B0FE-1341-9B57-AC450022E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346" y="2076450"/>
            <a:ext cx="5877379" cy="790575"/>
          </a:xfrm>
        </p:spPr>
        <p:txBody>
          <a:bodyPr/>
          <a:lstStyle/>
          <a:p>
            <a:pPr eaLnBrk="1" hangingPunct="1"/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5D5A7ED0-AEE7-6F4E-96E5-B6CA26EA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9AE37595-B513-CA4B-8E07-46D29563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3800" name="Oval 6">
            <a:extLst>
              <a:ext uri="{FF2B5EF4-FFF2-40B4-BE49-F238E27FC236}">
                <a16:creationId xmlns:a16="http://schemas.microsoft.com/office/drawing/2014/main" id="{25F1B3F9-CEE4-8144-9B91-B730BA07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3801" name="Oval 7">
            <a:extLst>
              <a:ext uri="{FF2B5EF4-FFF2-40B4-BE49-F238E27FC236}">
                <a16:creationId xmlns:a16="http://schemas.microsoft.com/office/drawing/2014/main" id="{FB6192AA-7743-AD48-95B0-5BF09A7A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3802" name="Oval 8">
            <a:extLst>
              <a:ext uri="{FF2B5EF4-FFF2-40B4-BE49-F238E27FC236}">
                <a16:creationId xmlns:a16="http://schemas.microsoft.com/office/drawing/2014/main" id="{115DE8A3-D820-AD45-90D7-938EBDC9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 dirty="0"/>
              <a:t>16</a:t>
            </a:r>
          </a:p>
        </p:txBody>
      </p:sp>
      <p:sp>
        <p:nvSpPr>
          <p:cNvPr id="33803" name="Oval 9">
            <a:extLst>
              <a:ext uri="{FF2B5EF4-FFF2-40B4-BE49-F238E27FC236}">
                <a16:creationId xmlns:a16="http://schemas.microsoft.com/office/drawing/2014/main" id="{0ADEEE3D-CB51-E440-808E-DAD93C38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3804" name="Oval 10">
            <a:extLst>
              <a:ext uri="{FF2B5EF4-FFF2-40B4-BE49-F238E27FC236}">
                <a16:creationId xmlns:a16="http://schemas.microsoft.com/office/drawing/2014/main" id="{EB1FFF9A-7CEE-7C4F-9E63-4207E449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3805" name="Oval 11">
            <a:extLst>
              <a:ext uri="{FF2B5EF4-FFF2-40B4-BE49-F238E27FC236}">
                <a16:creationId xmlns:a16="http://schemas.microsoft.com/office/drawing/2014/main" id="{F910D1E4-6A08-8E4A-95A7-0AFC307C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3806" name="Oval 12">
            <a:extLst>
              <a:ext uri="{FF2B5EF4-FFF2-40B4-BE49-F238E27FC236}">
                <a16:creationId xmlns:a16="http://schemas.microsoft.com/office/drawing/2014/main" id="{79C72EB7-B6DC-6F41-AF3A-27EDAF31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3807" name="Oval 13">
            <a:extLst>
              <a:ext uri="{FF2B5EF4-FFF2-40B4-BE49-F238E27FC236}">
                <a16:creationId xmlns:a16="http://schemas.microsoft.com/office/drawing/2014/main" id="{F3986BD2-1750-F945-9AA0-6BCFDD00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3808" name="AutoShape 14">
            <a:extLst>
              <a:ext uri="{FF2B5EF4-FFF2-40B4-BE49-F238E27FC236}">
                <a16:creationId xmlns:a16="http://schemas.microsoft.com/office/drawing/2014/main" id="{F0FA16E1-253C-064F-AB32-E0BE7816F3B7}"/>
              </a:ext>
            </a:extLst>
          </p:cNvPr>
          <p:cNvCxnSpPr>
            <a:cxnSpLocks noChangeShapeType="1"/>
            <a:stCxn id="33798" idx="3"/>
            <a:endCxn id="3379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5">
            <a:extLst>
              <a:ext uri="{FF2B5EF4-FFF2-40B4-BE49-F238E27FC236}">
                <a16:creationId xmlns:a16="http://schemas.microsoft.com/office/drawing/2014/main" id="{77A924CB-D57A-3142-8FCE-EA001CC2736F}"/>
              </a:ext>
            </a:extLst>
          </p:cNvPr>
          <p:cNvCxnSpPr>
            <a:cxnSpLocks noChangeShapeType="1"/>
            <a:stCxn id="33799" idx="3"/>
            <a:endCxn id="3380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6">
            <a:extLst>
              <a:ext uri="{FF2B5EF4-FFF2-40B4-BE49-F238E27FC236}">
                <a16:creationId xmlns:a16="http://schemas.microsoft.com/office/drawing/2014/main" id="{2CE393D6-1C70-614B-BC1A-F9221D193932}"/>
              </a:ext>
            </a:extLst>
          </p:cNvPr>
          <p:cNvCxnSpPr>
            <a:cxnSpLocks noChangeShapeType="1"/>
            <a:stCxn id="33801" idx="3"/>
            <a:endCxn id="3380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7">
            <a:extLst>
              <a:ext uri="{FF2B5EF4-FFF2-40B4-BE49-F238E27FC236}">
                <a16:creationId xmlns:a16="http://schemas.microsoft.com/office/drawing/2014/main" id="{79F1D943-B345-F146-B732-A2CE6502BF7C}"/>
              </a:ext>
            </a:extLst>
          </p:cNvPr>
          <p:cNvCxnSpPr>
            <a:cxnSpLocks noChangeShapeType="1"/>
            <a:stCxn id="33801" idx="5"/>
            <a:endCxn id="3380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8">
            <a:extLst>
              <a:ext uri="{FF2B5EF4-FFF2-40B4-BE49-F238E27FC236}">
                <a16:creationId xmlns:a16="http://schemas.microsoft.com/office/drawing/2014/main" id="{545EAB07-5FCA-FA48-9EAC-781ED747A3B1}"/>
              </a:ext>
            </a:extLst>
          </p:cNvPr>
          <p:cNvCxnSpPr>
            <a:cxnSpLocks noChangeShapeType="1"/>
            <a:stCxn id="33799" idx="5"/>
            <a:endCxn id="3380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19">
            <a:extLst>
              <a:ext uri="{FF2B5EF4-FFF2-40B4-BE49-F238E27FC236}">
                <a16:creationId xmlns:a16="http://schemas.microsoft.com/office/drawing/2014/main" id="{524EF981-2F05-E349-A225-857F48C220BD}"/>
              </a:ext>
            </a:extLst>
          </p:cNvPr>
          <p:cNvCxnSpPr>
            <a:cxnSpLocks noChangeShapeType="1"/>
            <a:stCxn id="33802" idx="3"/>
            <a:endCxn id="3380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0">
            <a:extLst>
              <a:ext uri="{FF2B5EF4-FFF2-40B4-BE49-F238E27FC236}">
                <a16:creationId xmlns:a16="http://schemas.microsoft.com/office/drawing/2014/main" id="{E6942791-8818-E849-A8DF-80B6EB1AC2EE}"/>
              </a:ext>
            </a:extLst>
          </p:cNvPr>
          <p:cNvCxnSpPr>
            <a:cxnSpLocks noChangeShapeType="1"/>
            <a:stCxn id="33798" idx="5"/>
            <a:endCxn id="3380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1">
            <a:extLst>
              <a:ext uri="{FF2B5EF4-FFF2-40B4-BE49-F238E27FC236}">
                <a16:creationId xmlns:a16="http://schemas.microsoft.com/office/drawing/2014/main" id="{8569D652-B23A-4840-8B08-B0685E956E41}"/>
              </a:ext>
            </a:extLst>
          </p:cNvPr>
          <p:cNvCxnSpPr>
            <a:cxnSpLocks noChangeShapeType="1"/>
            <a:stCxn id="33800" idx="5"/>
            <a:endCxn id="3380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2">
            <a:extLst>
              <a:ext uri="{FF2B5EF4-FFF2-40B4-BE49-F238E27FC236}">
                <a16:creationId xmlns:a16="http://schemas.microsoft.com/office/drawing/2014/main" id="{38D68849-F73F-4346-8696-BF9CB4F915E9}"/>
              </a:ext>
            </a:extLst>
          </p:cNvPr>
          <p:cNvCxnSpPr>
            <a:cxnSpLocks noChangeShapeType="1"/>
            <a:stCxn id="33803" idx="7"/>
            <a:endCxn id="3380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Rectangle 23">
            <a:extLst>
              <a:ext uri="{FF2B5EF4-FFF2-40B4-BE49-F238E27FC236}">
                <a16:creationId xmlns:a16="http://schemas.microsoft.com/office/drawing/2014/main" id="{FC7F8C08-B594-2640-AB20-87A4A670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3818" name="Rectangle 24">
            <a:extLst>
              <a:ext uri="{FF2B5EF4-FFF2-40B4-BE49-F238E27FC236}">
                <a16:creationId xmlns:a16="http://schemas.microsoft.com/office/drawing/2014/main" id="{124A9C48-21FF-D04E-88A4-6A3FABEB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3819" name="Rectangle 25">
            <a:extLst>
              <a:ext uri="{FF2B5EF4-FFF2-40B4-BE49-F238E27FC236}">
                <a16:creationId xmlns:a16="http://schemas.microsoft.com/office/drawing/2014/main" id="{A311E385-4054-5447-AB9F-873319C0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3820" name="Rectangle 26">
            <a:extLst>
              <a:ext uri="{FF2B5EF4-FFF2-40B4-BE49-F238E27FC236}">
                <a16:creationId xmlns:a16="http://schemas.microsoft.com/office/drawing/2014/main" id="{F5557F77-4284-8D41-9663-F3787669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3821" name="Rectangle 27">
            <a:extLst>
              <a:ext uri="{FF2B5EF4-FFF2-40B4-BE49-F238E27FC236}">
                <a16:creationId xmlns:a16="http://schemas.microsoft.com/office/drawing/2014/main" id="{D52BF8F1-6043-544C-B206-8455485C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3822" name="Rectangle 28">
            <a:extLst>
              <a:ext uri="{FF2B5EF4-FFF2-40B4-BE49-F238E27FC236}">
                <a16:creationId xmlns:a16="http://schemas.microsoft.com/office/drawing/2014/main" id="{BD444222-B9F9-844F-90BC-F70D568A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3823" name="Rectangle 29">
            <a:extLst>
              <a:ext uri="{FF2B5EF4-FFF2-40B4-BE49-F238E27FC236}">
                <a16:creationId xmlns:a16="http://schemas.microsoft.com/office/drawing/2014/main" id="{C9C3BD38-C62C-2142-85ED-069C2F72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3824" name="Rectangle 30">
            <a:extLst>
              <a:ext uri="{FF2B5EF4-FFF2-40B4-BE49-F238E27FC236}">
                <a16:creationId xmlns:a16="http://schemas.microsoft.com/office/drawing/2014/main" id="{18D8D9D6-4010-9D41-B1CB-6041AF00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3825" name="Rectangle 31">
            <a:extLst>
              <a:ext uri="{FF2B5EF4-FFF2-40B4-BE49-F238E27FC236}">
                <a16:creationId xmlns:a16="http://schemas.microsoft.com/office/drawing/2014/main" id="{050DA3E3-3F5A-DB4C-BACF-7161573E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3826" name="Rectangle 32">
            <a:extLst>
              <a:ext uri="{FF2B5EF4-FFF2-40B4-BE49-F238E27FC236}">
                <a16:creationId xmlns:a16="http://schemas.microsoft.com/office/drawing/2014/main" id="{6C94440C-D400-EE43-A5F1-BB8270DA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3827" name="Rectangle 33">
            <a:extLst>
              <a:ext uri="{FF2B5EF4-FFF2-40B4-BE49-F238E27FC236}">
                <a16:creationId xmlns:a16="http://schemas.microsoft.com/office/drawing/2014/main" id="{1A89436F-05C8-AC49-85D1-85041D7D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C218A-C94C-49EB-9700-B8E54A4B6039}"/>
              </a:ext>
            </a:extLst>
          </p:cNvPr>
          <p:cNvSpPr txBox="1"/>
          <p:nvPr/>
        </p:nvSpPr>
        <p:spPr>
          <a:xfrm>
            <a:off x="5334000" y="1866900"/>
            <a:ext cx="28956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Leaves are all</a:t>
            </a:r>
          </a:p>
          <a:p>
            <a:r>
              <a:rPr lang="en-US" dirty="0">
                <a:solidFill>
                  <a:schemeClr val="accent6"/>
                </a:solidFill>
              </a:rPr>
              <a:t>valid heaps (implicitly)</a:t>
            </a:r>
          </a:p>
        </p:txBody>
      </p:sp>
    </p:spTree>
    <p:extLst>
      <p:ext uri="{BB962C8B-B14F-4D97-AF65-F5344CB8AC3E}">
        <p14:creationId xmlns:p14="http://schemas.microsoft.com/office/powerpoint/2010/main" val="7584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FB90A01F-0923-1B4B-9C59-A8B99E7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F741C6-F93E-FB47-9175-40BEF033E5D3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216289C-D7E2-AE4C-85C4-7DD91A9B1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8AA6A80D-B0FE-1341-9B57-AC450022E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346" y="2076450"/>
            <a:ext cx="5877379" cy="790575"/>
          </a:xfrm>
        </p:spPr>
        <p:txBody>
          <a:bodyPr/>
          <a:lstStyle/>
          <a:p>
            <a:pPr eaLnBrk="1" hangingPunct="1"/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5D5A7ED0-AEE7-6F4E-96E5-B6CA26EA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9AE37595-B513-CA4B-8E07-46D29563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3800" name="Oval 6">
            <a:extLst>
              <a:ext uri="{FF2B5EF4-FFF2-40B4-BE49-F238E27FC236}">
                <a16:creationId xmlns:a16="http://schemas.microsoft.com/office/drawing/2014/main" id="{25F1B3F9-CEE4-8144-9B91-B730BA07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3801" name="Oval 7">
            <a:extLst>
              <a:ext uri="{FF2B5EF4-FFF2-40B4-BE49-F238E27FC236}">
                <a16:creationId xmlns:a16="http://schemas.microsoft.com/office/drawing/2014/main" id="{FB6192AA-7743-AD48-95B0-5BF09A7A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3802" name="Oval 8">
            <a:extLst>
              <a:ext uri="{FF2B5EF4-FFF2-40B4-BE49-F238E27FC236}">
                <a16:creationId xmlns:a16="http://schemas.microsoft.com/office/drawing/2014/main" id="{115DE8A3-D820-AD45-90D7-938EBDC9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 dirty="0"/>
              <a:t>16</a:t>
            </a:r>
          </a:p>
        </p:txBody>
      </p:sp>
      <p:sp>
        <p:nvSpPr>
          <p:cNvPr id="33803" name="Oval 9">
            <a:extLst>
              <a:ext uri="{FF2B5EF4-FFF2-40B4-BE49-F238E27FC236}">
                <a16:creationId xmlns:a16="http://schemas.microsoft.com/office/drawing/2014/main" id="{0ADEEE3D-CB51-E440-808E-DAD93C38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3804" name="Oval 10">
            <a:extLst>
              <a:ext uri="{FF2B5EF4-FFF2-40B4-BE49-F238E27FC236}">
                <a16:creationId xmlns:a16="http://schemas.microsoft.com/office/drawing/2014/main" id="{EB1FFF9A-7CEE-7C4F-9E63-4207E449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3805" name="Oval 11">
            <a:extLst>
              <a:ext uri="{FF2B5EF4-FFF2-40B4-BE49-F238E27FC236}">
                <a16:creationId xmlns:a16="http://schemas.microsoft.com/office/drawing/2014/main" id="{F910D1E4-6A08-8E4A-95A7-0AFC307C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3806" name="Oval 12">
            <a:extLst>
              <a:ext uri="{FF2B5EF4-FFF2-40B4-BE49-F238E27FC236}">
                <a16:creationId xmlns:a16="http://schemas.microsoft.com/office/drawing/2014/main" id="{79C72EB7-B6DC-6F41-AF3A-27EDAF31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3807" name="Oval 13">
            <a:extLst>
              <a:ext uri="{FF2B5EF4-FFF2-40B4-BE49-F238E27FC236}">
                <a16:creationId xmlns:a16="http://schemas.microsoft.com/office/drawing/2014/main" id="{F3986BD2-1750-F945-9AA0-6BCFDD00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3808" name="AutoShape 14">
            <a:extLst>
              <a:ext uri="{FF2B5EF4-FFF2-40B4-BE49-F238E27FC236}">
                <a16:creationId xmlns:a16="http://schemas.microsoft.com/office/drawing/2014/main" id="{F0FA16E1-253C-064F-AB32-E0BE7816F3B7}"/>
              </a:ext>
            </a:extLst>
          </p:cNvPr>
          <p:cNvCxnSpPr>
            <a:cxnSpLocks noChangeShapeType="1"/>
            <a:stCxn id="33798" idx="3"/>
            <a:endCxn id="3379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5">
            <a:extLst>
              <a:ext uri="{FF2B5EF4-FFF2-40B4-BE49-F238E27FC236}">
                <a16:creationId xmlns:a16="http://schemas.microsoft.com/office/drawing/2014/main" id="{77A924CB-D57A-3142-8FCE-EA001CC2736F}"/>
              </a:ext>
            </a:extLst>
          </p:cNvPr>
          <p:cNvCxnSpPr>
            <a:cxnSpLocks noChangeShapeType="1"/>
            <a:stCxn id="33799" idx="3"/>
            <a:endCxn id="3380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6">
            <a:extLst>
              <a:ext uri="{FF2B5EF4-FFF2-40B4-BE49-F238E27FC236}">
                <a16:creationId xmlns:a16="http://schemas.microsoft.com/office/drawing/2014/main" id="{2CE393D6-1C70-614B-BC1A-F9221D193932}"/>
              </a:ext>
            </a:extLst>
          </p:cNvPr>
          <p:cNvCxnSpPr>
            <a:cxnSpLocks noChangeShapeType="1"/>
            <a:stCxn id="33801" idx="3"/>
            <a:endCxn id="3380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7">
            <a:extLst>
              <a:ext uri="{FF2B5EF4-FFF2-40B4-BE49-F238E27FC236}">
                <a16:creationId xmlns:a16="http://schemas.microsoft.com/office/drawing/2014/main" id="{79F1D943-B345-F146-B732-A2CE6502BF7C}"/>
              </a:ext>
            </a:extLst>
          </p:cNvPr>
          <p:cNvCxnSpPr>
            <a:cxnSpLocks noChangeShapeType="1"/>
            <a:stCxn id="33801" idx="5"/>
            <a:endCxn id="3380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8">
            <a:extLst>
              <a:ext uri="{FF2B5EF4-FFF2-40B4-BE49-F238E27FC236}">
                <a16:creationId xmlns:a16="http://schemas.microsoft.com/office/drawing/2014/main" id="{545EAB07-5FCA-FA48-9EAC-781ED747A3B1}"/>
              </a:ext>
            </a:extLst>
          </p:cNvPr>
          <p:cNvCxnSpPr>
            <a:cxnSpLocks noChangeShapeType="1"/>
            <a:stCxn id="33799" idx="5"/>
            <a:endCxn id="3380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19">
            <a:extLst>
              <a:ext uri="{FF2B5EF4-FFF2-40B4-BE49-F238E27FC236}">
                <a16:creationId xmlns:a16="http://schemas.microsoft.com/office/drawing/2014/main" id="{524EF981-2F05-E349-A225-857F48C220BD}"/>
              </a:ext>
            </a:extLst>
          </p:cNvPr>
          <p:cNvCxnSpPr>
            <a:cxnSpLocks noChangeShapeType="1"/>
            <a:stCxn id="33802" idx="3"/>
            <a:endCxn id="3380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0">
            <a:extLst>
              <a:ext uri="{FF2B5EF4-FFF2-40B4-BE49-F238E27FC236}">
                <a16:creationId xmlns:a16="http://schemas.microsoft.com/office/drawing/2014/main" id="{E6942791-8818-E849-A8DF-80B6EB1AC2EE}"/>
              </a:ext>
            </a:extLst>
          </p:cNvPr>
          <p:cNvCxnSpPr>
            <a:cxnSpLocks noChangeShapeType="1"/>
            <a:stCxn id="33798" idx="5"/>
            <a:endCxn id="3380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1">
            <a:extLst>
              <a:ext uri="{FF2B5EF4-FFF2-40B4-BE49-F238E27FC236}">
                <a16:creationId xmlns:a16="http://schemas.microsoft.com/office/drawing/2014/main" id="{8569D652-B23A-4840-8B08-B0685E956E41}"/>
              </a:ext>
            </a:extLst>
          </p:cNvPr>
          <p:cNvCxnSpPr>
            <a:cxnSpLocks noChangeShapeType="1"/>
            <a:stCxn id="33800" idx="5"/>
            <a:endCxn id="3380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2">
            <a:extLst>
              <a:ext uri="{FF2B5EF4-FFF2-40B4-BE49-F238E27FC236}">
                <a16:creationId xmlns:a16="http://schemas.microsoft.com/office/drawing/2014/main" id="{38D68849-F73F-4346-8696-BF9CB4F915E9}"/>
              </a:ext>
            </a:extLst>
          </p:cNvPr>
          <p:cNvCxnSpPr>
            <a:cxnSpLocks noChangeShapeType="1"/>
            <a:stCxn id="33803" idx="7"/>
            <a:endCxn id="3380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Rectangle 23">
            <a:extLst>
              <a:ext uri="{FF2B5EF4-FFF2-40B4-BE49-F238E27FC236}">
                <a16:creationId xmlns:a16="http://schemas.microsoft.com/office/drawing/2014/main" id="{FC7F8C08-B594-2640-AB20-87A4A670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3818" name="Rectangle 24">
            <a:extLst>
              <a:ext uri="{FF2B5EF4-FFF2-40B4-BE49-F238E27FC236}">
                <a16:creationId xmlns:a16="http://schemas.microsoft.com/office/drawing/2014/main" id="{124A9C48-21FF-D04E-88A4-6A3FABEB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3819" name="Rectangle 25">
            <a:extLst>
              <a:ext uri="{FF2B5EF4-FFF2-40B4-BE49-F238E27FC236}">
                <a16:creationId xmlns:a16="http://schemas.microsoft.com/office/drawing/2014/main" id="{A311E385-4054-5447-AB9F-873319C0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3820" name="Rectangle 26">
            <a:extLst>
              <a:ext uri="{FF2B5EF4-FFF2-40B4-BE49-F238E27FC236}">
                <a16:creationId xmlns:a16="http://schemas.microsoft.com/office/drawing/2014/main" id="{F5557F77-4284-8D41-9663-F3787669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3822" name="Rectangle 28">
            <a:extLst>
              <a:ext uri="{FF2B5EF4-FFF2-40B4-BE49-F238E27FC236}">
                <a16:creationId xmlns:a16="http://schemas.microsoft.com/office/drawing/2014/main" id="{BD444222-B9F9-844F-90BC-F70D568A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3823" name="Rectangle 29">
            <a:extLst>
              <a:ext uri="{FF2B5EF4-FFF2-40B4-BE49-F238E27FC236}">
                <a16:creationId xmlns:a16="http://schemas.microsoft.com/office/drawing/2014/main" id="{C9C3BD38-C62C-2142-85ED-069C2F72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3824" name="Rectangle 30">
            <a:extLst>
              <a:ext uri="{FF2B5EF4-FFF2-40B4-BE49-F238E27FC236}">
                <a16:creationId xmlns:a16="http://schemas.microsoft.com/office/drawing/2014/main" id="{18D8D9D6-4010-9D41-B1CB-6041AF00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3825" name="Rectangle 31">
            <a:extLst>
              <a:ext uri="{FF2B5EF4-FFF2-40B4-BE49-F238E27FC236}">
                <a16:creationId xmlns:a16="http://schemas.microsoft.com/office/drawing/2014/main" id="{050DA3E3-3F5A-DB4C-BACF-7161573E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3826" name="Rectangle 32">
            <a:extLst>
              <a:ext uri="{FF2B5EF4-FFF2-40B4-BE49-F238E27FC236}">
                <a16:creationId xmlns:a16="http://schemas.microsoft.com/office/drawing/2014/main" id="{6C94440C-D400-EE43-A5F1-BB8270DA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3827" name="Rectangle 33">
            <a:extLst>
              <a:ext uri="{FF2B5EF4-FFF2-40B4-BE49-F238E27FC236}">
                <a16:creationId xmlns:a16="http://schemas.microsoft.com/office/drawing/2014/main" id="{1A89436F-05C8-AC49-85D1-85041D7D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C218A-C94C-49EB-9700-B8E54A4B6039}"/>
              </a:ext>
            </a:extLst>
          </p:cNvPr>
          <p:cNvSpPr txBox="1"/>
          <p:nvPr/>
        </p:nvSpPr>
        <p:spPr>
          <a:xfrm>
            <a:off x="5334000" y="1866900"/>
            <a:ext cx="28956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Leaves are all</a:t>
            </a:r>
          </a:p>
          <a:p>
            <a:r>
              <a:rPr lang="en-US" dirty="0">
                <a:solidFill>
                  <a:schemeClr val="accent6"/>
                </a:solidFill>
              </a:rPr>
              <a:t>valid heaps (implicitly)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669C6-1AA8-487F-8A72-06A21091A0F2}"/>
              </a:ext>
            </a:extLst>
          </p:cNvPr>
          <p:cNvSpPr txBox="1"/>
          <p:nvPr/>
        </p:nvSpPr>
        <p:spPr>
          <a:xfrm>
            <a:off x="5334000" y="2641163"/>
            <a:ext cx="289560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 let us look at each internal node, from bottom to top, and fix if necessary</a:t>
            </a:r>
          </a:p>
        </p:txBody>
      </p:sp>
      <p:sp>
        <p:nvSpPr>
          <p:cNvPr id="33821" name="Rectangle 27">
            <a:extLst>
              <a:ext uri="{FF2B5EF4-FFF2-40B4-BE49-F238E27FC236}">
                <a16:creationId xmlns:a16="http://schemas.microsoft.com/office/drawing/2014/main" id="{D52BF8F1-6043-544C-B206-8455485C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15158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72E08F6B-A88D-624D-912C-A5C887DD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12A65B-FCF3-974D-A4FE-AAFA8C040470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34821" name="Oval 3">
            <a:extLst>
              <a:ext uri="{FF2B5EF4-FFF2-40B4-BE49-F238E27FC236}">
                <a16:creationId xmlns:a16="http://schemas.microsoft.com/office/drawing/2014/main" id="{E99D4CD5-131C-864D-BA23-6F1837DE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4822" name="Oval 4">
            <a:extLst>
              <a:ext uri="{FF2B5EF4-FFF2-40B4-BE49-F238E27FC236}">
                <a16:creationId xmlns:a16="http://schemas.microsoft.com/office/drawing/2014/main" id="{DC349F9B-5618-B849-A207-05AC70D2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4823" name="Oval 5">
            <a:extLst>
              <a:ext uri="{FF2B5EF4-FFF2-40B4-BE49-F238E27FC236}">
                <a16:creationId xmlns:a16="http://schemas.microsoft.com/office/drawing/2014/main" id="{30452E98-E055-DB47-98E7-651EFA6A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4824" name="Oval 6">
            <a:extLst>
              <a:ext uri="{FF2B5EF4-FFF2-40B4-BE49-F238E27FC236}">
                <a16:creationId xmlns:a16="http://schemas.microsoft.com/office/drawing/2014/main" id="{0A4C3F4D-8328-3448-A2E2-11681C52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4825" name="Oval 7">
            <a:extLst>
              <a:ext uri="{FF2B5EF4-FFF2-40B4-BE49-F238E27FC236}">
                <a16:creationId xmlns:a16="http://schemas.microsoft.com/office/drawing/2014/main" id="{5CC33774-359F-DB40-A4CF-70FCA6EB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4826" name="Oval 8">
            <a:extLst>
              <a:ext uri="{FF2B5EF4-FFF2-40B4-BE49-F238E27FC236}">
                <a16:creationId xmlns:a16="http://schemas.microsoft.com/office/drawing/2014/main" id="{B1EF0A06-BBC7-B447-B70E-2AEA24CD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4827" name="Oval 9">
            <a:extLst>
              <a:ext uri="{FF2B5EF4-FFF2-40B4-BE49-F238E27FC236}">
                <a16:creationId xmlns:a16="http://schemas.microsoft.com/office/drawing/2014/main" id="{0A12A3B7-7A01-874C-826E-123E93F2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4828" name="Oval 10">
            <a:extLst>
              <a:ext uri="{FF2B5EF4-FFF2-40B4-BE49-F238E27FC236}">
                <a16:creationId xmlns:a16="http://schemas.microsoft.com/office/drawing/2014/main" id="{EDD2F110-EB53-344C-8C59-010AE83D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4829" name="Oval 11">
            <a:extLst>
              <a:ext uri="{FF2B5EF4-FFF2-40B4-BE49-F238E27FC236}">
                <a16:creationId xmlns:a16="http://schemas.microsoft.com/office/drawing/2014/main" id="{93CEED09-1FED-DB4A-9747-F26BB8FC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4830" name="Oval 12">
            <a:extLst>
              <a:ext uri="{FF2B5EF4-FFF2-40B4-BE49-F238E27FC236}">
                <a16:creationId xmlns:a16="http://schemas.microsoft.com/office/drawing/2014/main" id="{24E0458B-979B-D941-9AE2-02CC73BC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4831" name="AutoShape 13">
            <a:extLst>
              <a:ext uri="{FF2B5EF4-FFF2-40B4-BE49-F238E27FC236}">
                <a16:creationId xmlns:a16="http://schemas.microsoft.com/office/drawing/2014/main" id="{185899A4-5793-5A41-A085-2880768879EA}"/>
              </a:ext>
            </a:extLst>
          </p:cNvPr>
          <p:cNvCxnSpPr>
            <a:cxnSpLocks noChangeShapeType="1"/>
            <a:stCxn id="34821" idx="3"/>
            <a:endCxn id="3482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AutoShape 14">
            <a:extLst>
              <a:ext uri="{FF2B5EF4-FFF2-40B4-BE49-F238E27FC236}">
                <a16:creationId xmlns:a16="http://schemas.microsoft.com/office/drawing/2014/main" id="{F2E71CC0-EE50-C645-82E6-21353DDFF972}"/>
              </a:ext>
            </a:extLst>
          </p:cNvPr>
          <p:cNvCxnSpPr>
            <a:cxnSpLocks noChangeShapeType="1"/>
            <a:stCxn id="34822" idx="3"/>
            <a:endCxn id="3482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5">
            <a:extLst>
              <a:ext uri="{FF2B5EF4-FFF2-40B4-BE49-F238E27FC236}">
                <a16:creationId xmlns:a16="http://schemas.microsoft.com/office/drawing/2014/main" id="{6BE841B3-F378-404D-A69D-A7D3AA2ABA5A}"/>
              </a:ext>
            </a:extLst>
          </p:cNvPr>
          <p:cNvCxnSpPr>
            <a:cxnSpLocks noChangeShapeType="1"/>
            <a:stCxn id="34824" idx="3"/>
            <a:endCxn id="3482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6">
            <a:extLst>
              <a:ext uri="{FF2B5EF4-FFF2-40B4-BE49-F238E27FC236}">
                <a16:creationId xmlns:a16="http://schemas.microsoft.com/office/drawing/2014/main" id="{EA7BBAB3-6FEF-4946-91A2-EB7D6C794704}"/>
              </a:ext>
            </a:extLst>
          </p:cNvPr>
          <p:cNvCxnSpPr>
            <a:cxnSpLocks noChangeShapeType="1"/>
            <a:stCxn id="34824" idx="5"/>
            <a:endCxn id="3482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7">
            <a:extLst>
              <a:ext uri="{FF2B5EF4-FFF2-40B4-BE49-F238E27FC236}">
                <a16:creationId xmlns:a16="http://schemas.microsoft.com/office/drawing/2014/main" id="{DC3A42B5-9CC1-7B43-B91D-035099D675A3}"/>
              </a:ext>
            </a:extLst>
          </p:cNvPr>
          <p:cNvCxnSpPr>
            <a:cxnSpLocks noChangeShapeType="1"/>
            <a:stCxn id="34822" idx="5"/>
            <a:endCxn id="3482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18">
            <a:extLst>
              <a:ext uri="{FF2B5EF4-FFF2-40B4-BE49-F238E27FC236}">
                <a16:creationId xmlns:a16="http://schemas.microsoft.com/office/drawing/2014/main" id="{8A437A50-7021-B844-A1D5-F66D416800AF}"/>
              </a:ext>
            </a:extLst>
          </p:cNvPr>
          <p:cNvCxnSpPr>
            <a:cxnSpLocks noChangeShapeType="1"/>
            <a:stCxn id="34825" idx="3"/>
            <a:endCxn id="3483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19">
            <a:extLst>
              <a:ext uri="{FF2B5EF4-FFF2-40B4-BE49-F238E27FC236}">
                <a16:creationId xmlns:a16="http://schemas.microsoft.com/office/drawing/2014/main" id="{66E20344-6331-EE49-B820-1F0BF16167D0}"/>
              </a:ext>
            </a:extLst>
          </p:cNvPr>
          <p:cNvCxnSpPr>
            <a:cxnSpLocks noChangeShapeType="1"/>
            <a:stCxn id="34821" idx="5"/>
            <a:endCxn id="3482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0">
            <a:extLst>
              <a:ext uri="{FF2B5EF4-FFF2-40B4-BE49-F238E27FC236}">
                <a16:creationId xmlns:a16="http://schemas.microsoft.com/office/drawing/2014/main" id="{C8706ED1-7BB6-924E-9F8D-416254734A4D}"/>
              </a:ext>
            </a:extLst>
          </p:cNvPr>
          <p:cNvCxnSpPr>
            <a:cxnSpLocks noChangeShapeType="1"/>
            <a:stCxn id="34823" idx="5"/>
            <a:endCxn id="3482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1">
            <a:extLst>
              <a:ext uri="{FF2B5EF4-FFF2-40B4-BE49-F238E27FC236}">
                <a16:creationId xmlns:a16="http://schemas.microsoft.com/office/drawing/2014/main" id="{20E2CCC6-D67B-C242-A58D-2CE54BDAF227}"/>
              </a:ext>
            </a:extLst>
          </p:cNvPr>
          <p:cNvCxnSpPr>
            <a:cxnSpLocks noChangeShapeType="1"/>
            <a:stCxn id="34826" idx="7"/>
            <a:endCxn id="3482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Rectangle 22">
            <a:extLst>
              <a:ext uri="{FF2B5EF4-FFF2-40B4-BE49-F238E27FC236}">
                <a16:creationId xmlns:a16="http://schemas.microsoft.com/office/drawing/2014/main" id="{BE694D06-BCB2-E847-AF87-FBA78165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4841" name="Rectangle 23">
            <a:extLst>
              <a:ext uri="{FF2B5EF4-FFF2-40B4-BE49-F238E27FC236}">
                <a16:creationId xmlns:a16="http://schemas.microsoft.com/office/drawing/2014/main" id="{0C1A3B8F-0DF9-744A-9C12-BC7F5F21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4842" name="Rectangle 24">
            <a:extLst>
              <a:ext uri="{FF2B5EF4-FFF2-40B4-BE49-F238E27FC236}">
                <a16:creationId xmlns:a16="http://schemas.microsoft.com/office/drawing/2014/main" id="{BB9BC7B6-BFB2-0E47-8583-4E9467B3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4843" name="Rectangle 25">
            <a:extLst>
              <a:ext uri="{FF2B5EF4-FFF2-40B4-BE49-F238E27FC236}">
                <a16:creationId xmlns:a16="http://schemas.microsoft.com/office/drawing/2014/main" id="{61970DE1-C330-3243-A744-CFA156F1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4845" name="Rectangle 27">
            <a:extLst>
              <a:ext uri="{FF2B5EF4-FFF2-40B4-BE49-F238E27FC236}">
                <a16:creationId xmlns:a16="http://schemas.microsoft.com/office/drawing/2014/main" id="{95D68F68-4884-1E4F-91F0-FC79DFEF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4846" name="Rectangle 28">
            <a:extLst>
              <a:ext uri="{FF2B5EF4-FFF2-40B4-BE49-F238E27FC236}">
                <a16:creationId xmlns:a16="http://schemas.microsoft.com/office/drawing/2014/main" id="{25252378-14E7-554E-AE1E-FB8D249F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4847" name="Rectangle 29">
            <a:extLst>
              <a:ext uri="{FF2B5EF4-FFF2-40B4-BE49-F238E27FC236}">
                <a16:creationId xmlns:a16="http://schemas.microsoft.com/office/drawing/2014/main" id="{4C2E6DC4-9252-6F4D-A43B-B129BA75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4848" name="Rectangle 30">
            <a:extLst>
              <a:ext uri="{FF2B5EF4-FFF2-40B4-BE49-F238E27FC236}">
                <a16:creationId xmlns:a16="http://schemas.microsoft.com/office/drawing/2014/main" id="{38713C88-B86D-D54A-9B08-3CCFD8BD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4849" name="Rectangle 31">
            <a:extLst>
              <a:ext uri="{FF2B5EF4-FFF2-40B4-BE49-F238E27FC236}">
                <a16:creationId xmlns:a16="http://schemas.microsoft.com/office/drawing/2014/main" id="{1EDAC38B-DBD6-0B49-8FB4-E617F064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4850" name="Rectangle 32">
            <a:extLst>
              <a:ext uri="{FF2B5EF4-FFF2-40B4-BE49-F238E27FC236}">
                <a16:creationId xmlns:a16="http://schemas.microsoft.com/office/drawing/2014/main" id="{864B5869-B30D-3B45-A54E-85B31097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24E23AF7-5280-C248-A9DA-7ABD95EDC899}"/>
              </a:ext>
            </a:extLst>
          </p:cNvPr>
          <p:cNvSpPr txBox="1">
            <a:spLocks noChangeArrowheads="1"/>
          </p:cNvSpPr>
          <p:nvPr/>
        </p:nvSpPr>
        <p:spPr>
          <a:xfrm>
            <a:off x="837746" y="7620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4844" name="Rectangle 26">
            <a:extLst>
              <a:ext uri="{FF2B5EF4-FFF2-40B4-BE49-F238E27FC236}">
                <a16:creationId xmlns:a16="http://schemas.microsoft.com/office/drawing/2014/main" id="{A25718EF-9E88-6643-8B7F-8DEE92A4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329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C81A8053-1B99-EE48-9281-26E84310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B4A5EA-D727-E24D-BC37-677AB2B330CC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35845" name="Oval 3">
            <a:extLst>
              <a:ext uri="{FF2B5EF4-FFF2-40B4-BE49-F238E27FC236}">
                <a16:creationId xmlns:a16="http://schemas.microsoft.com/office/drawing/2014/main" id="{67025A73-A59F-574E-9B89-D0BE0967D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5846" name="Oval 4">
            <a:extLst>
              <a:ext uri="{FF2B5EF4-FFF2-40B4-BE49-F238E27FC236}">
                <a16:creationId xmlns:a16="http://schemas.microsoft.com/office/drawing/2014/main" id="{017F912E-405C-3B4E-BA17-854AAD19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5847" name="Oval 5">
            <a:extLst>
              <a:ext uri="{FF2B5EF4-FFF2-40B4-BE49-F238E27FC236}">
                <a16:creationId xmlns:a16="http://schemas.microsoft.com/office/drawing/2014/main" id="{8313CA71-53C6-684F-977C-3E1ECE1BD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5849" name="Oval 7">
            <a:extLst>
              <a:ext uri="{FF2B5EF4-FFF2-40B4-BE49-F238E27FC236}">
                <a16:creationId xmlns:a16="http://schemas.microsoft.com/office/drawing/2014/main" id="{664A4D12-0C60-4642-ACD5-F473A2ED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5850" name="Oval 8">
            <a:extLst>
              <a:ext uri="{FF2B5EF4-FFF2-40B4-BE49-F238E27FC236}">
                <a16:creationId xmlns:a16="http://schemas.microsoft.com/office/drawing/2014/main" id="{A166396B-07EA-544E-872D-06127B25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5851" name="Oval 9">
            <a:extLst>
              <a:ext uri="{FF2B5EF4-FFF2-40B4-BE49-F238E27FC236}">
                <a16:creationId xmlns:a16="http://schemas.microsoft.com/office/drawing/2014/main" id="{A9D31E47-659D-F549-91DB-85353890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5852" name="Oval 10">
            <a:extLst>
              <a:ext uri="{FF2B5EF4-FFF2-40B4-BE49-F238E27FC236}">
                <a16:creationId xmlns:a16="http://schemas.microsoft.com/office/drawing/2014/main" id="{2A9662F4-FC45-EE41-9966-3CBCB905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5853" name="Oval 11">
            <a:extLst>
              <a:ext uri="{FF2B5EF4-FFF2-40B4-BE49-F238E27FC236}">
                <a16:creationId xmlns:a16="http://schemas.microsoft.com/office/drawing/2014/main" id="{0B510E6B-8C04-C44D-B1BE-3AE1C452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5854" name="Oval 12">
            <a:extLst>
              <a:ext uri="{FF2B5EF4-FFF2-40B4-BE49-F238E27FC236}">
                <a16:creationId xmlns:a16="http://schemas.microsoft.com/office/drawing/2014/main" id="{3349C3B6-2246-2144-A97F-1F9F09FB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5855" name="AutoShape 13">
            <a:extLst>
              <a:ext uri="{FF2B5EF4-FFF2-40B4-BE49-F238E27FC236}">
                <a16:creationId xmlns:a16="http://schemas.microsoft.com/office/drawing/2014/main" id="{0DDA5C4A-BE62-8745-8E18-001D121279E3}"/>
              </a:ext>
            </a:extLst>
          </p:cNvPr>
          <p:cNvCxnSpPr>
            <a:cxnSpLocks noChangeShapeType="1"/>
            <a:stCxn id="35845" idx="3"/>
            <a:endCxn id="3584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4">
            <a:extLst>
              <a:ext uri="{FF2B5EF4-FFF2-40B4-BE49-F238E27FC236}">
                <a16:creationId xmlns:a16="http://schemas.microsoft.com/office/drawing/2014/main" id="{43ED2680-0BD9-0F40-B7C9-867E66979847}"/>
              </a:ext>
            </a:extLst>
          </p:cNvPr>
          <p:cNvCxnSpPr>
            <a:cxnSpLocks noChangeShapeType="1"/>
            <a:stCxn id="35846" idx="3"/>
            <a:endCxn id="3584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5">
            <a:extLst>
              <a:ext uri="{FF2B5EF4-FFF2-40B4-BE49-F238E27FC236}">
                <a16:creationId xmlns:a16="http://schemas.microsoft.com/office/drawing/2014/main" id="{B811D443-A20A-A04B-831C-BC400968BF3B}"/>
              </a:ext>
            </a:extLst>
          </p:cNvPr>
          <p:cNvCxnSpPr>
            <a:cxnSpLocks noChangeShapeType="1"/>
            <a:stCxn id="35848" idx="3"/>
            <a:endCxn id="3585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6">
            <a:extLst>
              <a:ext uri="{FF2B5EF4-FFF2-40B4-BE49-F238E27FC236}">
                <a16:creationId xmlns:a16="http://schemas.microsoft.com/office/drawing/2014/main" id="{3A13D834-855A-A948-9E2E-4EDBCA4459AC}"/>
              </a:ext>
            </a:extLst>
          </p:cNvPr>
          <p:cNvCxnSpPr>
            <a:cxnSpLocks noChangeShapeType="1"/>
            <a:stCxn id="35848" idx="5"/>
            <a:endCxn id="3585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7">
            <a:extLst>
              <a:ext uri="{FF2B5EF4-FFF2-40B4-BE49-F238E27FC236}">
                <a16:creationId xmlns:a16="http://schemas.microsoft.com/office/drawing/2014/main" id="{8108ED60-B7F2-6A44-AB01-EB14B6F7BAE2}"/>
              </a:ext>
            </a:extLst>
          </p:cNvPr>
          <p:cNvCxnSpPr>
            <a:cxnSpLocks noChangeShapeType="1"/>
            <a:stCxn id="35846" idx="5"/>
            <a:endCxn id="3584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18">
            <a:extLst>
              <a:ext uri="{FF2B5EF4-FFF2-40B4-BE49-F238E27FC236}">
                <a16:creationId xmlns:a16="http://schemas.microsoft.com/office/drawing/2014/main" id="{32A45FE8-37F5-2149-8706-022CD2396355}"/>
              </a:ext>
            </a:extLst>
          </p:cNvPr>
          <p:cNvCxnSpPr>
            <a:cxnSpLocks noChangeShapeType="1"/>
            <a:stCxn id="35849" idx="3"/>
            <a:endCxn id="3585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19">
            <a:extLst>
              <a:ext uri="{FF2B5EF4-FFF2-40B4-BE49-F238E27FC236}">
                <a16:creationId xmlns:a16="http://schemas.microsoft.com/office/drawing/2014/main" id="{2D46828F-5BFD-5E4C-ACA3-DF6570E32CCA}"/>
              </a:ext>
            </a:extLst>
          </p:cNvPr>
          <p:cNvCxnSpPr>
            <a:cxnSpLocks noChangeShapeType="1"/>
            <a:stCxn id="35845" idx="5"/>
            <a:endCxn id="3584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0">
            <a:extLst>
              <a:ext uri="{FF2B5EF4-FFF2-40B4-BE49-F238E27FC236}">
                <a16:creationId xmlns:a16="http://schemas.microsoft.com/office/drawing/2014/main" id="{295D474D-6EC4-CF4C-A277-649D6300C6FB}"/>
              </a:ext>
            </a:extLst>
          </p:cNvPr>
          <p:cNvCxnSpPr>
            <a:cxnSpLocks noChangeShapeType="1"/>
            <a:stCxn id="35847" idx="5"/>
            <a:endCxn id="3585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1">
            <a:extLst>
              <a:ext uri="{FF2B5EF4-FFF2-40B4-BE49-F238E27FC236}">
                <a16:creationId xmlns:a16="http://schemas.microsoft.com/office/drawing/2014/main" id="{A8903A6F-D4E8-EC4A-AC3A-CBFD7A43FD5F}"/>
              </a:ext>
            </a:extLst>
          </p:cNvPr>
          <p:cNvCxnSpPr>
            <a:cxnSpLocks noChangeShapeType="1"/>
            <a:stCxn id="35850" idx="7"/>
            <a:endCxn id="3584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4" name="Rectangle 22">
            <a:extLst>
              <a:ext uri="{FF2B5EF4-FFF2-40B4-BE49-F238E27FC236}">
                <a16:creationId xmlns:a16="http://schemas.microsoft.com/office/drawing/2014/main" id="{83FEDE90-0B73-5048-8F5B-2945715B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5865" name="Rectangle 23">
            <a:extLst>
              <a:ext uri="{FF2B5EF4-FFF2-40B4-BE49-F238E27FC236}">
                <a16:creationId xmlns:a16="http://schemas.microsoft.com/office/drawing/2014/main" id="{41CCA3AF-DA58-754E-9E1E-F3EB44AD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5866" name="Rectangle 24">
            <a:extLst>
              <a:ext uri="{FF2B5EF4-FFF2-40B4-BE49-F238E27FC236}">
                <a16:creationId xmlns:a16="http://schemas.microsoft.com/office/drawing/2014/main" id="{A7AC1E7A-2488-4243-A4F0-6809D804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5868" name="Rectangle 26">
            <a:extLst>
              <a:ext uri="{FF2B5EF4-FFF2-40B4-BE49-F238E27FC236}">
                <a16:creationId xmlns:a16="http://schemas.microsoft.com/office/drawing/2014/main" id="{F1AE77A8-BC3C-B344-BA58-47175E61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5869" name="Rectangle 27">
            <a:extLst>
              <a:ext uri="{FF2B5EF4-FFF2-40B4-BE49-F238E27FC236}">
                <a16:creationId xmlns:a16="http://schemas.microsoft.com/office/drawing/2014/main" id="{B0D1B7CC-0A99-EA43-BA87-FE97A5A3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5870" name="Rectangle 28">
            <a:extLst>
              <a:ext uri="{FF2B5EF4-FFF2-40B4-BE49-F238E27FC236}">
                <a16:creationId xmlns:a16="http://schemas.microsoft.com/office/drawing/2014/main" id="{B7695790-A052-9C4C-AE08-4399C1C6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5871" name="Rectangle 29">
            <a:extLst>
              <a:ext uri="{FF2B5EF4-FFF2-40B4-BE49-F238E27FC236}">
                <a16:creationId xmlns:a16="http://schemas.microsoft.com/office/drawing/2014/main" id="{CCE5E9A0-4EE6-1F49-988F-F5BC335C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5872" name="Rectangle 30">
            <a:extLst>
              <a:ext uri="{FF2B5EF4-FFF2-40B4-BE49-F238E27FC236}">
                <a16:creationId xmlns:a16="http://schemas.microsoft.com/office/drawing/2014/main" id="{C4FB38D1-B09F-0644-965D-F65EE1B5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5873" name="Rectangle 31">
            <a:extLst>
              <a:ext uri="{FF2B5EF4-FFF2-40B4-BE49-F238E27FC236}">
                <a16:creationId xmlns:a16="http://schemas.microsoft.com/office/drawing/2014/main" id="{10CF3A90-17B7-7B4A-A86F-DFE9666FA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5874" name="Rectangle 32">
            <a:extLst>
              <a:ext uri="{FF2B5EF4-FFF2-40B4-BE49-F238E27FC236}">
                <a16:creationId xmlns:a16="http://schemas.microsoft.com/office/drawing/2014/main" id="{E285F02D-2459-FE45-8011-EBD67999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426EAC6E-4316-AE40-B2D0-D1EC1EB3C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5867" name="Rectangle 25">
            <a:extLst>
              <a:ext uri="{FF2B5EF4-FFF2-40B4-BE49-F238E27FC236}">
                <a16:creationId xmlns:a16="http://schemas.microsoft.com/office/drawing/2014/main" id="{0C7FE152-6827-E84A-885B-268FE765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5848" name="Oval 6">
            <a:extLst>
              <a:ext uri="{FF2B5EF4-FFF2-40B4-BE49-F238E27FC236}">
                <a16:creationId xmlns:a16="http://schemas.microsoft.com/office/drawing/2014/main" id="{90B96A00-3788-6F43-9699-069576C4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2936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A9FB38C6-112A-794F-8F56-D583050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0F7B7F-39E2-A344-9C10-E538326EC981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36869" name="Oval 3">
            <a:extLst>
              <a:ext uri="{FF2B5EF4-FFF2-40B4-BE49-F238E27FC236}">
                <a16:creationId xmlns:a16="http://schemas.microsoft.com/office/drawing/2014/main" id="{A045C7A0-61B2-7449-8B27-E310CEDB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6870" name="Oval 4">
            <a:extLst>
              <a:ext uri="{FF2B5EF4-FFF2-40B4-BE49-F238E27FC236}">
                <a16:creationId xmlns:a16="http://schemas.microsoft.com/office/drawing/2014/main" id="{1501E00C-55A1-B242-848E-51045568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6871" name="Oval 5">
            <a:extLst>
              <a:ext uri="{FF2B5EF4-FFF2-40B4-BE49-F238E27FC236}">
                <a16:creationId xmlns:a16="http://schemas.microsoft.com/office/drawing/2014/main" id="{4BB6CF84-4F18-AA4C-B84D-DCA99266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6873" name="Oval 7">
            <a:extLst>
              <a:ext uri="{FF2B5EF4-FFF2-40B4-BE49-F238E27FC236}">
                <a16:creationId xmlns:a16="http://schemas.microsoft.com/office/drawing/2014/main" id="{41799619-D39F-154F-B53F-34D77FC1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6874" name="Oval 8">
            <a:extLst>
              <a:ext uri="{FF2B5EF4-FFF2-40B4-BE49-F238E27FC236}">
                <a16:creationId xmlns:a16="http://schemas.microsoft.com/office/drawing/2014/main" id="{13F66AFF-8725-3544-AD81-9C65A4BE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6875" name="Oval 9">
            <a:extLst>
              <a:ext uri="{FF2B5EF4-FFF2-40B4-BE49-F238E27FC236}">
                <a16:creationId xmlns:a16="http://schemas.microsoft.com/office/drawing/2014/main" id="{E4ED65DC-870B-4448-8667-8181B5C0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6877" name="Oval 11">
            <a:extLst>
              <a:ext uri="{FF2B5EF4-FFF2-40B4-BE49-F238E27FC236}">
                <a16:creationId xmlns:a16="http://schemas.microsoft.com/office/drawing/2014/main" id="{7085C9B7-C9FD-7047-AD85-0CB80B43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6878" name="Oval 12">
            <a:extLst>
              <a:ext uri="{FF2B5EF4-FFF2-40B4-BE49-F238E27FC236}">
                <a16:creationId xmlns:a16="http://schemas.microsoft.com/office/drawing/2014/main" id="{8897846E-4AB1-EF41-BE0F-E3F3629E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6879" name="AutoShape 13">
            <a:extLst>
              <a:ext uri="{FF2B5EF4-FFF2-40B4-BE49-F238E27FC236}">
                <a16:creationId xmlns:a16="http://schemas.microsoft.com/office/drawing/2014/main" id="{3E944A42-D149-654E-8B8D-B351F542742D}"/>
              </a:ext>
            </a:extLst>
          </p:cNvPr>
          <p:cNvCxnSpPr>
            <a:cxnSpLocks noChangeShapeType="1"/>
            <a:stCxn id="36869" idx="3"/>
            <a:endCxn id="3687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14">
            <a:extLst>
              <a:ext uri="{FF2B5EF4-FFF2-40B4-BE49-F238E27FC236}">
                <a16:creationId xmlns:a16="http://schemas.microsoft.com/office/drawing/2014/main" id="{3A2DCC8A-6D33-C84B-B683-8971841712E0}"/>
              </a:ext>
            </a:extLst>
          </p:cNvPr>
          <p:cNvCxnSpPr>
            <a:cxnSpLocks noChangeShapeType="1"/>
            <a:stCxn id="36870" idx="3"/>
            <a:endCxn id="3687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15">
            <a:extLst>
              <a:ext uri="{FF2B5EF4-FFF2-40B4-BE49-F238E27FC236}">
                <a16:creationId xmlns:a16="http://schemas.microsoft.com/office/drawing/2014/main" id="{ED026760-612B-B14F-B651-0F25466C92E1}"/>
              </a:ext>
            </a:extLst>
          </p:cNvPr>
          <p:cNvCxnSpPr>
            <a:cxnSpLocks noChangeShapeType="1"/>
            <a:stCxn id="36872" idx="3"/>
            <a:endCxn id="3687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6">
            <a:extLst>
              <a:ext uri="{FF2B5EF4-FFF2-40B4-BE49-F238E27FC236}">
                <a16:creationId xmlns:a16="http://schemas.microsoft.com/office/drawing/2014/main" id="{CEAAAEED-CA8A-9F45-B2B4-2B847F09C15E}"/>
              </a:ext>
            </a:extLst>
          </p:cNvPr>
          <p:cNvCxnSpPr>
            <a:cxnSpLocks noChangeShapeType="1"/>
            <a:stCxn id="36872" idx="5"/>
            <a:endCxn id="3687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7">
            <a:extLst>
              <a:ext uri="{FF2B5EF4-FFF2-40B4-BE49-F238E27FC236}">
                <a16:creationId xmlns:a16="http://schemas.microsoft.com/office/drawing/2014/main" id="{98BCF315-99E4-A542-AAAC-E7A752511EA7}"/>
              </a:ext>
            </a:extLst>
          </p:cNvPr>
          <p:cNvCxnSpPr>
            <a:cxnSpLocks noChangeShapeType="1"/>
            <a:stCxn id="36870" idx="5"/>
            <a:endCxn id="3687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18">
            <a:extLst>
              <a:ext uri="{FF2B5EF4-FFF2-40B4-BE49-F238E27FC236}">
                <a16:creationId xmlns:a16="http://schemas.microsoft.com/office/drawing/2014/main" id="{3FF11C4C-BC89-3144-9745-A0F8DB1BEF9F}"/>
              </a:ext>
            </a:extLst>
          </p:cNvPr>
          <p:cNvCxnSpPr>
            <a:cxnSpLocks noChangeShapeType="1"/>
            <a:stCxn id="36873" idx="3"/>
            <a:endCxn id="3687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19">
            <a:extLst>
              <a:ext uri="{FF2B5EF4-FFF2-40B4-BE49-F238E27FC236}">
                <a16:creationId xmlns:a16="http://schemas.microsoft.com/office/drawing/2014/main" id="{8B2DBDFA-5286-D04B-A90F-3C51733EFCFC}"/>
              </a:ext>
            </a:extLst>
          </p:cNvPr>
          <p:cNvCxnSpPr>
            <a:cxnSpLocks noChangeShapeType="1"/>
            <a:stCxn id="36869" idx="5"/>
            <a:endCxn id="3687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0">
            <a:extLst>
              <a:ext uri="{FF2B5EF4-FFF2-40B4-BE49-F238E27FC236}">
                <a16:creationId xmlns:a16="http://schemas.microsoft.com/office/drawing/2014/main" id="{36D76F5E-3C5F-BE45-BFCF-67DE79D57EBF}"/>
              </a:ext>
            </a:extLst>
          </p:cNvPr>
          <p:cNvCxnSpPr>
            <a:cxnSpLocks noChangeShapeType="1"/>
            <a:stCxn id="36871" idx="5"/>
            <a:endCxn id="3687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AutoShape 21">
            <a:extLst>
              <a:ext uri="{FF2B5EF4-FFF2-40B4-BE49-F238E27FC236}">
                <a16:creationId xmlns:a16="http://schemas.microsoft.com/office/drawing/2014/main" id="{D053E953-329F-0348-B0F1-8FD3B6CF5938}"/>
              </a:ext>
            </a:extLst>
          </p:cNvPr>
          <p:cNvCxnSpPr>
            <a:cxnSpLocks noChangeShapeType="1"/>
            <a:stCxn id="36874" idx="7"/>
            <a:endCxn id="3687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8" name="Rectangle 22">
            <a:extLst>
              <a:ext uri="{FF2B5EF4-FFF2-40B4-BE49-F238E27FC236}">
                <a16:creationId xmlns:a16="http://schemas.microsoft.com/office/drawing/2014/main" id="{31D78F0D-1462-5242-9130-F6359025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6889" name="Rectangle 23">
            <a:extLst>
              <a:ext uri="{FF2B5EF4-FFF2-40B4-BE49-F238E27FC236}">
                <a16:creationId xmlns:a16="http://schemas.microsoft.com/office/drawing/2014/main" id="{E13B20A0-3AE8-D147-89EF-C0A083E1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6890" name="Rectangle 24">
            <a:extLst>
              <a:ext uri="{FF2B5EF4-FFF2-40B4-BE49-F238E27FC236}">
                <a16:creationId xmlns:a16="http://schemas.microsoft.com/office/drawing/2014/main" id="{9A45EEB9-BDE9-C743-86B3-BDB8C353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6892" name="Rectangle 26">
            <a:extLst>
              <a:ext uri="{FF2B5EF4-FFF2-40B4-BE49-F238E27FC236}">
                <a16:creationId xmlns:a16="http://schemas.microsoft.com/office/drawing/2014/main" id="{0DD9509A-2FD3-6E4C-B6AF-CA1205D5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6893" name="Rectangle 27">
            <a:extLst>
              <a:ext uri="{FF2B5EF4-FFF2-40B4-BE49-F238E27FC236}">
                <a16:creationId xmlns:a16="http://schemas.microsoft.com/office/drawing/2014/main" id="{D2F4F5DC-8696-4741-963E-5A210F45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6894" name="Rectangle 28">
            <a:extLst>
              <a:ext uri="{FF2B5EF4-FFF2-40B4-BE49-F238E27FC236}">
                <a16:creationId xmlns:a16="http://schemas.microsoft.com/office/drawing/2014/main" id="{53E81FE1-E5FB-EB40-AE61-476754D6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6896" name="Rectangle 30">
            <a:extLst>
              <a:ext uri="{FF2B5EF4-FFF2-40B4-BE49-F238E27FC236}">
                <a16:creationId xmlns:a16="http://schemas.microsoft.com/office/drawing/2014/main" id="{822A3190-7025-8D48-AFC9-EB869432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6897" name="Rectangle 31">
            <a:extLst>
              <a:ext uri="{FF2B5EF4-FFF2-40B4-BE49-F238E27FC236}">
                <a16:creationId xmlns:a16="http://schemas.microsoft.com/office/drawing/2014/main" id="{EBE6DAAB-45D2-5A43-AB09-24A546C0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6898" name="Rectangle 32">
            <a:extLst>
              <a:ext uri="{FF2B5EF4-FFF2-40B4-BE49-F238E27FC236}">
                <a16:creationId xmlns:a16="http://schemas.microsoft.com/office/drawing/2014/main" id="{D6E3244C-1D12-0640-8645-2770DA83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F7264D98-C1F3-A24D-9011-FD24ADFCF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6891" name="Rectangle 25">
            <a:extLst>
              <a:ext uri="{FF2B5EF4-FFF2-40B4-BE49-F238E27FC236}">
                <a16:creationId xmlns:a16="http://schemas.microsoft.com/office/drawing/2014/main" id="{A69E3F48-965F-1F41-95F4-FB1285AAC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6895" name="Rectangle 29">
            <a:extLst>
              <a:ext uri="{FF2B5EF4-FFF2-40B4-BE49-F238E27FC236}">
                <a16:creationId xmlns:a16="http://schemas.microsoft.com/office/drawing/2014/main" id="{3FD27023-F665-944B-8130-C2935E91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6872" name="Oval 6">
            <a:extLst>
              <a:ext uri="{FF2B5EF4-FFF2-40B4-BE49-F238E27FC236}">
                <a16:creationId xmlns:a16="http://schemas.microsoft.com/office/drawing/2014/main" id="{CB753B94-DA1A-6246-B18C-9455246DE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6876" name="Oval 10">
            <a:extLst>
              <a:ext uri="{FF2B5EF4-FFF2-40B4-BE49-F238E27FC236}">
                <a16:creationId xmlns:a16="http://schemas.microsoft.com/office/drawing/2014/main" id="{4DFF5EE1-FCEC-4045-A3D6-1410DCA7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5724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D6524189-8343-FF41-B05D-F84C4DAA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BF56D9-59B8-3341-B951-C1D3AA7D4B1D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37893" name="Oval 3">
            <a:extLst>
              <a:ext uri="{FF2B5EF4-FFF2-40B4-BE49-F238E27FC236}">
                <a16:creationId xmlns:a16="http://schemas.microsoft.com/office/drawing/2014/main" id="{CDF216DF-2C76-0D46-BFE8-22FE3E96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7894" name="Oval 4">
            <a:extLst>
              <a:ext uri="{FF2B5EF4-FFF2-40B4-BE49-F238E27FC236}">
                <a16:creationId xmlns:a16="http://schemas.microsoft.com/office/drawing/2014/main" id="{BAD35033-D2FE-F144-A8D7-2C8F15476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7896" name="Oval 6">
            <a:extLst>
              <a:ext uri="{FF2B5EF4-FFF2-40B4-BE49-F238E27FC236}">
                <a16:creationId xmlns:a16="http://schemas.microsoft.com/office/drawing/2014/main" id="{5A8692E0-3B2E-A149-BBA1-DF12DC25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7897" name="Oval 7">
            <a:extLst>
              <a:ext uri="{FF2B5EF4-FFF2-40B4-BE49-F238E27FC236}">
                <a16:creationId xmlns:a16="http://schemas.microsoft.com/office/drawing/2014/main" id="{32F04907-B771-4F4D-BC39-F393B7F3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7898" name="Oval 8">
            <a:extLst>
              <a:ext uri="{FF2B5EF4-FFF2-40B4-BE49-F238E27FC236}">
                <a16:creationId xmlns:a16="http://schemas.microsoft.com/office/drawing/2014/main" id="{B50675AD-4E2B-D04D-804B-B944B23F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7899" name="Oval 9">
            <a:extLst>
              <a:ext uri="{FF2B5EF4-FFF2-40B4-BE49-F238E27FC236}">
                <a16:creationId xmlns:a16="http://schemas.microsoft.com/office/drawing/2014/main" id="{912DCA44-FFC9-6742-96A1-15339374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7900" name="Oval 10">
            <a:extLst>
              <a:ext uri="{FF2B5EF4-FFF2-40B4-BE49-F238E27FC236}">
                <a16:creationId xmlns:a16="http://schemas.microsoft.com/office/drawing/2014/main" id="{87C50B93-7076-5247-8A7F-66236DF3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7901" name="Oval 11">
            <a:extLst>
              <a:ext uri="{FF2B5EF4-FFF2-40B4-BE49-F238E27FC236}">
                <a16:creationId xmlns:a16="http://schemas.microsoft.com/office/drawing/2014/main" id="{7EF1DB95-5AC1-EA4F-B3A0-F1A78B15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7902" name="Oval 12">
            <a:extLst>
              <a:ext uri="{FF2B5EF4-FFF2-40B4-BE49-F238E27FC236}">
                <a16:creationId xmlns:a16="http://schemas.microsoft.com/office/drawing/2014/main" id="{F298D906-1F12-7249-882F-E87E8FDF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7903" name="AutoShape 13">
            <a:extLst>
              <a:ext uri="{FF2B5EF4-FFF2-40B4-BE49-F238E27FC236}">
                <a16:creationId xmlns:a16="http://schemas.microsoft.com/office/drawing/2014/main" id="{17EDD4CE-0F7B-8D42-9CD9-E2FAF6214E84}"/>
              </a:ext>
            </a:extLst>
          </p:cNvPr>
          <p:cNvCxnSpPr>
            <a:cxnSpLocks noChangeShapeType="1"/>
            <a:stCxn id="37893" idx="3"/>
            <a:endCxn id="3789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4">
            <a:extLst>
              <a:ext uri="{FF2B5EF4-FFF2-40B4-BE49-F238E27FC236}">
                <a16:creationId xmlns:a16="http://schemas.microsoft.com/office/drawing/2014/main" id="{3408357A-EB3B-7049-B23C-4EDE90D96419}"/>
              </a:ext>
            </a:extLst>
          </p:cNvPr>
          <p:cNvCxnSpPr>
            <a:cxnSpLocks noChangeShapeType="1"/>
            <a:stCxn id="37894" idx="3"/>
            <a:endCxn id="3789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5">
            <a:extLst>
              <a:ext uri="{FF2B5EF4-FFF2-40B4-BE49-F238E27FC236}">
                <a16:creationId xmlns:a16="http://schemas.microsoft.com/office/drawing/2014/main" id="{4F9AEF1A-D508-7B46-A334-D5D8A8234D6B}"/>
              </a:ext>
            </a:extLst>
          </p:cNvPr>
          <p:cNvCxnSpPr>
            <a:cxnSpLocks noChangeShapeType="1"/>
            <a:stCxn id="37896" idx="3"/>
            <a:endCxn id="3790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6">
            <a:extLst>
              <a:ext uri="{FF2B5EF4-FFF2-40B4-BE49-F238E27FC236}">
                <a16:creationId xmlns:a16="http://schemas.microsoft.com/office/drawing/2014/main" id="{B6F9FDEC-6FA1-514C-9360-B2C87373F0E3}"/>
              </a:ext>
            </a:extLst>
          </p:cNvPr>
          <p:cNvCxnSpPr>
            <a:cxnSpLocks noChangeShapeType="1"/>
            <a:stCxn id="37896" idx="5"/>
            <a:endCxn id="3790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7">
            <a:extLst>
              <a:ext uri="{FF2B5EF4-FFF2-40B4-BE49-F238E27FC236}">
                <a16:creationId xmlns:a16="http://schemas.microsoft.com/office/drawing/2014/main" id="{610895E3-5E99-1746-ACCB-96C802CB4475}"/>
              </a:ext>
            </a:extLst>
          </p:cNvPr>
          <p:cNvCxnSpPr>
            <a:cxnSpLocks noChangeShapeType="1"/>
            <a:stCxn id="37894" idx="5"/>
            <a:endCxn id="3789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8">
            <a:extLst>
              <a:ext uri="{FF2B5EF4-FFF2-40B4-BE49-F238E27FC236}">
                <a16:creationId xmlns:a16="http://schemas.microsoft.com/office/drawing/2014/main" id="{5DAB6E6E-6205-1F41-A75F-126C63D8CECA}"/>
              </a:ext>
            </a:extLst>
          </p:cNvPr>
          <p:cNvCxnSpPr>
            <a:cxnSpLocks noChangeShapeType="1"/>
            <a:stCxn id="37897" idx="3"/>
            <a:endCxn id="3790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19">
            <a:extLst>
              <a:ext uri="{FF2B5EF4-FFF2-40B4-BE49-F238E27FC236}">
                <a16:creationId xmlns:a16="http://schemas.microsoft.com/office/drawing/2014/main" id="{0CE0DCCF-F7A4-F741-9B38-D1319CCA6627}"/>
              </a:ext>
            </a:extLst>
          </p:cNvPr>
          <p:cNvCxnSpPr>
            <a:cxnSpLocks noChangeShapeType="1"/>
            <a:stCxn id="37893" idx="5"/>
            <a:endCxn id="3789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0">
            <a:extLst>
              <a:ext uri="{FF2B5EF4-FFF2-40B4-BE49-F238E27FC236}">
                <a16:creationId xmlns:a16="http://schemas.microsoft.com/office/drawing/2014/main" id="{4D29765D-CB8C-0345-A566-359AC05450DE}"/>
              </a:ext>
            </a:extLst>
          </p:cNvPr>
          <p:cNvCxnSpPr>
            <a:cxnSpLocks noChangeShapeType="1"/>
            <a:stCxn id="37895" idx="5"/>
            <a:endCxn id="3789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1">
            <a:extLst>
              <a:ext uri="{FF2B5EF4-FFF2-40B4-BE49-F238E27FC236}">
                <a16:creationId xmlns:a16="http://schemas.microsoft.com/office/drawing/2014/main" id="{EFB0A3E4-11B4-2D41-AA19-13D4E86053E4}"/>
              </a:ext>
            </a:extLst>
          </p:cNvPr>
          <p:cNvCxnSpPr>
            <a:cxnSpLocks noChangeShapeType="1"/>
            <a:stCxn id="37898" idx="7"/>
            <a:endCxn id="3789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Rectangle 22">
            <a:extLst>
              <a:ext uri="{FF2B5EF4-FFF2-40B4-BE49-F238E27FC236}">
                <a16:creationId xmlns:a16="http://schemas.microsoft.com/office/drawing/2014/main" id="{37C9DF25-7213-3F46-BBEB-4F81AA4D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7913" name="Rectangle 23">
            <a:extLst>
              <a:ext uri="{FF2B5EF4-FFF2-40B4-BE49-F238E27FC236}">
                <a16:creationId xmlns:a16="http://schemas.microsoft.com/office/drawing/2014/main" id="{2D240655-79C0-3A4F-A70C-C3CC6880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7915" name="Rectangle 25">
            <a:extLst>
              <a:ext uri="{FF2B5EF4-FFF2-40B4-BE49-F238E27FC236}">
                <a16:creationId xmlns:a16="http://schemas.microsoft.com/office/drawing/2014/main" id="{61644B30-A47E-BF41-89D6-BEABBCCD3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7916" name="Rectangle 26">
            <a:extLst>
              <a:ext uri="{FF2B5EF4-FFF2-40B4-BE49-F238E27FC236}">
                <a16:creationId xmlns:a16="http://schemas.microsoft.com/office/drawing/2014/main" id="{4B4B718B-4EEE-854A-AC34-FD91BB6D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7917" name="Rectangle 27">
            <a:extLst>
              <a:ext uri="{FF2B5EF4-FFF2-40B4-BE49-F238E27FC236}">
                <a16:creationId xmlns:a16="http://schemas.microsoft.com/office/drawing/2014/main" id="{B43305E8-B443-764D-A878-63A1DD2A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7918" name="Rectangle 28">
            <a:extLst>
              <a:ext uri="{FF2B5EF4-FFF2-40B4-BE49-F238E27FC236}">
                <a16:creationId xmlns:a16="http://schemas.microsoft.com/office/drawing/2014/main" id="{1720D748-1F9C-5D4F-81E6-86EC9DAC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7919" name="Rectangle 29">
            <a:extLst>
              <a:ext uri="{FF2B5EF4-FFF2-40B4-BE49-F238E27FC236}">
                <a16:creationId xmlns:a16="http://schemas.microsoft.com/office/drawing/2014/main" id="{E798FD6D-3A9E-794E-8A4C-9A6A00FDE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7920" name="Rectangle 30">
            <a:extLst>
              <a:ext uri="{FF2B5EF4-FFF2-40B4-BE49-F238E27FC236}">
                <a16:creationId xmlns:a16="http://schemas.microsoft.com/office/drawing/2014/main" id="{E5E51404-CA37-8145-BF22-6D261B0C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7921" name="Rectangle 31">
            <a:extLst>
              <a:ext uri="{FF2B5EF4-FFF2-40B4-BE49-F238E27FC236}">
                <a16:creationId xmlns:a16="http://schemas.microsoft.com/office/drawing/2014/main" id="{2A1CB7A7-EFBB-5D4A-917F-65BEEB2B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7922" name="Rectangle 32">
            <a:extLst>
              <a:ext uri="{FF2B5EF4-FFF2-40B4-BE49-F238E27FC236}">
                <a16:creationId xmlns:a16="http://schemas.microsoft.com/office/drawing/2014/main" id="{0A46F58F-727E-994A-81F3-0518C9A8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21AD121-DEAF-E341-AA5C-08343314F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7914" name="Rectangle 24">
            <a:extLst>
              <a:ext uri="{FF2B5EF4-FFF2-40B4-BE49-F238E27FC236}">
                <a16:creationId xmlns:a16="http://schemas.microsoft.com/office/drawing/2014/main" id="{1F63DEB8-C1F1-DA49-960F-FC0D69B4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7895" name="Oval 5">
            <a:extLst>
              <a:ext uri="{FF2B5EF4-FFF2-40B4-BE49-F238E27FC236}">
                <a16:creationId xmlns:a16="http://schemas.microsoft.com/office/drawing/2014/main" id="{8F098399-188B-654B-A276-3E224E5E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9042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BC8930A2-50B1-E14A-8E40-C0DBAC0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DB1FAC-285C-3B40-96BD-AC1F4342C3C0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38917" name="Oval 3">
            <a:extLst>
              <a:ext uri="{FF2B5EF4-FFF2-40B4-BE49-F238E27FC236}">
                <a16:creationId xmlns:a16="http://schemas.microsoft.com/office/drawing/2014/main" id="{40F4AE65-0828-294E-AA8A-559A0A2A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8918" name="Oval 4">
            <a:extLst>
              <a:ext uri="{FF2B5EF4-FFF2-40B4-BE49-F238E27FC236}">
                <a16:creationId xmlns:a16="http://schemas.microsoft.com/office/drawing/2014/main" id="{F47A4399-F6F2-4243-AEBD-9651FC8A6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8920" name="Oval 6">
            <a:extLst>
              <a:ext uri="{FF2B5EF4-FFF2-40B4-BE49-F238E27FC236}">
                <a16:creationId xmlns:a16="http://schemas.microsoft.com/office/drawing/2014/main" id="{29E075BB-2AAE-7246-AF1A-57CC7050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8921" name="Oval 7">
            <a:extLst>
              <a:ext uri="{FF2B5EF4-FFF2-40B4-BE49-F238E27FC236}">
                <a16:creationId xmlns:a16="http://schemas.microsoft.com/office/drawing/2014/main" id="{A8A21674-1613-3849-B770-3BEAB917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8922" name="Oval 8">
            <a:extLst>
              <a:ext uri="{FF2B5EF4-FFF2-40B4-BE49-F238E27FC236}">
                <a16:creationId xmlns:a16="http://schemas.microsoft.com/office/drawing/2014/main" id="{648D4A6B-AE57-2E40-B0EB-CF8D06C2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8923" name="Oval 9">
            <a:extLst>
              <a:ext uri="{FF2B5EF4-FFF2-40B4-BE49-F238E27FC236}">
                <a16:creationId xmlns:a16="http://schemas.microsoft.com/office/drawing/2014/main" id="{027A861B-0590-1247-8C67-2EE7E541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8924" name="Oval 10">
            <a:extLst>
              <a:ext uri="{FF2B5EF4-FFF2-40B4-BE49-F238E27FC236}">
                <a16:creationId xmlns:a16="http://schemas.microsoft.com/office/drawing/2014/main" id="{731E02D8-27BC-3444-945A-633FCD01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8925" name="Oval 11">
            <a:extLst>
              <a:ext uri="{FF2B5EF4-FFF2-40B4-BE49-F238E27FC236}">
                <a16:creationId xmlns:a16="http://schemas.microsoft.com/office/drawing/2014/main" id="{157FBC1B-C86A-8D4A-9F13-4E82C7E1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8926" name="Oval 12">
            <a:extLst>
              <a:ext uri="{FF2B5EF4-FFF2-40B4-BE49-F238E27FC236}">
                <a16:creationId xmlns:a16="http://schemas.microsoft.com/office/drawing/2014/main" id="{BB4E97C0-A0BE-0F4B-8D0B-58DA3CDB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8927" name="AutoShape 13">
            <a:extLst>
              <a:ext uri="{FF2B5EF4-FFF2-40B4-BE49-F238E27FC236}">
                <a16:creationId xmlns:a16="http://schemas.microsoft.com/office/drawing/2014/main" id="{DFF1C00E-87EB-DD49-9A58-B8C037A165D7}"/>
              </a:ext>
            </a:extLst>
          </p:cNvPr>
          <p:cNvCxnSpPr>
            <a:cxnSpLocks noChangeShapeType="1"/>
            <a:stCxn id="38917" idx="3"/>
            <a:endCxn id="38918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4">
            <a:extLst>
              <a:ext uri="{FF2B5EF4-FFF2-40B4-BE49-F238E27FC236}">
                <a16:creationId xmlns:a16="http://schemas.microsoft.com/office/drawing/2014/main" id="{44C981BD-A815-C54D-ADA3-EDA810723D96}"/>
              </a:ext>
            </a:extLst>
          </p:cNvPr>
          <p:cNvCxnSpPr>
            <a:cxnSpLocks noChangeShapeType="1"/>
            <a:stCxn id="38918" idx="3"/>
            <a:endCxn id="38920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5">
            <a:extLst>
              <a:ext uri="{FF2B5EF4-FFF2-40B4-BE49-F238E27FC236}">
                <a16:creationId xmlns:a16="http://schemas.microsoft.com/office/drawing/2014/main" id="{6B2F9B74-BDCB-5A46-B9C0-930063E4595A}"/>
              </a:ext>
            </a:extLst>
          </p:cNvPr>
          <p:cNvCxnSpPr>
            <a:cxnSpLocks noChangeShapeType="1"/>
            <a:stCxn id="38920" idx="3"/>
            <a:endCxn id="38924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6">
            <a:extLst>
              <a:ext uri="{FF2B5EF4-FFF2-40B4-BE49-F238E27FC236}">
                <a16:creationId xmlns:a16="http://schemas.microsoft.com/office/drawing/2014/main" id="{D8EE7308-1393-BC45-BF67-4236471495C6}"/>
              </a:ext>
            </a:extLst>
          </p:cNvPr>
          <p:cNvCxnSpPr>
            <a:cxnSpLocks noChangeShapeType="1"/>
            <a:stCxn id="38920" idx="5"/>
            <a:endCxn id="38925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7">
            <a:extLst>
              <a:ext uri="{FF2B5EF4-FFF2-40B4-BE49-F238E27FC236}">
                <a16:creationId xmlns:a16="http://schemas.microsoft.com/office/drawing/2014/main" id="{F99603FA-1533-024E-B5C1-07DF6FB63F62}"/>
              </a:ext>
            </a:extLst>
          </p:cNvPr>
          <p:cNvCxnSpPr>
            <a:cxnSpLocks noChangeShapeType="1"/>
            <a:stCxn id="38918" idx="5"/>
            <a:endCxn id="38921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18">
            <a:extLst>
              <a:ext uri="{FF2B5EF4-FFF2-40B4-BE49-F238E27FC236}">
                <a16:creationId xmlns:a16="http://schemas.microsoft.com/office/drawing/2014/main" id="{C7DABAAD-9A51-3A4B-B084-9C7DC72384F1}"/>
              </a:ext>
            </a:extLst>
          </p:cNvPr>
          <p:cNvCxnSpPr>
            <a:cxnSpLocks noChangeShapeType="1"/>
            <a:stCxn id="38921" idx="3"/>
            <a:endCxn id="38926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19">
            <a:extLst>
              <a:ext uri="{FF2B5EF4-FFF2-40B4-BE49-F238E27FC236}">
                <a16:creationId xmlns:a16="http://schemas.microsoft.com/office/drawing/2014/main" id="{057CA394-27F8-8F45-B517-5A2FA4B877C3}"/>
              </a:ext>
            </a:extLst>
          </p:cNvPr>
          <p:cNvCxnSpPr>
            <a:cxnSpLocks noChangeShapeType="1"/>
            <a:stCxn id="38917" idx="5"/>
            <a:endCxn id="38919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0">
            <a:extLst>
              <a:ext uri="{FF2B5EF4-FFF2-40B4-BE49-F238E27FC236}">
                <a16:creationId xmlns:a16="http://schemas.microsoft.com/office/drawing/2014/main" id="{7CED2A9C-A945-5F41-9FC0-672B1AC3C331}"/>
              </a:ext>
            </a:extLst>
          </p:cNvPr>
          <p:cNvCxnSpPr>
            <a:cxnSpLocks noChangeShapeType="1"/>
            <a:stCxn id="38919" idx="5"/>
            <a:endCxn id="38923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1">
            <a:extLst>
              <a:ext uri="{FF2B5EF4-FFF2-40B4-BE49-F238E27FC236}">
                <a16:creationId xmlns:a16="http://schemas.microsoft.com/office/drawing/2014/main" id="{84B3870D-05C6-9942-8645-3A201DC69D3E}"/>
              </a:ext>
            </a:extLst>
          </p:cNvPr>
          <p:cNvCxnSpPr>
            <a:cxnSpLocks noChangeShapeType="1"/>
            <a:stCxn id="38922" idx="7"/>
            <a:endCxn id="38919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6" name="Rectangle 22">
            <a:extLst>
              <a:ext uri="{FF2B5EF4-FFF2-40B4-BE49-F238E27FC236}">
                <a16:creationId xmlns:a16="http://schemas.microsoft.com/office/drawing/2014/main" id="{02C6D747-916C-494D-B7DB-DB14514B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8937" name="Rectangle 23">
            <a:extLst>
              <a:ext uri="{FF2B5EF4-FFF2-40B4-BE49-F238E27FC236}">
                <a16:creationId xmlns:a16="http://schemas.microsoft.com/office/drawing/2014/main" id="{F4138DF9-5A67-AB49-9379-D78CC748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8939" name="Rectangle 25">
            <a:extLst>
              <a:ext uri="{FF2B5EF4-FFF2-40B4-BE49-F238E27FC236}">
                <a16:creationId xmlns:a16="http://schemas.microsoft.com/office/drawing/2014/main" id="{F75701C8-EEF2-E046-9311-E3337CBD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8940" name="Rectangle 26">
            <a:extLst>
              <a:ext uri="{FF2B5EF4-FFF2-40B4-BE49-F238E27FC236}">
                <a16:creationId xmlns:a16="http://schemas.microsoft.com/office/drawing/2014/main" id="{10E98E1B-4A92-3F46-B619-CBC1FBCA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8941" name="Rectangle 27">
            <a:extLst>
              <a:ext uri="{FF2B5EF4-FFF2-40B4-BE49-F238E27FC236}">
                <a16:creationId xmlns:a16="http://schemas.microsoft.com/office/drawing/2014/main" id="{3778BD36-D484-294E-AEAD-E8ED2FE6F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8943" name="Rectangle 29">
            <a:extLst>
              <a:ext uri="{FF2B5EF4-FFF2-40B4-BE49-F238E27FC236}">
                <a16:creationId xmlns:a16="http://schemas.microsoft.com/office/drawing/2014/main" id="{1B7DC581-2F09-3743-B652-B05AC7C8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8944" name="Rectangle 30">
            <a:extLst>
              <a:ext uri="{FF2B5EF4-FFF2-40B4-BE49-F238E27FC236}">
                <a16:creationId xmlns:a16="http://schemas.microsoft.com/office/drawing/2014/main" id="{6930A15A-2DEA-2249-950D-2478C1B9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8945" name="Rectangle 31">
            <a:extLst>
              <a:ext uri="{FF2B5EF4-FFF2-40B4-BE49-F238E27FC236}">
                <a16:creationId xmlns:a16="http://schemas.microsoft.com/office/drawing/2014/main" id="{51D7854C-DB88-A64B-B8A1-754A8A5A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8946" name="Rectangle 32">
            <a:extLst>
              <a:ext uri="{FF2B5EF4-FFF2-40B4-BE49-F238E27FC236}">
                <a16:creationId xmlns:a16="http://schemas.microsoft.com/office/drawing/2014/main" id="{8B69FA29-2925-A549-B58B-B1CE85B1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F74AE71B-B70D-1B43-9DF7-F8253D752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8938" name="Rectangle 24">
            <a:extLst>
              <a:ext uri="{FF2B5EF4-FFF2-40B4-BE49-F238E27FC236}">
                <a16:creationId xmlns:a16="http://schemas.microsoft.com/office/drawing/2014/main" id="{57660132-C50E-FF43-B480-8FA25D963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8942" name="Rectangle 28">
            <a:extLst>
              <a:ext uri="{FF2B5EF4-FFF2-40B4-BE49-F238E27FC236}">
                <a16:creationId xmlns:a16="http://schemas.microsoft.com/office/drawing/2014/main" id="{F4FEE9A2-7C9F-5141-9F6D-0ABD6CCA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8919" name="Oval 5">
            <a:extLst>
              <a:ext uri="{FF2B5EF4-FFF2-40B4-BE49-F238E27FC236}">
                <a16:creationId xmlns:a16="http://schemas.microsoft.com/office/drawing/2014/main" id="{8981F463-9799-B84F-8007-F9061804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4583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F0F8FE36-A1AC-3744-9507-5B82AEC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D68656-7692-814F-8483-A7130D064E1A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39941" name="Oval 3">
            <a:extLst>
              <a:ext uri="{FF2B5EF4-FFF2-40B4-BE49-F238E27FC236}">
                <a16:creationId xmlns:a16="http://schemas.microsoft.com/office/drawing/2014/main" id="{0BC98B2B-6E21-384F-A3E7-13EE8067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9943" name="Oval 5">
            <a:extLst>
              <a:ext uri="{FF2B5EF4-FFF2-40B4-BE49-F238E27FC236}">
                <a16:creationId xmlns:a16="http://schemas.microsoft.com/office/drawing/2014/main" id="{FBF0AB15-61D9-9047-8C09-575F37BF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9944" name="Oval 6">
            <a:extLst>
              <a:ext uri="{FF2B5EF4-FFF2-40B4-BE49-F238E27FC236}">
                <a16:creationId xmlns:a16="http://schemas.microsoft.com/office/drawing/2014/main" id="{4D781199-CCC7-F041-9F6E-CCC59AB3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9945" name="Oval 7">
            <a:extLst>
              <a:ext uri="{FF2B5EF4-FFF2-40B4-BE49-F238E27FC236}">
                <a16:creationId xmlns:a16="http://schemas.microsoft.com/office/drawing/2014/main" id="{5C61CB13-9124-1E4C-AE19-28102B2C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9946" name="Oval 8">
            <a:extLst>
              <a:ext uri="{FF2B5EF4-FFF2-40B4-BE49-F238E27FC236}">
                <a16:creationId xmlns:a16="http://schemas.microsoft.com/office/drawing/2014/main" id="{379CB0D4-85B6-9F4F-9B03-2833831F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9947" name="Oval 9">
            <a:extLst>
              <a:ext uri="{FF2B5EF4-FFF2-40B4-BE49-F238E27FC236}">
                <a16:creationId xmlns:a16="http://schemas.microsoft.com/office/drawing/2014/main" id="{FF792DDC-1DE9-A648-8D31-3F34A33F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9948" name="Oval 10">
            <a:extLst>
              <a:ext uri="{FF2B5EF4-FFF2-40B4-BE49-F238E27FC236}">
                <a16:creationId xmlns:a16="http://schemas.microsoft.com/office/drawing/2014/main" id="{88BBAE5B-5BE6-724E-9171-553EE2EA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9949" name="Oval 11">
            <a:extLst>
              <a:ext uri="{FF2B5EF4-FFF2-40B4-BE49-F238E27FC236}">
                <a16:creationId xmlns:a16="http://schemas.microsoft.com/office/drawing/2014/main" id="{D6EF418C-8510-1E4E-9105-803B1F03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9950" name="Oval 12">
            <a:extLst>
              <a:ext uri="{FF2B5EF4-FFF2-40B4-BE49-F238E27FC236}">
                <a16:creationId xmlns:a16="http://schemas.microsoft.com/office/drawing/2014/main" id="{9FF6FFE4-6EB0-3947-9CFA-010FDE83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39951" name="AutoShape 13">
            <a:extLst>
              <a:ext uri="{FF2B5EF4-FFF2-40B4-BE49-F238E27FC236}">
                <a16:creationId xmlns:a16="http://schemas.microsoft.com/office/drawing/2014/main" id="{C88FB6B6-470C-0740-8BFE-A42F7671976D}"/>
              </a:ext>
            </a:extLst>
          </p:cNvPr>
          <p:cNvCxnSpPr>
            <a:cxnSpLocks noChangeShapeType="1"/>
            <a:stCxn id="39941" idx="3"/>
            <a:endCxn id="3994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4">
            <a:extLst>
              <a:ext uri="{FF2B5EF4-FFF2-40B4-BE49-F238E27FC236}">
                <a16:creationId xmlns:a16="http://schemas.microsoft.com/office/drawing/2014/main" id="{FBE9E4FB-B6C0-1F44-B73B-D43891B6F3C3}"/>
              </a:ext>
            </a:extLst>
          </p:cNvPr>
          <p:cNvCxnSpPr>
            <a:cxnSpLocks noChangeShapeType="1"/>
            <a:stCxn id="39942" idx="3"/>
            <a:endCxn id="3994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5">
            <a:extLst>
              <a:ext uri="{FF2B5EF4-FFF2-40B4-BE49-F238E27FC236}">
                <a16:creationId xmlns:a16="http://schemas.microsoft.com/office/drawing/2014/main" id="{4D672B98-1181-2E45-9C4A-4F70AE5B103B}"/>
              </a:ext>
            </a:extLst>
          </p:cNvPr>
          <p:cNvCxnSpPr>
            <a:cxnSpLocks noChangeShapeType="1"/>
            <a:stCxn id="39944" idx="3"/>
            <a:endCxn id="3994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6">
            <a:extLst>
              <a:ext uri="{FF2B5EF4-FFF2-40B4-BE49-F238E27FC236}">
                <a16:creationId xmlns:a16="http://schemas.microsoft.com/office/drawing/2014/main" id="{8E316454-2C21-0F48-82E1-96241235B2DA}"/>
              </a:ext>
            </a:extLst>
          </p:cNvPr>
          <p:cNvCxnSpPr>
            <a:cxnSpLocks noChangeShapeType="1"/>
            <a:stCxn id="39944" idx="5"/>
            <a:endCxn id="3994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7">
            <a:extLst>
              <a:ext uri="{FF2B5EF4-FFF2-40B4-BE49-F238E27FC236}">
                <a16:creationId xmlns:a16="http://schemas.microsoft.com/office/drawing/2014/main" id="{AE633E7B-921A-AB47-8826-949E29C3F59E}"/>
              </a:ext>
            </a:extLst>
          </p:cNvPr>
          <p:cNvCxnSpPr>
            <a:cxnSpLocks noChangeShapeType="1"/>
            <a:stCxn id="39942" idx="5"/>
            <a:endCxn id="3994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18">
            <a:extLst>
              <a:ext uri="{FF2B5EF4-FFF2-40B4-BE49-F238E27FC236}">
                <a16:creationId xmlns:a16="http://schemas.microsoft.com/office/drawing/2014/main" id="{54603ABD-C280-0B4B-8280-043A9821AFB1}"/>
              </a:ext>
            </a:extLst>
          </p:cNvPr>
          <p:cNvCxnSpPr>
            <a:cxnSpLocks noChangeShapeType="1"/>
            <a:stCxn id="39945" idx="3"/>
            <a:endCxn id="3995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19">
            <a:extLst>
              <a:ext uri="{FF2B5EF4-FFF2-40B4-BE49-F238E27FC236}">
                <a16:creationId xmlns:a16="http://schemas.microsoft.com/office/drawing/2014/main" id="{56644F78-E669-4344-8937-EF4672B8A39F}"/>
              </a:ext>
            </a:extLst>
          </p:cNvPr>
          <p:cNvCxnSpPr>
            <a:cxnSpLocks noChangeShapeType="1"/>
            <a:stCxn id="39941" idx="5"/>
            <a:endCxn id="3994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0">
            <a:extLst>
              <a:ext uri="{FF2B5EF4-FFF2-40B4-BE49-F238E27FC236}">
                <a16:creationId xmlns:a16="http://schemas.microsoft.com/office/drawing/2014/main" id="{18246AE6-9AFE-A644-8645-47B6566739CD}"/>
              </a:ext>
            </a:extLst>
          </p:cNvPr>
          <p:cNvCxnSpPr>
            <a:cxnSpLocks noChangeShapeType="1"/>
            <a:stCxn id="39943" idx="5"/>
            <a:endCxn id="3994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1">
            <a:extLst>
              <a:ext uri="{FF2B5EF4-FFF2-40B4-BE49-F238E27FC236}">
                <a16:creationId xmlns:a16="http://schemas.microsoft.com/office/drawing/2014/main" id="{07329833-51EB-6D40-89AB-89602F930C11}"/>
              </a:ext>
            </a:extLst>
          </p:cNvPr>
          <p:cNvCxnSpPr>
            <a:cxnSpLocks noChangeShapeType="1"/>
            <a:stCxn id="39946" idx="7"/>
            <a:endCxn id="3994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Rectangle 22">
            <a:extLst>
              <a:ext uri="{FF2B5EF4-FFF2-40B4-BE49-F238E27FC236}">
                <a16:creationId xmlns:a16="http://schemas.microsoft.com/office/drawing/2014/main" id="{56126428-8FCA-7340-BF86-0D005460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39962" name="Rectangle 24">
            <a:extLst>
              <a:ext uri="{FF2B5EF4-FFF2-40B4-BE49-F238E27FC236}">
                <a16:creationId xmlns:a16="http://schemas.microsoft.com/office/drawing/2014/main" id="{3A08601B-6B0D-8B4C-A1A6-0B1F3CA0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39963" name="Rectangle 25">
            <a:extLst>
              <a:ext uri="{FF2B5EF4-FFF2-40B4-BE49-F238E27FC236}">
                <a16:creationId xmlns:a16="http://schemas.microsoft.com/office/drawing/2014/main" id="{F4CF0477-3CA5-A042-9BCA-36BFE63C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39964" name="Rectangle 26">
            <a:extLst>
              <a:ext uri="{FF2B5EF4-FFF2-40B4-BE49-F238E27FC236}">
                <a16:creationId xmlns:a16="http://schemas.microsoft.com/office/drawing/2014/main" id="{D6A92125-EC93-2C4D-A3FA-4061CA5A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39965" name="Rectangle 27">
            <a:extLst>
              <a:ext uri="{FF2B5EF4-FFF2-40B4-BE49-F238E27FC236}">
                <a16:creationId xmlns:a16="http://schemas.microsoft.com/office/drawing/2014/main" id="{CBE0DA60-29B3-2D46-9C02-58E33118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39966" name="Rectangle 28">
            <a:extLst>
              <a:ext uri="{FF2B5EF4-FFF2-40B4-BE49-F238E27FC236}">
                <a16:creationId xmlns:a16="http://schemas.microsoft.com/office/drawing/2014/main" id="{A1AC2C78-5BA8-D940-BBA9-E299D97C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39967" name="Rectangle 29">
            <a:extLst>
              <a:ext uri="{FF2B5EF4-FFF2-40B4-BE49-F238E27FC236}">
                <a16:creationId xmlns:a16="http://schemas.microsoft.com/office/drawing/2014/main" id="{FBE4F08B-ECF9-024C-90EC-6C54DD4E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39968" name="Rectangle 30">
            <a:extLst>
              <a:ext uri="{FF2B5EF4-FFF2-40B4-BE49-F238E27FC236}">
                <a16:creationId xmlns:a16="http://schemas.microsoft.com/office/drawing/2014/main" id="{F3F64340-6F9C-0F4E-8D39-C684AC4A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39969" name="Rectangle 31">
            <a:extLst>
              <a:ext uri="{FF2B5EF4-FFF2-40B4-BE49-F238E27FC236}">
                <a16:creationId xmlns:a16="http://schemas.microsoft.com/office/drawing/2014/main" id="{4855A3DA-63B7-994C-81CD-B19252B8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39970" name="Rectangle 32">
            <a:extLst>
              <a:ext uri="{FF2B5EF4-FFF2-40B4-BE49-F238E27FC236}">
                <a16:creationId xmlns:a16="http://schemas.microsoft.com/office/drawing/2014/main" id="{5D9ED4A9-6F08-5742-98D7-E922BD4F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3881B265-CC60-EF45-B9FE-B4276C45D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39961" name="Rectangle 23">
            <a:extLst>
              <a:ext uri="{FF2B5EF4-FFF2-40B4-BE49-F238E27FC236}">
                <a16:creationId xmlns:a16="http://schemas.microsoft.com/office/drawing/2014/main" id="{2D163D42-FA3E-3B4C-A10E-9074DACA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39942" name="Oval 4">
            <a:extLst>
              <a:ext uri="{FF2B5EF4-FFF2-40B4-BE49-F238E27FC236}">
                <a16:creationId xmlns:a16="http://schemas.microsoft.com/office/drawing/2014/main" id="{D021B7DA-A990-524F-9716-1039B266D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885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B8380DB-A825-3E4E-87C1-688EAD4AF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Priority queue example (cont’d)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38FC005-C51C-6246-9FC9-05AF540FE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Each time the printer is free, the job with the highest priority would be removed from the print queue and printed. </a:t>
            </a:r>
          </a:p>
          <a:p>
            <a:pPr lvl="1" eaLnBrk="1" hangingPunct="1">
              <a:defRPr/>
            </a:pPr>
            <a:r>
              <a:rPr lang="en-US" altLang="en-US" dirty="0"/>
              <a:t>It is OK to have multiple jobs with the same priority; if there is more than one job with the same </a:t>
            </a:r>
            <a:r>
              <a:rPr lang="en-US" altLang="en-US" b="1" dirty="0"/>
              <a:t>highest</a:t>
            </a:r>
            <a:r>
              <a:rPr lang="en-US" altLang="en-US" dirty="0"/>
              <a:t> priority when the printer is free, you can process them in whatever order (e.g. normal queue order)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DC7E6E25-2F98-8B4E-B264-8CEE90B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D17CA-9DE4-5E47-ABA8-D91DF5E82B1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E6483352-1226-BE4D-8DE7-10524CB9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EA992C-006C-134F-872C-6E3B182B9B53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40965" name="Oval 3">
            <a:extLst>
              <a:ext uri="{FF2B5EF4-FFF2-40B4-BE49-F238E27FC236}">
                <a16:creationId xmlns:a16="http://schemas.microsoft.com/office/drawing/2014/main" id="{A3478CDB-4553-8B4D-8D37-54F166F5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0967" name="Oval 5">
            <a:extLst>
              <a:ext uri="{FF2B5EF4-FFF2-40B4-BE49-F238E27FC236}">
                <a16:creationId xmlns:a16="http://schemas.microsoft.com/office/drawing/2014/main" id="{F1ACB1C9-17EC-A64C-9053-9F24154D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0968" name="Oval 6">
            <a:extLst>
              <a:ext uri="{FF2B5EF4-FFF2-40B4-BE49-F238E27FC236}">
                <a16:creationId xmlns:a16="http://schemas.microsoft.com/office/drawing/2014/main" id="{4B8E75CB-E124-7444-BBD8-F2BAC67E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0970" name="Oval 8">
            <a:extLst>
              <a:ext uri="{FF2B5EF4-FFF2-40B4-BE49-F238E27FC236}">
                <a16:creationId xmlns:a16="http://schemas.microsoft.com/office/drawing/2014/main" id="{CEF5FAE9-F841-DB45-BFBD-C636F842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0971" name="Oval 9">
            <a:extLst>
              <a:ext uri="{FF2B5EF4-FFF2-40B4-BE49-F238E27FC236}">
                <a16:creationId xmlns:a16="http://schemas.microsoft.com/office/drawing/2014/main" id="{39744155-AC46-6141-B750-965FE350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0972" name="Oval 10">
            <a:extLst>
              <a:ext uri="{FF2B5EF4-FFF2-40B4-BE49-F238E27FC236}">
                <a16:creationId xmlns:a16="http://schemas.microsoft.com/office/drawing/2014/main" id="{C7761ACF-CF81-1D48-9C9E-30F36CF9C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0973" name="Oval 11">
            <a:extLst>
              <a:ext uri="{FF2B5EF4-FFF2-40B4-BE49-F238E27FC236}">
                <a16:creationId xmlns:a16="http://schemas.microsoft.com/office/drawing/2014/main" id="{41F49B45-334A-DF4A-85EE-332B1D1B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0974" name="Oval 12">
            <a:extLst>
              <a:ext uri="{FF2B5EF4-FFF2-40B4-BE49-F238E27FC236}">
                <a16:creationId xmlns:a16="http://schemas.microsoft.com/office/drawing/2014/main" id="{E3C62316-A76C-1140-AFE6-DAFF5CF2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40975" name="AutoShape 13">
            <a:extLst>
              <a:ext uri="{FF2B5EF4-FFF2-40B4-BE49-F238E27FC236}">
                <a16:creationId xmlns:a16="http://schemas.microsoft.com/office/drawing/2014/main" id="{67F7C8AC-2DA0-5A4D-A3F6-5DCBB025C882}"/>
              </a:ext>
            </a:extLst>
          </p:cNvPr>
          <p:cNvCxnSpPr>
            <a:cxnSpLocks noChangeShapeType="1"/>
            <a:stCxn id="40965" idx="3"/>
            <a:endCxn id="4096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4">
            <a:extLst>
              <a:ext uri="{FF2B5EF4-FFF2-40B4-BE49-F238E27FC236}">
                <a16:creationId xmlns:a16="http://schemas.microsoft.com/office/drawing/2014/main" id="{3072B5F0-75A1-AD46-B38C-9BB62467C4BE}"/>
              </a:ext>
            </a:extLst>
          </p:cNvPr>
          <p:cNvCxnSpPr>
            <a:cxnSpLocks noChangeShapeType="1"/>
            <a:stCxn id="40966" idx="3"/>
            <a:endCxn id="4096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5">
            <a:extLst>
              <a:ext uri="{FF2B5EF4-FFF2-40B4-BE49-F238E27FC236}">
                <a16:creationId xmlns:a16="http://schemas.microsoft.com/office/drawing/2014/main" id="{8AA5E78A-C957-B840-BA69-D614C76E8645}"/>
              </a:ext>
            </a:extLst>
          </p:cNvPr>
          <p:cNvCxnSpPr>
            <a:cxnSpLocks noChangeShapeType="1"/>
            <a:stCxn id="40968" idx="3"/>
            <a:endCxn id="4097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6">
            <a:extLst>
              <a:ext uri="{FF2B5EF4-FFF2-40B4-BE49-F238E27FC236}">
                <a16:creationId xmlns:a16="http://schemas.microsoft.com/office/drawing/2014/main" id="{5E433532-B3ED-874F-98A5-9A3A9D035FAF}"/>
              </a:ext>
            </a:extLst>
          </p:cNvPr>
          <p:cNvCxnSpPr>
            <a:cxnSpLocks noChangeShapeType="1"/>
            <a:stCxn id="40968" idx="5"/>
            <a:endCxn id="4097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7">
            <a:extLst>
              <a:ext uri="{FF2B5EF4-FFF2-40B4-BE49-F238E27FC236}">
                <a16:creationId xmlns:a16="http://schemas.microsoft.com/office/drawing/2014/main" id="{09CE9879-1F53-E048-922C-0F3D3E33809F}"/>
              </a:ext>
            </a:extLst>
          </p:cNvPr>
          <p:cNvCxnSpPr>
            <a:cxnSpLocks noChangeShapeType="1"/>
            <a:stCxn id="40966" idx="5"/>
            <a:endCxn id="4096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18">
            <a:extLst>
              <a:ext uri="{FF2B5EF4-FFF2-40B4-BE49-F238E27FC236}">
                <a16:creationId xmlns:a16="http://schemas.microsoft.com/office/drawing/2014/main" id="{B057DDF4-C963-214B-ABC4-C44E02498927}"/>
              </a:ext>
            </a:extLst>
          </p:cNvPr>
          <p:cNvCxnSpPr>
            <a:cxnSpLocks noChangeShapeType="1"/>
            <a:stCxn id="40969" idx="3"/>
            <a:endCxn id="4097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19">
            <a:extLst>
              <a:ext uri="{FF2B5EF4-FFF2-40B4-BE49-F238E27FC236}">
                <a16:creationId xmlns:a16="http://schemas.microsoft.com/office/drawing/2014/main" id="{EB22406C-FE36-6F4C-9408-C3FB5AEFE84B}"/>
              </a:ext>
            </a:extLst>
          </p:cNvPr>
          <p:cNvCxnSpPr>
            <a:cxnSpLocks noChangeShapeType="1"/>
            <a:stCxn id="40965" idx="5"/>
            <a:endCxn id="4096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AutoShape 20">
            <a:extLst>
              <a:ext uri="{FF2B5EF4-FFF2-40B4-BE49-F238E27FC236}">
                <a16:creationId xmlns:a16="http://schemas.microsoft.com/office/drawing/2014/main" id="{B87BA8A6-B84A-804E-BF56-1B44F40A95E9}"/>
              </a:ext>
            </a:extLst>
          </p:cNvPr>
          <p:cNvCxnSpPr>
            <a:cxnSpLocks noChangeShapeType="1"/>
            <a:stCxn id="40967" idx="5"/>
            <a:endCxn id="4097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3" name="AutoShape 21">
            <a:extLst>
              <a:ext uri="{FF2B5EF4-FFF2-40B4-BE49-F238E27FC236}">
                <a16:creationId xmlns:a16="http://schemas.microsoft.com/office/drawing/2014/main" id="{7A5C7E18-79E0-8344-853F-8EBBD719E502}"/>
              </a:ext>
            </a:extLst>
          </p:cNvPr>
          <p:cNvCxnSpPr>
            <a:cxnSpLocks noChangeShapeType="1"/>
            <a:stCxn id="40970" idx="7"/>
            <a:endCxn id="4096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4" name="Rectangle 22">
            <a:extLst>
              <a:ext uri="{FF2B5EF4-FFF2-40B4-BE49-F238E27FC236}">
                <a16:creationId xmlns:a16="http://schemas.microsoft.com/office/drawing/2014/main" id="{B7395C45-ECD0-5945-A411-16236A36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0986" name="Rectangle 24">
            <a:extLst>
              <a:ext uri="{FF2B5EF4-FFF2-40B4-BE49-F238E27FC236}">
                <a16:creationId xmlns:a16="http://schemas.microsoft.com/office/drawing/2014/main" id="{183650B4-C883-2C46-A52A-764EEB0E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0987" name="Rectangle 25">
            <a:extLst>
              <a:ext uri="{FF2B5EF4-FFF2-40B4-BE49-F238E27FC236}">
                <a16:creationId xmlns:a16="http://schemas.microsoft.com/office/drawing/2014/main" id="{4E63E13B-58A9-9143-A287-695BBA75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0989" name="Rectangle 27">
            <a:extLst>
              <a:ext uri="{FF2B5EF4-FFF2-40B4-BE49-F238E27FC236}">
                <a16:creationId xmlns:a16="http://schemas.microsoft.com/office/drawing/2014/main" id="{91F22DC4-FC3D-014B-B28A-EECA3351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0990" name="Rectangle 28">
            <a:extLst>
              <a:ext uri="{FF2B5EF4-FFF2-40B4-BE49-F238E27FC236}">
                <a16:creationId xmlns:a16="http://schemas.microsoft.com/office/drawing/2014/main" id="{2ED14145-37F4-8C44-94F9-6DD4EE12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0991" name="Rectangle 29">
            <a:extLst>
              <a:ext uri="{FF2B5EF4-FFF2-40B4-BE49-F238E27FC236}">
                <a16:creationId xmlns:a16="http://schemas.microsoft.com/office/drawing/2014/main" id="{3A5DB791-E4BF-DF4E-AFE0-AAFDED496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0992" name="Rectangle 30">
            <a:extLst>
              <a:ext uri="{FF2B5EF4-FFF2-40B4-BE49-F238E27FC236}">
                <a16:creationId xmlns:a16="http://schemas.microsoft.com/office/drawing/2014/main" id="{696CBD44-6BC8-5D48-9C68-7A4B5393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0993" name="Rectangle 31">
            <a:extLst>
              <a:ext uri="{FF2B5EF4-FFF2-40B4-BE49-F238E27FC236}">
                <a16:creationId xmlns:a16="http://schemas.microsoft.com/office/drawing/2014/main" id="{8C518E0E-0875-9641-B024-2644F9D9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0994" name="Rectangle 32">
            <a:extLst>
              <a:ext uri="{FF2B5EF4-FFF2-40B4-BE49-F238E27FC236}">
                <a16:creationId xmlns:a16="http://schemas.microsoft.com/office/drawing/2014/main" id="{77812D80-89C4-AB49-88D5-EB7DEEB2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F6CD9C67-8E94-E040-98F5-EF4582894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40985" name="Rectangle 23">
            <a:extLst>
              <a:ext uri="{FF2B5EF4-FFF2-40B4-BE49-F238E27FC236}">
                <a16:creationId xmlns:a16="http://schemas.microsoft.com/office/drawing/2014/main" id="{7A563F05-B7A4-A846-A776-175B26F9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0988" name="Rectangle 26">
            <a:extLst>
              <a:ext uri="{FF2B5EF4-FFF2-40B4-BE49-F238E27FC236}">
                <a16:creationId xmlns:a16="http://schemas.microsoft.com/office/drawing/2014/main" id="{57A554F6-94DA-2746-A321-C287F39D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40966" name="Oval 4">
            <a:extLst>
              <a:ext uri="{FF2B5EF4-FFF2-40B4-BE49-F238E27FC236}">
                <a16:creationId xmlns:a16="http://schemas.microsoft.com/office/drawing/2014/main" id="{61F11C67-49C1-4341-9D38-D6F5875FE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0969" name="Oval 7">
            <a:extLst>
              <a:ext uri="{FF2B5EF4-FFF2-40B4-BE49-F238E27FC236}">
                <a16:creationId xmlns:a16="http://schemas.microsoft.com/office/drawing/2014/main" id="{B6EF708B-C140-C143-BC82-58CAF51B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3637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0DCD9541-9D5E-F14E-941F-9D81B0EC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9D6832-61DD-3C46-B6A8-B69710CD583B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41989" name="Oval 3">
            <a:extLst>
              <a:ext uri="{FF2B5EF4-FFF2-40B4-BE49-F238E27FC236}">
                <a16:creationId xmlns:a16="http://schemas.microsoft.com/office/drawing/2014/main" id="{82471618-62AC-D047-9628-28B4F50A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1991" name="Oval 5">
            <a:extLst>
              <a:ext uri="{FF2B5EF4-FFF2-40B4-BE49-F238E27FC236}">
                <a16:creationId xmlns:a16="http://schemas.microsoft.com/office/drawing/2014/main" id="{844A59F8-B62B-6F4C-9BE4-7EBA4412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1992" name="Oval 6">
            <a:extLst>
              <a:ext uri="{FF2B5EF4-FFF2-40B4-BE49-F238E27FC236}">
                <a16:creationId xmlns:a16="http://schemas.microsoft.com/office/drawing/2014/main" id="{A5C93E60-2BD6-924D-BAF9-4671AA2E2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1994" name="Oval 8">
            <a:extLst>
              <a:ext uri="{FF2B5EF4-FFF2-40B4-BE49-F238E27FC236}">
                <a16:creationId xmlns:a16="http://schemas.microsoft.com/office/drawing/2014/main" id="{B9EC9E8A-94B0-C842-BB84-043713F4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1995" name="Oval 9">
            <a:extLst>
              <a:ext uri="{FF2B5EF4-FFF2-40B4-BE49-F238E27FC236}">
                <a16:creationId xmlns:a16="http://schemas.microsoft.com/office/drawing/2014/main" id="{22420E5B-E921-AD4B-A158-447C4E7C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1996" name="Oval 10">
            <a:extLst>
              <a:ext uri="{FF2B5EF4-FFF2-40B4-BE49-F238E27FC236}">
                <a16:creationId xmlns:a16="http://schemas.microsoft.com/office/drawing/2014/main" id="{C529622D-52CC-B543-BE6C-7D62814B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1997" name="Oval 11">
            <a:extLst>
              <a:ext uri="{FF2B5EF4-FFF2-40B4-BE49-F238E27FC236}">
                <a16:creationId xmlns:a16="http://schemas.microsoft.com/office/drawing/2014/main" id="{34F8C8A5-12A3-2E4A-90D9-697AF10C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1998" name="Oval 12">
            <a:extLst>
              <a:ext uri="{FF2B5EF4-FFF2-40B4-BE49-F238E27FC236}">
                <a16:creationId xmlns:a16="http://schemas.microsoft.com/office/drawing/2014/main" id="{02F5C53C-550F-7B42-86D3-C7ED2B53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cxnSp>
        <p:nvCxnSpPr>
          <p:cNvPr id="41999" name="AutoShape 13">
            <a:extLst>
              <a:ext uri="{FF2B5EF4-FFF2-40B4-BE49-F238E27FC236}">
                <a16:creationId xmlns:a16="http://schemas.microsoft.com/office/drawing/2014/main" id="{DCF933B5-9D4A-D443-B978-F0F93CFB9BF7}"/>
              </a:ext>
            </a:extLst>
          </p:cNvPr>
          <p:cNvCxnSpPr>
            <a:cxnSpLocks noChangeShapeType="1"/>
            <a:stCxn id="41989" idx="3"/>
            <a:endCxn id="4199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14">
            <a:extLst>
              <a:ext uri="{FF2B5EF4-FFF2-40B4-BE49-F238E27FC236}">
                <a16:creationId xmlns:a16="http://schemas.microsoft.com/office/drawing/2014/main" id="{119D0C93-CAF0-E840-B04F-C0DA8FE0E0D1}"/>
              </a:ext>
            </a:extLst>
          </p:cNvPr>
          <p:cNvCxnSpPr>
            <a:cxnSpLocks noChangeShapeType="1"/>
            <a:stCxn id="41990" idx="3"/>
            <a:endCxn id="4199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5">
            <a:extLst>
              <a:ext uri="{FF2B5EF4-FFF2-40B4-BE49-F238E27FC236}">
                <a16:creationId xmlns:a16="http://schemas.microsoft.com/office/drawing/2014/main" id="{34A48AF6-C99C-8047-8E93-BB62846CA395}"/>
              </a:ext>
            </a:extLst>
          </p:cNvPr>
          <p:cNvCxnSpPr>
            <a:cxnSpLocks noChangeShapeType="1"/>
            <a:stCxn id="41992" idx="3"/>
            <a:endCxn id="4199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6">
            <a:extLst>
              <a:ext uri="{FF2B5EF4-FFF2-40B4-BE49-F238E27FC236}">
                <a16:creationId xmlns:a16="http://schemas.microsoft.com/office/drawing/2014/main" id="{BB54A7BC-ED79-6046-9D65-FAAFF6DC1E0E}"/>
              </a:ext>
            </a:extLst>
          </p:cNvPr>
          <p:cNvCxnSpPr>
            <a:cxnSpLocks noChangeShapeType="1"/>
            <a:stCxn id="41992" idx="5"/>
            <a:endCxn id="4199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18">
            <a:extLst>
              <a:ext uri="{FF2B5EF4-FFF2-40B4-BE49-F238E27FC236}">
                <a16:creationId xmlns:a16="http://schemas.microsoft.com/office/drawing/2014/main" id="{3477863D-31F7-CC45-9DFB-51C2EF29EFF2}"/>
              </a:ext>
            </a:extLst>
          </p:cNvPr>
          <p:cNvCxnSpPr>
            <a:cxnSpLocks noChangeShapeType="1"/>
            <a:stCxn id="41993" idx="3"/>
            <a:endCxn id="4199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19">
            <a:extLst>
              <a:ext uri="{FF2B5EF4-FFF2-40B4-BE49-F238E27FC236}">
                <a16:creationId xmlns:a16="http://schemas.microsoft.com/office/drawing/2014/main" id="{40E53E61-FFFE-A24B-B00D-19F7C6903DE3}"/>
              </a:ext>
            </a:extLst>
          </p:cNvPr>
          <p:cNvCxnSpPr>
            <a:cxnSpLocks noChangeShapeType="1"/>
            <a:stCxn id="41989" idx="5"/>
            <a:endCxn id="4199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0">
            <a:extLst>
              <a:ext uri="{FF2B5EF4-FFF2-40B4-BE49-F238E27FC236}">
                <a16:creationId xmlns:a16="http://schemas.microsoft.com/office/drawing/2014/main" id="{6F724191-D4A5-B549-9572-1E9D4C0DA9A3}"/>
              </a:ext>
            </a:extLst>
          </p:cNvPr>
          <p:cNvCxnSpPr>
            <a:cxnSpLocks noChangeShapeType="1"/>
            <a:stCxn id="41991" idx="5"/>
            <a:endCxn id="4199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1">
            <a:extLst>
              <a:ext uri="{FF2B5EF4-FFF2-40B4-BE49-F238E27FC236}">
                <a16:creationId xmlns:a16="http://schemas.microsoft.com/office/drawing/2014/main" id="{F9B4B00E-1EAA-B346-97B5-3A7340599169}"/>
              </a:ext>
            </a:extLst>
          </p:cNvPr>
          <p:cNvCxnSpPr>
            <a:cxnSpLocks noChangeShapeType="1"/>
            <a:stCxn id="41994" idx="7"/>
            <a:endCxn id="4199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8" name="Rectangle 22">
            <a:extLst>
              <a:ext uri="{FF2B5EF4-FFF2-40B4-BE49-F238E27FC236}">
                <a16:creationId xmlns:a16="http://schemas.microsoft.com/office/drawing/2014/main" id="{C57F1D1D-523A-EA4A-AE4B-FA8768E3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2010" name="Rectangle 24">
            <a:extLst>
              <a:ext uri="{FF2B5EF4-FFF2-40B4-BE49-F238E27FC236}">
                <a16:creationId xmlns:a16="http://schemas.microsoft.com/office/drawing/2014/main" id="{F080F4F5-8715-E14D-9BBC-8ED85F06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2011" name="Rectangle 25">
            <a:extLst>
              <a:ext uri="{FF2B5EF4-FFF2-40B4-BE49-F238E27FC236}">
                <a16:creationId xmlns:a16="http://schemas.microsoft.com/office/drawing/2014/main" id="{9765DE4E-94D1-FB48-83C0-5F2DA43E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2013" name="Rectangle 27">
            <a:extLst>
              <a:ext uri="{FF2B5EF4-FFF2-40B4-BE49-F238E27FC236}">
                <a16:creationId xmlns:a16="http://schemas.microsoft.com/office/drawing/2014/main" id="{FFEF75F3-B2AE-FB40-A463-ADCB1686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2014" name="Rectangle 28">
            <a:extLst>
              <a:ext uri="{FF2B5EF4-FFF2-40B4-BE49-F238E27FC236}">
                <a16:creationId xmlns:a16="http://schemas.microsoft.com/office/drawing/2014/main" id="{A894D3CD-FA56-E643-9DC5-9B0D64F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2015" name="Rectangle 29">
            <a:extLst>
              <a:ext uri="{FF2B5EF4-FFF2-40B4-BE49-F238E27FC236}">
                <a16:creationId xmlns:a16="http://schemas.microsoft.com/office/drawing/2014/main" id="{5EFD3677-5717-A94C-BA5B-DD5C43B6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2016" name="Rectangle 30">
            <a:extLst>
              <a:ext uri="{FF2B5EF4-FFF2-40B4-BE49-F238E27FC236}">
                <a16:creationId xmlns:a16="http://schemas.microsoft.com/office/drawing/2014/main" id="{70ED528F-4E1D-B849-AFA4-48230A6F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2017" name="Rectangle 31">
            <a:extLst>
              <a:ext uri="{FF2B5EF4-FFF2-40B4-BE49-F238E27FC236}">
                <a16:creationId xmlns:a16="http://schemas.microsoft.com/office/drawing/2014/main" id="{BF09AE18-FCD1-D74E-96B4-AF13B4DD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42018" name="Rectangle 32">
            <a:extLst>
              <a:ext uri="{FF2B5EF4-FFF2-40B4-BE49-F238E27FC236}">
                <a16:creationId xmlns:a16="http://schemas.microsoft.com/office/drawing/2014/main" id="{95004DA8-DC1F-054D-BBA4-CF5071BA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5A08C0B-7B28-1F41-964D-226EEC124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42009" name="Rectangle 23">
            <a:extLst>
              <a:ext uri="{FF2B5EF4-FFF2-40B4-BE49-F238E27FC236}">
                <a16:creationId xmlns:a16="http://schemas.microsoft.com/office/drawing/2014/main" id="{FC3E5DA8-4591-5C48-982E-70B5A3AE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2012" name="Rectangle 26">
            <a:extLst>
              <a:ext uri="{FF2B5EF4-FFF2-40B4-BE49-F238E27FC236}">
                <a16:creationId xmlns:a16="http://schemas.microsoft.com/office/drawing/2014/main" id="{0F5ED583-DAA1-4F42-AE10-F564E432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cxnSp>
        <p:nvCxnSpPr>
          <p:cNvPr id="42003" name="AutoShape 17">
            <a:extLst>
              <a:ext uri="{FF2B5EF4-FFF2-40B4-BE49-F238E27FC236}">
                <a16:creationId xmlns:a16="http://schemas.microsoft.com/office/drawing/2014/main" id="{B092EB77-3F3E-9B44-A38D-C9489DAE0B53}"/>
              </a:ext>
            </a:extLst>
          </p:cNvPr>
          <p:cNvCxnSpPr>
            <a:cxnSpLocks noChangeShapeType="1"/>
            <a:stCxn id="41990" idx="5"/>
            <a:endCxn id="4199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Oval 4">
            <a:extLst>
              <a:ext uri="{FF2B5EF4-FFF2-40B4-BE49-F238E27FC236}">
                <a16:creationId xmlns:a16="http://schemas.microsoft.com/office/drawing/2014/main" id="{363ACFAE-ABCB-5542-A1DA-30789FA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1993" name="Oval 7">
            <a:extLst>
              <a:ext uri="{FF2B5EF4-FFF2-40B4-BE49-F238E27FC236}">
                <a16:creationId xmlns:a16="http://schemas.microsoft.com/office/drawing/2014/main" id="{9E7A404D-4E55-BD4A-A59B-E5ACB9E5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2856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94A01FEC-1442-3647-82D6-71156183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3F40CF-B8C1-6541-884C-895881542455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43014" name="Oval 4">
            <a:extLst>
              <a:ext uri="{FF2B5EF4-FFF2-40B4-BE49-F238E27FC236}">
                <a16:creationId xmlns:a16="http://schemas.microsoft.com/office/drawing/2014/main" id="{758B0B21-EA27-7E45-9E87-DF7E3D69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3015" name="Oval 5">
            <a:extLst>
              <a:ext uri="{FF2B5EF4-FFF2-40B4-BE49-F238E27FC236}">
                <a16:creationId xmlns:a16="http://schemas.microsoft.com/office/drawing/2014/main" id="{2E27B619-E46B-774E-98B9-273772D3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3016" name="Oval 6">
            <a:extLst>
              <a:ext uri="{FF2B5EF4-FFF2-40B4-BE49-F238E27FC236}">
                <a16:creationId xmlns:a16="http://schemas.microsoft.com/office/drawing/2014/main" id="{C7856619-C074-194D-A538-3B5AD04D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3017" name="Oval 7">
            <a:extLst>
              <a:ext uri="{FF2B5EF4-FFF2-40B4-BE49-F238E27FC236}">
                <a16:creationId xmlns:a16="http://schemas.microsoft.com/office/drawing/2014/main" id="{56454446-D5B2-5545-B62F-AEC52472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3018" name="Oval 8">
            <a:extLst>
              <a:ext uri="{FF2B5EF4-FFF2-40B4-BE49-F238E27FC236}">
                <a16:creationId xmlns:a16="http://schemas.microsoft.com/office/drawing/2014/main" id="{67451D2A-B838-C64D-88ED-131F01394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3019" name="Oval 9">
            <a:extLst>
              <a:ext uri="{FF2B5EF4-FFF2-40B4-BE49-F238E27FC236}">
                <a16:creationId xmlns:a16="http://schemas.microsoft.com/office/drawing/2014/main" id="{F17A1CDC-8499-EC40-BE8B-7DCD4FE8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3020" name="Oval 10">
            <a:extLst>
              <a:ext uri="{FF2B5EF4-FFF2-40B4-BE49-F238E27FC236}">
                <a16:creationId xmlns:a16="http://schemas.microsoft.com/office/drawing/2014/main" id="{8D1FEFA4-08C3-7240-BCA8-ACEF00A41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3021" name="Oval 11">
            <a:extLst>
              <a:ext uri="{FF2B5EF4-FFF2-40B4-BE49-F238E27FC236}">
                <a16:creationId xmlns:a16="http://schemas.microsoft.com/office/drawing/2014/main" id="{7E29EB7C-BBF1-ED42-B10A-FF61A93E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3022" name="Oval 12">
            <a:extLst>
              <a:ext uri="{FF2B5EF4-FFF2-40B4-BE49-F238E27FC236}">
                <a16:creationId xmlns:a16="http://schemas.microsoft.com/office/drawing/2014/main" id="{89744AA5-2038-1B4E-B763-B9D4D07D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cxnSp>
        <p:nvCxnSpPr>
          <p:cNvPr id="43023" name="AutoShape 13">
            <a:extLst>
              <a:ext uri="{FF2B5EF4-FFF2-40B4-BE49-F238E27FC236}">
                <a16:creationId xmlns:a16="http://schemas.microsoft.com/office/drawing/2014/main" id="{4C729BD7-2CF4-5A4C-940B-5D0DB618423A}"/>
              </a:ext>
            </a:extLst>
          </p:cNvPr>
          <p:cNvCxnSpPr>
            <a:cxnSpLocks noChangeShapeType="1"/>
            <a:stCxn id="43013" idx="3"/>
            <a:endCxn id="4301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4">
            <a:extLst>
              <a:ext uri="{FF2B5EF4-FFF2-40B4-BE49-F238E27FC236}">
                <a16:creationId xmlns:a16="http://schemas.microsoft.com/office/drawing/2014/main" id="{0800BCFC-8438-8546-8943-4A8C6D8FADAD}"/>
              </a:ext>
            </a:extLst>
          </p:cNvPr>
          <p:cNvCxnSpPr>
            <a:cxnSpLocks noChangeShapeType="1"/>
            <a:stCxn id="43014" idx="3"/>
            <a:endCxn id="4301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5">
            <a:extLst>
              <a:ext uri="{FF2B5EF4-FFF2-40B4-BE49-F238E27FC236}">
                <a16:creationId xmlns:a16="http://schemas.microsoft.com/office/drawing/2014/main" id="{0EBEFFD8-16BB-D943-B794-D996BB427602}"/>
              </a:ext>
            </a:extLst>
          </p:cNvPr>
          <p:cNvCxnSpPr>
            <a:cxnSpLocks noChangeShapeType="1"/>
            <a:stCxn id="43016" idx="3"/>
            <a:endCxn id="4302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6">
            <a:extLst>
              <a:ext uri="{FF2B5EF4-FFF2-40B4-BE49-F238E27FC236}">
                <a16:creationId xmlns:a16="http://schemas.microsoft.com/office/drawing/2014/main" id="{3DEF4583-97C0-224C-BEC1-8975681FA7DF}"/>
              </a:ext>
            </a:extLst>
          </p:cNvPr>
          <p:cNvCxnSpPr>
            <a:cxnSpLocks noChangeShapeType="1"/>
            <a:stCxn id="43016" idx="5"/>
            <a:endCxn id="4302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7">
            <a:extLst>
              <a:ext uri="{FF2B5EF4-FFF2-40B4-BE49-F238E27FC236}">
                <a16:creationId xmlns:a16="http://schemas.microsoft.com/office/drawing/2014/main" id="{CD6A6B5A-288E-A64D-87AB-9A6B4560745D}"/>
              </a:ext>
            </a:extLst>
          </p:cNvPr>
          <p:cNvCxnSpPr>
            <a:cxnSpLocks noChangeShapeType="1"/>
            <a:stCxn id="43014" idx="5"/>
            <a:endCxn id="4301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18">
            <a:extLst>
              <a:ext uri="{FF2B5EF4-FFF2-40B4-BE49-F238E27FC236}">
                <a16:creationId xmlns:a16="http://schemas.microsoft.com/office/drawing/2014/main" id="{3D585E7C-C681-B34D-9125-9495AA60B26F}"/>
              </a:ext>
            </a:extLst>
          </p:cNvPr>
          <p:cNvCxnSpPr>
            <a:cxnSpLocks noChangeShapeType="1"/>
            <a:stCxn id="43017" idx="3"/>
            <a:endCxn id="4302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19">
            <a:extLst>
              <a:ext uri="{FF2B5EF4-FFF2-40B4-BE49-F238E27FC236}">
                <a16:creationId xmlns:a16="http://schemas.microsoft.com/office/drawing/2014/main" id="{A4BFC78D-4D0A-9941-AC4C-85911408B7D6}"/>
              </a:ext>
            </a:extLst>
          </p:cNvPr>
          <p:cNvCxnSpPr>
            <a:cxnSpLocks noChangeShapeType="1"/>
            <a:stCxn id="43013" idx="5"/>
            <a:endCxn id="4301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20">
            <a:extLst>
              <a:ext uri="{FF2B5EF4-FFF2-40B4-BE49-F238E27FC236}">
                <a16:creationId xmlns:a16="http://schemas.microsoft.com/office/drawing/2014/main" id="{9BEB5855-2AF0-4E43-B4E9-5C1BCD7CED3F}"/>
              </a:ext>
            </a:extLst>
          </p:cNvPr>
          <p:cNvCxnSpPr>
            <a:cxnSpLocks noChangeShapeType="1"/>
            <a:stCxn id="43015" idx="5"/>
            <a:endCxn id="4301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1">
            <a:extLst>
              <a:ext uri="{FF2B5EF4-FFF2-40B4-BE49-F238E27FC236}">
                <a16:creationId xmlns:a16="http://schemas.microsoft.com/office/drawing/2014/main" id="{A4D8B0C2-DE59-5240-9EB2-43CB54FB4F86}"/>
              </a:ext>
            </a:extLst>
          </p:cNvPr>
          <p:cNvCxnSpPr>
            <a:cxnSpLocks noChangeShapeType="1"/>
            <a:stCxn id="43018" idx="7"/>
            <a:endCxn id="4301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3" name="Rectangle 23">
            <a:extLst>
              <a:ext uri="{FF2B5EF4-FFF2-40B4-BE49-F238E27FC236}">
                <a16:creationId xmlns:a16="http://schemas.microsoft.com/office/drawing/2014/main" id="{704E3261-8931-474F-A058-CFF1D7A3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3034" name="Rectangle 24">
            <a:extLst>
              <a:ext uri="{FF2B5EF4-FFF2-40B4-BE49-F238E27FC236}">
                <a16:creationId xmlns:a16="http://schemas.microsoft.com/office/drawing/2014/main" id="{3CBF3D89-41EC-B44C-A2CF-B73E15B8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3035" name="Rectangle 25">
            <a:extLst>
              <a:ext uri="{FF2B5EF4-FFF2-40B4-BE49-F238E27FC236}">
                <a16:creationId xmlns:a16="http://schemas.microsoft.com/office/drawing/2014/main" id="{5FB77710-4CDD-CD46-B36E-D09F352E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3036" name="Rectangle 26">
            <a:extLst>
              <a:ext uri="{FF2B5EF4-FFF2-40B4-BE49-F238E27FC236}">
                <a16:creationId xmlns:a16="http://schemas.microsoft.com/office/drawing/2014/main" id="{0067E844-BD23-3146-B2C2-8140F55D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3037" name="Rectangle 27">
            <a:extLst>
              <a:ext uri="{FF2B5EF4-FFF2-40B4-BE49-F238E27FC236}">
                <a16:creationId xmlns:a16="http://schemas.microsoft.com/office/drawing/2014/main" id="{185378EA-66F3-794C-9D75-2627DC65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3038" name="Rectangle 28">
            <a:extLst>
              <a:ext uri="{FF2B5EF4-FFF2-40B4-BE49-F238E27FC236}">
                <a16:creationId xmlns:a16="http://schemas.microsoft.com/office/drawing/2014/main" id="{7E5158AB-5E0B-F448-B759-C56D1BAE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3039" name="Rectangle 29">
            <a:extLst>
              <a:ext uri="{FF2B5EF4-FFF2-40B4-BE49-F238E27FC236}">
                <a16:creationId xmlns:a16="http://schemas.microsoft.com/office/drawing/2014/main" id="{6B2A8A54-79D9-CC4F-A0C5-74AEDEB5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3040" name="Rectangle 30">
            <a:extLst>
              <a:ext uri="{FF2B5EF4-FFF2-40B4-BE49-F238E27FC236}">
                <a16:creationId xmlns:a16="http://schemas.microsoft.com/office/drawing/2014/main" id="{F7E03A51-4EEA-8341-A0FC-B94EA5E3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3041" name="Rectangle 31">
            <a:extLst>
              <a:ext uri="{FF2B5EF4-FFF2-40B4-BE49-F238E27FC236}">
                <a16:creationId xmlns:a16="http://schemas.microsoft.com/office/drawing/2014/main" id="{BFF92316-C38E-6A4A-9F5F-3737CBD0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43042" name="Rectangle 32">
            <a:extLst>
              <a:ext uri="{FF2B5EF4-FFF2-40B4-BE49-F238E27FC236}">
                <a16:creationId xmlns:a16="http://schemas.microsoft.com/office/drawing/2014/main" id="{3481F553-8AA0-274C-818C-97F5CD74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EE5CFD9-DD91-BF48-9094-C4FDC4585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43032" name="Rectangle 22">
            <a:extLst>
              <a:ext uri="{FF2B5EF4-FFF2-40B4-BE49-F238E27FC236}">
                <a16:creationId xmlns:a16="http://schemas.microsoft.com/office/drawing/2014/main" id="{7926E2E8-91BE-0C4D-A9B3-592DBB62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3013" name="Oval 3">
            <a:extLst>
              <a:ext uri="{FF2B5EF4-FFF2-40B4-BE49-F238E27FC236}">
                <a16:creationId xmlns:a16="http://schemas.microsoft.com/office/drawing/2014/main" id="{235AE8EB-BE3A-B648-B7FA-C5ED33E2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7804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2AA3B234-C105-A24E-9CFC-8F21A76F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E1A7F8-7F5B-9347-A3BC-A6476BD186BE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44039" name="Oval 5">
            <a:extLst>
              <a:ext uri="{FF2B5EF4-FFF2-40B4-BE49-F238E27FC236}">
                <a16:creationId xmlns:a16="http://schemas.microsoft.com/office/drawing/2014/main" id="{1BDEAE14-2665-7A4F-8CDC-0F69DBA0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4040" name="Oval 6">
            <a:extLst>
              <a:ext uri="{FF2B5EF4-FFF2-40B4-BE49-F238E27FC236}">
                <a16:creationId xmlns:a16="http://schemas.microsoft.com/office/drawing/2014/main" id="{55E30F58-1404-5B4E-8349-3E60B0C0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4041" name="Oval 7">
            <a:extLst>
              <a:ext uri="{FF2B5EF4-FFF2-40B4-BE49-F238E27FC236}">
                <a16:creationId xmlns:a16="http://schemas.microsoft.com/office/drawing/2014/main" id="{A6CC81DC-9411-A245-A62C-F9559FFE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4042" name="Oval 8">
            <a:extLst>
              <a:ext uri="{FF2B5EF4-FFF2-40B4-BE49-F238E27FC236}">
                <a16:creationId xmlns:a16="http://schemas.microsoft.com/office/drawing/2014/main" id="{F737AEC0-2273-6242-9AA2-9A4657EB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4043" name="Oval 9">
            <a:extLst>
              <a:ext uri="{FF2B5EF4-FFF2-40B4-BE49-F238E27FC236}">
                <a16:creationId xmlns:a16="http://schemas.microsoft.com/office/drawing/2014/main" id="{D71DE499-9B67-EA4B-8201-81A9ADCFF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4044" name="Oval 10">
            <a:extLst>
              <a:ext uri="{FF2B5EF4-FFF2-40B4-BE49-F238E27FC236}">
                <a16:creationId xmlns:a16="http://schemas.microsoft.com/office/drawing/2014/main" id="{AAF4120E-9B78-6649-8E38-0AEFFB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4045" name="Oval 11">
            <a:extLst>
              <a:ext uri="{FF2B5EF4-FFF2-40B4-BE49-F238E27FC236}">
                <a16:creationId xmlns:a16="http://schemas.microsoft.com/office/drawing/2014/main" id="{DF2E8A0E-FA42-4945-A005-6B2A690F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4046" name="Oval 12">
            <a:extLst>
              <a:ext uri="{FF2B5EF4-FFF2-40B4-BE49-F238E27FC236}">
                <a16:creationId xmlns:a16="http://schemas.microsoft.com/office/drawing/2014/main" id="{DC9D1586-B577-E24C-8167-08C71DD0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cxnSp>
        <p:nvCxnSpPr>
          <p:cNvPr id="44047" name="AutoShape 13">
            <a:extLst>
              <a:ext uri="{FF2B5EF4-FFF2-40B4-BE49-F238E27FC236}">
                <a16:creationId xmlns:a16="http://schemas.microsoft.com/office/drawing/2014/main" id="{78CEE9CD-2848-DA46-AEA7-3DCDD42E267B}"/>
              </a:ext>
            </a:extLst>
          </p:cNvPr>
          <p:cNvCxnSpPr>
            <a:cxnSpLocks noChangeShapeType="1"/>
            <a:stCxn id="44037" idx="3"/>
            <a:endCxn id="44038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14">
            <a:extLst>
              <a:ext uri="{FF2B5EF4-FFF2-40B4-BE49-F238E27FC236}">
                <a16:creationId xmlns:a16="http://schemas.microsoft.com/office/drawing/2014/main" id="{B8626037-6225-B440-86BB-6463C2E682A2}"/>
              </a:ext>
            </a:extLst>
          </p:cNvPr>
          <p:cNvCxnSpPr>
            <a:cxnSpLocks noChangeShapeType="1"/>
            <a:stCxn id="44038" idx="3"/>
            <a:endCxn id="44040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5">
            <a:extLst>
              <a:ext uri="{FF2B5EF4-FFF2-40B4-BE49-F238E27FC236}">
                <a16:creationId xmlns:a16="http://schemas.microsoft.com/office/drawing/2014/main" id="{059F4236-88DE-DD48-A862-B4B067768127}"/>
              </a:ext>
            </a:extLst>
          </p:cNvPr>
          <p:cNvCxnSpPr>
            <a:cxnSpLocks noChangeShapeType="1"/>
            <a:stCxn id="44040" idx="3"/>
            <a:endCxn id="44044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6">
            <a:extLst>
              <a:ext uri="{FF2B5EF4-FFF2-40B4-BE49-F238E27FC236}">
                <a16:creationId xmlns:a16="http://schemas.microsoft.com/office/drawing/2014/main" id="{A22DECC6-2AD0-EC43-9FD5-C27AFE5369A9}"/>
              </a:ext>
            </a:extLst>
          </p:cNvPr>
          <p:cNvCxnSpPr>
            <a:cxnSpLocks noChangeShapeType="1"/>
            <a:stCxn id="44040" idx="5"/>
            <a:endCxn id="44045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7">
            <a:extLst>
              <a:ext uri="{FF2B5EF4-FFF2-40B4-BE49-F238E27FC236}">
                <a16:creationId xmlns:a16="http://schemas.microsoft.com/office/drawing/2014/main" id="{9E988382-B65F-104C-8969-AE8C00C783A7}"/>
              </a:ext>
            </a:extLst>
          </p:cNvPr>
          <p:cNvCxnSpPr>
            <a:cxnSpLocks noChangeShapeType="1"/>
            <a:stCxn id="44038" idx="5"/>
            <a:endCxn id="44041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18">
            <a:extLst>
              <a:ext uri="{FF2B5EF4-FFF2-40B4-BE49-F238E27FC236}">
                <a16:creationId xmlns:a16="http://schemas.microsoft.com/office/drawing/2014/main" id="{4BFCE753-A03F-6A46-BF8D-98FA7B2BC4CE}"/>
              </a:ext>
            </a:extLst>
          </p:cNvPr>
          <p:cNvCxnSpPr>
            <a:cxnSpLocks noChangeShapeType="1"/>
            <a:stCxn id="44041" idx="3"/>
            <a:endCxn id="44046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19">
            <a:extLst>
              <a:ext uri="{FF2B5EF4-FFF2-40B4-BE49-F238E27FC236}">
                <a16:creationId xmlns:a16="http://schemas.microsoft.com/office/drawing/2014/main" id="{7AA01915-3818-CD4B-9096-8529361E8A3A}"/>
              </a:ext>
            </a:extLst>
          </p:cNvPr>
          <p:cNvCxnSpPr>
            <a:cxnSpLocks noChangeShapeType="1"/>
            <a:stCxn id="44037" idx="5"/>
            <a:endCxn id="44039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0">
            <a:extLst>
              <a:ext uri="{FF2B5EF4-FFF2-40B4-BE49-F238E27FC236}">
                <a16:creationId xmlns:a16="http://schemas.microsoft.com/office/drawing/2014/main" id="{F44E8591-E4DC-C644-9CD6-87E6878A0AAE}"/>
              </a:ext>
            </a:extLst>
          </p:cNvPr>
          <p:cNvCxnSpPr>
            <a:cxnSpLocks noChangeShapeType="1"/>
            <a:stCxn id="44039" idx="5"/>
            <a:endCxn id="44043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1">
            <a:extLst>
              <a:ext uri="{FF2B5EF4-FFF2-40B4-BE49-F238E27FC236}">
                <a16:creationId xmlns:a16="http://schemas.microsoft.com/office/drawing/2014/main" id="{DB4C030D-660C-6D45-AC09-884CDF1144E4}"/>
              </a:ext>
            </a:extLst>
          </p:cNvPr>
          <p:cNvCxnSpPr>
            <a:cxnSpLocks noChangeShapeType="1"/>
            <a:stCxn id="44042" idx="7"/>
            <a:endCxn id="44039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6" name="Rectangle 22">
            <a:extLst>
              <a:ext uri="{FF2B5EF4-FFF2-40B4-BE49-F238E27FC236}">
                <a16:creationId xmlns:a16="http://schemas.microsoft.com/office/drawing/2014/main" id="{FB399200-6F9E-964E-A326-66E5D6FA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4058" name="Rectangle 24">
            <a:extLst>
              <a:ext uri="{FF2B5EF4-FFF2-40B4-BE49-F238E27FC236}">
                <a16:creationId xmlns:a16="http://schemas.microsoft.com/office/drawing/2014/main" id="{87E461B9-0DFA-C34C-BDC5-E171DC41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4059" name="Rectangle 25">
            <a:extLst>
              <a:ext uri="{FF2B5EF4-FFF2-40B4-BE49-F238E27FC236}">
                <a16:creationId xmlns:a16="http://schemas.microsoft.com/office/drawing/2014/main" id="{EFBA9A0F-8671-3F47-A12C-19C37967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4060" name="Rectangle 26">
            <a:extLst>
              <a:ext uri="{FF2B5EF4-FFF2-40B4-BE49-F238E27FC236}">
                <a16:creationId xmlns:a16="http://schemas.microsoft.com/office/drawing/2014/main" id="{8D57DE98-6A0D-AC4E-9BCB-3021C2BC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4061" name="Rectangle 27">
            <a:extLst>
              <a:ext uri="{FF2B5EF4-FFF2-40B4-BE49-F238E27FC236}">
                <a16:creationId xmlns:a16="http://schemas.microsoft.com/office/drawing/2014/main" id="{46423C1C-BAAB-984D-A099-EDCA9A7E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4062" name="Rectangle 28">
            <a:extLst>
              <a:ext uri="{FF2B5EF4-FFF2-40B4-BE49-F238E27FC236}">
                <a16:creationId xmlns:a16="http://schemas.microsoft.com/office/drawing/2014/main" id="{252A1EDA-0976-1F4F-B81D-197B13D3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4063" name="Rectangle 29">
            <a:extLst>
              <a:ext uri="{FF2B5EF4-FFF2-40B4-BE49-F238E27FC236}">
                <a16:creationId xmlns:a16="http://schemas.microsoft.com/office/drawing/2014/main" id="{5A975653-AB37-DE4C-901F-BC0C18DB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4064" name="Rectangle 30">
            <a:extLst>
              <a:ext uri="{FF2B5EF4-FFF2-40B4-BE49-F238E27FC236}">
                <a16:creationId xmlns:a16="http://schemas.microsoft.com/office/drawing/2014/main" id="{198ADE42-721A-D54A-A0C0-B389B5A0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4065" name="Rectangle 31">
            <a:extLst>
              <a:ext uri="{FF2B5EF4-FFF2-40B4-BE49-F238E27FC236}">
                <a16:creationId xmlns:a16="http://schemas.microsoft.com/office/drawing/2014/main" id="{C347D7D9-B344-B141-A2B5-717003DC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44066" name="Rectangle 32">
            <a:extLst>
              <a:ext uri="{FF2B5EF4-FFF2-40B4-BE49-F238E27FC236}">
                <a16:creationId xmlns:a16="http://schemas.microsoft.com/office/drawing/2014/main" id="{C61293FD-ECAD-964E-BA3C-E975758B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9C8CA89-185F-C247-9B66-138C95637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44057" name="Rectangle 23">
            <a:extLst>
              <a:ext uri="{FF2B5EF4-FFF2-40B4-BE49-F238E27FC236}">
                <a16:creationId xmlns:a16="http://schemas.microsoft.com/office/drawing/2014/main" id="{2C57F0C0-737D-4647-B3B9-91546937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4037" name="Oval 3">
            <a:extLst>
              <a:ext uri="{FF2B5EF4-FFF2-40B4-BE49-F238E27FC236}">
                <a16:creationId xmlns:a16="http://schemas.microsoft.com/office/drawing/2014/main" id="{838F56A9-5282-F043-8EA5-085956CC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4038" name="Oval 4">
            <a:extLst>
              <a:ext uri="{FF2B5EF4-FFF2-40B4-BE49-F238E27FC236}">
                <a16:creationId xmlns:a16="http://schemas.microsoft.com/office/drawing/2014/main" id="{D277D724-BA87-254D-BA47-FE62F08E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763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58954820-C285-894F-9F80-FF41DA98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5C9EA7-C61C-8D49-B200-295CFE2A74B7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45063" name="Oval 5">
            <a:extLst>
              <a:ext uri="{FF2B5EF4-FFF2-40B4-BE49-F238E27FC236}">
                <a16:creationId xmlns:a16="http://schemas.microsoft.com/office/drawing/2014/main" id="{B6DD9565-DB4A-CB4D-B578-BD3F2381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5065" name="Oval 7">
            <a:extLst>
              <a:ext uri="{FF2B5EF4-FFF2-40B4-BE49-F238E27FC236}">
                <a16:creationId xmlns:a16="http://schemas.microsoft.com/office/drawing/2014/main" id="{A78B2528-2D5E-8D47-B4A4-7E5F334D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5066" name="Oval 8">
            <a:extLst>
              <a:ext uri="{FF2B5EF4-FFF2-40B4-BE49-F238E27FC236}">
                <a16:creationId xmlns:a16="http://schemas.microsoft.com/office/drawing/2014/main" id="{01D6D56A-29AF-D840-A909-3ED7A668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5067" name="Oval 9">
            <a:extLst>
              <a:ext uri="{FF2B5EF4-FFF2-40B4-BE49-F238E27FC236}">
                <a16:creationId xmlns:a16="http://schemas.microsoft.com/office/drawing/2014/main" id="{3112BB1D-DEA0-D84C-BF17-4314663C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5068" name="Oval 10">
            <a:extLst>
              <a:ext uri="{FF2B5EF4-FFF2-40B4-BE49-F238E27FC236}">
                <a16:creationId xmlns:a16="http://schemas.microsoft.com/office/drawing/2014/main" id="{3C99E0A0-44B8-8B43-94F3-1D54B757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5069" name="Oval 11">
            <a:extLst>
              <a:ext uri="{FF2B5EF4-FFF2-40B4-BE49-F238E27FC236}">
                <a16:creationId xmlns:a16="http://schemas.microsoft.com/office/drawing/2014/main" id="{9E1EA660-83F7-7C46-ABDA-628ABBFF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5070" name="Oval 12">
            <a:extLst>
              <a:ext uri="{FF2B5EF4-FFF2-40B4-BE49-F238E27FC236}">
                <a16:creationId xmlns:a16="http://schemas.microsoft.com/office/drawing/2014/main" id="{0E0D92F0-735B-FD46-8630-233BBD02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cxnSp>
        <p:nvCxnSpPr>
          <p:cNvPr id="45071" name="AutoShape 13">
            <a:extLst>
              <a:ext uri="{FF2B5EF4-FFF2-40B4-BE49-F238E27FC236}">
                <a16:creationId xmlns:a16="http://schemas.microsoft.com/office/drawing/2014/main" id="{A9B92E74-5F18-164F-99E7-B2EA9B1E20A8}"/>
              </a:ext>
            </a:extLst>
          </p:cNvPr>
          <p:cNvCxnSpPr>
            <a:cxnSpLocks noChangeShapeType="1"/>
            <a:stCxn id="45061" idx="3"/>
            <a:endCxn id="4506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4">
            <a:extLst>
              <a:ext uri="{FF2B5EF4-FFF2-40B4-BE49-F238E27FC236}">
                <a16:creationId xmlns:a16="http://schemas.microsoft.com/office/drawing/2014/main" id="{DEA537BE-DE37-7A4B-8FC8-D8946553BEFE}"/>
              </a:ext>
            </a:extLst>
          </p:cNvPr>
          <p:cNvCxnSpPr>
            <a:cxnSpLocks noChangeShapeType="1"/>
            <a:stCxn id="45062" idx="3"/>
            <a:endCxn id="4506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5">
            <a:extLst>
              <a:ext uri="{FF2B5EF4-FFF2-40B4-BE49-F238E27FC236}">
                <a16:creationId xmlns:a16="http://schemas.microsoft.com/office/drawing/2014/main" id="{EAB88DB2-E96E-7743-8395-676B9203DAD1}"/>
              </a:ext>
            </a:extLst>
          </p:cNvPr>
          <p:cNvCxnSpPr>
            <a:cxnSpLocks noChangeShapeType="1"/>
            <a:stCxn id="45064" idx="3"/>
            <a:endCxn id="4506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6">
            <a:extLst>
              <a:ext uri="{FF2B5EF4-FFF2-40B4-BE49-F238E27FC236}">
                <a16:creationId xmlns:a16="http://schemas.microsoft.com/office/drawing/2014/main" id="{30C4752D-FAD3-D44F-BDE6-C7B708956665}"/>
              </a:ext>
            </a:extLst>
          </p:cNvPr>
          <p:cNvCxnSpPr>
            <a:cxnSpLocks noChangeShapeType="1"/>
            <a:stCxn id="45064" idx="5"/>
            <a:endCxn id="4506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7">
            <a:extLst>
              <a:ext uri="{FF2B5EF4-FFF2-40B4-BE49-F238E27FC236}">
                <a16:creationId xmlns:a16="http://schemas.microsoft.com/office/drawing/2014/main" id="{B57240DC-9151-8D46-BCD1-A803F4F91703}"/>
              </a:ext>
            </a:extLst>
          </p:cNvPr>
          <p:cNvCxnSpPr>
            <a:cxnSpLocks noChangeShapeType="1"/>
            <a:stCxn id="45062" idx="5"/>
            <a:endCxn id="4506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18">
            <a:extLst>
              <a:ext uri="{FF2B5EF4-FFF2-40B4-BE49-F238E27FC236}">
                <a16:creationId xmlns:a16="http://schemas.microsoft.com/office/drawing/2014/main" id="{DDA22E63-D277-A142-910B-FBAD3E3F1F10}"/>
              </a:ext>
            </a:extLst>
          </p:cNvPr>
          <p:cNvCxnSpPr>
            <a:cxnSpLocks noChangeShapeType="1"/>
            <a:stCxn id="45065" idx="3"/>
            <a:endCxn id="4507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19">
            <a:extLst>
              <a:ext uri="{FF2B5EF4-FFF2-40B4-BE49-F238E27FC236}">
                <a16:creationId xmlns:a16="http://schemas.microsoft.com/office/drawing/2014/main" id="{A8B454B4-526E-2B45-8555-32C58D12BAA3}"/>
              </a:ext>
            </a:extLst>
          </p:cNvPr>
          <p:cNvCxnSpPr>
            <a:cxnSpLocks noChangeShapeType="1"/>
            <a:stCxn id="45061" idx="5"/>
            <a:endCxn id="4506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0">
            <a:extLst>
              <a:ext uri="{FF2B5EF4-FFF2-40B4-BE49-F238E27FC236}">
                <a16:creationId xmlns:a16="http://schemas.microsoft.com/office/drawing/2014/main" id="{4AE1A075-2956-B041-A4D2-86506E5DBD4A}"/>
              </a:ext>
            </a:extLst>
          </p:cNvPr>
          <p:cNvCxnSpPr>
            <a:cxnSpLocks noChangeShapeType="1"/>
            <a:stCxn id="45063" idx="5"/>
            <a:endCxn id="4506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1">
            <a:extLst>
              <a:ext uri="{FF2B5EF4-FFF2-40B4-BE49-F238E27FC236}">
                <a16:creationId xmlns:a16="http://schemas.microsoft.com/office/drawing/2014/main" id="{074FFABE-65C7-1643-897E-C4465860BC85}"/>
              </a:ext>
            </a:extLst>
          </p:cNvPr>
          <p:cNvCxnSpPr>
            <a:cxnSpLocks noChangeShapeType="1"/>
            <a:stCxn id="45066" idx="7"/>
            <a:endCxn id="4506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0" name="Rectangle 22">
            <a:extLst>
              <a:ext uri="{FF2B5EF4-FFF2-40B4-BE49-F238E27FC236}">
                <a16:creationId xmlns:a16="http://schemas.microsoft.com/office/drawing/2014/main" id="{BBCEB780-5829-5749-A97F-9FDA3D76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5082" name="Rectangle 24">
            <a:extLst>
              <a:ext uri="{FF2B5EF4-FFF2-40B4-BE49-F238E27FC236}">
                <a16:creationId xmlns:a16="http://schemas.microsoft.com/office/drawing/2014/main" id="{3F69959D-A232-1042-A212-B78E2DE8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5084" name="Rectangle 26">
            <a:extLst>
              <a:ext uri="{FF2B5EF4-FFF2-40B4-BE49-F238E27FC236}">
                <a16:creationId xmlns:a16="http://schemas.microsoft.com/office/drawing/2014/main" id="{03C6D7EB-6A2F-EC4B-BD17-560D0D2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5085" name="Rectangle 27">
            <a:extLst>
              <a:ext uri="{FF2B5EF4-FFF2-40B4-BE49-F238E27FC236}">
                <a16:creationId xmlns:a16="http://schemas.microsoft.com/office/drawing/2014/main" id="{752E7EAC-ED7F-2E4E-BCD3-596DBB35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5086" name="Rectangle 28">
            <a:extLst>
              <a:ext uri="{FF2B5EF4-FFF2-40B4-BE49-F238E27FC236}">
                <a16:creationId xmlns:a16="http://schemas.microsoft.com/office/drawing/2014/main" id="{1394E49C-E630-C446-B534-86C5D283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5087" name="Rectangle 29">
            <a:extLst>
              <a:ext uri="{FF2B5EF4-FFF2-40B4-BE49-F238E27FC236}">
                <a16:creationId xmlns:a16="http://schemas.microsoft.com/office/drawing/2014/main" id="{6B0EE69B-BF4F-DD47-A9C6-6FB4E2F9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5088" name="Rectangle 30">
            <a:extLst>
              <a:ext uri="{FF2B5EF4-FFF2-40B4-BE49-F238E27FC236}">
                <a16:creationId xmlns:a16="http://schemas.microsoft.com/office/drawing/2014/main" id="{DD096F94-8344-AC42-A944-F84B6B04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5089" name="Rectangle 31">
            <a:extLst>
              <a:ext uri="{FF2B5EF4-FFF2-40B4-BE49-F238E27FC236}">
                <a16:creationId xmlns:a16="http://schemas.microsoft.com/office/drawing/2014/main" id="{A356B934-4B4F-D64F-BAF7-0E01C7F2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45090" name="Rectangle 32">
            <a:extLst>
              <a:ext uri="{FF2B5EF4-FFF2-40B4-BE49-F238E27FC236}">
                <a16:creationId xmlns:a16="http://schemas.microsoft.com/office/drawing/2014/main" id="{17F0B648-63DF-384C-B121-E3D2AA5B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D343239C-B63E-4148-9377-CB2FD0A7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45081" name="Rectangle 23">
            <a:extLst>
              <a:ext uri="{FF2B5EF4-FFF2-40B4-BE49-F238E27FC236}">
                <a16:creationId xmlns:a16="http://schemas.microsoft.com/office/drawing/2014/main" id="{FF2C0D87-E502-2E48-9071-A8C02F7D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5083" name="Rectangle 25">
            <a:extLst>
              <a:ext uri="{FF2B5EF4-FFF2-40B4-BE49-F238E27FC236}">
                <a16:creationId xmlns:a16="http://schemas.microsoft.com/office/drawing/2014/main" id="{6F6119A4-122C-E344-8D1C-6B9ADA97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5062" name="Oval 4">
            <a:extLst>
              <a:ext uri="{FF2B5EF4-FFF2-40B4-BE49-F238E27FC236}">
                <a16:creationId xmlns:a16="http://schemas.microsoft.com/office/drawing/2014/main" id="{B98B5B85-17A8-4542-BFF4-2D338F0F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5061" name="Oval 3">
            <a:extLst>
              <a:ext uri="{FF2B5EF4-FFF2-40B4-BE49-F238E27FC236}">
                <a16:creationId xmlns:a16="http://schemas.microsoft.com/office/drawing/2014/main" id="{45580E06-7501-964E-875B-D6834A41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5064" name="Oval 6">
            <a:extLst>
              <a:ext uri="{FF2B5EF4-FFF2-40B4-BE49-F238E27FC236}">
                <a16:creationId xmlns:a16="http://schemas.microsoft.com/office/drawing/2014/main" id="{E41DBCB1-5966-884D-9A86-0597A6E2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3876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BCDC8331-A833-284D-AEE7-67E181C1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9C0297-E6B6-C54E-9F22-2B78D76E3EBE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46087" name="Oval 5">
            <a:extLst>
              <a:ext uri="{FF2B5EF4-FFF2-40B4-BE49-F238E27FC236}">
                <a16:creationId xmlns:a16="http://schemas.microsoft.com/office/drawing/2014/main" id="{1BF405CA-A402-F345-9BB6-E8AC94DD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6089" name="Oval 7">
            <a:extLst>
              <a:ext uri="{FF2B5EF4-FFF2-40B4-BE49-F238E27FC236}">
                <a16:creationId xmlns:a16="http://schemas.microsoft.com/office/drawing/2014/main" id="{A3A48A0F-1A2F-704B-80A2-8E835A88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6090" name="Oval 8">
            <a:extLst>
              <a:ext uri="{FF2B5EF4-FFF2-40B4-BE49-F238E27FC236}">
                <a16:creationId xmlns:a16="http://schemas.microsoft.com/office/drawing/2014/main" id="{F1887BC8-4666-2341-8E2B-4D58E9A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6091" name="Oval 9">
            <a:extLst>
              <a:ext uri="{FF2B5EF4-FFF2-40B4-BE49-F238E27FC236}">
                <a16:creationId xmlns:a16="http://schemas.microsoft.com/office/drawing/2014/main" id="{A77FE0BB-CA30-8B40-AD1A-03AB6F65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6092" name="Oval 10">
            <a:extLst>
              <a:ext uri="{FF2B5EF4-FFF2-40B4-BE49-F238E27FC236}">
                <a16:creationId xmlns:a16="http://schemas.microsoft.com/office/drawing/2014/main" id="{E001D4EF-D3FB-9946-AAD0-22D32E41D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6094" name="Oval 12">
            <a:extLst>
              <a:ext uri="{FF2B5EF4-FFF2-40B4-BE49-F238E27FC236}">
                <a16:creationId xmlns:a16="http://schemas.microsoft.com/office/drawing/2014/main" id="{62C70BAC-157B-6746-B6D8-A80A31FB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cxnSp>
        <p:nvCxnSpPr>
          <p:cNvPr id="46095" name="AutoShape 13">
            <a:extLst>
              <a:ext uri="{FF2B5EF4-FFF2-40B4-BE49-F238E27FC236}">
                <a16:creationId xmlns:a16="http://schemas.microsoft.com/office/drawing/2014/main" id="{6C87F470-3469-C148-9C69-303DEF074301}"/>
              </a:ext>
            </a:extLst>
          </p:cNvPr>
          <p:cNvCxnSpPr>
            <a:cxnSpLocks noChangeShapeType="1"/>
            <a:stCxn id="46085" idx="3"/>
            <a:endCxn id="4608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4">
            <a:extLst>
              <a:ext uri="{FF2B5EF4-FFF2-40B4-BE49-F238E27FC236}">
                <a16:creationId xmlns:a16="http://schemas.microsoft.com/office/drawing/2014/main" id="{7F264615-8C84-3B48-AB54-1875B48B8F03}"/>
              </a:ext>
            </a:extLst>
          </p:cNvPr>
          <p:cNvCxnSpPr>
            <a:cxnSpLocks noChangeShapeType="1"/>
            <a:stCxn id="46086" idx="3"/>
            <a:endCxn id="4608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5">
            <a:extLst>
              <a:ext uri="{FF2B5EF4-FFF2-40B4-BE49-F238E27FC236}">
                <a16:creationId xmlns:a16="http://schemas.microsoft.com/office/drawing/2014/main" id="{90B9ED5D-883B-0049-A8F3-F00BC06CBF34}"/>
              </a:ext>
            </a:extLst>
          </p:cNvPr>
          <p:cNvCxnSpPr>
            <a:cxnSpLocks noChangeShapeType="1"/>
            <a:stCxn id="46088" idx="3"/>
            <a:endCxn id="4609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6">
            <a:extLst>
              <a:ext uri="{FF2B5EF4-FFF2-40B4-BE49-F238E27FC236}">
                <a16:creationId xmlns:a16="http://schemas.microsoft.com/office/drawing/2014/main" id="{364B7289-99F1-344D-9A9B-FECAF5838184}"/>
              </a:ext>
            </a:extLst>
          </p:cNvPr>
          <p:cNvCxnSpPr>
            <a:cxnSpLocks noChangeShapeType="1"/>
            <a:stCxn id="46088" idx="5"/>
            <a:endCxn id="4609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7">
            <a:extLst>
              <a:ext uri="{FF2B5EF4-FFF2-40B4-BE49-F238E27FC236}">
                <a16:creationId xmlns:a16="http://schemas.microsoft.com/office/drawing/2014/main" id="{3DE30E46-9CFF-814C-9353-6FA803B35665}"/>
              </a:ext>
            </a:extLst>
          </p:cNvPr>
          <p:cNvCxnSpPr>
            <a:cxnSpLocks noChangeShapeType="1"/>
            <a:stCxn id="46086" idx="5"/>
            <a:endCxn id="4608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18">
            <a:extLst>
              <a:ext uri="{FF2B5EF4-FFF2-40B4-BE49-F238E27FC236}">
                <a16:creationId xmlns:a16="http://schemas.microsoft.com/office/drawing/2014/main" id="{3178A059-F1A5-6D4B-B131-6D7132DA9429}"/>
              </a:ext>
            </a:extLst>
          </p:cNvPr>
          <p:cNvCxnSpPr>
            <a:cxnSpLocks noChangeShapeType="1"/>
            <a:stCxn id="46089" idx="3"/>
            <a:endCxn id="4609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19">
            <a:extLst>
              <a:ext uri="{FF2B5EF4-FFF2-40B4-BE49-F238E27FC236}">
                <a16:creationId xmlns:a16="http://schemas.microsoft.com/office/drawing/2014/main" id="{8536B417-48CC-C840-81F2-9DFA282525A7}"/>
              </a:ext>
            </a:extLst>
          </p:cNvPr>
          <p:cNvCxnSpPr>
            <a:cxnSpLocks noChangeShapeType="1"/>
            <a:stCxn id="46085" idx="5"/>
            <a:endCxn id="4608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0">
            <a:extLst>
              <a:ext uri="{FF2B5EF4-FFF2-40B4-BE49-F238E27FC236}">
                <a16:creationId xmlns:a16="http://schemas.microsoft.com/office/drawing/2014/main" id="{4E2BB23E-CBD6-9147-9E81-232EAFF89CCF}"/>
              </a:ext>
            </a:extLst>
          </p:cNvPr>
          <p:cNvCxnSpPr>
            <a:cxnSpLocks noChangeShapeType="1"/>
            <a:stCxn id="46087" idx="5"/>
            <a:endCxn id="4609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1">
            <a:extLst>
              <a:ext uri="{FF2B5EF4-FFF2-40B4-BE49-F238E27FC236}">
                <a16:creationId xmlns:a16="http://schemas.microsoft.com/office/drawing/2014/main" id="{C083C394-050F-5243-A4E8-1CF4196AD58F}"/>
              </a:ext>
            </a:extLst>
          </p:cNvPr>
          <p:cNvCxnSpPr>
            <a:cxnSpLocks noChangeShapeType="1"/>
            <a:stCxn id="46090" idx="7"/>
            <a:endCxn id="4608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4" name="Rectangle 22">
            <a:extLst>
              <a:ext uri="{FF2B5EF4-FFF2-40B4-BE49-F238E27FC236}">
                <a16:creationId xmlns:a16="http://schemas.microsoft.com/office/drawing/2014/main" id="{4215FB62-76CF-0A43-8ABD-B6DF3307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6106" name="Rectangle 24">
            <a:extLst>
              <a:ext uri="{FF2B5EF4-FFF2-40B4-BE49-F238E27FC236}">
                <a16:creationId xmlns:a16="http://schemas.microsoft.com/office/drawing/2014/main" id="{53D9EA12-BD99-E84D-8FC2-32DE911D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10</a:t>
            </a:r>
          </a:p>
        </p:txBody>
      </p:sp>
      <p:sp>
        <p:nvSpPr>
          <p:cNvPr id="46108" name="Rectangle 26">
            <a:extLst>
              <a:ext uri="{FF2B5EF4-FFF2-40B4-BE49-F238E27FC236}">
                <a16:creationId xmlns:a16="http://schemas.microsoft.com/office/drawing/2014/main" id="{829CE20B-5FDB-164B-BD02-5BBDD3C60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7</a:t>
            </a:r>
          </a:p>
        </p:txBody>
      </p:sp>
      <p:sp>
        <p:nvSpPr>
          <p:cNvPr id="46109" name="Rectangle 27">
            <a:extLst>
              <a:ext uri="{FF2B5EF4-FFF2-40B4-BE49-F238E27FC236}">
                <a16:creationId xmlns:a16="http://schemas.microsoft.com/office/drawing/2014/main" id="{DBA53B26-1EA0-D846-BEB8-767D8997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9</a:t>
            </a:r>
          </a:p>
        </p:txBody>
      </p:sp>
      <p:sp>
        <p:nvSpPr>
          <p:cNvPr id="46110" name="Rectangle 28">
            <a:extLst>
              <a:ext uri="{FF2B5EF4-FFF2-40B4-BE49-F238E27FC236}">
                <a16:creationId xmlns:a16="http://schemas.microsoft.com/office/drawing/2014/main" id="{2FA47204-E955-7846-8899-2ECA5991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3</a:t>
            </a:r>
          </a:p>
        </p:txBody>
      </p:sp>
      <p:sp>
        <p:nvSpPr>
          <p:cNvPr id="46111" name="Rectangle 29">
            <a:extLst>
              <a:ext uri="{FF2B5EF4-FFF2-40B4-BE49-F238E27FC236}">
                <a16:creationId xmlns:a16="http://schemas.microsoft.com/office/drawing/2014/main" id="{53B43893-3406-C642-A670-2F38EF60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2</a:t>
            </a:r>
          </a:p>
        </p:txBody>
      </p:sp>
      <p:sp>
        <p:nvSpPr>
          <p:cNvPr id="46113" name="Rectangle 31">
            <a:extLst>
              <a:ext uri="{FF2B5EF4-FFF2-40B4-BE49-F238E27FC236}">
                <a16:creationId xmlns:a16="http://schemas.microsoft.com/office/drawing/2014/main" id="{35931C98-B273-6145-90A2-7EBAC3C3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4572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</a:t>
            </a:r>
          </a:p>
        </p:txBody>
      </p:sp>
      <p:sp>
        <p:nvSpPr>
          <p:cNvPr id="46114" name="Rectangle 32">
            <a:extLst>
              <a:ext uri="{FF2B5EF4-FFF2-40B4-BE49-F238E27FC236}">
                <a16:creationId xmlns:a16="http://schemas.microsoft.com/office/drawing/2014/main" id="{93278DA2-C44A-D944-B620-6785D6ED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A =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5E28B436-37F2-BA4F-B73D-8EC1864F1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12573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BuildHeap</a:t>
            </a:r>
            <a:r>
              <a:rPr lang="en-US" altLang="en-US" dirty="0"/>
              <a:t>() Example with Max-Heap</a:t>
            </a:r>
          </a:p>
        </p:txBody>
      </p:sp>
      <p:sp>
        <p:nvSpPr>
          <p:cNvPr id="46105" name="Rectangle 23">
            <a:extLst>
              <a:ext uri="{FF2B5EF4-FFF2-40B4-BE49-F238E27FC236}">
                <a16:creationId xmlns:a16="http://schemas.microsoft.com/office/drawing/2014/main" id="{DAA4963F-9596-124C-BB87-770F4A6A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6107" name="Rectangle 25">
            <a:extLst>
              <a:ext uri="{FF2B5EF4-FFF2-40B4-BE49-F238E27FC236}">
                <a16:creationId xmlns:a16="http://schemas.microsoft.com/office/drawing/2014/main" id="{057B4671-F5B1-7441-B1BC-F76EE4335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6112" name="Rectangle 30">
            <a:extLst>
              <a:ext uri="{FF2B5EF4-FFF2-40B4-BE49-F238E27FC236}">
                <a16:creationId xmlns:a16="http://schemas.microsoft.com/office/drawing/2014/main" id="{199EDC50-B9C5-6842-BBFE-02623973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  <p:sp>
        <p:nvSpPr>
          <p:cNvPr id="46085" name="Oval 3">
            <a:extLst>
              <a:ext uri="{FF2B5EF4-FFF2-40B4-BE49-F238E27FC236}">
                <a16:creationId xmlns:a16="http://schemas.microsoft.com/office/drawing/2014/main" id="{67FB2791-F192-0043-BA57-CA079F3A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16</a:t>
            </a:r>
          </a:p>
        </p:txBody>
      </p:sp>
      <p:sp>
        <p:nvSpPr>
          <p:cNvPr id="46086" name="Oval 4">
            <a:extLst>
              <a:ext uri="{FF2B5EF4-FFF2-40B4-BE49-F238E27FC236}">
                <a16:creationId xmlns:a16="http://schemas.microsoft.com/office/drawing/2014/main" id="{956C890C-F6DC-9748-9432-DA1C2812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14</a:t>
            </a:r>
          </a:p>
        </p:txBody>
      </p:sp>
      <p:sp>
        <p:nvSpPr>
          <p:cNvPr id="46088" name="Oval 6">
            <a:extLst>
              <a:ext uri="{FF2B5EF4-FFF2-40B4-BE49-F238E27FC236}">
                <a16:creationId xmlns:a16="http://schemas.microsoft.com/office/drawing/2014/main" id="{B9122CC7-FD69-D540-804F-F2B02664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8</a:t>
            </a:r>
          </a:p>
        </p:txBody>
      </p:sp>
      <p:sp>
        <p:nvSpPr>
          <p:cNvPr id="46093" name="Oval 11">
            <a:extLst>
              <a:ext uri="{FF2B5EF4-FFF2-40B4-BE49-F238E27FC236}">
                <a16:creationId xmlns:a16="http://schemas.microsoft.com/office/drawing/2014/main" id="{9E13A3BC-477A-E04A-AD44-D92883B9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0188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8C9AE-20A4-644F-A3EC-D56ED1986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33D06-E1FB-F24E-8138-58409675909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F42D295-9FEB-BD48-8720-3C48C4C3B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Comments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FEC2CBE-B30D-A441-97A2-41995CC28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priority queue</a:t>
            </a:r>
            <a:r>
              <a:rPr lang="en-US" altLang="en-US"/>
              <a:t> is a data structure that is designed to return elements in order of priority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Efficiency is usually measured as the </a:t>
            </a:r>
            <a:r>
              <a:rPr lang="en-US" altLang="en-US" i="1"/>
              <a:t>sum</a:t>
            </a:r>
            <a:r>
              <a:rPr lang="en-US" altLang="en-US"/>
              <a:t> of the time it takes to add and to remove an element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Simple implementations take </a:t>
            </a:r>
            <a:r>
              <a:rPr lang="en-US" altLang="en-US">
                <a:solidFill>
                  <a:schemeClr val="accent2"/>
                </a:solidFill>
                <a:latin typeface="Trebuchet MS" panose="020B0703020202090204" pitchFamily="34" charset="0"/>
              </a:rPr>
              <a:t>O(n)</a:t>
            </a:r>
            <a:r>
              <a:rPr lang="en-US" altLang="en-US"/>
              <a:t>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Heap implementations take </a:t>
            </a:r>
            <a:r>
              <a:rPr lang="en-US" altLang="en-US">
                <a:solidFill>
                  <a:schemeClr val="accent2"/>
                </a:solidFill>
                <a:latin typeface="Trebuchet MS" panose="020B0703020202090204" pitchFamily="34" charset="0"/>
              </a:rPr>
              <a:t>O(log n)</a:t>
            </a:r>
            <a:r>
              <a:rPr lang="en-US" altLang="en-US"/>
              <a:t>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Balanced binary tree implementations take </a:t>
            </a:r>
            <a:r>
              <a:rPr lang="en-US" altLang="en-US">
                <a:solidFill>
                  <a:schemeClr val="accent2"/>
                </a:solidFill>
                <a:latin typeface="Trebuchet MS" panose="020B0703020202090204" pitchFamily="34" charset="0"/>
              </a:rPr>
              <a:t>O(log n)</a:t>
            </a:r>
            <a:r>
              <a:rPr lang="en-US" altLang="en-US"/>
              <a:t>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Binary tree implementations, without regard to balance, can take </a:t>
            </a:r>
            <a:r>
              <a:rPr lang="en-US" altLang="en-US">
                <a:solidFill>
                  <a:schemeClr val="accent2"/>
                </a:solidFill>
                <a:latin typeface="Trebuchet MS" panose="020B0703020202090204" pitchFamily="34" charset="0"/>
              </a:rPr>
              <a:t>O(n)</a:t>
            </a:r>
            <a:r>
              <a:rPr lang="en-US" altLang="en-US"/>
              <a:t> (linear) time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for any sort of heavy-duty use, heap or balanced binary tree implementations are better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565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4334B-E10B-6E4D-87BD-EFCF98B47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E8390-A893-C14D-BEAC-152EC274F55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5ECE6CC-A8F8-9141-8796-835F1702C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r>
              <a:rPr lang="en-US" altLang="en-US" dirty="0"/>
              <a:t>Java 5 </a:t>
            </a:r>
            <a:r>
              <a:rPr lang="en-US" altLang="en-US" dirty="0" err="1">
                <a:solidFill>
                  <a:schemeClr val="tx1"/>
                </a:solidFill>
                <a:latin typeface="Trebuchet MS" panose="020B0703020202090204" pitchFamily="34" charset="0"/>
              </a:rPr>
              <a:t>java.util.PriorityQueue</a:t>
            </a:r>
            <a:endParaRPr lang="en-US" altLang="en-US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333B770-CE88-7345-9F61-FD8737E99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Java 5 finally has a </a:t>
            </a:r>
            <a:r>
              <a:rPr lang="en-US" altLang="en-US" sz="2000">
                <a:solidFill>
                  <a:schemeClr val="accent2"/>
                </a:solidFill>
                <a:latin typeface="Trebuchet MS" panose="020B0703020202090204" pitchFamily="34" charset="0"/>
              </a:rPr>
              <a:t>PriorityQueue</a:t>
            </a:r>
            <a:r>
              <a:rPr lang="en-US" altLang="en-US" sz="2000"/>
              <a:t> class, based on heaps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Has redundant methods because it implements two similar interfaces </a:t>
            </a:r>
            <a:br>
              <a:rPr lang="en-US" altLang="en-US" sz="1800"/>
            </a:b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PriorityQueue&lt;E&gt; queue = new PriorityQueue&lt;E&gt;();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Uses the </a:t>
            </a:r>
            <a:r>
              <a:rPr lang="en-US" altLang="en-US" sz="1800" i="1"/>
              <a:t>natural ordering</a:t>
            </a:r>
            <a:r>
              <a:rPr lang="en-US" altLang="en-US" sz="1800"/>
              <a:t> of elements (that is,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Comparable</a:t>
            </a:r>
            <a:r>
              <a:rPr lang="en-US" altLang="en-US" sz="180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There is another constructor that takes a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Comparator</a:t>
            </a:r>
            <a:r>
              <a:rPr lang="en-US" altLang="en-US" sz="1800"/>
              <a:t> argument</a:t>
            </a:r>
            <a:br>
              <a:rPr lang="en-US" altLang="en-US" sz="1800"/>
            </a:b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boolean add(E o) </a:t>
            </a:r>
            <a:r>
              <a:rPr lang="en-US" altLang="en-US" sz="1800"/>
              <a:t>– from the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Collection</a:t>
            </a:r>
            <a:r>
              <a:rPr lang="en-US" altLang="en-US" sz="180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boolean offer(E o) </a:t>
            </a:r>
            <a:r>
              <a:rPr lang="en-US" altLang="en-US" sz="1800"/>
              <a:t>– from the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Queue</a:t>
            </a:r>
            <a:r>
              <a:rPr lang="en-US" altLang="en-US" sz="1800"/>
              <a:t> interface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E peek() </a:t>
            </a:r>
            <a:r>
              <a:rPr lang="en-US" altLang="en-US" sz="1800"/>
              <a:t>– from the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Queue</a:t>
            </a:r>
            <a:r>
              <a:rPr lang="en-US" altLang="en-US" sz="1800"/>
              <a:t> interface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boolean remove(Object o) </a:t>
            </a:r>
            <a:r>
              <a:rPr lang="en-US" altLang="en-US" sz="1800"/>
              <a:t>– from the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Collection</a:t>
            </a:r>
            <a:r>
              <a:rPr lang="en-US" altLang="en-US" sz="180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E poll() </a:t>
            </a:r>
            <a:r>
              <a:rPr lang="en-US" altLang="en-US" sz="1800"/>
              <a:t>– from the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Queue</a:t>
            </a:r>
            <a:r>
              <a:rPr lang="en-US" altLang="en-US" sz="1800"/>
              <a:t> interface (returns </a:t>
            </a: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null</a:t>
            </a:r>
            <a:r>
              <a:rPr lang="en-US" altLang="en-US" sz="1800"/>
              <a:t> if queue is empty)</a:t>
            </a:r>
            <a:b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</a:br>
            <a:endParaRPr lang="en-US" altLang="en-US" sz="180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void clear()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  <a:latin typeface="Trebuchet MS" panose="020B0703020202090204" pitchFamily="34" charset="0"/>
              </a:rPr>
              <a:t>int size()</a:t>
            </a:r>
          </a:p>
          <a:p>
            <a:pPr lvl="1">
              <a:lnSpc>
                <a:spcPct val="80000"/>
              </a:lnSpc>
            </a:pPr>
            <a:endParaRPr lang="en-US" altLang="en-US" sz="180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D41E925-B7F3-8546-84FC-0C1441B34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Java 5’s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/>
              <a:t> API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A94EDD8-7C81-5E46-BF7E-9905EDE48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Trebuchet MS" charset="0"/>
              </a:rPr>
              <a:t>In the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z="2400" dirty="0">
                <a:solidFill>
                  <a:schemeClr val="accent2"/>
                </a:solidFill>
                <a:latin typeface="Trebuchet MS" charset="0"/>
              </a:rPr>
              <a:t> package.  Example usage: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en-US" sz="2000" dirty="0">
              <a:solidFill>
                <a:schemeClr val="accent2"/>
              </a:solidFill>
              <a:latin typeface="Courier" pitchFamily="49" charset="0"/>
            </a:endParaRP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offer(E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sz="2000" dirty="0"/>
              <a:t>Inserts the specified element into this priority queue.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peek()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sz="2000" dirty="0"/>
              <a:t>Retrieves, but does not remove, the head of this queue, returning null if this queue is empty.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poll()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sz="2000" dirty="0"/>
              <a:t>Retrieves and removes the head of this queue (the "least" element), or null if this queue is empty.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size()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sz="2000" dirty="0"/>
              <a:t>Returns the number of elements in this collection.</a:t>
            </a:r>
          </a:p>
        </p:txBody>
      </p:sp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B93D016C-1D02-254C-A45C-9A6861A5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020D0-2483-224D-A842-A742117F112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8A457643-F829-2947-A4BF-5D5F51CDB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762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Important note!!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519626C-E2B3-904B-8878-166D70725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74088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Priority Queues are NOT internally sorted (you'll understand more about this when you write your own "min. heap" data structure, frequently the backbone of priority queues).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Printing a </a:t>
            </a:r>
            <a:r>
              <a:rPr lang="en-US" altLang="en-US" b="1" dirty="0" err="1">
                <a:solidFill>
                  <a:srgbClr val="FF0000"/>
                </a:solidFill>
              </a:rPr>
              <a:t>PriorityQueue</a:t>
            </a:r>
            <a:r>
              <a:rPr lang="en-US" altLang="en-US" b="1" dirty="0">
                <a:solidFill>
                  <a:srgbClr val="FF0000"/>
                </a:solidFill>
              </a:rPr>
              <a:t> (or using an Iterator) will NOT show / return elements in least-first-out (priority queue) order.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However, rest assured that when you retrieve an element from a Priority Queue (with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poll</a:t>
            </a:r>
            <a:r>
              <a:rPr lang="en-US" altLang="en-US" dirty="0"/>
              <a:t>), it will come out in least-first-order!  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9C80B43D-E065-A24E-990E-3100DEF1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1D8E81-90A4-A344-9575-E6CE78257F9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68B6033-D0CE-B447-A2C3-FAE1DBAB8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46" y="228600"/>
            <a:ext cx="7765322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Important note!! (cont'd)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23B8D57-48B2-D643-9E6E-6866C8D14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Queue&lt;Integer&gt;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(8);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[1, 2, 8, 4] - </a:t>
            </a:r>
            <a:r>
              <a:rPr lang="en-US" altLang="en-US" sz="20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"PQ order"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//prints 1 2 8 4 – </a:t>
            </a:r>
            <a:r>
              <a:rPr lang="en-US" altLang="en-US" sz="20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"PQ order"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pq.isEmpty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pq.poll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");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//prints 1 2 4 8 - PQ order!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4199018-53AA-5542-B8F4-74870156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45DB26-DA6C-654D-931A-F925542D32B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30C76D1B-F663-5E42-A7A0-906E5F14A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Evaluating implementations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2D46E73-2B9F-FA46-B3A3-E0BFC8E9A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When we choose a data structure, it is important to look at usage patterns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we load an array once and do thousands of searches on it, we want to make searching fast—so we would probably sort the array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we load a huge array and expect to do only a few searches, we probably </a:t>
            </a:r>
            <a:r>
              <a:rPr lang="en-US" altLang="en-US" i="1" dirty="0"/>
              <a:t>don’t </a:t>
            </a:r>
            <a:r>
              <a:rPr lang="en-US" altLang="en-US" dirty="0"/>
              <a:t>want to spend time sorting the array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For almost all uses of a queue (including a priority queue), we eventually remove everything that we add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Hence, when we analyze a priority queue, neither “add” nor “remove” is more important—we need to look at the timing for “add </a:t>
            </a:r>
            <a:r>
              <a:rPr lang="en-US" altLang="en-US" b="1" dirty="0"/>
              <a:t>+</a:t>
            </a:r>
            <a:r>
              <a:rPr lang="en-US" altLang="en-US" dirty="0"/>
              <a:t> remove”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6F0F3B94-56ED-1949-87C0-64C905AB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49409A-6B3A-4D4B-ABAD-BED084DB431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rk Parchm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 Parchment" id="{B6600069-4FA6-F94C-B86F-FB385C3DD5EF}" vid="{3177D232-AAD3-8A41-B624-FEB62F9886B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Parchment</Template>
  <TotalTime>897</TotalTime>
  <Words>3867</Words>
  <Application>Microsoft Office PowerPoint</Application>
  <PresentationFormat>On-screen Show (4:3)</PresentationFormat>
  <Paragraphs>1040</Paragraphs>
  <Slides>57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Nova</vt:lpstr>
      <vt:lpstr>Arial Nova Light</vt:lpstr>
      <vt:lpstr>Courier</vt:lpstr>
      <vt:lpstr>Courier New</vt:lpstr>
      <vt:lpstr>Times New Roman</vt:lpstr>
      <vt:lpstr>Trebuchet MS</vt:lpstr>
      <vt:lpstr>Verdana</vt:lpstr>
      <vt:lpstr>Wingdings</vt:lpstr>
      <vt:lpstr>Wingdings 2</vt:lpstr>
      <vt:lpstr>Dark Parchment</vt:lpstr>
      <vt:lpstr>Priority Queues</vt:lpstr>
      <vt:lpstr>Priority Queues</vt:lpstr>
      <vt:lpstr>Priority queue</vt:lpstr>
      <vt:lpstr>Priority queue example</vt:lpstr>
      <vt:lpstr>Priority queue example (cont’d)</vt:lpstr>
      <vt:lpstr>Java 5’s PriorityQueue API</vt:lpstr>
      <vt:lpstr>Important note!!</vt:lpstr>
      <vt:lpstr>Important note!! (cont'd)</vt:lpstr>
      <vt:lpstr>Evaluating implementations</vt:lpstr>
      <vt:lpstr>Array implementations</vt:lpstr>
      <vt:lpstr>Linked list implementations</vt:lpstr>
      <vt:lpstr>Binary tree implementations</vt:lpstr>
      <vt:lpstr>Heap implementation</vt:lpstr>
      <vt:lpstr>Binary Heap:  Definition</vt:lpstr>
      <vt:lpstr>Binary Min-Heap:  Properties</vt:lpstr>
      <vt:lpstr>Array representation of a heap</vt:lpstr>
      <vt:lpstr>Using the heap</vt:lpstr>
      <vt:lpstr>Building a PriorityQueue (Insertion)</vt:lpstr>
      <vt:lpstr>PowerPoint Presentation</vt:lpstr>
      <vt:lpstr>PowerPoint Presentation</vt:lpstr>
      <vt:lpstr>PowerPoint Presentation</vt:lpstr>
      <vt:lpstr>PowerPoint Presentation</vt:lpstr>
      <vt:lpstr>Building a PriorityQueue (Insertion)</vt:lpstr>
      <vt:lpstr>Building a PriorityQueue (Insertion)</vt:lpstr>
      <vt:lpstr>Building a PriorityQueue (Insertion)</vt:lpstr>
      <vt:lpstr>Building a PriorityQueue (Insertion)</vt:lpstr>
      <vt:lpstr>Building a PriorityQueue (Insertion)</vt:lpstr>
      <vt:lpstr>Building a PriorityQueue (Insertion)</vt:lpstr>
      <vt:lpstr>Building a PriorityQueue (Insertion)</vt:lpstr>
      <vt:lpstr>Building a PriorityQueue (Insertion)</vt:lpstr>
      <vt:lpstr>Binary Heap:  Delete Min</vt:lpstr>
      <vt:lpstr>Binary Heap:  Delete Min</vt:lpstr>
      <vt:lpstr>Binary Heap:  Delete Min</vt:lpstr>
      <vt:lpstr>Binary Heap:  Delete Min</vt:lpstr>
      <vt:lpstr>Binary Heap:  Delete Min</vt:lpstr>
      <vt:lpstr>Binary Heap:  Delete Min</vt:lpstr>
      <vt:lpstr>Improving Heap Insert Time</vt:lpstr>
      <vt:lpstr>Building a Heap</vt:lpstr>
      <vt:lpstr>BuildHeap()</vt:lpstr>
      <vt:lpstr>Heap Operations: Heapify()</vt:lpstr>
      <vt:lpstr>BuildHeap() Example with Max-Heap</vt:lpstr>
      <vt:lpstr>BuildHeap() Example with Max-Heap</vt:lpstr>
      <vt:lpstr>BuildHeap() Example with Max-Heap</vt:lpstr>
      <vt:lpstr>PowerPoint Presentation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BuildHeap() Example with Max-Heap</vt:lpstr>
      <vt:lpstr>Comments</vt:lpstr>
      <vt:lpstr>Java 5 java.util.PriorityQueue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Corrections to Heapsort</dc:title>
  <dc:creator>David Matuszek</dc:creator>
  <cp:lastModifiedBy>Stites, Jared</cp:lastModifiedBy>
  <cp:revision>97</cp:revision>
  <dcterms:created xsi:type="dcterms:W3CDTF">2002-04-02T17:12:43Z</dcterms:created>
  <dcterms:modified xsi:type="dcterms:W3CDTF">2020-11-12T21:00:37Z</dcterms:modified>
</cp:coreProperties>
</file>