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3" r:id="rId3"/>
    <p:sldId id="285" r:id="rId4"/>
    <p:sldId id="284" r:id="rId5"/>
    <p:sldId id="286" r:id="rId6"/>
    <p:sldId id="258" r:id="rId7"/>
    <p:sldId id="259" r:id="rId8"/>
    <p:sldId id="280" r:id="rId9"/>
    <p:sldId id="281" r:id="rId10"/>
    <p:sldId id="282" r:id="rId11"/>
    <p:sldId id="260" r:id="rId12"/>
    <p:sldId id="261" r:id="rId13"/>
    <p:sldId id="262" r:id="rId14"/>
    <p:sldId id="266" r:id="rId15"/>
    <p:sldId id="267" r:id="rId16"/>
    <p:sldId id="268" r:id="rId17"/>
    <p:sldId id="263" r:id="rId18"/>
    <p:sldId id="264" r:id="rId19"/>
    <p:sldId id="265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501" autoAdjust="0"/>
    <p:restoredTop sz="90929"/>
  </p:normalViewPr>
  <p:slideViewPr>
    <p:cSldViewPr>
      <p:cViewPr varScale="1">
        <p:scale>
          <a:sx n="114" d="100"/>
          <a:sy n="114" d="100"/>
        </p:scale>
        <p:origin x="11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CC5D254-1763-7D4E-A3E9-D750D82D73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1B5D46E-5B19-E44C-BFD0-AA9609C18A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E62B8EC6-7D9A-7D41-910B-AC51601F67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C457BAC2-50CC-0A46-AB60-4D8D9ED63E2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8E8A403-34C5-2347-963B-4E86B8BE34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9DEDA45-5AD9-354E-A94F-47D7F64C66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1A8A0A4-76B5-5440-8F4F-BEEC6C799F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F57863A-4DDF-B94B-BB11-2222D39104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44BE726-AACF-ED49-A4AD-9876C31ED3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/>
              <a:t>Click to edit Master text styles</a:t>
            </a:r>
          </a:p>
          <a:p>
            <a:pPr lvl="1"/>
            <a:r>
              <a:rPr lang="en-US" altLang="x-none" noProof="0"/>
              <a:t>Second level</a:t>
            </a:r>
          </a:p>
          <a:p>
            <a:pPr lvl="2"/>
            <a:r>
              <a:rPr lang="en-US" altLang="x-none" noProof="0"/>
              <a:t>Third level</a:t>
            </a:r>
          </a:p>
          <a:p>
            <a:pPr lvl="3"/>
            <a:r>
              <a:rPr lang="en-US" altLang="x-none" noProof="0"/>
              <a:t>Fourth level</a:t>
            </a:r>
          </a:p>
          <a:p>
            <a:pPr lvl="4"/>
            <a:r>
              <a:rPr lang="en-US" altLang="x-none" noProof="0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30DE5168-8073-A349-A298-C4FA90A9A4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90DFF776-ED78-4840-A39F-F69A805C2B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A3B003-069E-1047-B68E-37B1C3BF73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x-none" noProof="0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BEAA0D-DE4C-5549-B0D7-F5E1CD16ED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B17F63-502B-A847-9970-F900974D03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83A3F4-EFD5-9046-9354-5CA432A72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1FE15-2270-7B47-98DD-0975F0EA75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4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4CE825-80FF-DA4B-AD54-9FB5A62AB5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81BE4A-0E52-2545-895C-7530B4D5DB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34F044-8015-2C46-83F1-E334138DBF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86C87-4677-0346-84F8-AE7B60738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3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41BD85-4175-A142-906A-92C160BB3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2E511-23A0-3C4D-9636-86A3457B5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356FE5-87D4-5F46-AACF-ECC0429DD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44DAE-F1B9-1B48-95B2-B8BBD3F0E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71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FC2A72-8ADA-EE46-9E60-F1C3A9D45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87C2ED-CB1E-074D-93CD-F38F64038C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B38C0E-7C3F-574A-9E08-6C19AE00E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090AC-600B-7B44-B05F-A86E48D87F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44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4306A6-499B-FD4B-8A09-35C68D90A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6FB516-B101-0749-84C5-3B327CCAE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E75F10-1264-9B41-8710-8FF9876F3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3EEC2-01A8-4745-9E78-FE4D6A4912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04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878F84-E814-D049-BAF6-658F88FD3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CD6C4C-DCF5-F64B-ADF7-1BF9AE8D29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ABD4-0C60-5345-843A-CDE1A89A01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910A5-84F6-494F-8322-A260451CF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86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556663-893F-D044-A0F3-E30212E9D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3BAE8B-9692-3B48-A1AC-44F329C51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C1C887C-E864-E44E-832A-D0733152F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2F945-0602-F543-96CF-878EA7CB1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44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006A67-6EE9-9343-9B06-51F5CF2325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64DF88-FF81-CD41-AB86-E843E5881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A5126C-54B1-5C4F-A448-39CBED3562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93456-D7BB-D04F-ACDC-2BE0819844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81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5DEE47-309A-6E40-994D-B148C6E5E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C8766A7-D5F4-104D-9AC6-BF8C3F801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8F347C-8936-1B4D-ABD0-3B998E1D6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B0EA1-6C06-FE42-8721-3B05F7363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14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30FA5-8856-714C-A3F7-0CAFFA9B30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8FEC8-7D16-6C49-BC77-3C428DEE8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E4D85-D54C-404F-8FCB-6E8EBFE2C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73325-540B-1547-A425-FB3D39D9CA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5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91A30-8153-7244-8997-54DFD34D0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EAADF-FE5A-EC47-B079-9EDE8D2D4E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7ACF4-84CB-4747-A451-B4A5A629A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589BA-D32F-BF47-9B32-198902B099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9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862DF67-2C51-2547-814D-2746F4AF4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C05D8D3-5354-444B-90AD-2687F1463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F47A8C6A-4FAB-DA40-AA61-32D29AE786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BBC3A73-5C38-BB49-BBF3-B13C3FD2F4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BA2792A0-A01B-D844-9521-C1B56CDFBF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F085A59-A890-4C4C-82BB-E4F80186C5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4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52F41E2-44D6-BF40-98BB-3A8FF89302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Linked Lists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59BFE4A-653E-A545-9879-2EA352FFE0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(mostly borrowed from </a:t>
            </a:r>
            <a:r>
              <a:rPr lang="en-US" altLang="en-US" dirty="0" err="1"/>
              <a:t>UPenn</a:t>
            </a:r>
            <a:r>
              <a:rPr lang="en-US" altLang="en-US" dirty="0"/>
              <a:t>, with modifications by 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bldLvl="3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D3CCF98-603D-A941-93FE-B1996582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456F57-10C6-0B4A-AE57-AC82884525F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85A6BA-CE39-AA48-9944-ACA064B0F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Creating links in Java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F6EF919-7248-F740-8308-944B5E5CE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652713"/>
            <a:ext cx="7772400" cy="412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 { 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 value;</a:t>
            </a:r>
            <a:b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Node next;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Node(</a:t>
            </a:r>
            <a:r>
              <a:rPr lang="en-US" alt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v, Node n) { </a:t>
            </a:r>
            <a:r>
              <a:rPr lang="en-US" altLang="en-US" sz="2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  <a:br>
              <a:rPr lang="en-US" altLang="en-US" sz="2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value = v;</a:t>
            </a:r>
            <a:b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next  = n;</a:t>
            </a:r>
            <a:b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temp = new Node(17, null);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new Node(23, temp);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new Node(97, temp);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list = new Node(44, temp);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>
              <a:solidFill>
                <a:srgbClr val="FFFF99"/>
              </a:solidFill>
              <a:latin typeface="Trebuchet MS" pitchFamily="34" charset="0"/>
            </a:endParaRP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12EBFFDC-2B99-4A49-B478-671A29ACC49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71600"/>
            <a:ext cx="7696200" cy="990600"/>
            <a:chOff x="384" y="864"/>
            <a:chExt cx="4944" cy="730"/>
          </a:xfrm>
        </p:grpSpPr>
        <p:grpSp>
          <p:nvGrpSpPr>
            <p:cNvPr id="10246" name="Group 5">
              <a:extLst>
                <a:ext uri="{FF2B5EF4-FFF2-40B4-BE49-F238E27FC236}">
                  <a16:creationId xmlns:a16="http://schemas.microsoft.com/office/drawing/2014/main" id="{201EAFFC-73CB-A645-BB83-1E66013BD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347"/>
              <a:ext cx="3600" cy="246"/>
              <a:chOff x="1056" y="2011"/>
              <a:chExt cx="3600" cy="246"/>
            </a:xfrm>
          </p:grpSpPr>
          <p:grpSp>
            <p:nvGrpSpPr>
              <p:cNvPr id="10269" name="Group 6">
                <a:extLst>
                  <a:ext uri="{FF2B5EF4-FFF2-40B4-BE49-F238E27FC236}">
                    <a16:creationId xmlns:a16="http://schemas.microsoft.com/office/drawing/2014/main" id="{A276C34F-C34A-564B-BDB6-DF092BC14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011"/>
                <a:ext cx="577" cy="243"/>
                <a:chOff x="863" y="1536"/>
                <a:chExt cx="577" cy="243"/>
              </a:xfrm>
            </p:grpSpPr>
            <p:sp>
              <p:nvSpPr>
                <p:cNvPr id="45063" name="Rectangle 7">
                  <a:extLst>
                    <a:ext uri="{FF2B5EF4-FFF2-40B4-BE49-F238E27FC236}">
                      <a16:creationId xmlns:a16="http://schemas.microsoft.com/office/drawing/2014/main" id="{D979727A-CD29-6441-B5C6-63089DCEB4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9" cy="2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2400"/>
                </a:p>
              </p:txBody>
            </p:sp>
            <p:sp>
              <p:nvSpPr>
                <p:cNvPr id="45064" name="Rectangle 8">
                  <a:extLst>
                    <a:ext uri="{FF2B5EF4-FFF2-40B4-BE49-F238E27FC236}">
                      <a16:creationId xmlns:a16="http://schemas.microsoft.com/office/drawing/2014/main" id="{541D4CF0-BA0A-E949-BD03-53DEE619E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93" cy="23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10270" name="Group 9">
                <a:extLst>
                  <a:ext uri="{FF2B5EF4-FFF2-40B4-BE49-F238E27FC236}">
                    <a16:creationId xmlns:a16="http://schemas.microsoft.com/office/drawing/2014/main" id="{C22DF0F4-6166-D74B-A951-387C5D59D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3" y="2014"/>
                <a:ext cx="577" cy="243"/>
                <a:chOff x="863" y="1536"/>
                <a:chExt cx="577" cy="243"/>
              </a:xfrm>
            </p:grpSpPr>
            <p:sp>
              <p:nvSpPr>
                <p:cNvPr id="45066" name="Rectangle 10">
                  <a:extLst>
                    <a:ext uri="{FF2B5EF4-FFF2-40B4-BE49-F238E27FC236}">
                      <a16:creationId xmlns:a16="http://schemas.microsoft.com/office/drawing/2014/main" id="{C26866BC-DB68-294E-830B-69A425120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1540"/>
                  <a:ext cx="289" cy="23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2400"/>
                </a:p>
              </p:txBody>
            </p:sp>
            <p:sp>
              <p:nvSpPr>
                <p:cNvPr id="45067" name="Rectangle 11">
                  <a:extLst>
                    <a:ext uri="{FF2B5EF4-FFF2-40B4-BE49-F238E27FC236}">
                      <a16:creationId xmlns:a16="http://schemas.microsoft.com/office/drawing/2014/main" id="{809287D3-4A7C-084C-8777-4704E3EC1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1" y="1540"/>
                  <a:ext cx="289" cy="2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10271" name="Group 12">
                <a:extLst>
                  <a:ext uri="{FF2B5EF4-FFF2-40B4-BE49-F238E27FC236}">
                    <a16:creationId xmlns:a16="http://schemas.microsoft.com/office/drawing/2014/main" id="{49A47290-74A1-5543-A2CF-0DC91FEAC9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1" y="2014"/>
                <a:ext cx="577" cy="243"/>
                <a:chOff x="863" y="1536"/>
                <a:chExt cx="577" cy="243"/>
              </a:xfrm>
            </p:grpSpPr>
            <p:sp>
              <p:nvSpPr>
                <p:cNvPr id="45069" name="Rectangle 13">
                  <a:extLst>
                    <a:ext uri="{FF2B5EF4-FFF2-40B4-BE49-F238E27FC236}">
                      <a16:creationId xmlns:a16="http://schemas.microsoft.com/office/drawing/2014/main" id="{0950547B-FDA9-054B-AB4D-21241A9F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1540"/>
                  <a:ext cx="289" cy="23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2400"/>
                </a:p>
              </p:txBody>
            </p:sp>
            <p:sp>
              <p:nvSpPr>
                <p:cNvPr id="45070" name="Rectangle 14">
                  <a:extLst>
                    <a:ext uri="{FF2B5EF4-FFF2-40B4-BE49-F238E27FC236}">
                      <a16:creationId xmlns:a16="http://schemas.microsoft.com/office/drawing/2014/main" id="{30E9B2D6-CC1B-C64F-9CAB-8D4E891205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540"/>
                  <a:ext cx="293" cy="2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10272" name="Group 15">
                <a:extLst>
                  <a:ext uri="{FF2B5EF4-FFF2-40B4-BE49-F238E27FC236}">
                    <a16:creationId xmlns:a16="http://schemas.microsoft.com/office/drawing/2014/main" id="{43EC2163-8407-F74B-A9C4-341EBCBFB2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9" y="2014"/>
                <a:ext cx="577" cy="243"/>
                <a:chOff x="863" y="1536"/>
                <a:chExt cx="577" cy="243"/>
              </a:xfrm>
            </p:grpSpPr>
            <p:sp>
              <p:nvSpPr>
                <p:cNvPr id="45072" name="Rectangle 16">
                  <a:extLst>
                    <a:ext uri="{FF2B5EF4-FFF2-40B4-BE49-F238E27FC236}">
                      <a16:creationId xmlns:a16="http://schemas.microsoft.com/office/drawing/2014/main" id="{83F55A07-9C1D-4E42-B944-FB12EFAA9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1540"/>
                  <a:ext cx="289" cy="23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2400"/>
                </a:p>
              </p:txBody>
            </p:sp>
            <p:sp>
              <p:nvSpPr>
                <p:cNvPr id="45073" name="Rectangle 17">
                  <a:extLst>
                    <a:ext uri="{FF2B5EF4-FFF2-40B4-BE49-F238E27FC236}">
                      <a16:creationId xmlns:a16="http://schemas.microsoft.com/office/drawing/2014/main" id="{927BD642-5B20-BA40-87EA-AED652C6E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1" y="1540"/>
                  <a:ext cx="289" cy="2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</p:grpSp>
        <p:grpSp>
          <p:nvGrpSpPr>
            <p:cNvPr id="10247" name="Group 18">
              <a:extLst>
                <a:ext uri="{FF2B5EF4-FFF2-40B4-BE49-F238E27FC236}">
                  <a16:creationId xmlns:a16="http://schemas.microsoft.com/office/drawing/2014/main" id="{B817D700-CFB4-B84B-AD7E-5775E294E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352"/>
              <a:ext cx="3312" cy="242"/>
              <a:chOff x="1056" y="2302"/>
              <a:chExt cx="3312" cy="242"/>
            </a:xfrm>
          </p:grpSpPr>
          <p:sp>
            <p:nvSpPr>
              <p:cNvPr id="45075" name="Rectangle 19">
                <a:extLst>
                  <a:ext uri="{FF2B5EF4-FFF2-40B4-BE49-F238E27FC236}">
                    <a16:creationId xmlns:a16="http://schemas.microsoft.com/office/drawing/2014/main" id="{2615C859-8261-CF40-A05C-BFCC517DD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2400">
                    <a:latin typeface="Verdana" pitchFamily="34" charset="0"/>
                  </a:rPr>
                  <a:t>44</a:t>
                </a:r>
                <a:endParaRPr lang="en-US" altLang="en-US" sz="2400"/>
              </a:p>
            </p:txBody>
          </p:sp>
          <p:sp>
            <p:nvSpPr>
              <p:cNvPr id="45076" name="Rectangle 20">
                <a:extLst>
                  <a:ext uri="{FF2B5EF4-FFF2-40B4-BE49-F238E27FC236}">
                    <a16:creationId xmlns:a16="http://schemas.microsoft.com/office/drawing/2014/main" id="{E8540582-8A83-8949-8B6C-4A8DA50BD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2302"/>
                <a:ext cx="291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2400" dirty="0">
                    <a:latin typeface="Verdana" pitchFamily="34" charset="0"/>
                  </a:rPr>
                  <a:t>97</a:t>
                </a:r>
                <a:endParaRPr lang="en-US" altLang="en-US" sz="2400" dirty="0"/>
              </a:p>
            </p:txBody>
          </p:sp>
          <p:sp>
            <p:nvSpPr>
              <p:cNvPr id="45077" name="Rectangle 21">
                <a:extLst>
                  <a:ext uri="{FF2B5EF4-FFF2-40B4-BE49-F238E27FC236}">
                    <a16:creationId xmlns:a16="http://schemas.microsoft.com/office/drawing/2014/main" id="{4853CEBB-CF6D-B548-9030-EE874128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2400">
                    <a:latin typeface="Verdana" pitchFamily="34" charset="0"/>
                  </a:rPr>
                  <a:t>23</a:t>
                </a:r>
                <a:endParaRPr lang="en-US" altLang="en-US" sz="2400"/>
              </a:p>
            </p:txBody>
          </p:sp>
          <p:sp>
            <p:nvSpPr>
              <p:cNvPr id="45078" name="Rectangle 22">
                <a:extLst>
                  <a:ext uri="{FF2B5EF4-FFF2-40B4-BE49-F238E27FC236}">
                    <a16:creationId xmlns:a16="http://schemas.microsoft.com/office/drawing/2014/main" id="{74FFBC19-C63C-0E43-A33F-C68276FFB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302"/>
                <a:ext cx="289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2400">
                    <a:latin typeface="Verdana" pitchFamily="34" charset="0"/>
                  </a:rPr>
                  <a:t>17</a:t>
                </a:r>
                <a:endParaRPr lang="en-US" altLang="en-US" sz="2400"/>
              </a:p>
            </p:txBody>
          </p:sp>
        </p:grpSp>
        <p:grpSp>
          <p:nvGrpSpPr>
            <p:cNvPr id="10248" name="Group 23">
              <a:extLst>
                <a:ext uri="{FF2B5EF4-FFF2-40B4-BE49-F238E27FC236}">
                  <a16:creationId xmlns:a16="http://schemas.microsoft.com/office/drawing/2014/main" id="{15834E3A-E7E2-5C42-A546-AF78ABED3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400"/>
              <a:ext cx="2640" cy="96"/>
              <a:chOff x="1440" y="2064"/>
              <a:chExt cx="2640" cy="96"/>
            </a:xfrm>
          </p:grpSpPr>
          <p:grpSp>
            <p:nvGrpSpPr>
              <p:cNvPr id="10256" name="Group 24">
                <a:extLst>
                  <a:ext uri="{FF2B5EF4-FFF2-40B4-BE49-F238E27FC236}">
                    <a16:creationId xmlns:a16="http://schemas.microsoft.com/office/drawing/2014/main" id="{0D2248CB-A49A-054C-A5F4-81FA545E63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064"/>
                <a:ext cx="624" cy="96"/>
                <a:chOff x="1008" y="2304"/>
                <a:chExt cx="624" cy="96"/>
              </a:xfrm>
            </p:grpSpPr>
            <p:sp>
              <p:nvSpPr>
                <p:cNvPr id="45081" name="Oval 25">
                  <a:extLst>
                    <a:ext uri="{FF2B5EF4-FFF2-40B4-BE49-F238E27FC236}">
                      <a16:creationId xmlns:a16="http://schemas.microsoft.com/office/drawing/2014/main" id="{75B62759-8B0B-664A-B4E3-31F75E14D2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45082" name="Line 26">
                  <a:extLst>
                    <a:ext uri="{FF2B5EF4-FFF2-40B4-BE49-F238E27FC236}">
                      <a16:creationId xmlns:a16="http://schemas.microsoft.com/office/drawing/2014/main" id="{1604722E-4E0B-4C47-AD20-29F845811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1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  <p:grpSp>
            <p:nvGrpSpPr>
              <p:cNvPr id="10257" name="Group 27">
                <a:extLst>
                  <a:ext uri="{FF2B5EF4-FFF2-40B4-BE49-F238E27FC236}">
                    <a16:creationId xmlns:a16="http://schemas.microsoft.com/office/drawing/2014/main" id="{E73C03E2-1C00-2741-A761-AABC11FF68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2064"/>
                <a:ext cx="624" cy="96"/>
                <a:chOff x="1008" y="2304"/>
                <a:chExt cx="624" cy="96"/>
              </a:xfrm>
            </p:grpSpPr>
            <p:sp>
              <p:nvSpPr>
                <p:cNvPr id="45084" name="Oval 28">
                  <a:extLst>
                    <a:ext uri="{FF2B5EF4-FFF2-40B4-BE49-F238E27FC236}">
                      <a16:creationId xmlns:a16="http://schemas.microsoft.com/office/drawing/2014/main" id="{F5BA4679-2CB6-1643-9CC1-018B11F72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45085" name="Line 29">
                  <a:extLst>
                    <a:ext uri="{FF2B5EF4-FFF2-40B4-BE49-F238E27FC236}">
                      <a16:creationId xmlns:a16="http://schemas.microsoft.com/office/drawing/2014/main" id="{2739C801-8118-EE41-83A4-C0621FA96D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  <p:grpSp>
            <p:nvGrpSpPr>
              <p:cNvPr id="10258" name="Group 30">
                <a:extLst>
                  <a:ext uri="{FF2B5EF4-FFF2-40B4-BE49-F238E27FC236}">
                    <a16:creationId xmlns:a16="http://schemas.microsoft.com/office/drawing/2014/main" id="{4A123E65-7387-3B4B-9695-859D7BF832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2064"/>
                <a:ext cx="624" cy="96"/>
                <a:chOff x="1008" y="2304"/>
                <a:chExt cx="624" cy="96"/>
              </a:xfrm>
            </p:grpSpPr>
            <p:sp>
              <p:nvSpPr>
                <p:cNvPr id="45087" name="Oval 31">
                  <a:extLst>
                    <a:ext uri="{FF2B5EF4-FFF2-40B4-BE49-F238E27FC236}">
                      <a16:creationId xmlns:a16="http://schemas.microsoft.com/office/drawing/2014/main" id="{5546BAAE-165D-FD4C-9C37-24FE6D89D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45088" name="Line 32">
                  <a:extLst>
                    <a:ext uri="{FF2B5EF4-FFF2-40B4-BE49-F238E27FC236}">
                      <a16:creationId xmlns:a16="http://schemas.microsoft.com/office/drawing/2014/main" id="{63211409-577D-3C42-A6B9-5E5C2D0928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45089" name="Oval 33">
              <a:extLst>
                <a:ext uri="{FF2B5EF4-FFF2-40B4-BE49-F238E27FC236}">
                  <a16:creationId xmlns:a16="http://schemas.microsoft.com/office/drawing/2014/main" id="{35CFFD81-42BA-484B-96CB-144DA892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grpSp>
          <p:nvGrpSpPr>
            <p:cNvPr id="10250" name="Group 34">
              <a:extLst>
                <a:ext uri="{FF2B5EF4-FFF2-40B4-BE49-F238E27FC236}">
                  <a16:creationId xmlns:a16="http://schemas.microsoft.com/office/drawing/2014/main" id="{16831E5E-86D5-9742-9F28-AB8C98293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912"/>
              <a:ext cx="480" cy="432"/>
              <a:chOff x="432" y="2352"/>
              <a:chExt cx="480" cy="432"/>
            </a:xfrm>
          </p:grpSpPr>
          <p:grpSp>
            <p:nvGrpSpPr>
              <p:cNvPr id="10252" name="Group 35">
                <a:extLst>
                  <a:ext uri="{FF2B5EF4-FFF2-40B4-BE49-F238E27FC236}">
                    <a16:creationId xmlns:a16="http://schemas.microsoft.com/office/drawing/2014/main" id="{AF3FE7F5-B055-BD4E-B2AC-5849DD1464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352"/>
                <a:ext cx="288" cy="240"/>
                <a:chOff x="960" y="1584"/>
                <a:chExt cx="288" cy="240"/>
              </a:xfrm>
            </p:grpSpPr>
            <p:sp>
              <p:nvSpPr>
                <p:cNvPr id="45092" name="Oval 36">
                  <a:extLst>
                    <a:ext uri="{FF2B5EF4-FFF2-40B4-BE49-F238E27FC236}">
                      <a16:creationId xmlns:a16="http://schemas.microsoft.com/office/drawing/2014/main" id="{845DE426-7A36-CD40-8BB4-1E251DF45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101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45093" name="Rectangle 37">
                  <a:extLst>
                    <a:ext uri="{FF2B5EF4-FFF2-40B4-BE49-F238E27FC236}">
                      <a16:creationId xmlns:a16="http://schemas.microsoft.com/office/drawing/2014/main" id="{16D62627-29FB-8848-855A-88274E1D9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93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sp>
            <p:nvSpPr>
              <p:cNvPr id="45094" name="Line 38">
                <a:extLst>
                  <a:ext uri="{FF2B5EF4-FFF2-40B4-BE49-F238E27FC236}">
                    <a16:creationId xmlns:a16="http://schemas.microsoft.com/office/drawing/2014/main" id="{BABCFFDE-5A24-5C40-9C78-65512C776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341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45095" name="Text Box 39">
              <a:extLst>
                <a:ext uri="{FF2B5EF4-FFF2-40B4-BE49-F238E27FC236}">
                  <a16:creationId xmlns:a16="http://schemas.microsoft.com/office/drawing/2014/main" id="{06C0BE38-5F6F-5841-9877-F64B0AAB9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64"/>
              <a:ext cx="1055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sz="2400">
                  <a:solidFill>
                    <a:srgbClr val="FFFF99"/>
                  </a:solidFill>
                  <a:latin typeface="Verdana" pitchFamily="34" charset="0"/>
                </a:rPr>
                <a:t>myList: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6">
            <a:extLst>
              <a:ext uri="{FF2B5EF4-FFF2-40B4-BE49-F238E27FC236}">
                <a16:creationId xmlns:a16="http://schemas.microsoft.com/office/drawing/2014/main" id="{66A8FCB3-F07F-2C42-83D7-4D0AAF60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89672-EE8A-7041-A4A1-0E522D7E231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C51A623-90FE-8D46-B7D0-3D384910A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Singly-linked lists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88E56BD-34E8-D840-989B-B55D0097A9C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72400" cy="6969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Here is a </a:t>
            </a:r>
            <a:r>
              <a:rPr lang="en-US" altLang="en-US">
                <a:solidFill>
                  <a:schemeClr val="tx2"/>
                </a:solidFill>
              </a:rPr>
              <a:t>singly-linked list</a:t>
            </a:r>
            <a:r>
              <a:rPr lang="en-US" altLang="en-US"/>
              <a:t> (</a:t>
            </a:r>
            <a:r>
              <a:rPr lang="en-US" altLang="en-US">
                <a:solidFill>
                  <a:schemeClr val="tx2"/>
                </a:solidFill>
              </a:rPr>
              <a:t>SLL</a:t>
            </a:r>
            <a:r>
              <a:rPr lang="en-US" altLang="en-US"/>
              <a:t>):</a:t>
            </a:r>
            <a:endParaRPr lang="en-US" altLang="en-US" sz="24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C940C90-6B42-D748-A444-7BF0065B2FD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694113"/>
            <a:ext cx="7772400" cy="24018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/>
              <a:t>Each node contains a value and a link to its successor (the </a:t>
            </a:r>
            <a:r>
              <a:rPr lang="en-US" altLang="x-none" i="1" dirty="0"/>
              <a:t>next </a:t>
            </a:r>
            <a:r>
              <a:rPr lang="en-US" altLang="x-none" dirty="0"/>
              <a:t>node)</a:t>
            </a:r>
          </a:p>
          <a:p>
            <a:pPr lvl="1" eaLnBrk="1" hangingPunct="1">
              <a:defRPr/>
            </a:pPr>
            <a:r>
              <a:rPr lang="en-US" altLang="x-none" dirty="0"/>
              <a:t>The last node has no successor</a:t>
            </a:r>
          </a:p>
          <a:p>
            <a:pPr eaLnBrk="1" hangingPunct="1">
              <a:defRPr/>
            </a:pPr>
            <a:r>
              <a:rPr lang="en-US" altLang="x-none" dirty="0"/>
              <a:t>The "header" points to the first node in the list (or contains the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x-none" dirty="0"/>
              <a:t> link if the list is empty)</a:t>
            </a:r>
          </a:p>
        </p:txBody>
      </p:sp>
      <p:grpSp>
        <p:nvGrpSpPr>
          <p:cNvPr id="13353" name="Group 41">
            <a:extLst>
              <a:ext uri="{FF2B5EF4-FFF2-40B4-BE49-F238E27FC236}">
                <a16:creationId xmlns:a16="http://schemas.microsoft.com/office/drawing/2014/main" id="{7C7B3994-9AF9-564A-BFE7-0534CAE19B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7772400" cy="1143000"/>
            <a:chOff x="432" y="1488"/>
            <a:chExt cx="4896" cy="720"/>
          </a:xfrm>
        </p:grpSpPr>
        <p:grpSp>
          <p:nvGrpSpPr>
            <p:cNvPr id="11271" name="Group 5">
              <a:extLst>
                <a:ext uri="{FF2B5EF4-FFF2-40B4-BE49-F238E27FC236}">
                  <a16:creationId xmlns:a16="http://schemas.microsoft.com/office/drawing/2014/main" id="{61B17F7B-A24F-FF40-93CD-80BC2D990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961"/>
              <a:ext cx="3600" cy="246"/>
              <a:chOff x="1056" y="2011"/>
              <a:chExt cx="3600" cy="246"/>
            </a:xfrm>
          </p:grpSpPr>
          <p:grpSp>
            <p:nvGrpSpPr>
              <p:cNvPr id="11295" name="Group 6">
                <a:extLst>
                  <a:ext uri="{FF2B5EF4-FFF2-40B4-BE49-F238E27FC236}">
                    <a16:creationId xmlns:a16="http://schemas.microsoft.com/office/drawing/2014/main" id="{69D4F4EE-2EC9-3E4B-A5B4-FB8EFCF80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011"/>
                <a:ext cx="577" cy="243"/>
                <a:chOff x="863" y="1536"/>
                <a:chExt cx="577" cy="243"/>
              </a:xfrm>
            </p:grpSpPr>
            <p:sp>
              <p:nvSpPr>
                <p:cNvPr id="13319" name="Rectangle 7">
                  <a:extLst>
                    <a:ext uri="{FF2B5EF4-FFF2-40B4-BE49-F238E27FC236}">
                      <a16:creationId xmlns:a16="http://schemas.microsoft.com/office/drawing/2014/main" id="{4729C233-F7E7-E646-9951-B5112A422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2400"/>
                </a:p>
              </p:txBody>
            </p:sp>
            <p:sp>
              <p:nvSpPr>
                <p:cNvPr id="13320" name="Rectangle 8">
                  <a:extLst>
                    <a:ext uri="{FF2B5EF4-FFF2-40B4-BE49-F238E27FC236}">
                      <a16:creationId xmlns:a16="http://schemas.microsoft.com/office/drawing/2014/main" id="{62E0EEC8-7D7E-3442-BCFD-AC87CD509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11296" name="Group 9">
                <a:extLst>
                  <a:ext uri="{FF2B5EF4-FFF2-40B4-BE49-F238E27FC236}">
                    <a16:creationId xmlns:a16="http://schemas.microsoft.com/office/drawing/2014/main" id="{AEF48353-28EC-BB45-BDE6-59E28C9825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3" y="2014"/>
                <a:ext cx="577" cy="243"/>
                <a:chOff x="863" y="1536"/>
                <a:chExt cx="577" cy="243"/>
              </a:xfrm>
            </p:grpSpPr>
            <p:sp>
              <p:nvSpPr>
                <p:cNvPr id="13322" name="Rectangle 10">
                  <a:extLst>
                    <a:ext uri="{FF2B5EF4-FFF2-40B4-BE49-F238E27FC236}">
                      <a16:creationId xmlns:a16="http://schemas.microsoft.com/office/drawing/2014/main" id="{C496F73F-1B96-E84E-9A7D-7A1732CE4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2400"/>
                </a:p>
              </p:txBody>
            </p:sp>
            <p:sp>
              <p:nvSpPr>
                <p:cNvPr id="13323" name="Rectangle 11">
                  <a:extLst>
                    <a:ext uri="{FF2B5EF4-FFF2-40B4-BE49-F238E27FC236}">
                      <a16:creationId xmlns:a16="http://schemas.microsoft.com/office/drawing/2014/main" id="{D0931168-032B-CA4A-B968-A1D02B0FF8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11297" name="Group 12">
                <a:extLst>
                  <a:ext uri="{FF2B5EF4-FFF2-40B4-BE49-F238E27FC236}">
                    <a16:creationId xmlns:a16="http://schemas.microsoft.com/office/drawing/2014/main" id="{68B1E60F-3DEE-C14E-A966-967ACA2858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1" y="2014"/>
                <a:ext cx="577" cy="243"/>
                <a:chOff x="863" y="1536"/>
                <a:chExt cx="577" cy="243"/>
              </a:xfrm>
            </p:grpSpPr>
            <p:sp>
              <p:nvSpPr>
                <p:cNvPr id="13325" name="Rectangle 13">
                  <a:extLst>
                    <a:ext uri="{FF2B5EF4-FFF2-40B4-BE49-F238E27FC236}">
                      <a16:creationId xmlns:a16="http://schemas.microsoft.com/office/drawing/2014/main" id="{2609F162-A78C-224B-A1F7-22F74487A1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2400"/>
                </a:p>
              </p:txBody>
            </p:sp>
            <p:sp>
              <p:nvSpPr>
                <p:cNvPr id="13326" name="Rectangle 14">
                  <a:extLst>
                    <a:ext uri="{FF2B5EF4-FFF2-40B4-BE49-F238E27FC236}">
                      <a16:creationId xmlns:a16="http://schemas.microsoft.com/office/drawing/2014/main" id="{D37F994F-EFF0-BB4A-89AB-2D4421A06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11298" name="Group 15">
                <a:extLst>
                  <a:ext uri="{FF2B5EF4-FFF2-40B4-BE49-F238E27FC236}">
                    <a16:creationId xmlns:a16="http://schemas.microsoft.com/office/drawing/2014/main" id="{A6C745BB-1368-534F-9A26-4C024D33A3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9" y="2014"/>
                <a:ext cx="577" cy="243"/>
                <a:chOff x="863" y="1536"/>
                <a:chExt cx="577" cy="243"/>
              </a:xfrm>
            </p:grpSpPr>
            <p:sp>
              <p:nvSpPr>
                <p:cNvPr id="13328" name="Rectangle 16">
                  <a:extLst>
                    <a:ext uri="{FF2B5EF4-FFF2-40B4-BE49-F238E27FC236}">
                      <a16:creationId xmlns:a16="http://schemas.microsoft.com/office/drawing/2014/main" id="{891898EF-6A90-D042-9D0F-A08E514A3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2400"/>
                </a:p>
              </p:txBody>
            </p:sp>
            <p:sp>
              <p:nvSpPr>
                <p:cNvPr id="13329" name="Rectangle 17">
                  <a:extLst>
                    <a:ext uri="{FF2B5EF4-FFF2-40B4-BE49-F238E27FC236}">
                      <a16:creationId xmlns:a16="http://schemas.microsoft.com/office/drawing/2014/main" id="{024B433A-E7DA-1B41-8C63-6FAF84AEF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</p:grpSp>
        <p:grpSp>
          <p:nvGrpSpPr>
            <p:cNvPr id="11272" name="Group 18">
              <a:extLst>
                <a:ext uri="{FF2B5EF4-FFF2-40B4-BE49-F238E27FC236}">
                  <a16:creationId xmlns:a16="http://schemas.microsoft.com/office/drawing/2014/main" id="{620215F4-64EB-5A4A-A3DA-12353CF91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966"/>
              <a:ext cx="3312" cy="242"/>
              <a:chOff x="1056" y="2302"/>
              <a:chExt cx="3312" cy="242"/>
            </a:xfrm>
          </p:grpSpPr>
          <p:sp>
            <p:nvSpPr>
              <p:cNvPr id="13331" name="Rectangle 19">
                <a:extLst>
                  <a:ext uri="{FF2B5EF4-FFF2-40B4-BE49-F238E27FC236}">
                    <a16:creationId xmlns:a16="http://schemas.microsoft.com/office/drawing/2014/main" id="{51983EB4-C5EE-D74D-8510-1739F4728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2400">
                    <a:latin typeface="Verdana" pitchFamily="34" charset="0"/>
                  </a:rPr>
                  <a:t>a</a:t>
                </a:r>
                <a:endParaRPr lang="en-US" altLang="en-US" sz="2400"/>
              </a:p>
            </p:txBody>
          </p:sp>
          <p:sp>
            <p:nvSpPr>
              <p:cNvPr id="13332" name="Rectangle 20">
                <a:extLst>
                  <a:ext uri="{FF2B5EF4-FFF2-40B4-BE49-F238E27FC236}">
                    <a16:creationId xmlns:a16="http://schemas.microsoft.com/office/drawing/2014/main" id="{6795C281-FDA9-844B-938E-EE852C7B2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2400">
                    <a:latin typeface="Verdana" pitchFamily="34" charset="0"/>
                  </a:rPr>
                  <a:t>b</a:t>
                </a:r>
                <a:endParaRPr lang="en-US" altLang="en-US" sz="2400"/>
              </a:p>
            </p:txBody>
          </p:sp>
          <p:sp>
            <p:nvSpPr>
              <p:cNvPr id="13333" name="Rectangle 21">
                <a:extLst>
                  <a:ext uri="{FF2B5EF4-FFF2-40B4-BE49-F238E27FC236}">
                    <a16:creationId xmlns:a16="http://schemas.microsoft.com/office/drawing/2014/main" id="{4B7A77D6-6987-E349-A4A4-926E5C18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2400">
                    <a:latin typeface="Verdana" pitchFamily="34" charset="0"/>
                  </a:rPr>
                  <a:t>c</a:t>
                </a:r>
                <a:endParaRPr lang="en-US" altLang="en-US" sz="2400"/>
              </a:p>
            </p:txBody>
          </p:sp>
          <p:sp>
            <p:nvSpPr>
              <p:cNvPr id="13334" name="Rectangle 22">
                <a:extLst>
                  <a:ext uri="{FF2B5EF4-FFF2-40B4-BE49-F238E27FC236}">
                    <a16:creationId xmlns:a16="http://schemas.microsoft.com/office/drawing/2014/main" id="{88F21936-6756-ED4A-A5C9-6B4617200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2400">
                    <a:latin typeface="Verdana" pitchFamily="34" charset="0"/>
                  </a:rPr>
                  <a:t>d</a:t>
                </a:r>
                <a:endParaRPr lang="en-US" altLang="en-US" sz="2400"/>
              </a:p>
            </p:txBody>
          </p:sp>
        </p:grpSp>
        <p:grpSp>
          <p:nvGrpSpPr>
            <p:cNvPr id="11273" name="Group 23">
              <a:extLst>
                <a:ext uri="{FF2B5EF4-FFF2-40B4-BE49-F238E27FC236}">
                  <a16:creationId xmlns:a16="http://schemas.microsoft.com/office/drawing/2014/main" id="{664DA054-3814-D947-9F7D-5589B10C3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014"/>
              <a:ext cx="2640" cy="96"/>
              <a:chOff x="1440" y="2064"/>
              <a:chExt cx="2640" cy="96"/>
            </a:xfrm>
          </p:grpSpPr>
          <p:grpSp>
            <p:nvGrpSpPr>
              <p:cNvPr id="11282" name="Group 24">
                <a:extLst>
                  <a:ext uri="{FF2B5EF4-FFF2-40B4-BE49-F238E27FC236}">
                    <a16:creationId xmlns:a16="http://schemas.microsoft.com/office/drawing/2014/main" id="{5F6C9702-FF31-2A4B-A22C-D858F68897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064"/>
                <a:ext cx="624" cy="96"/>
                <a:chOff x="1008" y="2304"/>
                <a:chExt cx="624" cy="96"/>
              </a:xfrm>
            </p:grpSpPr>
            <p:sp>
              <p:nvSpPr>
                <p:cNvPr id="13337" name="Oval 25">
                  <a:extLst>
                    <a:ext uri="{FF2B5EF4-FFF2-40B4-BE49-F238E27FC236}">
                      <a16:creationId xmlns:a16="http://schemas.microsoft.com/office/drawing/2014/main" id="{FDB3FA16-46E8-B644-AABC-6F7A74E90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3338" name="Line 26">
                  <a:extLst>
                    <a:ext uri="{FF2B5EF4-FFF2-40B4-BE49-F238E27FC236}">
                      <a16:creationId xmlns:a16="http://schemas.microsoft.com/office/drawing/2014/main" id="{98D4C7CB-F728-4F42-8E5E-A7953D037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  <p:grpSp>
            <p:nvGrpSpPr>
              <p:cNvPr id="11283" name="Group 27">
                <a:extLst>
                  <a:ext uri="{FF2B5EF4-FFF2-40B4-BE49-F238E27FC236}">
                    <a16:creationId xmlns:a16="http://schemas.microsoft.com/office/drawing/2014/main" id="{5F49E3C0-1721-274F-8D38-03D3693BF8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2064"/>
                <a:ext cx="624" cy="96"/>
                <a:chOff x="1008" y="2304"/>
                <a:chExt cx="624" cy="96"/>
              </a:xfrm>
            </p:grpSpPr>
            <p:sp>
              <p:nvSpPr>
                <p:cNvPr id="13340" name="Oval 28">
                  <a:extLst>
                    <a:ext uri="{FF2B5EF4-FFF2-40B4-BE49-F238E27FC236}">
                      <a16:creationId xmlns:a16="http://schemas.microsoft.com/office/drawing/2014/main" id="{263A05CD-EA0E-324C-8A4A-95CB73C95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3341" name="Line 29">
                  <a:extLst>
                    <a:ext uri="{FF2B5EF4-FFF2-40B4-BE49-F238E27FC236}">
                      <a16:creationId xmlns:a16="http://schemas.microsoft.com/office/drawing/2014/main" id="{BE55C64C-93D9-6147-AF87-BD2227D812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  <p:grpSp>
            <p:nvGrpSpPr>
              <p:cNvPr id="11284" name="Group 30">
                <a:extLst>
                  <a:ext uri="{FF2B5EF4-FFF2-40B4-BE49-F238E27FC236}">
                    <a16:creationId xmlns:a16="http://schemas.microsoft.com/office/drawing/2014/main" id="{1EDE283C-8B8E-AE47-8FCB-A25CB8A0C5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2064"/>
                <a:ext cx="624" cy="96"/>
                <a:chOff x="1008" y="2304"/>
                <a:chExt cx="624" cy="96"/>
              </a:xfrm>
            </p:grpSpPr>
            <p:sp>
              <p:nvSpPr>
                <p:cNvPr id="13343" name="Oval 31">
                  <a:extLst>
                    <a:ext uri="{FF2B5EF4-FFF2-40B4-BE49-F238E27FC236}">
                      <a16:creationId xmlns:a16="http://schemas.microsoft.com/office/drawing/2014/main" id="{05F83953-1606-834F-AC30-770977AC4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3344" name="Line 32">
                  <a:extLst>
                    <a:ext uri="{FF2B5EF4-FFF2-40B4-BE49-F238E27FC236}">
                      <a16:creationId xmlns:a16="http://schemas.microsoft.com/office/drawing/2014/main" id="{A3B102A3-8272-8449-8612-A0233CE0F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345" name="Oval 33">
              <a:extLst>
                <a:ext uri="{FF2B5EF4-FFF2-40B4-BE49-F238E27FC236}">
                  <a16:creationId xmlns:a16="http://schemas.microsoft.com/office/drawing/2014/main" id="{A3FDBFA0-CC92-FB43-B4B9-266935B02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grpSp>
          <p:nvGrpSpPr>
            <p:cNvPr id="11275" name="Group 34">
              <a:extLst>
                <a:ext uri="{FF2B5EF4-FFF2-40B4-BE49-F238E27FC236}">
                  <a16:creationId xmlns:a16="http://schemas.microsoft.com/office/drawing/2014/main" id="{4EC2E949-BF8B-9D49-BA7D-4AC376DA3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488"/>
              <a:ext cx="1248" cy="480"/>
              <a:chOff x="192" y="1872"/>
              <a:chExt cx="1248" cy="480"/>
            </a:xfrm>
          </p:grpSpPr>
          <p:grpSp>
            <p:nvGrpSpPr>
              <p:cNvPr id="11276" name="Group 35">
                <a:extLst>
                  <a:ext uri="{FF2B5EF4-FFF2-40B4-BE49-F238E27FC236}">
                    <a16:creationId xmlns:a16="http://schemas.microsoft.com/office/drawing/2014/main" id="{C3D3C6F0-0BAD-4741-9C9F-3FC6C231F2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920"/>
                <a:ext cx="480" cy="432"/>
                <a:chOff x="432" y="2352"/>
                <a:chExt cx="480" cy="432"/>
              </a:xfrm>
            </p:grpSpPr>
            <p:grpSp>
              <p:nvGrpSpPr>
                <p:cNvPr id="11278" name="Group 36">
                  <a:extLst>
                    <a:ext uri="{FF2B5EF4-FFF2-40B4-BE49-F238E27FC236}">
                      <a16:creationId xmlns:a16="http://schemas.microsoft.com/office/drawing/2014/main" id="{AA46DA51-2100-8C4D-A4D2-E86C12BCC9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2352"/>
                  <a:ext cx="288" cy="240"/>
                  <a:chOff x="960" y="1584"/>
                  <a:chExt cx="288" cy="240"/>
                </a:xfrm>
              </p:grpSpPr>
              <p:sp>
                <p:nvSpPr>
                  <p:cNvPr id="13349" name="Oval 37">
                    <a:extLst>
                      <a:ext uri="{FF2B5EF4-FFF2-40B4-BE49-F238E27FC236}">
                        <a16:creationId xmlns:a16="http://schemas.microsoft.com/office/drawing/2014/main" id="{9E5C30B2-D088-2640-83F9-16CA10656F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32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>
                    <a:lvl1pPr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/>
                  </a:p>
                </p:txBody>
              </p:sp>
              <p:sp>
                <p:nvSpPr>
                  <p:cNvPr id="13350" name="Rectangle 38">
                    <a:extLst>
                      <a:ext uri="{FF2B5EF4-FFF2-40B4-BE49-F238E27FC236}">
                        <a16:creationId xmlns:a16="http://schemas.microsoft.com/office/drawing/2014/main" id="{243E16B3-7780-3B4F-9B2A-E53A129F95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584"/>
                    <a:ext cx="288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>
                    <a:lvl1pPr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en-US" altLang="en-US"/>
                  </a:p>
                </p:txBody>
              </p:sp>
            </p:grpSp>
            <p:sp>
              <p:nvSpPr>
                <p:cNvPr id="13351" name="Line 39">
                  <a:extLst>
                    <a:ext uri="{FF2B5EF4-FFF2-40B4-BE49-F238E27FC236}">
                      <a16:creationId xmlns:a16="http://schemas.microsoft.com/office/drawing/2014/main" id="{FBE6927E-078A-D441-AB14-E524CC8A8F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448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  <p:sp>
            <p:nvSpPr>
              <p:cNvPr id="13352" name="Text Box 40">
                <a:extLst>
                  <a:ext uri="{FF2B5EF4-FFF2-40B4-BE49-F238E27FC236}">
                    <a16:creationId xmlns:a16="http://schemas.microsoft.com/office/drawing/2014/main" id="{87762AC6-7717-194E-BD98-D5F182603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1872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altLang="en-US" sz="2400">
                    <a:solidFill>
                      <a:srgbClr val="FFFF99"/>
                    </a:solidFill>
                    <a:latin typeface="Verdana" pitchFamily="34" charset="0"/>
                  </a:rPr>
                  <a:t>myList</a:t>
                </a:r>
                <a:endParaRPr lang="en-US" altLang="en-U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4" autoUpdateAnimBg="0"/>
      <p:bldP spid="13316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212EB-5D50-3046-88A9-32EE0743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8AA07-D1A0-E644-9EC9-BF3FFC0500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E548EC2-570F-9546-8DAC-3E6694CAD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Singly-linked lists in Java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2313862-9695-A44B-A36D-7C06FF15D3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4343400" cy="4648200"/>
          </a:xfrm>
        </p:spPr>
        <p:txBody>
          <a:bodyPr/>
          <a:lstStyle/>
          <a:p>
            <a:pPr eaLnBrk="1" hangingPunct="1">
              <a:buFontTx/>
              <a:buChar char=" "/>
              <a:defRPr/>
            </a:pPr>
            <a: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SLL </a:t>
            </a:r>
          </a:p>
          <a:p>
            <a:pPr eaLnBrk="1" hangingPunct="1">
              <a:buFontTx/>
              <a:buChar char=" "/>
              <a:defRPr/>
            </a:pPr>
            <a: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Node first;</a:t>
            </a:r>
            <a:b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8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 "/>
              <a:defRPr/>
            </a:pPr>
            <a: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SLL() 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this.first</a:t>
            </a:r>
            <a: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b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Char char=" "/>
              <a:defRPr/>
            </a:pPr>
            <a:endParaRPr lang="en-US" altLang="en-US" sz="18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 "/>
              <a:defRPr/>
            </a:pPr>
            <a:r>
              <a:rPr lang="en-US" altLang="en-US" sz="1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i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methods...</a:t>
            </a:r>
            <a:endParaRPr lang="en-US" altLang="en-US" sz="18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 "/>
              <a:defRPr/>
            </a:pPr>
            <a:r>
              <a:rPr lang="en-US" altLang="en-US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defRPr/>
            </a:pPr>
            <a:endParaRPr lang="en-US" altLang="en-US" sz="1800" dirty="0">
              <a:solidFill>
                <a:srgbClr val="FFFF99"/>
              </a:solidFill>
              <a:latin typeface="Verdana" pitchFamily="34" charset="0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C5F58A2-75C0-CD47-86A3-18F2EAAA63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400"/>
              <a:t>This class actually describes the </a:t>
            </a:r>
            <a:r>
              <a:rPr lang="en-US" altLang="x-none" sz="2400" i="1"/>
              <a:t>header</a:t>
            </a:r>
            <a:r>
              <a:rPr lang="en-US" altLang="x-none" sz="2400"/>
              <a:t> of a singly-linked list</a:t>
            </a:r>
          </a:p>
          <a:p>
            <a:pPr eaLnBrk="1" hangingPunct="1">
              <a:defRPr/>
            </a:pPr>
            <a:r>
              <a:rPr lang="en-US" altLang="x-none" sz="2400"/>
              <a:t>However, the entire list is accessible from this header</a:t>
            </a:r>
          </a:p>
          <a:p>
            <a:pPr eaLnBrk="1" hangingPunct="1">
              <a:defRPr/>
            </a:pPr>
            <a:r>
              <a:rPr lang="en-US" altLang="x-none" sz="2400"/>
              <a:t>Users can think of the SLL as </a:t>
            </a:r>
            <a:r>
              <a:rPr lang="en-US" altLang="x-none" sz="2400" i="1"/>
              <a:t>being</a:t>
            </a:r>
            <a:r>
              <a:rPr lang="en-US" altLang="x-none" sz="2400"/>
              <a:t> the list</a:t>
            </a:r>
          </a:p>
          <a:p>
            <a:pPr lvl="1" eaLnBrk="1" hangingPunct="1">
              <a:defRPr/>
            </a:pPr>
            <a:r>
              <a:rPr lang="en-US" altLang="x-none" sz="2000"/>
              <a:t>Users shouldn’t have to worry about the actual implementation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9D809-0CEF-3B4E-A7CC-D3A45BAA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07AABA-7F22-3048-929B-DF571D066C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0EE8E18-8FED-0648-8C39-BF15237F2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SLL nodes in Java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B4DA6E7-32B4-3E4C-A6B0-0F733B59A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648200"/>
          </a:xfrm>
        </p:spPr>
        <p:txBody>
          <a:bodyPr/>
          <a:lstStyle/>
          <a:p>
            <a:pPr eaLnBrk="1" hangingPunct="1"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 </a:t>
            </a:r>
          </a:p>
          <a:p>
            <a:pPr eaLnBrk="1" hangingPunct="1"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Object data; </a:t>
            </a:r>
            <a:r>
              <a:rPr lang="en-US" altLang="en-US" sz="2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element stored at this index</a:t>
            </a:r>
          </a:p>
          <a:p>
            <a:pPr eaLnBrk="1" hangingPunct="1">
              <a:buFontTx/>
              <a:buChar char=" "/>
              <a:defRPr/>
            </a:pPr>
            <a:r>
              <a:rPr lang="en-US" altLang="en-US" sz="2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  next;</a:t>
            </a:r>
            <a:b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Node(Object data, Node next) 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 eaLnBrk="1" hangingPunct="1">
              <a:buFontTx/>
              <a:buChar char=" "/>
              <a:defRPr/>
            </a:pPr>
            <a:r>
              <a:rPr lang="en-US" alt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lvl="2" eaLnBrk="1" hangingPunct="1">
              <a:buFontTx/>
              <a:buChar char=" "/>
              <a:defRPr/>
            </a:pPr>
            <a:r>
              <a:rPr lang="en-US" alt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eaLnBrk="1" hangingPunct="1">
              <a:buFontTx/>
              <a:buChar char=" "/>
              <a:defRPr/>
            </a:pPr>
            <a:r>
              <a:rPr lang="en-US" alt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CEC8848-C44E-B24A-94A5-5CABB57D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A4AC96-DE91-D24A-BB55-42280750FD6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0F24E0F-6D31-F94C-B2DE-9205144C3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Creating a simple list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84963EC-4D46-6648-9D8F-A765BA706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0210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3200" dirty="0"/>
              <a:t>To create the list ("one", "two", "three"):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3200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 numerals = new SLL();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2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numerals.first</a:t>
            </a:r>
            <a:r>
              <a:rPr lang="en-US" alt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lang="en-US" alt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Node("one",</a:t>
            </a:r>
            <a:br>
              <a:rPr lang="en-US" alt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 Node("two",</a:t>
            </a:r>
            <a:br>
              <a:rPr lang="en-US" alt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new Node("three", null)));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495" name="Group 15">
            <a:extLst>
              <a:ext uri="{FF2B5EF4-FFF2-40B4-BE49-F238E27FC236}">
                <a16:creationId xmlns:a16="http://schemas.microsoft.com/office/drawing/2014/main" id="{8BD67A36-DC51-E145-8888-FC38B88DDD89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557838"/>
            <a:ext cx="1447800" cy="385762"/>
            <a:chOff x="3792" y="3501"/>
            <a:chExt cx="912" cy="243"/>
          </a:xfrm>
        </p:grpSpPr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6FE88244-35BB-794E-9A6C-576A4E085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 sz="2400">
                  <a:latin typeface="Verdana" charset="0"/>
                </a:rPr>
                <a:t>three</a:t>
              </a:r>
            </a:p>
          </p:txBody>
        </p: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BC4DBC44-7808-DE44-ABAD-D04B03B0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BB6BCC4B-1DEB-8A44-9027-01ADC6BE5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grpSp>
        <p:nvGrpSpPr>
          <p:cNvPr id="20500" name="Group 20">
            <a:extLst>
              <a:ext uri="{FF2B5EF4-FFF2-40B4-BE49-F238E27FC236}">
                <a16:creationId xmlns:a16="http://schemas.microsoft.com/office/drawing/2014/main" id="{5D6B086D-EF57-EE4C-9259-DD3EABE583F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557838"/>
            <a:ext cx="1981200" cy="385762"/>
            <a:chOff x="2544" y="3501"/>
            <a:chExt cx="1248" cy="243"/>
          </a:xfrm>
        </p:grpSpPr>
        <p:sp>
          <p:nvSpPr>
            <p:cNvPr id="20496" name="Rectangle 16">
              <a:extLst>
                <a:ext uri="{FF2B5EF4-FFF2-40B4-BE49-F238E27FC236}">
                  <a16:creationId xmlns:a16="http://schemas.microsoft.com/office/drawing/2014/main" id="{FF32E435-6BAC-6249-B19F-3C21C7428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 sz="2400">
                  <a:latin typeface="Verdana" charset="0"/>
                </a:rPr>
                <a:t>two</a:t>
              </a:r>
            </a:p>
          </p:txBody>
        </p:sp>
        <p:sp>
          <p:nvSpPr>
            <p:cNvPr id="20497" name="Rectangle 17">
              <a:extLst>
                <a:ext uri="{FF2B5EF4-FFF2-40B4-BE49-F238E27FC236}">
                  <a16:creationId xmlns:a16="http://schemas.microsoft.com/office/drawing/2014/main" id="{92F38986-29B2-DA4B-984F-0BE15CE86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498" name="Oval 18">
              <a:extLst>
                <a:ext uri="{FF2B5EF4-FFF2-40B4-BE49-F238E27FC236}">
                  <a16:creationId xmlns:a16="http://schemas.microsoft.com/office/drawing/2014/main" id="{517BF5F5-1B1F-014C-AEAC-F9922033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499" name="Line 19">
              <a:extLst>
                <a:ext uri="{FF2B5EF4-FFF2-40B4-BE49-F238E27FC236}">
                  <a16:creationId xmlns:a16="http://schemas.microsoft.com/office/drawing/2014/main" id="{451DB83D-78E4-2C4B-80E6-FBDA60C51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20506" name="Group 26">
            <a:extLst>
              <a:ext uri="{FF2B5EF4-FFF2-40B4-BE49-F238E27FC236}">
                <a16:creationId xmlns:a16="http://schemas.microsoft.com/office/drawing/2014/main" id="{7FDEFC87-F6C1-FA48-A6D8-1A8901852BF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562600"/>
            <a:ext cx="1981200" cy="385763"/>
            <a:chOff x="1296" y="3504"/>
            <a:chExt cx="1248" cy="243"/>
          </a:xfrm>
        </p:grpSpPr>
        <p:sp>
          <p:nvSpPr>
            <p:cNvPr id="20502" name="Rectangle 22">
              <a:extLst>
                <a:ext uri="{FF2B5EF4-FFF2-40B4-BE49-F238E27FC236}">
                  <a16:creationId xmlns:a16="http://schemas.microsoft.com/office/drawing/2014/main" id="{D5D81646-0F14-494B-860B-B40E718F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05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 sz="2400">
                  <a:latin typeface="Verdana" charset="0"/>
                </a:rPr>
                <a:t>one</a:t>
              </a:r>
            </a:p>
          </p:txBody>
        </p:sp>
        <p:sp>
          <p:nvSpPr>
            <p:cNvPr id="20503" name="Rectangle 23">
              <a:extLst>
                <a:ext uri="{FF2B5EF4-FFF2-40B4-BE49-F238E27FC236}">
                  <a16:creationId xmlns:a16="http://schemas.microsoft.com/office/drawing/2014/main" id="{33B1D2BE-76E2-8E45-9CA1-58B54356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504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504" name="Oval 24">
              <a:extLst>
                <a:ext uri="{FF2B5EF4-FFF2-40B4-BE49-F238E27FC236}">
                  <a16:creationId xmlns:a16="http://schemas.microsoft.com/office/drawing/2014/main" id="{8E5F21F4-638A-7042-BF7F-7773C767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555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505" name="Line 25">
              <a:extLst>
                <a:ext uri="{FF2B5EF4-FFF2-40B4-BE49-F238E27FC236}">
                  <a16:creationId xmlns:a16="http://schemas.microsoft.com/office/drawing/2014/main" id="{A9A9E25B-9E77-7740-9560-05E22CC9E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03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20508" name="Group 28">
            <a:extLst>
              <a:ext uri="{FF2B5EF4-FFF2-40B4-BE49-F238E27FC236}">
                <a16:creationId xmlns:a16="http://schemas.microsoft.com/office/drawing/2014/main" id="{BBD1D41B-B763-0D41-8A59-BB2A19E93D7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860925"/>
            <a:ext cx="1828800" cy="396875"/>
            <a:chOff x="432" y="3062"/>
            <a:chExt cx="1152" cy="250"/>
          </a:xfrm>
        </p:grpSpPr>
        <p:grpSp>
          <p:nvGrpSpPr>
            <p:cNvPr id="14346" name="Group 4">
              <a:extLst>
                <a:ext uri="{FF2B5EF4-FFF2-40B4-BE49-F238E27FC236}">
                  <a16:creationId xmlns:a16="http://schemas.microsoft.com/office/drawing/2014/main" id="{4D715004-7CD0-7147-A1E9-EF0A52671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072"/>
              <a:ext cx="288" cy="240"/>
              <a:chOff x="960" y="1584"/>
              <a:chExt cx="288" cy="240"/>
            </a:xfrm>
          </p:grpSpPr>
          <p:sp>
            <p:nvSpPr>
              <p:cNvPr id="20485" name="Oval 5">
                <a:extLst>
                  <a:ext uri="{FF2B5EF4-FFF2-40B4-BE49-F238E27FC236}">
                    <a16:creationId xmlns:a16="http://schemas.microsoft.com/office/drawing/2014/main" id="{C8DC90C9-B4C4-BD42-8613-CEA3BE650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0486" name="Rectangle 6">
                <a:extLst>
                  <a:ext uri="{FF2B5EF4-FFF2-40B4-BE49-F238E27FC236}">
                    <a16:creationId xmlns:a16="http://schemas.microsoft.com/office/drawing/2014/main" id="{14D6FBDF-0E77-F84E-9421-7B1844A0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20507" name="Text Box 27">
              <a:extLst>
                <a:ext uri="{FF2B5EF4-FFF2-40B4-BE49-F238E27FC236}">
                  <a16:creationId xmlns:a16="http://schemas.microsoft.com/office/drawing/2014/main" id="{80EB6A6F-1803-8C48-9411-8D86C564F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62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2000">
                  <a:solidFill>
                    <a:srgbClr val="FFFF99"/>
                  </a:solidFill>
                  <a:latin typeface="Verdana" charset="0"/>
                </a:rPr>
                <a:t>numerals</a:t>
              </a:r>
            </a:p>
          </p:txBody>
        </p:sp>
      </p:grpSp>
      <p:sp>
        <p:nvSpPr>
          <p:cNvPr id="20509" name="Line 29">
            <a:extLst>
              <a:ext uri="{FF2B5EF4-FFF2-40B4-BE49-F238E27FC236}">
                <a16:creationId xmlns:a16="http://schemas.microsoft.com/office/drawing/2014/main" id="{0D3F8242-A60A-D349-AC13-899A99BFA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0292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19E1-E2DE-FF4F-9E5A-81981B02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CFCDC8-C8B0-304A-8303-CC3CFCB51B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C4CCF86-83BC-B549-B992-95508C81A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60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Traversing a SLL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8A5A5E5-CCCB-D74C-852B-BD34B6CBF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The following method traverses a list (and prints its elements):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x-none" sz="2400" dirty="0"/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x-none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printFirstToLast</a:t>
            </a: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current = first; </a:t>
            </a:r>
            <a:r>
              <a:rPr lang="en-US" altLang="x-none" sz="2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//temp variable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defRPr/>
            </a:pPr>
            <a:endParaRPr lang="en-US" altLang="x-none" sz="20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(current != null) 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x-none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x-none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current.data</a:t>
            </a: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 ");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current = </a:t>
            </a:r>
            <a:r>
              <a:rPr lang="en-US" altLang="x-none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current.next</a:t>
            </a: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x-none" sz="2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//advance "pointer"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endParaRPr lang="en-US" altLang="x-none" sz="2400" dirty="0">
              <a:solidFill>
                <a:srgbClr val="FFFF99"/>
              </a:solidFill>
              <a:latin typeface="Verdana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2400" dirty="0"/>
              <a:t>You would write this as an instance method of the SLL class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F900736F-3BD0-D148-8F60-E19599B8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E53BBA-DC85-BD42-AF4F-AD055257D32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0562C9E-1F3C-CC42-B585-915E706FF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Traversing a SLL</a:t>
            </a:r>
          </a:p>
        </p:txBody>
      </p:sp>
      <p:grpSp>
        <p:nvGrpSpPr>
          <p:cNvPr id="22566" name="Group 38">
            <a:extLst>
              <a:ext uri="{FF2B5EF4-FFF2-40B4-BE49-F238E27FC236}">
                <a16:creationId xmlns:a16="http://schemas.microsoft.com/office/drawing/2014/main" id="{463B034C-81AA-5B4B-B9C6-B9A1069899E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560763"/>
            <a:ext cx="7543800" cy="1087437"/>
            <a:chOff x="432" y="2243"/>
            <a:chExt cx="4752" cy="685"/>
          </a:xfrm>
        </p:grpSpPr>
        <p:grpSp>
          <p:nvGrpSpPr>
            <p:cNvPr id="16402" name="Group 3">
              <a:extLst>
                <a:ext uri="{FF2B5EF4-FFF2-40B4-BE49-F238E27FC236}">
                  <a16:creationId xmlns:a16="http://schemas.microsoft.com/office/drawing/2014/main" id="{39E1A830-EF3D-C34B-AAFA-7EFCD31A4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682"/>
              <a:ext cx="912" cy="243"/>
              <a:chOff x="3792" y="3501"/>
              <a:chExt cx="912" cy="243"/>
            </a:xfrm>
          </p:grpSpPr>
          <p:sp>
            <p:nvSpPr>
              <p:cNvPr id="22532" name="Rectangle 4">
                <a:extLst>
                  <a:ext uri="{FF2B5EF4-FFF2-40B4-BE49-F238E27FC236}">
                    <a16:creationId xmlns:a16="http://schemas.microsoft.com/office/drawing/2014/main" id="{D3F3219D-5D59-9F44-888E-9CF081417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x-none" sz="2400">
                    <a:latin typeface="Verdana" charset="0"/>
                  </a:rPr>
                  <a:t>three</a:t>
                </a:r>
              </a:p>
            </p:txBody>
          </p:sp>
          <p:sp>
            <p:nvSpPr>
              <p:cNvPr id="22533" name="Rectangle 5">
                <a:extLst>
                  <a:ext uri="{FF2B5EF4-FFF2-40B4-BE49-F238E27FC236}">
                    <a16:creationId xmlns:a16="http://schemas.microsoft.com/office/drawing/2014/main" id="{A4740382-75E4-CE4F-90AF-0AE23A8F8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2534" name="Oval 6">
                <a:extLst>
                  <a:ext uri="{FF2B5EF4-FFF2-40B4-BE49-F238E27FC236}">
                    <a16:creationId xmlns:a16="http://schemas.microsoft.com/office/drawing/2014/main" id="{ABB9410D-AE56-8E45-A355-A7C73F71C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16403" name="Group 7">
              <a:extLst>
                <a:ext uri="{FF2B5EF4-FFF2-40B4-BE49-F238E27FC236}">
                  <a16:creationId xmlns:a16="http://schemas.microsoft.com/office/drawing/2014/main" id="{EF5B829E-B57E-FF4C-B046-6B15119CC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682"/>
              <a:ext cx="1248" cy="243"/>
              <a:chOff x="2544" y="3501"/>
              <a:chExt cx="1248" cy="243"/>
            </a:xfrm>
          </p:grpSpPr>
          <p:sp>
            <p:nvSpPr>
              <p:cNvPr id="22536" name="Rectangle 8">
                <a:extLst>
                  <a:ext uri="{FF2B5EF4-FFF2-40B4-BE49-F238E27FC236}">
                    <a16:creationId xmlns:a16="http://schemas.microsoft.com/office/drawing/2014/main" id="{6BB5D52C-BDAC-3F46-A832-D5DE4537B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x-none" sz="2400">
                    <a:latin typeface="Verdana" charset="0"/>
                  </a:rPr>
                  <a:t>two</a:t>
                </a:r>
              </a:p>
            </p:txBody>
          </p:sp>
          <p:sp>
            <p:nvSpPr>
              <p:cNvPr id="22537" name="Rectangle 9">
                <a:extLst>
                  <a:ext uri="{FF2B5EF4-FFF2-40B4-BE49-F238E27FC236}">
                    <a16:creationId xmlns:a16="http://schemas.microsoft.com/office/drawing/2014/main" id="{328FD99A-09E4-0147-808B-56288D71E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2538" name="Oval 10">
                <a:extLst>
                  <a:ext uri="{FF2B5EF4-FFF2-40B4-BE49-F238E27FC236}">
                    <a16:creationId xmlns:a16="http://schemas.microsoft.com/office/drawing/2014/main" id="{566CD0FB-6E65-0F4E-8BD2-4CB104EFD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2539" name="Line 11">
                <a:extLst>
                  <a:ext uri="{FF2B5EF4-FFF2-40B4-BE49-F238E27FC236}">
                    <a16:creationId xmlns:a16="http://schemas.microsoft.com/office/drawing/2014/main" id="{C3B08138-6E8C-D644-B9FE-38A850D02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6404" name="Group 12">
              <a:extLst>
                <a:ext uri="{FF2B5EF4-FFF2-40B4-BE49-F238E27FC236}">
                  <a16:creationId xmlns:a16="http://schemas.microsoft.com/office/drawing/2014/main" id="{1FD9844B-C0B1-AA46-A1BA-78161BF32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685"/>
              <a:ext cx="1248" cy="243"/>
              <a:chOff x="1296" y="3504"/>
              <a:chExt cx="1248" cy="243"/>
            </a:xfrm>
          </p:grpSpPr>
          <p:sp>
            <p:nvSpPr>
              <p:cNvPr id="22541" name="Rectangle 13">
                <a:extLst>
                  <a:ext uri="{FF2B5EF4-FFF2-40B4-BE49-F238E27FC236}">
                    <a16:creationId xmlns:a16="http://schemas.microsoft.com/office/drawing/2014/main" id="{E6A97644-D259-8E48-91AD-E833498D7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505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x-none" sz="2400">
                    <a:latin typeface="Verdana" charset="0"/>
                  </a:rPr>
                  <a:t>one</a:t>
                </a:r>
              </a:p>
            </p:txBody>
          </p:sp>
          <p:sp>
            <p:nvSpPr>
              <p:cNvPr id="22542" name="Rectangle 14">
                <a:extLst>
                  <a:ext uri="{FF2B5EF4-FFF2-40B4-BE49-F238E27FC236}">
                    <a16:creationId xmlns:a16="http://schemas.microsoft.com/office/drawing/2014/main" id="{0A74264D-0BB5-634C-B238-B4535DF7B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2543" name="Oval 15">
                <a:extLst>
                  <a:ext uri="{FF2B5EF4-FFF2-40B4-BE49-F238E27FC236}">
                    <a16:creationId xmlns:a16="http://schemas.microsoft.com/office/drawing/2014/main" id="{923B6010-3147-CF4B-8D62-7824C8FBB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55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2544" name="Line 16">
                <a:extLst>
                  <a:ext uri="{FF2B5EF4-FFF2-40B4-BE49-F238E27FC236}">
                    <a16:creationId xmlns:a16="http://schemas.microsoft.com/office/drawing/2014/main" id="{A7EFA75D-8294-7A47-9794-95AA138B7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603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6405" name="Group 17">
              <a:extLst>
                <a:ext uri="{FF2B5EF4-FFF2-40B4-BE49-F238E27FC236}">
                  <a16:creationId xmlns:a16="http://schemas.microsoft.com/office/drawing/2014/main" id="{86DBCFC2-44C1-1940-88B7-1E4FA5105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243"/>
              <a:ext cx="1152" cy="250"/>
              <a:chOff x="432" y="3062"/>
              <a:chExt cx="1152" cy="250"/>
            </a:xfrm>
          </p:grpSpPr>
          <p:grpSp>
            <p:nvGrpSpPr>
              <p:cNvPr id="16407" name="Group 18">
                <a:extLst>
                  <a:ext uri="{FF2B5EF4-FFF2-40B4-BE49-F238E27FC236}">
                    <a16:creationId xmlns:a16="http://schemas.microsoft.com/office/drawing/2014/main" id="{1B226AA1-8A08-2746-BE71-D38D1D0BE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072"/>
                <a:ext cx="288" cy="240"/>
                <a:chOff x="960" y="1584"/>
                <a:chExt cx="288" cy="240"/>
              </a:xfrm>
            </p:grpSpPr>
            <p:sp>
              <p:nvSpPr>
                <p:cNvPr id="22547" name="Oval 19">
                  <a:extLst>
                    <a:ext uri="{FF2B5EF4-FFF2-40B4-BE49-F238E27FC236}">
                      <a16:creationId xmlns:a16="http://schemas.microsoft.com/office/drawing/2014/main" id="{4E698D5D-2477-A647-8EBB-EA4C4CEEF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22548" name="Rectangle 20">
                  <a:extLst>
                    <a:ext uri="{FF2B5EF4-FFF2-40B4-BE49-F238E27FC236}">
                      <a16:creationId xmlns:a16="http://schemas.microsoft.com/office/drawing/2014/main" id="{B1C70B3D-2597-E64F-AEC0-3A4B2F5875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sp>
            <p:nvSpPr>
              <p:cNvPr id="22549" name="Text Box 21">
                <a:extLst>
                  <a:ext uri="{FF2B5EF4-FFF2-40B4-BE49-F238E27FC236}">
                    <a16:creationId xmlns:a16="http://schemas.microsoft.com/office/drawing/2014/main" id="{8CD424CC-20A1-9F40-B561-D57B110EB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3062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x-none" sz="2000">
                    <a:solidFill>
                      <a:srgbClr val="FFFF99"/>
                    </a:solidFill>
                    <a:latin typeface="Verdana" charset="0"/>
                  </a:rPr>
                  <a:t>numerals</a:t>
                </a:r>
              </a:p>
            </p:txBody>
          </p:sp>
        </p:grp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24E01855-245B-4944-B2E4-B16F5EDB7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49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16389" name="Group 23">
            <a:extLst>
              <a:ext uri="{FF2B5EF4-FFF2-40B4-BE49-F238E27FC236}">
                <a16:creationId xmlns:a16="http://schemas.microsoft.com/office/drawing/2014/main" id="{995B2468-55A7-A240-BE11-D89ADB733DE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93963"/>
            <a:ext cx="457200" cy="381000"/>
            <a:chOff x="960" y="1584"/>
            <a:chExt cx="288" cy="240"/>
          </a:xfrm>
        </p:grpSpPr>
        <p:sp>
          <p:nvSpPr>
            <p:cNvPr id="22552" name="Oval 24">
              <a:extLst>
                <a:ext uri="{FF2B5EF4-FFF2-40B4-BE49-F238E27FC236}">
                  <a16:creationId xmlns:a16="http://schemas.microsoft.com/office/drawing/2014/main" id="{DBF47684-1B17-FD49-A188-0BBA1A3C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63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553" name="Rectangle 25">
              <a:extLst>
                <a:ext uri="{FF2B5EF4-FFF2-40B4-BE49-F238E27FC236}">
                  <a16:creationId xmlns:a16="http://schemas.microsoft.com/office/drawing/2014/main" id="{B2379E57-8266-A64D-9D29-78E238753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2557" name="Text Box 29">
            <a:extLst>
              <a:ext uri="{FF2B5EF4-FFF2-40B4-BE49-F238E27FC236}">
                <a16:creationId xmlns:a16="http://schemas.microsoft.com/office/drawing/2014/main" id="{E4965650-4D4E-4948-BD20-3A7FFEFD0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78088"/>
            <a:ext cx="12954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000" dirty="0">
                <a:solidFill>
                  <a:srgbClr val="FFFF99"/>
                </a:solidFill>
                <a:latin typeface="Verdana" charset="0"/>
              </a:rPr>
              <a:t>current</a:t>
            </a:r>
          </a:p>
        </p:txBody>
      </p:sp>
      <p:sp>
        <p:nvSpPr>
          <p:cNvPr id="22558" name="Freeform 30">
            <a:extLst>
              <a:ext uri="{FF2B5EF4-FFF2-40B4-BE49-F238E27FC236}">
                <a16:creationId xmlns:a16="http://schemas.microsoft.com/office/drawing/2014/main" id="{188DA6F8-5F41-754F-9497-732CBDA6314E}"/>
              </a:ext>
            </a:extLst>
          </p:cNvPr>
          <p:cNvSpPr>
            <a:spLocks/>
          </p:cNvSpPr>
          <p:nvPr/>
        </p:nvSpPr>
        <p:spPr bwMode="auto">
          <a:xfrm>
            <a:off x="2209800" y="1973263"/>
            <a:ext cx="1676400" cy="1739900"/>
          </a:xfrm>
          <a:custGeom>
            <a:avLst/>
            <a:gdLst>
              <a:gd name="T0" fmla="*/ 76200 w 1056"/>
              <a:gd name="T1" fmla="*/ 1739900 h 1096"/>
              <a:gd name="T2" fmla="*/ 76200 w 1056"/>
              <a:gd name="T3" fmla="*/ 825500 h 1096"/>
              <a:gd name="T4" fmla="*/ 533400 w 1056"/>
              <a:gd name="T5" fmla="*/ 139700 h 1096"/>
              <a:gd name="T6" fmla="*/ 1295400 w 1056"/>
              <a:gd name="T7" fmla="*/ 63500 h 1096"/>
              <a:gd name="T8" fmla="*/ 1676400 w 1056"/>
              <a:gd name="T9" fmla="*/ 520700 h 10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1096">
                <a:moveTo>
                  <a:pt x="48" y="1096"/>
                </a:moveTo>
                <a:cubicBezTo>
                  <a:pt x="24" y="892"/>
                  <a:pt x="0" y="688"/>
                  <a:pt x="48" y="520"/>
                </a:cubicBezTo>
                <a:cubicBezTo>
                  <a:pt x="96" y="352"/>
                  <a:pt x="208" y="168"/>
                  <a:pt x="336" y="88"/>
                </a:cubicBezTo>
                <a:cubicBezTo>
                  <a:pt x="464" y="8"/>
                  <a:pt x="696" y="0"/>
                  <a:pt x="816" y="40"/>
                </a:cubicBezTo>
                <a:cubicBezTo>
                  <a:pt x="936" y="80"/>
                  <a:pt x="996" y="204"/>
                  <a:pt x="1056" y="328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59" name="Line 31">
            <a:extLst>
              <a:ext uri="{FF2B5EF4-FFF2-40B4-BE49-F238E27FC236}">
                <a16:creationId xmlns:a16="http://schemas.microsoft.com/office/drawing/2014/main" id="{710A2B07-3E1F-4D45-ABF9-D5539E7DFB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646363"/>
            <a:ext cx="9906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2560" name="Line 32">
            <a:extLst>
              <a:ext uri="{FF2B5EF4-FFF2-40B4-BE49-F238E27FC236}">
                <a16:creationId xmlns:a16="http://schemas.microsoft.com/office/drawing/2014/main" id="{554496B9-C35A-D248-A629-85487C9D7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895600"/>
            <a:ext cx="0" cy="152400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2561" name="Line 33">
            <a:extLst>
              <a:ext uri="{FF2B5EF4-FFF2-40B4-BE49-F238E27FC236}">
                <a16:creationId xmlns:a16="http://schemas.microsoft.com/office/drawing/2014/main" id="{CF5B950B-2C0A-0A4C-9F72-F7214E61A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646363"/>
            <a:ext cx="10668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2563" name="Freeform 35">
            <a:extLst>
              <a:ext uri="{FF2B5EF4-FFF2-40B4-BE49-F238E27FC236}">
                <a16:creationId xmlns:a16="http://schemas.microsoft.com/office/drawing/2014/main" id="{72BDE2A8-8FAF-9E45-99A2-882D684E721C}"/>
              </a:ext>
            </a:extLst>
          </p:cNvPr>
          <p:cNvSpPr>
            <a:spLocks/>
          </p:cNvSpPr>
          <p:nvPr/>
        </p:nvSpPr>
        <p:spPr bwMode="auto">
          <a:xfrm>
            <a:off x="4191000" y="2141538"/>
            <a:ext cx="1893888" cy="2257425"/>
          </a:xfrm>
          <a:custGeom>
            <a:avLst/>
            <a:gdLst>
              <a:gd name="T0" fmla="*/ 1828800 w 1193"/>
              <a:gd name="T1" fmla="*/ 2257425 h 1422"/>
              <a:gd name="T2" fmla="*/ 1828800 w 1193"/>
              <a:gd name="T3" fmla="*/ 1281113 h 1422"/>
              <a:gd name="T4" fmla="*/ 1438275 w 1193"/>
              <a:gd name="T5" fmla="*/ 219075 h 1422"/>
              <a:gd name="T6" fmla="*/ 534988 w 1193"/>
              <a:gd name="T7" fmla="*/ 22225 h 1422"/>
              <a:gd name="T8" fmla="*/ 0 w 1193"/>
              <a:gd name="T9" fmla="*/ 352425 h 14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3" h="1422">
                <a:moveTo>
                  <a:pt x="1152" y="1422"/>
                </a:moveTo>
                <a:cubicBezTo>
                  <a:pt x="1152" y="1320"/>
                  <a:pt x="1193" y="1021"/>
                  <a:pt x="1152" y="807"/>
                </a:cubicBezTo>
                <a:cubicBezTo>
                  <a:pt x="1111" y="593"/>
                  <a:pt x="1042" y="270"/>
                  <a:pt x="906" y="138"/>
                </a:cubicBezTo>
                <a:cubicBezTo>
                  <a:pt x="770" y="6"/>
                  <a:pt x="488" y="0"/>
                  <a:pt x="337" y="14"/>
                </a:cubicBezTo>
                <a:cubicBezTo>
                  <a:pt x="186" y="28"/>
                  <a:pt x="70" y="179"/>
                  <a:pt x="0" y="222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64" name="Line 36">
            <a:extLst>
              <a:ext uri="{FF2B5EF4-FFF2-40B4-BE49-F238E27FC236}">
                <a16:creationId xmlns:a16="http://schemas.microsoft.com/office/drawing/2014/main" id="{8754F1CB-ED17-0E43-9549-78A704C45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646363"/>
            <a:ext cx="2819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2565" name="Freeform 37">
            <a:extLst>
              <a:ext uri="{FF2B5EF4-FFF2-40B4-BE49-F238E27FC236}">
                <a16:creationId xmlns:a16="http://schemas.microsoft.com/office/drawing/2014/main" id="{1EB22B1D-7B26-FD46-B1A7-4C5C0C768055}"/>
              </a:ext>
            </a:extLst>
          </p:cNvPr>
          <p:cNvSpPr>
            <a:spLocks/>
          </p:cNvSpPr>
          <p:nvPr/>
        </p:nvSpPr>
        <p:spPr bwMode="auto">
          <a:xfrm>
            <a:off x="4038600" y="1716088"/>
            <a:ext cx="3987800" cy="2735262"/>
          </a:xfrm>
          <a:custGeom>
            <a:avLst/>
            <a:gdLst>
              <a:gd name="T0" fmla="*/ 3962400 w 2512"/>
              <a:gd name="T1" fmla="*/ 2682875 h 1723"/>
              <a:gd name="T2" fmla="*/ 3962400 w 2512"/>
              <a:gd name="T3" fmla="*/ 2606675 h 1723"/>
              <a:gd name="T4" fmla="*/ 3886200 w 2512"/>
              <a:gd name="T5" fmla="*/ 1912937 h 1723"/>
              <a:gd name="T6" fmla="*/ 3349625 w 2512"/>
              <a:gd name="T7" fmla="*/ 827087 h 1723"/>
              <a:gd name="T8" fmla="*/ 2444750 w 2512"/>
              <a:gd name="T9" fmla="*/ 192087 h 1723"/>
              <a:gd name="T10" fmla="*/ 1065213 w 2512"/>
              <a:gd name="T11" fmla="*/ 20637 h 1723"/>
              <a:gd name="T12" fmla="*/ 228600 w 2512"/>
              <a:gd name="T13" fmla="*/ 320675 h 1723"/>
              <a:gd name="T14" fmla="*/ 0 w 2512"/>
              <a:gd name="T15" fmla="*/ 777875 h 17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12" h="1723">
                <a:moveTo>
                  <a:pt x="2496" y="1690"/>
                </a:moveTo>
                <a:cubicBezTo>
                  <a:pt x="2496" y="1706"/>
                  <a:pt x="2504" y="1723"/>
                  <a:pt x="2496" y="1642"/>
                </a:cubicBezTo>
                <a:cubicBezTo>
                  <a:pt x="2488" y="1561"/>
                  <a:pt x="2512" y="1392"/>
                  <a:pt x="2448" y="1205"/>
                </a:cubicBezTo>
                <a:cubicBezTo>
                  <a:pt x="2384" y="1018"/>
                  <a:pt x="2261" y="702"/>
                  <a:pt x="2110" y="521"/>
                </a:cubicBezTo>
                <a:cubicBezTo>
                  <a:pt x="1959" y="340"/>
                  <a:pt x="1780" y="206"/>
                  <a:pt x="1540" y="121"/>
                </a:cubicBezTo>
                <a:cubicBezTo>
                  <a:pt x="1300" y="36"/>
                  <a:pt x="904" y="0"/>
                  <a:pt x="671" y="13"/>
                </a:cubicBezTo>
                <a:cubicBezTo>
                  <a:pt x="438" y="26"/>
                  <a:pt x="256" y="123"/>
                  <a:pt x="144" y="202"/>
                </a:cubicBezTo>
                <a:cubicBezTo>
                  <a:pt x="32" y="281"/>
                  <a:pt x="28" y="386"/>
                  <a:pt x="0" y="49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568" name="Text Box 40">
            <a:extLst>
              <a:ext uri="{FF2B5EF4-FFF2-40B4-BE49-F238E27FC236}">
                <a16:creationId xmlns:a16="http://schemas.microsoft.com/office/drawing/2014/main" id="{2B416069-0B8B-1C42-BD7D-2089CA30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257800"/>
            <a:ext cx="2057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400">
                <a:latin typeface="Times New Roman" charset="0"/>
              </a:rPr>
              <a:t>   </a:t>
            </a:r>
          </a:p>
        </p:txBody>
      </p:sp>
      <p:sp>
        <p:nvSpPr>
          <p:cNvPr id="16399" name="TextBox 1">
            <a:extLst>
              <a:ext uri="{FF2B5EF4-FFF2-40B4-BE49-F238E27FC236}">
                <a16:creationId xmlns:a16="http://schemas.microsoft.com/office/drawing/2014/main" id="{7C62946A-8CAA-E443-A432-BA479193A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0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altLang="en-US" sz="3600"/>
              <a:t> variable takes on copies of references to each list element, in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57F5-17B5-1844-9B93-3676A72F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662202-206E-DF4F-9822-303BD92DD97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10E115D-20B0-9642-8FDB-436C93FA2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Inserting a node into a SLL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0BF6BC5-F54D-7C47-819A-34C01E2F0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There are many ways you might want to insert a new node into a list:</a:t>
            </a:r>
          </a:p>
          <a:p>
            <a:pPr lvl="1" eaLnBrk="1" hangingPunct="1">
              <a:defRPr/>
            </a:pPr>
            <a:r>
              <a:rPr lang="en-US" altLang="x-none"/>
              <a:t>As the new first element</a:t>
            </a:r>
          </a:p>
          <a:p>
            <a:pPr lvl="1" eaLnBrk="1" hangingPunct="1">
              <a:defRPr/>
            </a:pPr>
            <a:r>
              <a:rPr lang="en-US" altLang="x-none"/>
              <a:t>As the new last element</a:t>
            </a:r>
          </a:p>
          <a:p>
            <a:pPr lvl="1" eaLnBrk="1" hangingPunct="1">
              <a:defRPr/>
            </a:pPr>
            <a:r>
              <a:rPr lang="en-US" altLang="x-none"/>
              <a:t>Before a given node (specified by a </a:t>
            </a:r>
            <a:r>
              <a:rPr lang="en-US" altLang="x-none" i="1"/>
              <a:t>reference</a:t>
            </a:r>
            <a:r>
              <a:rPr lang="en-US" altLang="x-none"/>
              <a:t>)</a:t>
            </a:r>
          </a:p>
          <a:p>
            <a:pPr lvl="1" eaLnBrk="1" hangingPunct="1">
              <a:defRPr/>
            </a:pPr>
            <a:r>
              <a:rPr lang="en-US" altLang="x-none"/>
              <a:t>After a given node</a:t>
            </a:r>
          </a:p>
          <a:p>
            <a:pPr lvl="1" eaLnBrk="1" hangingPunct="1">
              <a:defRPr/>
            </a:pPr>
            <a:r>
              <a:rPr lang="en-US" altLang="x-none"/>
              <a:t>Before a given value</a:t>
            </a:r>
          </a:p>
          <a:p>
            <a:pPr lvl="1" eaLnBrk="1" hangingPunct="1">
              <a:defRPr/>
            </a:pPr>
            <a:r>
              <a:rPr lang="en-US" altLang="x-none"/>
              <a:t>After a given value</a:t>
            </a:r>
          </a:p>
          <a:p>
            <a:pPr eaLnBrk="1" hangingPunct="1">
              <a:defRPr/>
            </a:pPr>
            <a:r>
              <a:rPr lang="en-US" altLang="x-none"/>
              <a:t>All are possible, but differ in difficulty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198B2-2AEB-F34E-81CD-21DAAF7B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F0170E-1533-3A47-88B1-2531D7A886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5F2F57F-12F4-9E49-B7E0-2697F56EC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Inserting as a new first element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5175DF1-86EE-F642-A1AA-F07D40E72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This is probably the easiest method to implement</a:t>
            </a:r>
          </a:p>
          <a:p>
            <a:pPr eaLnBrk="1" hangingPunct="1">
              <a:defRPr/>
            </a:pPr>
            <a:r>
              <a:rPr lang="en-US" altLang="x-none" dirty="0"/>
              <a:t>In class </a:t>
            </a:r>
            <a:r>
              <a:rPr lang="en-US" altLang="x-none" sz="2400" dirty="0">
                <a:solidFill>
                  <a:srgbClr val="FFFF99"/>
                </a:solidFill>
                <a:latin typeface="Verdana" charset="0"/>
              </a:rPr>
              <a:t>SLL</a:t>
            </a:r>
            <a:r>
              <a:rPr lang="en-US" altLang="x-none" dirty="0"/>
              <a:t> (not </a:t>
            </a:r>
            <a:r>
              <a:rPr lang="en-US" altLang="x-none" sz="2400" dirty="0">
                <a:solidFill>
                  <a:srgbClr val="FFFF99"/>
                </a:solidFill>
                <a:latin typeface="Verdana" charset="0"/>
              </a:rPr>
              <a:t>Node</a:t>
            </a:r>
            <a:r>
              <a:rPr lang="en-US" altLang="x-none" dirty="0"/>
              <a:t>):</a:t>
            </a:r>
          </a:p>
          <a:p>
            <a:pPr marL="0" indent="0" eaLnBrk="1" hangingPunct="1">
              <a:buFontTx/>
              <a:buNone/>
              <a:defRPr/>
            </a:pPr>
            <a:endParaRPr lang="en-US" altLang="x-none" dirty="0"/>
          </a:p>
          <a:p>
            <a:pPr eaLnBrk="1" hangingPunct="1">
              <a:buFontTx/>
              <a:buChar char=" "/>
              <a:defRPr/>
            </a:pPr>
            <a: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x-none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insertAtFront</a:t>
            </a:r>
            <a: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 node) {</a:t>
            </a:r>
            <a:b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x-none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altLang="x-none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this.first</a:t>
            </a:r>
            <a: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x-none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this.first</a:t>
            </a:r>
            <a: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node;</a:t>
            </a:r>
            <a:b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x-none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Char char=" "/>
              <a:defRPr/>
            </a:pPr>
            <a:endParaRPr lang="en-US" altLang="x-none" sz="2400" dirty="0">
              <a:solidFill>
                <a:srgbClr val="FFFF99"/>
              </a:solidFill>
              <a:latin typeface="Verdana" charset="0"/>
            </a:endParaRPr>
          </a:p>
          <a:p>
            <a:pPr eaLnBrk="1" hangingPunct="1">
              <a:defRPr/>
            </a:pPr>
            <a:r>
              <a:rPr lang="en-US" altLang="x-none" dirty="0"/>
              <a:t>Notice that this method works correctly when inserting into a previously empty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C7A9B-5B32-8C41-8D1D-A12899B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183001-D4B2-5340-A048-8F142ADB25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9209279-8B59-0446-80BB-E2FF5BEF9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/>
              <a:t>Inserting a node </a:t>
            </a:r>
            <a:r>
              <a:rPr lang="en-US" altLang="x-none" i="1" dirty="0"/>
              <a:t>after</a:t>
            </a:r>
            <a:r>
              <a:rPr lang="en-US" altLang="x-none" dirty="0"/>
              <a:t> a given value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3DB9AF7-F543-7449-A3D7-69237F4EA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9067800" cy="4800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x-none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insertAfter</a:t>
            </a: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altLang="x-none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Node node) 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(Node here = </a:t>
            </a:r>
            <a:r>
              <a:rPr lang="en-US" altLang="x-none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this.first</a:t>
            </a: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here != null; here = </a:t>
            </a:r>
            <a:r>
              <a:rPr lang="en-US" altLang="x-none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here.next</a:t>
            </a: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altLang="x-none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here.data.equals</a:t>
            </a: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x-none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x-none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here.next</a:t>
            </a: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x-none" sz="1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here.next</a:t>
            </a: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node;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en-US" altLang="x-none" sz="1800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altLang="x-none" sz="18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x-none" sz="18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x-none" sz="1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Couldn't insert - do something </a:t>
            </a:r>
            <a:r>
              <a:rPr lang="en-US" altLang="x-none" sz="1800" i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reasonable</a:t>
            </a:r>
            <a:endParaRPr lang="en-US" altLang="x-none" sz="18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sz="1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>
            <a:extLst>
              <a:ext uri="{FF2B5EF4-FFF2-40B4-BE49-F238E27FC236}">
                <a16:creationId xmlns:a16="http://schemas.microsoft.com/office/drawing/2014/main" id="{36569728-EFFE-E248-94F4-075376DB4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+mn-lt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7C5E8B4-F0BA-6943-9041-373153F3A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1516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n-lt"/>
              </a:rPr>
              <a:t>Collection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0D62FAEE-EA5E-334C-A133-4AB0E02D1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"/>
            <a:ext cx="748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+mn-lt"/>
              </a:rPr>
              <a:t>Map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9BCFA987-D8A3-7542-99B1-71036A1138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1371600"/>
            <a:ext cx="0" cy="144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A2415918-94C6-F74D-8305-E6622742B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13716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9027E5B4-6135-9746-87C5-73CA667D5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124200"/>
            <a:ext cx="457200" cy="609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C55DCDAF-D1C6-364B-93E3-C40C1F48F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1978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n-lt"/>
              </a:rPr>
              <a:t>List            Set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60715BD-5E06-194A-BE68-1BD75387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9973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Sub </a:t>
            </a:r>
          </a:p>
          <a:p>
            <a:pPr eaLnBrk="0" hangingPunct="0"/>
            <a:r>
              <a:rPr lang="en-US" sz="1600">
                <a:latin typeface="+mn-lt"/>
              </a:rPr>
              <a:t>Interfaces</a:t>
            </a:r>
          </a:p>
          <a:p>
            <a:pPr eaLnBrk="0" hangingPunct="0"/>
            <a:r>
              <a:rPr lang="en-US" sz="1600">
                <a:latin typeface="+mn-lt"/>
              </a:rPr>
              <a:t>-extends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EC6CEFD0-269D-164C-8A13-C0AF4DE9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1391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Implementing </a:t>
            </a:r>
          </a:p>
          <a:p>
            <a:pPr eaLnBrk="0" hangingPunct="0"/>
            <a:r>
              <a:rPr lang="en-US" sz="1600">
                <a:latin typeface="+mn-lt"/>
              </a:rPr>
              <a:t>Classes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6967E32D-13BC-FE43-AA20-489954010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00400"/>
            <a:ext cx="0" cy="2362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9D81F9D2-E0CF-A041-B8BD-5219CDEC02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1F6F4D93-9A4C-814C-A747-A408F523C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200400"/>
            <a:ext cx="0" cy="1371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1AF95269-6CF5-DB4E-A866-EE692537D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5327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+mn-lt"/>
              </a:rPr>
              <a:t>ArrayList</a:t>
            </a:r>
          </a:p>
          <a:p>
            <a:pPr eaLnBrk="0" hangingPunct="0"/>
            <a:r>
              <a:rPr lang="en-US" sz="2400">
                <a:latin typeface="+mn-lt"/>
              </a:rPr>
              <a:t>LinkedList</a:t>
            </a:r>
          </a:p>
          <a:p>
            <a:pPr eaLnBrk="0" hangingPunct="0"/>
            <a:r>
              <a:rPr lang="en-US" sz="2400">
                <a:latin typeface="+mn-lt"/>
              </a:rPr>
              <a:t>Vector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267223BA-D608-3C44-9B9C-4804311C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20810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+mn-lt"/>
              </a:rPr>
              <a:t>AbstractSet</a:t>
            </a:r>
          </a:p>
          <a:p>
            <a:pPr eaLnBrk="0" hangingPunct="0"/>
            <a:r>
              <a:rPr lang="en-US" sz="2400">
                <a:latin typeface="+mn-lt"/>
              </a:rPr>
              <a:t>HashSet</a:t>
            </a:r>
          </a:p>
          <a:p>
            <a:pPr eaLnBrk="0" hangingPunct="0"/>
            <a:r>
              <a:rPr lang="en-US" sz="2400">
                <a:latin typeface="+mn-lt"/>
              </a:rPr>
              <a:t>LinkedHashSet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6047E1E8-387F-0D42-A436-D6BB2BEC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953000"/>
            <a:ext cx="11292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+mn-lt"/>
              </a:rPr>
              <a:t>TreeSet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730DAC1F-3D39-7641-B17B-04A61EA49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13805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+mn-lt"/>
              </a:rPr>
              <a:t>SortedSet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4A157BF1-E80B-DB47-8C76-FCC89DB0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71800"/>
            <a:ext cx="9973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Sub </a:t>
            </a:r>
          </a:p>
          <a:p>
            <a:pPr eaLnBrk="0" hangingPunct="0"/>
            <a:r>
              <a:rPr lang="en-US" sz="1600">
                <a:latin typeface="+mn-lt"/>
              </a:rPr>
              <a:t>Interfaces</a:t>
            </a:r>
          </a:p>
          <a:p>
            <a:pPr eaLnBrk="0" hangingPunct="0"/>
            <a:r>
              <a:rPr lang="en-US" sz="1600">
                <a:latin typeface="+mn-lt"/>
              </a:rPr>
              <a:t>-extends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318DCD75-3F87-2F47-B657-D9CE3615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43400"/>
            <a:ext cx="1391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Implementing </a:t>
            </a:r>
          </a:p>
          <a:p>
            <a:pPr eaLnBrk="0" hangingPunct="0"/>
            <a:r>
              <a:rPr lang="en-US" sz="1600">
                <a:latin typeface="+mn-lt"/>
              </a:rPr>
              <a:t>Classes</a:t>
            </a:r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3751022B-F857-C142-AA8E-42C83CC2F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09600"/>
            <a:ext cx="3810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EA364582-B732-4848-91A2-72D18238D8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609600"/>
            <a:ext cx="0" cy="1524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5A6ECE17-0BD1-134F-9657-B2671087E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352800"/>
            <a:ext cx="13007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+mn-lt"/>
              </a:rPr>
              <a:t>TreeMap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47EE4BEA-7E2A-3D49-9ADE-B48F5F5E7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66800"/>
            <a:ext cx="15520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+mn-lt"/>
              </a:rPr>
              <a:t>SortedMap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E8E6F6D9-A19B-784F-B14E-641FDA07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28600"/>
            <a:ext cx="9973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Sub </a:t>
            </a:r>
          </a:p>
          <a:p>
            <a:pPr eaLnBrk="0" hangingPunct="0"/>
            <a:r>
              <a:rPr lang="en-US" sz="1600">
                <a:latin typeface="+mn-lt"/>
              </a:rPr>
              <a:t>Interfaces</a:t>
            </a:r>
          </a:p>
          <a:p>
            <a:pPr eaLnBrk="0" hangingPunct="0"/>
            <a:r>
              <a:rPr lang="en-US" sz="1600">
                <a:latin typeface="+mn-lt"/>
              </a:rPr>
              <a:t>-extends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D8ED4818-695A-3D45-864F-4AFB068AE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133600"/>
            <a:ext cx="1391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Implementing </a:t>
            </a:r>
          </a:p>
          <a:p>
            <a:pPr eaLnBrk="0" hangingPunct="0"/>
            <a:r>
              <a:rPr lang="en-US" sz="1600">
                <a:latin typeface="+mn-lt"/>
              </a:rPr>
              <a:t>Classes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A1750A07-CE38-BC4D-9A7F-F10A6C921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143000"/>
            <a:ext cx="13917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+mn-lt"/>
              </a:rPr>
              <a:t>Implementing </a:t>
            </a:r>
          </a:p>
          <a:p>
            <a:pPr eaLnBrk="0" hangingPunct="0"/>
            <a:r>
              <a:rPr lang="en-US" sz="1600">
                <a:latin typeface="+mn-lt"/>
              </a:rPr>
              <a:t>Classes</a:t>
            </a:r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1D45E4BA-BED1-FB4B-8483-E9DA74711C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1524000"/>
            <a:ext cx="0" cy="1828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68276552-B10F-E94E-AB03-7FB13F83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0"/>
            <a:ext cx="14952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n-lt"/>
              </a:rPr>
              <a:t>HashMap</a:t>
            </a:r>
          </a:p>
          <a:p>
            <a:pPr eaLnBrk="0" hangingPunct="0"/>
            <a:r>
              <a:rPr lang="en-US" sz="2400" dirty="0" err="1">
                <a:latin typeface="+mn-lt"/>
              </a:rPr>
              <a:t>HashTable</a:t>
            </a:r>
            <a:endParaRPr lang="en-US" sz="2400" dirty="0">
              <a:latin typeface="+mn-lt"/>
            </a:endParaRPr>
          </a:p>
        </p:txBody>
      </p:sp>
      <p:sp>
        <p:nvSpPr>
          <p:cNvPr id="35" name="Line 30">
            <a:extLst>
              <a:ext uri="{FF2B5EF4-FFF2-40B4-BE49-F238E27FC236}">
                <a16:creationId xmlns:a16="http://schemas.microsoft.com/office/drawing/2014/main" id="{B5C7032F-5C4B-9141-8AD1-852D36C82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295400"/>
            <a:ext cx="3429000" cy="419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EB77FE-3EDF-1848-B645-ADC554562FEE}"/>
              </a:ext>
            </a:extLst>
          </p:cNvPr>
          <p:cNvSpPr/>
          <p:nvPr/>
        </p:nvSpPr>
        <p:spPr>
          <a:xfrm>
            <a:off x="1295400" y="228600"/>
            <a:ext cx="3352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x-none" sz="4400" dirty="0">
                <a:solidFill>
                  <a:srgbClr val="FFCC66"/>
                </a:solidFill>
                <a:latin typeface="+mj-lt"/>
                <a:ea typeface="+mj-ea"/>
                <a:cs typeface="+mj-cs"/>
              </a:rPr>
              <a:t>Collections</a:t>
            </a:r>
            <a:endParaRPr lang="en-US" sz="4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3E3DF931-487C-D040-92E4-D1B7F304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89FFE-C33E-CD4F-B3B2-06B8FFFFCE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3700727-2DED-3042-9B90-47D6359E7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Inserting after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6416DB2A-982D-4D44-B453-FBA31DD2E27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7543800" cy="1087438"/>
            <a:chOff x="432" y="2243"/>
            <a:chExt cx="4752" cy="685"/>
          </a:xfrm>
        </p:grpSpPr>
        <p:grpSp>
          <p:nvGrpSpPr>
            <p:cNvPr id="20499" name="Group 4">
              <a:extLst>
                <a:ext uri="{FF2B5EF4-FFF2-40B4-BE49-F238E27FC236}">
                  <a16:creationId xmlns:a16="http://schemas.microsoft.com/office/drawing/2014/main" id="{D1C64DC5-7BBA-F241-B0C6-CBEEE0B24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682"/>
              <a:ext cx="912" cy="243"/>
              <a:chOff x="3792" y="3501"/>
              <a:chExt cx="912" cy="243"/>
            </a:xfrm>
          </p:grpSpPr>
          <p:sp>
            <p:nvSpPr>
              <p:cNvPr id="23557" name="Rectangle 5">
                <a:extLst>
                  <a:ext uri="{FF2B5EF4-FFF2-40B4-BE49-F238E27FC236}">
                    <a16:creationId xmlns:a16="http://schemas.microsoft.com/office/drawing/2014/main" id="{10DA0FA4-601A-534F-9154-4E80C2B63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x-none" sz="2400">
                    <a:latin typeface="Verdana" charset="0"/>
                  </a:rPr>
                  <a:t>three</a:t>
                </a:r>
              </a:p>
            </p:txBody>
          </p:sp>
          <p:sp>
            <p:nvSpPr>
              <p:cNvPr id="23558" name="Rectangle 6">
                <a:extLst>
                  <a:ext uri="{FF2B5EF4-FFF2-40B4-BE49-F238E27FC236}">
                    <a16:creationId xmlns:a16="http://schemas.microsoft.com/office/drawing/2014/main" id="{44F06236-93A3-DC43-A0DA-A1ECD5277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3559" name="Oval 7">
                <a:extLst>
                  <a:ext uri="{FF2B5EF4-FFF2-40B4-BE49-F238E27FC236}">
                    <a16:creationId xmlns:a16="http://schemas.microsoft.com/office/drawing/2014/main" id="{8FFB69FB-98A2-E746-8F44-4F3AC566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20500" name="Group 8">
              <a:extLst>
                <a:ext uri="{FF2B5EF4-FFF2-40B4-BE49-F238E27FC236}">
                  <a16:creationId xmlns:a16="http://schemas.microsoft.com/office/drawing/2014/main" id="{B36CE176-7BF6-E149-A7E0-D9903A8F1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682"/>
              <a:ext cx="1248" cy="243"/>
              <a:chOff x="2544" y="3501"/>
              <a:chExt cx="1248" cy="243"/>
            </a:xfrm>
          </p:grpSpPr>
          <p:sp>
            <p:nvSpPr>
              <p:cNvPr id="23561" name="Rectangle 9">
                <a:extLst>
                  <a:ext uri="{FF2B5EF4-FFF2-40B4-BE49-F238E27FC236}">
                    <a16:creationId xmlns:a16="http://schemas.microsoft.com/office/drawing/2014/main" id="{4C21D5B8-9CB4-2147-A4B8-C7949F23B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502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x-none" sz="2400">
                    <a:latin typeface="Verdana" charset="0"/>
                  </a:rPr>
                  <a:t>two</a:t>
                </a:r>
              </a:p>
            </p:txBody>
          </p:sp>
          <p:sp>
            <p:nvSpPr>
              <p:cNvPr id="23562" name="Rectangle 10">
                <a:extLst>
                  <a:ext uri="{FF2B5EF4-FFF2-40B4-BE49-F238E27FC236}">
                    <a16:creationId xmlns:a16="http://schemas.microsoft.com/office/drawing/2014/main" id="{1D9CB5CB-4A7C-F246-85EB-7AB01334C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01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3563" name="Oval 11">
                <a:extLst>
                  <a:ext uri="{FF2B5EF4-FFF2-40B4-BE49-F238E27FC236}">
                    <a16:creationId xmlns:a16="http://schemas.microsoft.com/office/drawing/2014/main" id="{E1B2E263-784C-2746-8F3C-B5EAFAE3E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5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3564" name="Line 12">
                <a:extLst>
                  <a:ext uri="{FF2B5EF4-FFF2-40B4-BE49-F238E27FC236}">
                    <a16:creationId xmlns:a16="http://schemas.microsoft.com/office/drawing/2014/main" id="{C9F95FFE-C85D-5745-B0F0-4B934DE93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0501" name="Group 13">
              <a:extLst>
                <a:ext uri="{FF2B5EF4-FFF2-40B4-BE49-F238E27FC236}">
                  <a16:creationId xmlns:a16="http://schemas.microsoft.com/office/drawing/2014/main" id="{3615BEB9-B1DF-3045-ADD2-91CBBEC12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685"/>
              <a:ext cx="1248" cy="243"/>
              <a:chOff x="1296" y="3504"/>
              <a:chExt cx="1248" cy="243"/>
            </a:xfrm>
          </p:grpSpPr>
          <p:sp>
            <p:nvSpPr>
              <p:cNvPr id="23566" name="Rectangle 14">
                <a:extLst>
                  <a:ext uri="{FF2B5EF4-FFF2-40B4-BE49-F238E27FC236}">
                    <a16:creationId xmlns:a16="http://schemas.microsoft.com/office/drawing/2014/main" id="{AB14315A-7F6F-054A-B467-83344B578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505"/>
                <a:ext cx="623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x-none" sz="2400">
                    <a:latin typeface="Verdana" charset="0"/>
                  </a:rPr>
                  <a:t>one</a:t>
                </a:r>
              </a:p>
            </p:txBody>
          </p:sp>
          <p:sp>
            <p:nvSpPr>
              <p:cNvPr id="23567" name="Rectangle 15">
                <a:extLst>
                  <a:ext uri="{FF2B5EF4-FFF2-40B4-BE49-F238E27FC236}">
                    <a16:creationId xmlns:a16="http://schemas.microsoft.com/office/drawing/2014/main" id="{F3F5DB69-864D-BF48-9B38-F24B90813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3568" name="Oval 16">
                <a:extLst>
                  <a:ext uri="{FF2B5EF4-FFF2-40B4-BE49-F238E27FC236}">
                    <a16:creationId xmlns:a16="http://schemas.microsoft.com/office/drawing/2014/main" id="{00F36C54-888E-7F4C-ADC4-83917B53D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55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C818803B-D9FA-034F-8267-076A51CF4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603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0502" name="Group 18">
              <a:extLst>
                <a:ext uri="{FF2B5EF4-FFF2-40B4-BE49-F238E27FC236}">
                  <a16:creationId xmlns:a16="http://schemas.microsoft.com/office/drawing/2014/main" id="{76BE0ED0-8E8E-D141-8C40-A92FDD9FE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243"/>
              <a:ext cx="1152" cy="250"/>
              <a:chOff x="432" y="3062"/>
              <a:chExt cx="1152" cy="250"/>
            </a:xfrm>
          </p:grpSpPr>
          <p:grpSp>
            <p:nvGrpSpPr>
              <p:cNvPr id="20504" name="Group 19">
                <a:extLst>
                  <a:ext uri="{FF2B5EF4-FFF2-40B4-BE49-F238E27FC236}">
                    <a16:creationId xmlns:a16="http://schemas.microsoft.com/office/drawing/2014/main" id="{BF5055FA-C253-0647-836C-04A5F29D03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072"/>
                <a:ext cx="288" cy="240"/>
                <a:chOff x="960" y="1584"/>
                <a:chExt cx="288" cy="240"/>
              </a:xfrm>
            </p:grpSpPr>
            <p:sp>
              <p:nvSpPr>
                <p:cNvPr id="23572" name="Oval 20">
                  <a:extLst>
                    <a:ext uri="{FF2B5EF4-FFF2-40B4-BE49-F238E27FC236}">
                      <a16:creationId xmlns:a16="http://schemas.microsoft.com/office/drawing/2014/main" id="{F418416B-14C3-704A-B9B1-98C460D59C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23573" name="Rectangle 21">
                  <a:extLst>
                    <a:ext uri="{FF2B5EF4-FFF2-40B4-BE49-F238E27FC236}">
                      <a16:creationId xmlns:a16="http://schemas.microsoft.com/office/drawing/2014/main" id="{91FB1F38-41EF-FD47-9335-52B182CF98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sp>
            <p:nvSpPr>
              <p:cNvPr id="23574" name="Text Box 22">
                <a:extLst>
                  <a:ext uri="{FF2B5EF4-FFF2-40B4-BE49-F238E27FC236}">
                    <a16:creationId xmlns:a16="http://schemas.microsoft.com/office/drawing/2014/main" id="{02100E16-E20C-DD42-87AD-B9AD1A539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3062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x-none" sz="2000">
                    <a:solidFill>
                      <a:srgbClr val="FFFF99"/>
                    </a:solidFill>
                    <a:latin typeface="Verdana" charset="0"/>
                  </a:rPr>
                  <a:t>numerals</a:t>
                </a:r>
              </a:p>
            </p:txBody>
          </p:sp>
        </p:grpSp>
        <p:sp>
          <p:nvSpPr>
            <p:cNvPr id="23575" name="Line 23">
              <a:extLst>
                <a:ext uri="{FF2B5EF4-FFF2-40B4-BE49-F238E27FC236}">
                  <a16:creationId xmlns:a16="http://schemas.microsoft.com/office/drawing/2014/main" id="{08838A30-3AA8-E443-A129-61C6E4ED3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49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23581" name="Group 29">
            <a:extLst>
              <a:ext uri="{FF2B5EF4-FFF2-40B4-BE49-F238E27FC236}">
                <a16:creationId xmlns:a16="http://schemas.microsoft.com/office/drawing/2014/main" id="{5F30F4A2-F5AE-714B-9A15-D3543636139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905000"/>
            <a:ext cx="2209800" cy="396875"/>
            <a:chOff x="3984" y="2160"/>
            <a:chExt cx="1392" cy="250"/>
          </a:xfrm>
        </p:grpSpPr>
        <p:grpSp>
          <p:nvGrpSpPr>
            <p:cNvPr id="20494" name="Group 24">
              <a:extLst>
                <a:ext uri="{FF2B5EF4-FFF2-40B4-BE49-F238E27FC236}">
                  <a16:creationId xmlns:a16="http://schemas.microsoft.com/office/drawing/2014/main" id="{8B837CF0-4969-E840-AD7A-BE816A3EB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1" y="2160"/>
              <a:ext cx="865" cy="243"/>
              <a:chOff x="4416" y="2160"/>
              <a:chExt cx="865" cy="243"/>
            </a:xfrm>
          </p:grpSpPr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E0B0B892-D57B-EE47-AFDE-E52B4C34D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161"/>
                <a:ext cx="576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x-none" sz="2400">
                    <a:latin typeface="Verdana" charset="0"/>
                  </a:rPr>
                  <a:t>2.5</a:t>
                </a:r>
              </a:p>
            </p:txBody>
          </p:sp>
          <p:sp>
            <p:nvSpPr>
              <p:cNvPr id="23578" name="Rectangle 26">
                <a:extLst>
                  <a:ext uri="{FF2B5EF4-FFF2-40B4-BE49-F238E27FC236}">
                    <a16:creationId xmlns:a16="http://schemas.microsoft.com/office/drawing/2014/main" id="{19F0BA68-8E59-5044-AD10-C6AEC9304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2160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3579" name="Oval 27">
                <a:extLst>
                  <a:ext uri="{FF2B5EF4-FFF2-40B4-BE49-F238E27FC236}">
                    <a16:creationId xmlns:a16="http://schemas.microsoft.com/office/drawing/2014/main" id="{22163AF0-1C5D-4443-94E0-07711BD23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" y="221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23580" name="Text Box 28">
              <a:extLst>
                <a:ext uri="{FF2B5EF4-FFF2-40B4-BE49-F238E27FC236}">
                  <a16:creationId xmlns:a16="http://schemas.microsoft.com/office/drawing/2014/main" id="{8A498636-7505-D74E-A669-124ED1DF2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16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sz="2000">
                  <a:solidFill>
                    <a:srgbClr val="FFFF99"/>
                  </a:solidFill>
                  <a:latin typeface="Verdana" pitchFamily="34" charset="0"/>
                </a:rPr>
                <a:t>node</a:t>
              </a:r>
              <a:endParaRPr lang="en-US" altLang="en-US" sz="2400">
                <a:solidFill>
                  <a:srgbClr val="FFFF99"/>
                </a:solidFill>
                <a:latin typeface="Verdana" pitchFamily="34" charset="0"/>
              </a:endParaRPr>
            </a:p>
          </p:txBody>
        </p:sp>
      </p:grpSp>
      <p:sp>
        <p:nvSpPr>
          <p:cNvPr id="23583" name="Text Box 31">
            <a:extLst>
              <a:ext uri="{FF2B5EF4-FFF2-40B4-BE49-F238E27FC236}">
                <a16:creationId xmlns:a16="http://schemas.microsoft.com/office/drawing/2014/main" id="{CC417731-D1E8-6044-912A-81EB82E50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391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2800"/>
              <a:t>Find the node you want to insert after</a:t>
            </a:r>
            <a:endParaRPr lang="en-US" altLang="en-US" sz="2400"/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8D3AE4A2-7DB6-B547-9AB0-5871D462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29200"/>
            <a:ext cx="7391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sz="2400" b="1" i="1">
                <a:latin typeface="Times New Roman" charset="0"/>
              </a:rPr>
              <a:t>First,</a:t>
            </a:r>
            <a:r>
              <a:rPr lang="en-US" altLang="x-none" sz="2400" i="1">
                <a:latin typeface="Times New Roman" charset="0"/>
              </a:rPr>
              <a:t> </a:t>
            </a:r>
            <a:r>
              <a:rPr lang="en-US" altLang="x-none" sz="2400">
                <a:latin typeface="Times New Roman" charset="0"/>
              </a:rPr>
              <a:t>copy the link from the node that's already in the list</a:t>
            </a:r>
          </a:p>
        </p:txBody>
      </p:sp>
      <p:sp>
        <p:nvSpPr>
          <p:cNvPr id="23585" name="Text Box 33">
            <a:extLst>
              <a:ext uri="{FF2B5EF4-FFF2-40B4-BE49-F238E27FC236}">
                <a16:creationId xmlns:a16="http://schemas.microsoft.com/office/drawing/2014/main" id="{82B03C5E-1E4A-5249-9966-C6FA02427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792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sz="2400" b="1" i="1">
                <a:latin typeface="Times New Roman" charset="0"/>
              </a:rPr>
              <a:t>Then,</a:t>
            </a:r>
            <a:r>
              <a:rPr lang="en-US" altLang="x-none" sz="2400">
                <a:latin typeface="Times New Roman" charset="0"/>
              </a:rPr>
              <a:t> change the link in the node that's already in the list </a:t>
            </a:r>
          </a:p>
        </p:txBody>
      </p:sp>
      <p:sp>
        <p:nvSpPr>
          <p:cNvPr id="23586" name="Freeform 34">
            <a:extLst>
              <a:ext uri="{FF2B5EF4-FFF2-40B4-BE49-F238E27FC236}">
                <a16:creationId xmlns:a16="http://schemas.microsoft.com/office/drawing/2014/main" id="{A6CEB460-5AFD-8E47-B1B0-EC365FC966F3}"/>
              </a:ext>
            </a:extLst>
          </p:cNvPr>
          <p:cNvSpPr>
            <a:spLocks/>
          </p:cNvSpPr>
          <p:nvPr/>
        </p:nvSpPr>
        <p:spPr bwMode="auto">
          <a:xfrm>
            <a:off x="6019800" y="2319338"/>
            <a:ext cx="733425" cy="1490662"/>
          </a:xfrm>
          <a:custGeom>
            <a:avLst/>
            <a:gdLst>
              <a:gd name="T0" fmla="*/ 0 w 462"/>
              <a:gd name="T1" fmla="*/ 1490662 h 939"/>
              <a:gd name="T2" fmla="*/ 61913 w 462"/>
              <a:gd name="T3" fmla="*/ 879475 h 939"/>
              <a:gd name="T4" fmla="*/ 366713 w 462"/>
              <a:gd name="T5" fmla="*/ 330200 h 939"/>
              <a:gd name="T6" fmla="*/ 733425 w 462"/>
              <a:gd name="T7" fmla="*/ 0 h 9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2" h="939">
                <a:moveTo>
                  <a:pt x="0" y="939"/>
                </a:moveTo>
                <a:cubicBezTo>
                  <a:pt x="6" y="875"/>
                  <a:pt x="0" y="676"/>
                  <a:pt x="39" y="554"/>
                </a:cubicBezTo>
                <a:cubicBezTo>
                  <a:pt x="78" y="432"/>
                  <a:pt x="161" y="300"/>
                  <a:pt x="231" y="208"/>
                </a:cubicBezTo>
                <a:cubicBezTo>
                  <a:pt x="301" y="116"/>
                  <a:pt x="414" y="43"/>
                  <a:pt x="462" y="0"/>
                </a:cubicBezTo>
              </a:path>
            </a:pathLst>
          </a:custGeom>
          <a:noFill/>
          <a:ln w="19050" cap="flat">
            <a:solidFill>
              <a:srgbClr val="FF9900"/>
            </a:solidFill>
            <a:prstDash val="dash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EDA7ECD5-409C-DA4B-AD47-FC018D5CE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057400"/>
            <a:ext cx="1524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B09FA758-F44D-2345-A9B9-2F8831FA02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2362200"/>
            <a:ext cx="2286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3589" name="Freeform 37">
            <a:extLst>
              <a:ext uri="{FF2B5EF4-FFF2-40B4-BE49-F238E27FC236}">
                <a16:creationId xmlns:a16="http://schemas.microsoft.com/office/drawing/2014/main" id="{2EAC2CB8-DD52-0E42-BF66-3E806D43DCAD}"/>
              </a:ext>
            </a:extLst>
          </p:cNvPr>
          <p:cNvSpPr>
            <a:spLocks/>
          </p:cNvSpPr>
          <p:nvPr/>
        </p:nvSpPr>
        <p:spPr bwMode="auto">
          <a:xfrm>
            <a:off x="6280150" y="3651250"/>
            <a:ext cx="501650" cy="381000"/>
          </a:xfrm>
          <a:custGeom>
            <a:avLst/>
            <a:gdLst>
              <a:gd name="T0" fmla="*/ 0 w 316"/>
              <a:gd name="T1" fmla="*/ 365125 h 240"/>
              <a:gd name="T2" fmla="*/ 98425 w 316"/>
              <a:gd name="T3" fmla="*/ 122238 h 240"/>
              <a:gd name="T4" fmla="*/ 146050 w 316"/>
              <a:gd name="T5" fmla="*/ 0 h 240"/>
              <a:gd name="T6" fmla="*/ 171450 w 316"/>
              <a:gd name="T7" fmla="*/ 292100 h 240"/>
              <a:gd name="T8" fmla="*/ 257175 w 316"/>
              <a:gd name="T9" fmla="*/ 169863 h 240"/>
              <a:gd name="T10" fmla="*/ 317500 w 316"/>
              <a:gd name="T11" fmla="*/ 23813 h 240"/>
              <a:gd name="T12" fmla="*/ 366713 w 316"/>
              <a:gd name="T13" fmla="*/ 377825 h 240"/>
              <a:gd name="T14" fmla="*/ 427038 w 316"/>
              <a:gd name="T15" fmla="*/ 244475 h 240"/>
              <a:gd name="T16" fmla="*/ 476250 w 316"/>
              <a:gd name="T17" fmla="*/ 146050 h 240"/>
              <a:gd name="T18" fmla="*/ 500063 w 316"/>
              <a:gd name="T19" fmla="*/ 11113 h 2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6" h="240">
                <a:moveTo>
                  <a:pt x="0" y="230"/>
                </a:moveTo>
                <a:cubicBezTo>
                  <a:pt x="46" y="170"/>
                  <a:pt x="42" y="152"/>
                  <a:pt x="62" y="77"/>
                </a:cubicBezTo>
                <a:cubicBezTo>
                  <a:pt x="69" y="52"/>
                  <a:pt x="84" y="26"/>
                  <a:pt x="92" y="0"/>
                </a:cubicBezTo>
                <a:cubicBezTo>
                  <a:pt x="108" y="59"/>
                  <a:pt x="69" y="136"/>
                  <a:pt x="108" y="184"/>
                </a:cubicBezTo>
                <a:cubicBezTo>
                  <a:pt x="128" y="208"/>
                  <a:pt x="162" y="107"/>
                  <a:pt x="162" y="107"/>
                </a:cubicBezTo>
                <a:cubicBezTo>
                  <a:pt x="171" y="48"/>
                  <a:pt x="177" y="63"/>
                  <a:pt x="200" y="15"/>
                </a:cubicBezTo>
                <a:cubicBezTo>
                  <a:pt x="218" y="89"/>
                  <a:pt x="220" y="163"/>
                  <a:pt x="231" y="238"/>
                </a:cubicBezTo>
                <a:cubicBezTo>
                  <a:pt x="276" y="193"/>
                  <a:pt x="237" y="240"/>
                  <a:pt x="269" y="154"/>
                </a:cubicBezTo>
                <a:cubicBezTo>
                  <a:pt x="277" y="132"/>
                  <a:pt x="300" y="92"/>
                  <a:pt x="300" y="92"/>
                </a:cubicBezTo>
                <a:cubicBezTo>
                  <a:pt x="316" y="18"/>
                  <a:pt x="315" y="47"/>
                  <a:pt x="315" y="7"/>
                </a:cubicBezTo>
              </a:path>
            </a:pathLst>
          </a:custGeom>
          <a:noFill/>
          <a:ln w="19050" cmpd="sng">
            <a:solidFill>
              <a:srgbClr val="FF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93" name="Rectangle 41">
            <a:extLst>
              <a:ext uri="{FF2B5EF4-FFF2-40B4-BE49-F238E27FC236}">
                <a16:creationId xmlns:a16="http://schemas.microsoft.com/office/drawing/2014/main" id="{AA445FD6-CA5D-E241-B64C-D0A37A6C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81400"/>
            <a:ext cx="1600200" cy="533400"/>
          </a:xfrm>
          <a:prstGeom prst="rect">
            <a:avLst/>
          </a:prstGeom>
          <a:noFill/>
          <a:ln w="57150">
            <a:solidFill>
              <a:srgbClr val="FF99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3" grpId="0" autoUpdateAnimBg="0"/>
      <p:bldP spid="23584" grpId="0" autoUpdateAnimBg="0"/>
      <p:bldP spid="23585" grpId="0" autoUpdateAnimBg="0"/>
      <p:bldP spid="235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5CDE-7492-3749-AA00-DD84B476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D4289-F93D-C84C-A166-FCA6786B25C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E20628E-F036-904C-B1C9-05362E133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Deleting a node from a SLL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732BF81-3C78-EF4D-AFBD-B702DDBF7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In order to delete a node from a SLL, you have to change the link in its </a:t>
            </a:r>
            <a:r>
              <a:rPr lang="en-US" altLang="en-US" i="1" dirty="0"/>
              <a:t>predecessor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This is slightly tricky, because you can’t follow a reference (link) backwards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Deleting the first node in a list is a special case, because the node’s predecessor is the list header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254A93DA-1710-2940-B6EB-FA32C8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1AB29-6669-444C-BDE3-03A8205BD1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70B9026-6C0B-2C47-8AB1-503F62A80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Deleting an element from a SLL</a:t>
            </a:r>
          </a:p>
        </p:txBody>
      </p:sp>
      <p:sp>
        <p:nvSpPr>
          <p:cNvPr id="28721" name="Freeform 49">
            <a:extLst>
              <a:ext uri="{FF2B5EF4-FFF2-40B4-BE49-F238E27FC236}">
                <a16:creationId xmlns:a16="http://schemas.microsoft.com/office/drawing/2014/main" id="{92403FB8-218A-384C-A2F2-3776EC3417C5}"/>
              </a:ext>
            </a:extLst>
          </p:cNvPr>
          <p:cNvSpPr>
            <a:spLocks/>
          </p:cNvSpPr>
          <p:nvPr/>
        </p:nvSpPr>
        <p:spPr bwMode="auto">
          <a:xfrm>
            <a:off x="2286000" y="2508250"/>
            <a:ext cx="2514600" cy="539750"/>
          </a:xfrm>
          <a:custGeom>
            <a:avLst/>
            <a:gdLst>
              <a:gd name="T0" fmla="*/ 0 w 1584"/>
              <a:gd name="T1" fmla="*/ 6350 h 340"/>
              <a:gd name="T2" fmla="*/ 1125538 w 1584"/>
              <a:gd name="T3" fmla="*/ 25400 h 340"/>
              <a:gd name="T4" fmla="*/ 2028825 w 1584"/>
              <a:gd name="T5" fmla="*/ 160338 h 340"/>
              <a:gd name="T6" fmla="*/ 2514600 w 1584"/>
              <a:gd name="T7" fmla="*/ 539750 h 3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84" h="340">
                <a:moveTo>
                  <a:pt x="0" y="4"/>
                </a:moveTo>
                <a:cubicBezTo>
                  <a:pt x="118" y="6"/>
                  <a:pt x="496" y="0"/>
                  <a:pt x="709" y="16"/>
                </a:cubicBezTo>
                <a:cubicBezTo>
                  <a:pt x="922" y="32"/>
                  <a:pt x="1132" y="47"/>
                  <a:pt x="1278" y="101"/>
                </a:cubicBezTo>
                <a:cubicBezTo>
                  <a:pt x="1424" y="155"/>
                  <a:pt x="1520" y="290"/>
                  <a:pt x="1584" y="3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723" name="Freeform 51">
            <a:extLst>
              <a:ext uri="{FF2B5EF4-FFF2-40B4-BE49-F238E27FC236}">
                <a16:creationId xmlns:a16="http://schemas.microsoft.com/office/drawing/2014/main" id="{F9BDC5F1-290B-464F-84C1-3E436B143A57}"/>
              </a:ext>
            </a:extLst>
          </p:cNvPr>
          <p:cNvSpPr>
            <a:spLocks/>
          </p:cNvSpPr>
          <p:nvPr/>
        </p:nvSpPr>
        <p:spPr bwMode="auto">
          <a:xfrm>
            <a:off x="4038600" y="4705350"/>
            <a:ext cx="2744788" cy="492125"/>
          </a:xfrm>
          <a:custGeom>
            <a:avLst/>
            <a:gdLst>
              <a:gd name="T0" fmla="*/ 0 w 1729"/>
              <a:gd name="T1" fmla="*/ 492125 h 310"/>
              <a:gd name="T2" fmla="*/ 238125 w 1729"/>
              <a:gd name="T3" fmla="*/ 442913 h 310"/>
              <a:gd name="T4" fmla="*/ 481013 w 1729"/>
              <a:gd name="T5" fmla="*/ 306388 h 310"/>
              <a:gd name="T6" fmla="*/ 782638 w 1729"/>
              <a:gd name="T7" fmla="*/ 150813 h 310"/>
              <a:gd name="T8" fmla="*/ 1295400 w 1729"/>
              <a:gd name="T9" fmla="*/ 34925 h 310"/>
              <a:gd name="T10" fmla="*/ 1782763 w 1729"/>
              <a:gd name="T11" fmla="*/ 6350 h 310"/>
              <a:gd name="T12" fmla="*/ 2181225 w 1729"/>
              <a:gd name="T13" fmla="*/ 73025 h 310"/>
              <a:gd name="T14" fmla="*/ 2511425 w 1729"/>
              <a:gd name="T15" fmla="*/ 190500 h 310"/>
              <a:gd name="T16" fmla="*/ 2744788 w 1729"/>
              <a:gd name="T17" fmla="*/ 336550 h 3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29" h="310">
                <a:moveTo>
                  <a:pt x="0" y="310"/>
                </a:moveTo>
                <a:cubicBezTo>
                  <a:pt x="25" y="305"/>
                  <a:pt x="100" y="298"/>
                  <a:pt x="150" y="279"/>
                </a:cubicBezTo>
                <a:cubicBezTo>
                  <a:pt x="200" y="260"/>
                  <a:pt x="246" y="224"/>
                  <a:pt x="303" y="193"/>
                </a:cubicBezTo>
                <a:cubicBezTo>
                  <a:pt x="360" y="162"/>
                  <a:pt x="408" y="123"/>
                  <a:pt x="493" y="95"/>
                </a:cubicBezTo>
                <a:cubicBezTo>
                  <a:pt x="578" y="67"/>
                  <a:pt x="711" y="37"/>
                  <a:pt x="816" y="22"/>
                </a:cubicBezTo>
                <a:cubicBezTo>
                  <a:pt x="921" y="7"/>
                  <a:pt x="1030" y="0"/>
                  <a:pt x="1123" y="4"/>
                </a:cubicBezTo>
                <a:cubicBezTo>
                  <a:pt x="1216" y="8"/>
                  <a:pt x="1298" y="27"/>
                  <a:pt x="1374" y="46"/>
                </a:cubicBezTo>
                <a:cubicBezTo>
                  <a:pt x="1450" y="65"/>
                  <a:pt x="1523" y="92"/>
                  <a:pt x="1582" y="120"/>
                </a:cubicBezTo>
                <a:cubicBezTo>
                  <a:pt x="1641" y="148"/>
                  <a:pt x="1698" y="193"/>
                  <a:pt x="1729" y="2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50DC8AC0-1DA6-8E44-9927-D12F4D77B3F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7543800" cy="1087438"/>
            <a:chOff x="432" y="1680"/>
            <a:chExt cx="4752" cy="685"/>
          </a:xfrm>
        </p:grpSpPr>
        <p:sp>
          <p:nvSpPr>
            <p:cNvPr id="28696" name="Rectangle 24">
              <a:extLst>
                <a:ext uri="{FF2B5EF4-FFF2-40B4-BE49-F238E27FC236}">
                  <a16:creationId xmlns:a16="http://schemas.microsoft.com/office/drawing/2014/main" id="{D40420DE-AB68-C443-90D7-8642E06A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 sz="2400">
                  <a:latin typeface="Verdana" charset="0"/>
                </a:rPr>
                <a:t>three</a:t>
              </a:r>
            </a:p>
          </p:txBody>
        </p:sp>
        <p:sp>
          <p:nvSpPr>
            <p:cNvPr id="28697" name="Rectangle 25">
              <a:extLst>
                <a:ext uri="{FF2B5EF4-FFF2-40B4-BE49-F238E27FC236}">
                  <a16:creationId xmlns:a16="http://schemas.microsoft.com/office/drawing/2014/main" id="{E40C54FC-2BB6-F349-A88E-883D4DBB7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19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698" name="Oval 26">
              <a:extLst>
                <a:ext uri="{FF2B5EF4-FFF2-40B4-BE49-F238E27FC236}">
                  <a16:creationId xmlns:a16="http://schemas.microsoft.com/office/drawing/2014/main" id="{ED5AA977-A3C0-7747-9476-EF8279955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1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700" name="Rectangle 28">
              <a:extLst>
                <a:ext uri="{FF2B5EF4-FFF2-40B4-BE49-F238E27FC236}">
                  <a16:creationId xmlns:a16="http://schemas.microsoft.com/office/drawing/2014/main" id="{A4B216BB-B5B7-1C41-B9F4-599685D8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 sz="2400">
                  <a:latin typeface="Verdana" charset="0"/>
                </a:rPr>
                <a:t>two</a:t>
              </a:r>
            </a:p>
          </p:txBody>
        </p:sp>
        <p:sp>
          <p:nvSpPr>
            <p:cNvPr id="28701" name="Rectangle 29">
              <a:extLst>
                <a:ext uri="{FF2B5EF4-FFF2-40B4-BE49-F238E27FC236}">
                  <a16:creationId xmlns:a16="http://schemas.microsoft.com/office/drawing/2014/main" id="{EB54A132-1D5E-1E4E-8801-10FF3376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119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702" name="Oval 30">
              <a:extLst>
                <a:ext uri="{FF2B5EF4-FFF2-40B4-BE49-F238E27FC236}">
                  <a16:creationId xmlns:a16="http://schemas.microsoft.com/office/drawing/2014/main" id="{C28E8139-1291-5B46-90C6-0875CFB16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1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703" name="Line 31">
              <a:extLst>
                <a:ext uri="{FF2B5EF4-FFF2-40B4-BE49-F238E27FC236}">
                  <a16:creationId xmlns:a16="http://schemas.microsoft.com/office/drawing/2014/main" id="{71F6EDCB-D762-1641-AF5D-C17602D5E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1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8705" name="Rectangle 33">
              <a:extLst>
                <a:ext uri="{FF2B5EF4-FFF2-40B4-BE49-F238E27FC236}">
                  <a16:creationId xmlns:a16="http://schemas.microsoft.com/office/drawing/2014/main" id="{5DA34699-4EC2-4E4F-B12B-3001F5A74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23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 sz="2400">
                  <a:latin typeface="Verdana" charset="0"/>
                </a:rPr>
                <a:t>one</a:t>
              </a:r>
            </a:p>
          </p:txBody>
        </p:sp>
        <p:sp>
          <p:nvSpPr>
            <p:cNvPr id="28706" name="Rectangle 34">
              <a:extLst>
                <a:ext uri="{FF2B5EF4-FFF2-40B4-BE49-F238E27FC236}">
                  <a16:creationId xmlns:a16="http://schemas.microsoft.com/office/drawing/2014/main" id="{69C0CC58-0B06-394C-986A-A508B0FB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2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707" name="Oval 35">
              <a:extLst>
                <a:ext uri="{FF2B5EF4-FFF2-40B4-BE49-F238E27FC236}">
                  <a16:creationId xmlns:a16="http://schemas.microsoft.com/office/drawing/2014/main" id="{E09E1230-2AA1-0C49-97D8-F3F16248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7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708" name="Line 36">
              <a:extLst>
                <a:ext uri="{FF2B5EF4-FFF2-40B4-BE49-F238E27FC236}">
                  <a16:creationId xmlns:a16="http://schemas.microsoft.com/office/drawing/2014/main" id="{5921DBD8-9106-434A-B355-566815172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21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8711" name="Oval 39">
              <a:extLst>
                <a:ext uri="{FF2B5EF4-FFF2-40B4-BE49-F238E27FC236}">
                  <a16:creationId xmlns:a16="http://schemas.microsoft.com/office/drawing/2014/main" id="{E85497F1-7D69-F240-BF5F-C309FB281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3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712" name="Rectangle 40">
              <a:extLst>
                <a:ext uri="{FF2B5EF4-FFF2-40B4-BE49-F238E27FC236}">
                  <a16:creationId xmlns:a16="http://schemas.microsoft.com/office/drawing/2014/main" id="{C7B947AF-A344-2845-874F-2A8C745A1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90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713" name="Text Box 41">
              <a:extLst>
                <a:ext uri="{FF2B5EF4-FFF2-40B4-BE49-F238E27FC236}">
                  <a16:creationId xmlns:a16="http://schemas.microsoft.com/office/drawing/2014/main" id="{0A4BBEC6-A906-514D-821F-C78A6D287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80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2000">
                  <a:solidFill>
                    <a:srgbClr val="FFFF99"/>
                  </a:solidFill>
                  <a:latin typeface="Verdana" charset="0"/>
                </a:rPr>
                <a:t>numerals</a:t>
              </a:r>
            </a:p>
          </p:txBody>
        </p:sp>
        <p:sp>
          <p:nvSpPr>
            <p:cNvPr id="28724" name="Line 52">
              <a:extLst>
                <a:ext uri="{FF2B5EF4-FFF2-40B4-BE49-F238E27FC236}">
                  <a16:creationId xmlns:a16="http://schemas.microsoft.com/office/drawing/2014/main" id="{7D4B6469-8A74-F447-B452-F2616A81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776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28725" name="Line 53">
            <a:extLst>
              <a:ext uri="{FF2B5EF4-FFF2-40B4-BE49-F238E27FC236}">
                <a16:creationId xmlns:a16="http://schemas.microsoft.com/office/drawing/2014/main" id="{8F398B42-F0C4-CC48-B87F-994B025FB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533400" cy="533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grpSp>
        <p:nvGrpSpPr>
          <p:cNvPr id="28729" name="Group 57">
            <a:extLst>
              <a:ext uri="{FF2B5EF4-FFF2-40B4-BE49-F238E27FC236}">
                <a16:creationId xmlns:a16="http://schemas.microsoft.com/office/drawing/2014/main" id="{15641521-058B-6641-8BB2-91F720984C8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7543800" cy="1087438"/>
            <a:chOff x="432" y="3062"/>
            <a:chExt cx="4752" cy="685"/>
          </a:xfrm>
        </p:grpSpPr>
        <p:sp>
          <p:nvSpPr>
            <p:cNvPr id="28676" name="Rectangle 4">
              <a:extLst>
                <a:ext uri="{FF2B5EF4-FFF2-40B4-BE49-F238E27FC236}">
                  <a16:creationId xmlns:a16="http://schemas.microsoft.com/office/drawing/2014/main" id="{2251E964-B5F6-104E-BBA9-6107F514E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 sz="2400">
                  <a:latin typeface="Verdana" charset="0"/>
                </a:rPr>
                <a:t>three</a:t>
              </a:r>
            </a:p>
          </p:txBody>
        </p:sp>
        <p:sp>
          <p:nvSpPr>
            <p:cNvPr id="28677" name="Rectangle 5">
              <a:extLst>
                <a:ext uri="{FF2B5EF4-FFF2-40B4-BE49-F238E27FC236}">
                  <a16:creationId xmlns:a16="http://schemas.microsoft.com/office/drawing/2014/main" id="{D88BC954-4C16-044D-8569-53F13ABC5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678" name="Oval 6">
              <a:extLst>
                <a:ext uri="{FF2B5EF4-FFF2-40B4-BE49-F238E27FC236}">
                  <a16:creationId xmlns:a16="http://schemas.microsoft.com/office/drawing/2014/main" id="{6479F262-5A49-9E4E-81F8-DE241D41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826B961E-6361-2B4E-ADCB-D19E5BE82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 sz="2400">
                  <a:latin typeface="Verdana" charset="0"/>
                </a:rPr>
                <a:t>two</a:t>
              </a:r>
            </a:p>
          </p:txBody>
        </p:sp>
        <p:sp>
          <p:nvSpPr>
            <p:cNvPr id="28681" name="Rectangle 9">
              <a:extLst>
                <a:ext uri="{FF2B5EF4-FFF2-40B4-BE49-F238E27FC236}">
                  <a16:creationId xmlns:a16="http://schemas.microsoft.com/office/drawing/2014/main" id="{D5449241-7444-AF44-9931-8271912AC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682" name="Oval 10">
              <a:extLst>
                <a:ext uri="{FF2B5EF4-FFF2-40B4-BE49-F238E27FC236}">
                  <a16:creationId xmlns:a16="http://schemas.microsoft.com/office/drawing/2014/main" id="{B405D929-EEAD-2044-8D0C-92E20B7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683" name="Line 11">
              <a:extLst>
                <a:ext uri="{FF2B5EF4-FFF2-40B4-BE49-F238E27FC236}">
                  <a16:creationId xmlns:a16="http://schemas.microsoft.com/office/drawing/2014/main" id="{BCC974BB-DB82-0549-83B6-2EC39A3B5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8685" name="Rectangle 13">
              <a:extLst>
                <a:ext uri="{FF2B5EF4-FFF2-40B4-BE49-F238E27FC236}">
                  <a16:creationId xmlns:a16="http://schemas.microsoft.com/office/drawing/2014/main" id="{8BF01347-992A-EB43-952A-0F35EC2C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5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x-none" sz="2400">
                  <a:latin typeface="Verdana" charset="0"/>
                </a:rPr>
                <a:t>one</a:t>
              </a:r>
            </a:p>
          </p:txBody>
        </p:sp>
        <p:sp>
          <p:nvSpPr>
            <p:cNvPr id="28686" name="Rectangle 14">
              <a:extLst>
                <a:ext uri="{FF2B5EF4-FFF2-40B4-BE49-F238E27FC236}">
                  <a16:creationId xmlns:a16="http://schemas.microsoft.com/office/drawing/2014/main" id="{36972805-3C24-9F45-B1F6-65F9C559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504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687" name="Oval 15">
              <a:extLst>
                <a:ext uri="{FF2B5EF4-FFF2-40B4-BE49-F238E27FC236}">
                  <a16:creationId xmlns:a16="http://schemas.microsoft.com/office/drawing/2014/main" id="{00D97D3C-114B-C144-8D27-40BB66EC4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55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grpSp>
          <p:nvGrpSpPr>
            <p:cNvPr id="22552" name="Group 18">
              <a:extLst>
                <a:ext uri="{FF2B5EF4-FFF2-40B4-BE49-F238E27FC236}">
                  <a16:creationId xmlns:a16="http://schemas.microsoft.com/office/drawing/2014/main" id="{9834AD75-6CDB-CD40-A642-2981D64FE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072"/>
              <a:ext cx="288" cy="240"/>
              <a:chOff x="960" y="1584"/>
              <a:chExt cx="288" cy="240"/>
            </a:xfrm>
          </p:grpSpPr>
          <p:sp>
            <p:nvSpPr>
              <p:cNvPr id="28691" name="Oval 19">
                <a:extLst>
                  <a:ext uri="{FF2B5EF4-FFF2-40B4-BE49-F238E27FC236}">
                    <a16:creationId xmlns:a16="http://schemas.microsoft.com/office/drawing/2014/main" id="{667A8361-6608-864C-BDCD-F2357C304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28692" name="Rectangle 20">
                <a:extLst>
                  <a:ext uri="{FF2B5EF4-FFF2-40B4-BE49-F238E27FC236}">
                    <a16:creationId xmlns:a16="http://schemas.microsoft.com/office/drawing/2014/main" id="{2064F9F7-EACF-0846-B2EC-387039BD4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28693" name="Text Box 21">
              <a:extLst>
                <a:ext uri="{FF2B5EF4-FFF2-40B4-BE49-F238E27FC236}">
                  <a16:creationId xmlns:a16="http://schemas.microsoft.com/office/drawing/2014/main" id="{D4C39EF9-EF40-6F4B-8290-1A9F4A02D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62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x-none" sz="2000">
                  <a:solidFill>
                    <a:srgbClr val="FFFF99"/>
                  </a:solidFill>
                  <a:latin typeface="Verdana" charset="0"/>
                </a:rPr>
                <a:t>numerals</a:t>
              </a:r>
            </a:p>
          </p:txBody>
        </p:sp>
        <p:sp>
          <p:nvSpPr>
            <p:cNvPr id="28694" name="Line 22">
              <a:extLst>
                <a:ext uri="{FF2B5EF4-FFF2-40B4-BE49-F238E27FC236}">
                  <a16:creationId xmlns:a16="http://schemas.microsoft.com/office/drawing/2014/main" id="{33D6EB75-51F9-DD4F-B8DB-38936DA95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68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8727" name="Line 55">
              <a:extLst>
                <a:ext uri="{FF2B5EF4-FFF2-40B4-BE49-F238E27FC236}">
                  <a16:creationId xmlns:a16="http://schemas.microsoft.com/office/drawing/2014/main" id="{EF775193-370F-2A47-8409-8A3873AA9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28728" name="Line 56">
            <a:extLst>
              <a:ext uri="{FF2B5EF4-FFF2-40B4-BE49-F238E27FC236}">
                <a16:creationId xmlns:a16="http://schemas.microsoft.com/office/drawing/2014/main" id="{760B5AEA-6F02-8649-8FA2-6D87E8CAB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197475"/>
            <a:ext cx="7620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8730" name="Rectangle 58">
            <a:extLst>
              <a:ext uri="{FF2B5EF4-FFF2-40B4-BE49-F238E27FC236}">
                <a16:creationId xmlns:a16="http://schemas.microsoft.com/office/drawing/2014/main" id="{D9191765-E861-C84E-9DC9-9D8E9B1F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968875"/>
            <a:ext cx="1600200" cy="533400"/>
          </a:xfrm>
          <a:prstGeom prst="rect">
            <a:avLst/>
          </a:prstGeom>
          <a:noFill/>
          <a:ln w="57150">
            <a:solidFill>
              <a:srgbClr val="FF99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731" name="Text Box 59">
            <a:extLst>
              <a:ext uri="{FF2B5EF4-FFF2-40B4-BE49-F238E27FC236}">
                <a16:creationId xmlns:a16="http://schemas.microsoft.com/office/drawing/2014/main" id="{28FC54AB-15D5-264D-BFD5-51CBCED96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7620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800"/>
              <a:t>• </a:t>
            </a:r>
            <a:r>
              <a:rPr lang="en-US" altLang="en-US" sz="2400"/>
              <a:t>To delete the first element, change the link in the header</a:t>
            </a:r>
            <a:endParaRPr lang="en-US" altLang="en-US" sz="2800"/>
          </a:p>
        </p:txBody>
      </p:sp>
      <p:sp>
        <p:nvSpPr>
          <p:cNvPr id="28733" name="Text Box 61">
            <a:extLst>
              <a:ext uri="{FF2B5EF4-FFF2-40B4-BE49-F238E27FC236}">
                <a16:creationId xmlns:a16="http://schemas.microsoft.com/office/drawing/2014/main" id="{88C914A0-6A8B-004A-90C1-076D57E2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71888"/>
            <a:ext cx="82296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800"/>
              <a:t>• </a:t>
            </a:r>
            <a:r>
              <a:rPr lang="en-US" altLang="en-US" sz="2400"/>
              <a:t>To delete some other element, change the link in its predecessor</a:t>
            </a:r>
            <a:endParaRPr lang="en-US" altLang="en-US" sz="2800"/>
          </a:p>
        </p:txBody>
      </p:sp>
      <p:sp>
        <p:nvSpPr>
          <p:cNvPr id="28734" name="Text Box 62">
            <a:extLst>
              <a:ext uri="{FF2B5EF4-FFF2-40B4-BE49-F238E27FC236}">
                <a16:creationId xmlns:a16="http://schemas.microsoft.com/office/drawing/2014/main" id="{52A3D280-EEEF-004E-A76A-923ED1F2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53088"/>
            <a:ext cx="82296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800" dirty="0"/>
              <a:t>• </a:t>
            </a:r>
            <a:r>
              <a:rPr lang="en-US" altLang="en-US" sz="2400" dirty="0"/>
              <a:t>Deleted nodes will eventually be </a:t>
            </a:r>
            <a:r>
              <a:rPr lang="en-US" altLang="en-US" sz="2400" b="1" i="1" dirty="0"/>
              <a:t>garbage collected</a:t>
            </a:r>
            <a:endParaRPr lang="en-US" altLang="en-US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0" grpId="0" animBg="1"/>
      <p:bldP spid="28731" grpId="0" autoUpdateAnimBg="0"/>
      <p:bldP spid="28733" grpId="0" autoUpdateAnimBg="0"/>
      <p:bldP spid="287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957A-02F5-4B47-91E5-017334EA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F5FC2-594E-C243-8371-F31B13B5A3F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48F85A4-D647-A64B-BD07-7F48711BD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Deleting from a SLL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3BFDDC2-0E16-ED46-A843-ED31BDE8E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486400"/>
          </a:xfrm>
        </p:spPr>
        <p:txBody>
          <a:bodyPr/>
          <a:lstStyle/>
          <a:p>
            <a:pPr eaLnBrk="1" hangingPunct="1"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delete(Node del) </a:t>
            </a:r>
          </a:p>
          <a:p>
            <a:pPr eaLnBrk="1" hangingPunct="1"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altLang="x-none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del.next</a:t>
            </a: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Char char=" "/>
              <a:defRPr/>
            </a:pPr>
            <a:endParaRPr lang="en-US" altLang="x-none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 "/>
              <a:defRPr/>
            </a:pPr>
            <a:r>
              <a:rPr lang="en-US" altLang="x-none" sz="2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If del is first node, change link in header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(del == first) 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first = </a:t>
            </a:r>
            <a:r>
              <a:rPr lang="en-US" altLang="x-none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1" eaLnBrk="1" hangingPunct="1">
              <a:buFontTx/>
              <a:buChar char=" "/>
              <a:defRPr/>
            </a:pPr>
            <a:endParaRPr lang="en-US" altLang="x-none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{ </a:t>
            </a:r>
            <a:r>
              <a:rPr lang="en-US" altLang="x-none" sz="2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predecessor and change its link</a:t>
            </a:r>
          </a:p>
          <a:p>
            <a:pPr lvl="2" eaLnBrk="1" hangingPunct="1">
              <a:buFontTx/>
              <a:buChar char=" "/>
              <a:defRPr/>
            </a:pPr>
            <a:r>
              <a:rPr lang="en-US" altLang="x-none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</a:t>
            </a:r>
            <a:r>
              <a:rPr lang="en-US" altLang="x-none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x-none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lvl="2" eaLnBrk="1" hangingPunct="1">
              <a:buFontTx/>
              <a:buChar char=" "/>
              <a:defRPr/>
            </a:pPr>
            <a:r>
              <a:rPr lang="en-US" altLang="x-none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altLang="x-none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pred.next</a:t>
            </a:r>
            <a:r>
              <a:rPr lang="en-US" altLang="x-none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del) </a:t>
            </a:r>
          </a:p>
          <a:p>
            <a:pPr lvl="2" eaLnBrk="1" hangingPunct="1">
              <a:buFontTx/>
              <a:buChar char=" "/>
              <a:defRPr/>
            </a:pPr>
            <a:r>
              <a:rPr lang="en-US" altLang="x-none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x-none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x-none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pred.next</a:t>
            </a:r>
            <a:r>
              <a:rPr lang="en-US" altLang="x-none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2" eaLnBrk="1" hangingPunct="1">
              <a:buFontTx/>
              <a:buChar char=" "/>
              <a:defRPr/>
            </a:pPr>
            <a:r>
              <a:rPr lang="en-US" altLang="x-none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x-none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pred.next</a:t>
            </a:r>
            <a:r>
              <a:rPr lang="en-US" altLang="x-none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x-none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succ;</a:t>
            </a:r>
            <a:endParaRPr lang="en-US" altLang="x-none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buFontTx/>
              <a:buChar char=" "/>
              <a:defRPr/>
            </a:pPr>
            <a:r>
              <a:rPr lang="en-US" altLang="x-none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6">
            <a:extLst>
              <a:ext uri="{FF2B5EF4-FFF2-40B4-BE49-F238E27FC236}">
                <a16:creationId xmlns:a16="http://schemas.microsoft.com/office/drawing/2014/main" id="{7EDEF43E-8481-A74A-947C-64D72526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5035A-BC6E-0144-B16B-AECBB38C2BF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E4A0C3A-A16D-BB4A-94F4-411B2FC7E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Doubly-linked lists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8B14C30-B015-D84F-8931-59142150BA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Here is a </a:t>
            </a:r>
            <a:r>
              <a:rPr lang="en-US" altLang="en-US">
                <a:solidFill>
                  <a:schemeClr val="tx2"/>
                </a:solidFill>
              </a:rPr>
              <a:t>doubly-linked list</a:t>
            </a:r>
            <a:r>
              <a:rPr lang="en-US" altLang="en-US"/>
              <a:t> (</a:t>
            </a:r>
            <a:r>
              <a:rPr lang="en-US" altLang="en-US">
                <a:solidFill>
                  <a:schemeClr val="tx2"/>
                </a:solidFill>
              </a:rPr>
              <a:t>DLL</a:t>
            </a:r>
            <a:r>
              <a:rPr lang="en-US" altLang="en-US"/>
              <a:t>):</a:t>
            </a:r>
            <a:endParaRPr lang="en-US" altLang="en-US" sz="240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FF6DFBD-C6D8-CD44-ACE9-D03F01553BB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267200"/>
            <a:ext cx="7772400" cy="2362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400" dirty="0"/>
              <a:t>Each node contains a value, a link to its successor (if any), and a link to its predecessor (if any)</a:t>
            </a:r>
          </a:p>
          <a:p>
            <a:pPr eaLnBrk="1" hangingPunct="1">
              <a:defRPr/>
            </a:pPr>
            <a:r>
              <a:rPr lang="en-US" altLang="x-none" sz="2400" dirty="0"/>
              <a:t>The header points to the first node in the list </a:t>
            </a:r>
            <a:r>
              <a:rPr lang="en-US" altLang="x-none" sz="2400" i="1" dirty="0"/>
              <a:t>and</a:t>
            </a:r>
            <a:r>
              <a:rPr lang="en-US" altLang="x-none" sz="2400" dirty="0"/>
              <a:t> to the last node in the list (or contains null links if the list is empty)</a:t>
            </a:r>
          </a:p>
        </p:txBody>
      </p:sp>
      <p:grpSp>
        <p:nvGrpSpPr>
          <p:cNvPr id="30843" name="Group 123">
            <a:extLst>
              <a:ext uri="{FF2B5EF4-FFF2-40B4-BE49-F238E27FC236}">
                <a16:creationId xmlns:a16="http://schemas.microsoft.com/office/drawing/2014/main" id="{5A0CFCB0-09F1-2145-B72F-D9320535A41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543800" cy="1828800"/>
            <a:chOff x="384" y="1440"/>
            <a:chExt cx="4752" cy="1152"/>
          </a:xfrm>
        </p:grpSpPr>
        <p:grpSp>
          <p:nvGrpSpPr>
            <p:cNvPr id="24583" name="Group 42">
              <a:extLst>
                <a:ext uri="{FF2B5EF4-FFF2-40B4-BE49-F238E27FC236}">
                  <a16:creationId xmlns:a16="http://schemas.microsoft.com/office/drawing/2014/main" id="{57AE2417-B837-4F4E-8036-647DBB56A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440"/>
              <a:ext cx="816" cy="576"/>
              <a:chOff x="4224" y="960"/>
              <a:chExt cx="528" cy="576"/>
            </a:xfrm>
          </p:grpSpPr>
          <p:sp>
            <p:nvSpPr>
              <p:cNvPr id="30763" name="Line 43">
                <a:extLst>
                  <a:ext uri="{FF2B5EF4-FFF2-40B4-BE49-F238E27FC236}">
                    <a16:creationId xmlns:a16="http://schemas.microsoft.com/office/drawing/2014/main" id="{E94505BE-E5AE-BA4A-844C-CE842500B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248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0764" name="Text Box 44">
                <a:extLst>
                  <a:ext uri="{FF2B5EF4-FFF2-40B4-BE49-F238E27FC236}">
                    <a16:creationId xmlns:a16="http://schemas.microsoft.com/office/drawing/2014/main" id="{B82AE0E3-A9FF-004E-B7FA-05C9366B7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x-none" sz="2400">
                    <a:solidFill>
                      <a:srgbClr val="FFFF99"/>
                    </a:solidFill>
                    <a:latin typeface="Verdana" charset="0"/>
                  </a:rPr>
                  <a:t>myDLL</a:t>
                </a:r>
              </a:p>
            </p:txBody>
          </p:sp>
        </p:grpSp>
        <p:grpSp>
          <p:nvGrpSpPr>
            <p:cNvPr id="24584" name="Group 83">
              <a:extLst>
                <a:ext uri="{FF2B5EF4-FFF2-40B4-BE49-F238E27FC236}">
                  <a16:creationId xmlns:a16="http://schemas.microsoft.com/office/drawing/2014/main" id="{A8C254F9-7A27-2245-BE42-038CA1E740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2160" cy="576"/>
              <a:chOff x="1536" y="2880"/>
              <a:chExt cx="2160" cy="576"/>
            </a:xfrm>
          </p:grpSpPr>
          <p:sp>
            <p:nvSpPr>
              <p:cNvPr id="30804" name="Rectangle 84">
                <a:extLst>
                  <a:ext uri="{FF2B5EF4-FFF2-40B4-BE49-F238E27FC236}">
                    <a16:creationId xmlns:a16="http://schemas.microsoft.com/office/drawing/2014/main" id="{E7F0AF7E-5819-CA45-AD83-71125057D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0805" name="Oval 85">
                <a:extLst>
                  <a:ext uri="{FF2B5EF4-FFF2-40B4-BE49-F238E27FC236}">
                    <a16:creationId xmlns:a16="http://schemas.microsoft.com/office/drawing/2014/main" id="{2F5E8258-D674-164E-894E-37A2CD68C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0806" name="Line 86">
                <a:extLst>
                  <a:ext uri="{FF2B5EF4-FFF2-40B4-BE49-F238E27FC236}">
                    <a16:creationId xmlns:a16="http://schemas.microsoft.com/office/drawing/2014/main" id="{120B7A62-5D4C-444E-BCBD-A8EF4BC36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0807" name="Rectangle 87">
                <a:extLst>
                  <a:ext uri="{FF2B5EF4-FFF2-40B4-BE49-F238E27FC236}">
                    <a16:creationId xmlns:a16="http://schemas.microsoft.com/office/drawing/2014/main" id="{75A423DC-2311-CC40-865D-F36E7FAB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168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0808" name="Oval 88">
                <a:extLst>
                  <a:ext uri="{FF2B5EF4-FFF2-40B4-BE49-F238E27FC236}">
                    <a16:creationId xmlns:a16="http://schemas.microsoft.com/office/drawing/2014/main" id="{0BFA0228-DEEC-734F-93C5-7A13B3E9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96" cy="96"/>
              </a:xfrm>
              <a:prstGeom prst="ellipse">
                <a:avLst/>
              </a:prstGeom>
              <a:solidFill>
                <a:srgbClr val="99CCFF"/>
              </a:solidFill>
              <a:ln w="1905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0809" name="Line 89">
                <a:extLst>
                  <a:ext uri="{FF2B5EF4-FFF2-40B4-BE49-F238E27FC236}">
                    <a16:creationId xmlns:a16="http://schemas.microsoft.com/office/drawing/2014/main" id="{356F02A2-47E0-2A48-9793-16F70CDB3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016" cy="0"/>
              </a:xfrm>
              <a:prstGeom prst="line">
                <a:avLst/>
              </a:prstGeom>
              <a:noFill/>
              <a:ln w="19050">
                <a:solidFill>
                  <a:srgbClr val="99CC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4585" name="Group 90">
              <a:extLst>
                <a:ext uri="{FF2B5EF4-FFF2-40B4-BE49-F238E27FC236}">
                  <a16:creationId xmlns:a16="http://schemas.microsoft.com/office/drawing/2014/main" id="{9D4A37E5-4391-934B-9376-4B5C1674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016"/>
              <a:ext cx="1152" cy="288"/>
              <a:chOff x="2784" y="3696"/>
              <a:chExt cx="1152" cy="288"/>
            </a:xfrm>
          </p:grpSpPr>
          <p:grpSp>
            <p:nvGrpSpPr>
              <p:cNvPr id="24610" name="Group 91">
                <a:extLst>
                  <a:ext uri="{FF2B5EF4-FFF2-40B4-BE49-F238E27FC236}">
                    <a16:creationId xmlns:a16="http://schemas.microsoft.com/office/drawing/2014/main" id="{48D9BAD2-0DAF-7548-8262-8BC9DFAC3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3696"/>
                <a:ext cx="864" cy="288"/>
                <a:chOff x="1824" y="3840"/>
                <a:chExt cx="864" cy="288"/>
              </a:xfrm>
            </p:grpSpPr>
            <p:sp>
              <p:nvSpPr>
                <p:cNvPr id="30812" name="Rectangle 92">
                  <a:extLst>
                    <a:ext uri="{FF2B5EF4-FFF2-40B4-BE49-F238E27FC236}">
                      <a16:creationId xmlns:a16="http://schemas.microsoft.com/office/drawing/2014/main" id="{AEE3CFE4-8CAE-AC46-9737-3F587B3A8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0813" name="Rectangle 93">
                  <a:extLst>
                    <a:ext uri="{FF2B5EF4-FFF2-40B4-BE49-F238E27FC236}">
                      <a16:creationId xmlns:a16="http://schemas.microsoft.com/office/drawing/2014/main" id="{DA067080-8ABB-4043-86C9-69CF7CBDB2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0814" name="Rectangle 94">
                  <a:extLst>
                    <a:ext uri="{FF2B5EF4-FFF2-40B4-BE49-F238E27FC236}">
                      <a16:creationId xmlns:a16="http://schemas.microsoft.com/office/drawing/2014/main" id="{C81D14C3-60F8-9542-8968-F0E734193B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24611" name="Group 95">
                <a:extLst>
                  <a:ext uri="{FF2B5EF4-FFF2-40B4-BE49-F238E27FC236}">
                    <a16:creationId xmlns:a16="http://schemas.microsoft.com/office/drawing/2014/main" id="{CC192A4D-35A2-2847-A4B0-BC7A6DB08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744"/>
                <a:ext cx="480" cy="96"/>
                <a:chOff x="2496" y="3888"/>
                <a:chExt cx="480" cy="96"/>
              </a:xfrm>
            </p:grpSpPr>
            <p:sp>
              <p:nvSpPr>
                <p:cNvPr id="30816" name="Oval 96">
                  <a:extLst>
                    <a:ext uri="{FF2B5EF4-FFF2-40B4-BE49-F238E27FC236}">
                      <a16:creationId xmlns:a16="http://schemas.microsoft.com/office/drawing/2014/main" id="{7552FA4A-1653-9047-96A6-85A7C30271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88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0817" name="Line 97">
                  <a:extLst>
                    <a:ext uri="{FF2B5EF4-FFF2-40B4-BE49-F238E27FC236}">
                      <a16:creationId xmlns:a16="http://schemas.microsoft.com/office/drawing/2014/main" id="{2AABA7C4-1B0A-A04F-9FCB-2846D5E32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393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  <p:sp>
            <p:nvSpPr>
              <p:cNvPr id="30818" name="Oval 98">
                <a:extLst>
                  <a:ext uri="{FF2B5EF4-FFF2-40B4-BE49-F238E27FC236}">
                    <a16:creationId xmlns:a16="http://schemas.microsoft.com/office/drawing/2014/main" id="{3EBF6CF1-AA31-8D43-955E-230438A02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840"/>
                <a:ext cx="96" cy="96"/>
              </a:xfrm>
              <a:prstGeom prst="ellipse">
                <a:avLst/>
              </a:prstGeom>
              <a:solidFill>
                <a:srgbClr val="99CCFF"/>
              </a:solidFill>
              <a:ln w="1905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24586" name="Group 99">
              <a:extLst>
                <a:ext uri="{FF2B5EF4-FFF2-40B4-BE49-F238E27FC236}">
                  <a16:creationId xmlns:a16="http://schemas.microsoft.com/office/drawing/2014/main" id="{5458A768-32AE-8549-AE0E-ABF82E4C6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016"/>
              <a:ext cx="1440" cy="288"/>
              <a:chOff x="2688" y="2112"/>
              <a:chExt cx="1440" cy="288"/>
            </a:xfrm>
          </p:grpSpPr>
          <p:sp>
            <p:nvSpPr>
              <p:cNvPr id="30820" name="Rectangle 100">
                <a:extLst>
                  <a:ext uri="{FF2B5EF4-FFF2-40B4-BE49-F238E27FC236}">
                    <a16:creationId xmlns:a16="http://schemas.microsoft.com/office/drawing/2014/main" id="{9C6569FD-2CFD-3A44-ACC9-9E284ACCE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112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0821" name="Rectangle 101">
                <a:extLst>
                  <a:ext uri="{FF2B5EF4-FFF2-40B4-BE49-F238E27FC236}">
                    <a16:creationId xmlns:a16="http://schemas.microsoft.com/office/drawing/2014/main" id="{824A75D1-6BFE-214B-96EE-968F830D8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0822" name="Rectangle 102">
                <a:extLst>
                  <a:ext uri="{FF2B5EF4-FFF2-40B4-BE49-F238E27FC236}">
                    <a16:creationId xmlns:a16="http://schemas.microsoft.com/office/drawing/2014/main" id="{8A4EEE89-5C72-D148-BCB6-640D8AEF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0823" name="Oval 103">
                <a:extLst>
                  <a:ext uri="{FF2B5EF4-FFF2-40B4-BE49-F238E27FC236}">
                    <a16:creationId xmlns:a16="http://schemas.microsoft.com/office/drawing/2014/main" id="{F646D8B7-8D61-F141-A458-D57213DDB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0824" name="Oval 104">
                <a:extLst>
                  <a:ext uri="{FF2B5EF4-FFF2-40B4-BE49-F238E27FC236}">
                    <a16:creationId xmlns:a16="http://schemas.microsoft.com/office/drawing/2014/main" id="{704C96FC-0C91-1148-99AC-6C192AD40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96" cy="96"/>
              </a:xfrm>
              <a:prstGeom prst="ellipse">
                <a:avLst/>
              </a:prstGeom>
              <a:solidFill>
                <a:srgbClr val="99CCFF"/>
              </a:solidFill>
              <a:ln w="1905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0825" name="Line 105">
                <a:extLst>
                  <a:ext uri="{FF2B5EF4-FFF2-40B4-BE49-F238E27FC236}">
                    <a16:creationId xmlns:a16="http://schemas.microsoft.com/office/drawing/2014/main" id="{AF9C1B87-F35D-F343-909F-76D1CB0DC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0826" name="Line 106">
                <a:extLst>
                  <a:ext uri="{FF2B5EF4-FFF2-40B4-BE49-F238E27FC236}">
                    <a16:creationId xmlns:a16="http://schemas.microsoft.com/office/drawing/2014/main" id="{8DCD8F87-1030-B14D-9F0B-EBD9103B8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2303"/>
                <a:ext cx="432" cy="1"/>
              </a:xfrm>
              <a:prstGeom prst="line">
                <a:avLst/>
              </a:prstGeom>
              <a:noFill/>
              <a:ln w="19050">
                <a:solidFill>
                  <a:srgbClr val="99CCFF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4587" name="Group 107">
              <a:extLst>
                <a:ext uri="{FF2B5EF4-FFF2-40B4-BE49-F238E27FC236}">
                  <a16:creationId xmlns:a16="http://schemas.microsoft.com/office/drawing/2014/main" id="{90FCA3C8-2155-814C-9100-4362EC7A2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16"/>
              <a:ext cx="1152" cy="288"/>
              <a:chOff x="3984" y="3696"/>
              <a:chExt cx="1152" cy="288"/>
            </a:xfrm>
          </p:grpSpPr>
          <p:grpSp>
            <p:nvGrpSpPr>
              <p:cNvPr id="24595" name="Group 108">
                <a:extLst>
                  <a:ext uri="{FF2B5EF4-FFF2-40B4-BE49-F238E27FC236}">
                    <a16:creationId xmlns:a16="http://schemas.microsoft.com/office/drawing/2014/main" id="{EE977C35-8019-0D49-94D1-7F76CF0F60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3696"/>
                <a:ext cx="864" cy="288"/>
                <a:chOff x="1824" y="3840"/>
                <a:chExt cx="864" cy="288"/>
              </a:xfrm>
            </p:grpSpPr>
            <p:sp>
              <p:nvSpPr>
                <p:cNvPr id="30829" name="Rectangle 109">
                  <a:extLst>
                    <a:ext uri="{FF2B5EF4-FFF2-40B4-BE49-F238E27FC236}">
                      <a16:creationId xmlns:a16="http://schemas.microsoft.com/office/drawing/2014/main" id="{C0E806B5-2354-9A4A-BF35-9DF210459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0830" name="Rectangle 110">
                  <a:extLst>
                    <a:ext uri="{FF2B5EF4-FFF2-40B4-BE49-F238E27FC236}">
                      <a16:creationId xmlns:a16="http://schemas.microsoft.com/office/drawing/2014/main" id="{81533C70-B3D6-0C4E-89BB-C70FA432DB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0831" name="Rectangle 111">
                  <a:extLst>
                    <a:ext uri="{FF2B5EF4-FFF2-40B4-BE49-F238E27FC236}">
                      <a16:creationId xmlns:a16="http://schemas.microsoft.com/office/drawing/2014/main" id="{24FC263B-2597-6E4F-89B7-A656B9C24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24596" name="Group 112">
                <a:extLst>
                  <a:ext uri="{FF2B5EF4-FFF2-40B4-BE49-F238E27FC236}">
                    <a16:creationId xmlns:a16="http://schemas.microsoft.com/office/drawing/2014/main" id="{8012BFBC-DC8E-DD43-8F85-9A279FAF9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3840"/>
                <a:ext cx="480" cy="96"/>
                <a:chOff x="1536" y="3984"/>
                <a:chExt cx="480" cy="96"/>
              </a:xfrm>
            </p:grpSpPr>
            <p:sp>
              <p:nvSpPr>
                <p:cNvPr id="30833" name="Oval 113">
                  <a:extLst>
                    <a:ext uri="{FF2B5EF4-FFF2-40B4-BE49-F238E27FC236}">
                      <a16:creationId xmlns:a16="http://schemas.microsoft.com/office/drawing/2014/main" id="{CBF04BE4-9459-CD4C-A2AF-CBA682F09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984"/>
                  <a:ext cx="96" cy="96"/>
                </a:xfrm>
                <a:prstGeom prst="ellipse">
                  <a:avLst/>
                </a:prstGeom>
                <a:solidFill>
                  <a:srgbClr val="99CCFF"/>
                </a:solidFill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0834" name="Line 114">
                  <a:extLst>
                    <a:ext uri="{FF2B5EF4-FFF2-40B4-BE49-F238E27FC236}">
                      <a16:creationId xmlns:a16="http://schemas.microsoft.com/office/drawing/2014/main" id="{27AB2D81-8EE5-E246-B0D8-83DB21455A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36" y="4031"/>
                  <a:ext cx="432" cy="1"/>
                </a:xfrm>
                <a:prstGeom prst="line">
                  <a:avLst/>
                </a:prstGeom>
                <a:noFill/>
                <a:ln w="19050">
                  <a:solidFill>
                    <a:srgbClr val="99CCFF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  <p:sp>
            <p:nvSpPr>
              <p:cNvPr id="30835" name="Oval 115">
                <a:extLst>
                  <a:ext uri="{FF2B5EF4-FFF2-40B4-BE49-F238E27FC236}">
                    <a16:creationId xmlns:a16="http://schemas.microsoft.com/office/drawing/2014/main" id="{629E22C1-47A0-4445-B471-B5F8F82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7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24588" name="Group 116">
              <a:extLst>
                <a:ext uri="{FF2B5EF4-FFF2-40B4-BE49-F238E27FC236}">
                  <a16:creationId xmlns:a16="http://schemas.microsoft.com/office/drawing/2014/main" id="{F8D82752-6E40-144D-958C-E86F6AE8D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" y="2208"/>
              <a:ext cx="374" cy="240"/>
              <a:chOff x="4272" y="3072"/>
              <a:chExt cx="374" cy="240"/>
            </a:xfrm>
          </p:grpSpPr>
          <p:sp>
            <p:nvSpPr>
              <p:cNvPr id="30837" name="Freeform 117">
                <a:extLst>
                  <a:ext uri="{FF2B5EF4-FFF2-40B4-BE49-F238E27FC236}">
                    <a16:creationId xmlns:a16="http://schemas.microsoft.com/office/drawing/2014/main" id="{656B6634-849F-4746-BC78-26D7FA415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3072"/>
                <a:ext cx="230" cy="240"/>
              </a:xfrm>
              <a:custGeom>
                <a:avLst/>
                <a:gdLst>
                  <a:gd name="T0" fmla="*/ 0 w 230"/>
                  <a:gd name="T1" fmla="*/ 240 h 240"/>
                  <a:gd name="T2" fmla="*/ 192 w 230"/>
                  <a:gd name="T3" fmla="*/ 192 h 240"/>
                  <a:gd name="T4" fmla="*/ 198 w 230"/>
                  <a:gd name="T5" fmla="*/ 60 h 240"/>
                  <a:gd name="T6" fmla="*/ 0 w 230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0" h="240">
                    <a:moveTo>
                      <a:pt x="0" y="240"/>
                    </a:moveTo>
                    <a:cubicBezTo>
                      <a:pt x="80" y="228"/>
                      <a:pt x="159" y="222"/>
                      <a:pt x="192" y="192"/>
                    </a:cubicBezTo>
                    <a:cubicBezTo>
                      <a:pt x="225" y="162"/>
                      <a:pt x="230" y="92"/>
                      <a:pt x="198" y="60"/>
                    </a:cubicBezTo>
                    <a:cubicBezTo>
                      <a:pt x="166" y="28"/>
                      <a:pt x="41" y="1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99CCFF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838" name="Line 118">
                <a:extLst>
                  <a:ext uri="{FF2B5EF4-FFF2-40B4-BE49-F238E27FC236}">
                    <a16:creationId xmlns:a16="http://schemas.microsoft.com/office/drawing/2014/main" id="{D128F9B0-6EA6-BC40-9C95-999400FFA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312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30839" name="Line 119">
              <a:extLst>
                <a:ext uri="{FF2B5EF4-FFF2-40B4-BE49-F238E27FC236}">
                  <a16:creationId xmlns:a16="http://schemas.microsoft.com/office/drawing/2014/main" id="{1792E453-8CF5-F94D-8D77-BCD6E8F62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448"/>
              <a:ext cx="1440" cy="0"/>
            </a:xfrm>
            <a:prstGeom prst="line">
              <a:avLst/>
            </a:prstGeom>
            <a:noFill/>
            <a:ln w="1905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0840" name="Rectangle 120">
              <a:extLst>
                <a:ext uri="{FF2B5EF4-FFF2-40B4-BE49-F238E27FC236}">
                  <a16:creationId xmlns:a16="http://schemas.microsoft.com/office/drawing/2014/main" id="{AA9530C1-D4CD-674B-93C3-7ACF6D16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14"/>
              <a:ext cx="288" cy="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a</a:t>
              </a:r>
              <a:endParaRPr lang="en-US" altLang="en-US" sz="2400"/>
            </a:p>
          </p:txBody>
        </p:sp>
        <p:sp>
          <p:nvSpPr>
            <p:cNvPr id="30841" name="Rectangle 121">
              <a:extLst>
                <a:ext uri="{FF2B5EF4-FFF2-40B4-BE49-F238E27FC236}">
                  <a16:creationId xmlns:a16="http://schemas.microsoft.com/office/drawing/2014/main" id="{528983DA-EDB7-5B41-9939-97961B886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14"/>
              <a:ext cx="288" cy="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b</a:t>
              </a:r>
              <a:endParaRPr lang="en-US" altLang="en-US" sz="2400"/>
            </a:p>
          </p:txBody>
        </p:sp>
        <p:sp>
          <p:nvSpPr>
            <p:cNvPr id="30842" name="Rectangle 122">
              <a:extLst>
                <a:ext uri="{FF2B5EF4-FFF2-40B4-BE49-F238E27FC236}">
                  <a16:creationId xmlns:a16="http://schemas.microsoft.com/office/drawing/2014/main" id="{87F1184B-275F-864C-B7CC-E9F4393A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016"/>
              <a:ext cx="288" cy="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c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4" autoUpdateAnimBg="0"/>
      <p:bldP spid="30724" grpId="0" build="p" bldLvl="4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323C1-5333-2A4C-8BF1-DD28B904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4FF904-9D84-924B-A417-D58CD26BED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9BF8DC4-9D52-844B-B343-E80BC0A95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DLLs compared to SLLs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17EED4B-7C06-BC4F-8B89-D92E39F611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/>
              <a:t>Advantages:</a:t>
            </a:r>
          </a:p>
          <a:p>
            <a:pPr lvl="1" eaLnBrk="1" hangingPunct="1">
              <a:defRPr/>
            </a:pPr>
            <a:r>
              <a:rPr lang="en-US" altLang="en-US" sz="2000"/>
              <a:t>Can be traversed in either direction (may be essential for some programs)</a:t>
            </a:r>
          </a:p>
          <a:p>
            <a:pPr lvl="1" eaLnBrk="1" hangingPunct="1">
              <a:defRPr/>
            </a:pPr>
            <a:r>
              <a:rPr lang="en-US" altLang="en-US" sz="2000"/>
              <a:t>Some operations, such as deletion and inserting before a node, become easier</a:t>
            </a:r>
          </a:p>
          <a:p>
            <a:pPr lvl="1" eaLnBrk="1" hangingPunct="1">
              <a:defRPr/>
            </a:pPr>
            <a:endParaRPr lang="en-US" altLang="en-US" sz="200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DF9E529-EDCF-8742-A4B1-2D14395F1E7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400"/>
              <a:t>Disadvantages:</a:t>
            </a:r>
          </a:p>
          <a:p>
            <a:pPr lvl="1" eaLnBrk="1" hangingPunct="1">
              <a:defRPr/>
            </a:pPr>
            <a:r>
              <a:rPr lang="en-US" altLang="x-none" sz="2000"/>
              <a:t>Requires more space</a:t>
            </a:r>
          </a:p>
          <a:p>
            <a:pPr lvl="1" eaLnBrk="1" hangingPunct="1">
              <a:defRPr/>
            </a:pPr>
            <a:r>
              <a:rPr lang="en-US" altLang="x-none" sz="2000"/>
              <a:t>List manipulations are slower (because more links must be changed)</a:t>
            </a:r>
          </a:p>
          <a:p>
            <a:pPr lvl="1" eaLnBrk="1" hangingPunct="1">
              <a:defRPr/>
            </a:pPr>
            <a:r>
              <a:rPr lang="en-US" altLang="x-none" sz="2000"/>
              <a:t>Greater chance of having bugs (because more links must be manipulated)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648D5-5686-FB43-BB04-3CBC6DA6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ED204-B7C0-CE45-91AA-BA00A704F57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FA81E1D-D997-A34B-9DE2-683A6EF73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/>
              <a:t>Constructing SLLs and DLLs</a:t>
            </a:r>
            <a:endParaRPr lang="en-US" altLang="x-none" sz="28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E0F30EE-78E5-D742-BEBF-32E9231530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04988"/>
            <a:ext cx="4191000" cy="4648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SLL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Node first;</a:t>
            </a:r>
            <a:b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SLL() {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this.first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1" eaLnBrk="1" hangingPunct="1">
              <a:buFontTx/>
              <a:buChar char=" "/>
              <a:defRPr/>
            </a:pP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en-US" sz="2000" i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methods...</a:t>
            </a: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790ABD7B-92E6-9445-A0E2-F823F8CB256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804988"/>
            <a:ext cx="4267200" cy="4648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DLL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Node first;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Node last;</a:t>
            </a:r>
            <a:b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DLL() {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this.first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lvl="1" eaLnBrk="1" hangingPunct="1"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solidFill>
                  <a:srgbClr val="FF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this.last</a:t>
            </a:r>
            <a:r>
              <a:rPr lang="en-US" altLang="en-US" sz="2000" dirty="0">
                <a:solidFill>
                  <a:srgbClr val="FF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null;</a:t>
            </a: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Char char=" "/>
              <a:defRPr/>
            </a:pP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i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methods...</a:t>
            </a: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  <p:bldP spid="32772" grpId="0" build="p" bldLvl="4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0F62-B251-A345-843F-E03B248D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374D7-7D4B-4745-AD66-160FC3CA263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377AE77-4F01-894C-ADDB-92BB9BD5B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DLL nodes in Java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9CCE033-13F0-9F47-BD46-435C3E04F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905000"/>
            <a:ext cx="8991600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DLLNode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data;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DLLNode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previous, next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0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DLLNode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data, </a:t>
            </a:r>
            <a:r>
              <a:rPr lang="en-US" altLang="en-US" sz="2000" dirty="0" err="1">
                <a:solidFill>
                  <a:srgbClr val="FF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DLLNode</a:t>
            </a:r>
            <a:r>
              <a:rPr lang="en-US" altLang="en-US" sz="2000" dirty="0">
                <a:solidFill>
                  <a:srgbClr val="FF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previous,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DLLNode</a:t>
            </a: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next)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= data;</a:t>
            </a:r>
          </a:p>
          <a:p>
            <a:pPr lvl="2"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dirty="0" err="1">
                <a:solidFill>
                  <a:srgbClr val="FF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this.previous</a:t>
            </a:r>
            <a:r>
              <a:rPr lang="en-US" altLang="en-US" dirty="0">
                <a:solidFill>
                  <a:srgbClr val="FF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previous;</a:t>
            </a:r>
          </a:p>
          <a:p>
            <a:pPr lvl="2"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= next;</a:t>
            </a:r>
          </a:p>
          <a:p>
            <a:pPr eaLnBrk="1" hangingPunct="1">
              <a:lnSpc>
                <a:spcPct val="90000"/>
              </a:lnSpc>
              <a:buFontTx/>
              <a:buChar char=" "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DB6186E7-576A-9A46-A96D-2F1BB926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0A80C6-A4FF-3C48-993B-3CEAB751AA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3E767A1-84CF-6B41-B7A4-7FE304A71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Deleting a node from a DLL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6FCB216-FEC1-4746-8B4F-33D90256F3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72400" cy="619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400"/>
              <a:t>Node deletion from a DLL involves changing </a:t>
            </a:r>
            <a:r>
              <a:rPr lang="en-US" altLang="x-none" sz="2400" i="1"/>
              <a:t>two</a:t>
            </a:r>
            <a:r>
              <a:rPr lang="en-US" altLang="x-none" sz="2400"/>
              <a:t> links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20C942C-0B7E-F641-B1A8-4CFC91E84AB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400"/>
              <a:t>Deletion of the first node or the last node is a special case</a:t>
            </a:r>
          </a:p>
          <a:p>
            <a:pPr eaLnBrk="1" hangingPunct="1">
              <a:defRPr/>
            </a:pPr>
            <a:r>
              <a:rPr lang="en-US" altLang="x-none" sz="2400"/>
              <a:t>Garbage collection will take care of deleted nodes</a:t>
            </a:r>
          </a:p>
        </p:txBody>
      </p:sp>
      <p:grpSp>
        <p:nvGrpSpPr>
          <p:cNvPr id="34821" name="Group 5">
            <a:extLst>
              <a:ext uri="{FF2B5EF4-FFF2-40B4-BE49-F238E27FC236}">
                <a16:creationId xmlns:a16="http://schemas.microsoft.com/office/drawing/2014/main" id="{AB901FF1-AF81-3E41-9065-CA495D5FA12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743200"/>
            <a:ext cx="7543800" cy="1828800"/>
            <a:chOff x="384" y="1440"/>
            <a:chExt cx="4752" cy="1152"/>
          </a:xfrm>
        </p:grpSpPr>
        <p:grpSp>
          <p:nvGrpSpPr>
            <p:cNvPr id="28683" name="Group 6">
              <a:extLst>
                <a:ext uri="{FF2B5EF4-FFF2-40B4-BE49-F238E27FC236}">
                  <a16:creationId xmlns:a16="http://schemas.microsoft.com/office/drawing/2014/main" id="{6D229211-2DB3-9C45-BA44-0218436FD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440"/>
              <a:ext cx="816" cy="576"/>
              <a:chOff x="4224" y="960"/>
              <a:chExt cx="528" cy="576"/>
            </a:xfrm>
          </p:grpSpPr>
          <p:sp>
            <p:nvSpPr>
              <p:cNvPr id="34823" name="Line 7">
                <a:extLst>
                  <a:ext uri="{FF2B5EF4-FFF2-40B4-BE49-F238E27FC236}">
                    <a16:creationId xmlns:a16="http://schemas.microsoft.com/office/drawing/2014/main" id="{9B7FCEF9-8EE4-8D40-A0F7-FEFADB4CB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248"/>
                <a:ext cx="19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4824" name="Text Box 8">
                <a:extLst>
                  <a:ext uri="{FF2B5EF4-FFF2-40B4-BE49-F238E27FC236}">
                    <a16:creationId xmlns:a16="http://schemas.microsoft.com/office/drawing/2014/main" id="{06C3FE13-4802-4341-A15D-76700D90F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x-none" sz="2400">
                    <a:solidFill>
                      <a:srgbClr val="FFFF99"/>
                    </a:solidFill>
                    <a:latin typeface="Verdana" charset="0"/>
                  </a:rPr>
                  <a:t>myDLL</a:t>
                </a:r>
              </a:p>
            </p:txBody>
          </p:sp>
        </p:grpSp>
        <p:grpSp>
          <p:nvGrpSpPr>
            <p:cNvPr id="28684" name="Group 9">
              <a:extLst>
                <a:ext uri="{FF2B5EF4-FFF2-40B4-BE49-F238E27FC236}">
                  <a16:creationId xmlns:a16="http://schemas.microsoft.com/office/drawing/2014/main" id="{87814963-374A-134B-9D39-94B50BFFD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2160" cy="576"/>
              <a:chOff x="1536" y="2880"/>
              <a:chExt cx="2160" cy="576"/>
            </a:xfrm>
          </p:grpSpPr>
          <p:sp>
            <p:nvSpPr>
              <p:cNvPr id="34826" name="Rectangle 10">
                <a:extLst>
                  <a:ext uri="{FF2B5EF4-FFF2-40B4-BE49-F238E27FC236}">
                    <a16:creationId xmlns:a16="http://schemas.microsoft.com/office/drawing/2014/main" id="{C54EAD5B-4C4B-C648-A3F4-EFCFA4402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4827" name="Oval 11">
                <a:extLst>
                  <a:ext uri="{FF2B5EF4-FFF2-40B4-BE49-F238E27FC236}">
                    <a16:creationId xmlns:a16="http://schemas.microsoft.com/office/drawing/2014/main" id="{FAE2BDBC-A85B-6146-A904-9541E6101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4828" name="Line 12">
                <a:extLst>
                  <a:ext uri="{FF2B5EF4-FFF2-40B4-BE49-F238E27FC236}">
                    <a16:creationId xmlns:a16="http://schemas.microsoft.com/office/drawing/2014/main" id="{B312D590-54B5-2C44-A926-83A05E87D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4829" name="Rectangle 13">
                <a:extLst>
                  <a:ext uri="{FF2B5EF4-FFF2-40B4-BE49-F238E27FC236}">
                    <a16:creationId xmlns:a16="http://schemas.microsoft.com/office/drawing/2014/main" id="{11C333CB-8079-5049-A89B-BD53104B6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168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4830" name="Oval 14">
                <a:extLst>
                  <a:ext uri="{FF2B5EF4-FFF2-40B4-BE49-F238E27FC236}">
                    <a16:creationId xmlns:a16="http://schemas.microsoft.com/office/drawing/2014/main" id="{B4895A22-4C82-2D42-9DDD-10A56720F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264"/>
                <a:ext cx="96" cy="96"/>
              </a:xfrm>
              <a:prstGeom prst="ellipse">
                <a:avLst/>
              </a:prstGeom>
              <a:solidFill>
                <a:srgbClr val="99CCFF"/>
              </a:solidFill>
              <a:ln w="1905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4831" name="Line 15">
                <a:extLst>
                  <a:ext uri="{FF2B5EF4-FFF2-40B4-BE49-F238E27FC236}">
                    <a16:creationId xmlns:a16="http://schemas.microsoft.com/office/drawing/2014/main" id="{A583F5B2-1BFA-464A-9C74-7498BF9F0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016" cy="0"/>
              </a:xfrm>
              <a:prstGeom prst="line">
                <a:avLst/>
              </a:prstGeom>
              <a:noFill/>
              <a:ln w="19050">
                <a:solidFill>
                  <a:srgbClr val="99CC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8685" name="Group 16">
              <a:extLst>
                <a:ext uri="{FF2B5EF4-FFF2-40B4-BE49-F238E27FC236}">
                  <a16:creationId xmlns:a16="http://schemas.microsoft.com/office/drawing/2014/main" id="{6619FC28-146F-7941-AF6D-6277C7494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016"/>
              <a:ext cx="1152" cy="288"/>
              <a:chOff x="2784" y="3696"/>
              <a:chExt cx="1152" cy="288"/>
            </a:xfrm>
          </p:grpSpPr>
          <p:grpSp>
            <p:nvGrpSpPr>
              <p:cNvPr id="28710" name="Group 17">
                <a:extLst>
                  <a:ext uri="{FF2B5EF4-FFF2-40B4-BE49-F238E27FC236}">
                    <a16:creationId xmlns:a16="http://schemas.microsoft.com/office/drawing/2014/main" id="{341F712D-714E-034F-9D21-9D7829DC51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3696"/>
                <a:ext cx="864" cy="288"/>
                <a:chOff x="1824" y="3840"/>
                <a:chExt cx="864" cy="288"/>
              </a:xfrm>
            </p:grpSpPr>
            <p:sp>
              <p:nvSpPr>
                <p:cNvPr id="34834" name="Rectangle 18">
                  <a:extLst>
                    <a:ext uri="{FF2B5EF4-FFF2-40B4-BE49-F238E27FC236}">
                      <a16:creationId xmlns:a16="http://schemas.microsoft.com/office/drawing/2014/main" id="{C02A57DD-A1F9-7543-8AC4-906E57A04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4835" name="Rectangle 19">
                  <a:extLst>
                    <a:ext uri="{FF2B5EF4-FFF2-40B4-BE49-F238E27FC236}">
                      <a16:creationId xmlns:a16="http://schemas.microsoft.com/office/drawing/2014/main" id="{5C5E3BEF-F861-E14E-B9BC-742FCF604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4836" name="Rectangle 20">
                  <a:extLst>
                    <a:ext uri="{FF2B5EF4-FFF2-40B4-BE49-F238E27FC236}">
                      <a16:creationId xmlns:a16="http://schemas.microsoft.com/office/drawing/2014/main" id="{A1D81DA1-1922-BB49-9597-4AFA728F5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28711" name="Group 21">
                <a:extLst>
                  <a:ext uri="{FF2B5EF4-FFF2-40B4-BE49-F238E27FC236}">
                    <a16:creationId xmlns:a16="http://schemas.microsoft.com/office/drawing/2014/main" id="{E99971F7-C69A-564D-96FF-45AC03908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744"/>
                <a:ext cx="480" cy="96"/>
                <a:chOff x="2496" y="3888"/>
                <a:chExt cx="480" cy="96"/>
              </a:xfrm>
            </p:grpSpPr>
            <p:sp>
              <p:nvSpPr>
                <p:cNvPr id="34838" name="Oval 22">
                  <a:extLst>
                    <a:ext uri="{FF2B5EF4-FFF2-40B4-BE49-F238E27FC236}">
                      <a16:creationId xmlns:a16="http://schemas.microsoft.com/office/drawing/2014/main" id="{D10F5C8C-76BC-C74F-AD49-26A044FDF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388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4839" name="Line 23">
                  <a:extLst>
                    <a:ext uri="{FF2B5EF4-FFF2-40B4-BE49-F238E27FC236}">
                      <a16:creationId xmlns:a16="http://schemas.microsoft.com/office/drawing/2014/main" id="{C94F6EAA-C518-9141-A0EC-187274659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393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  <p:sp>
            <p:nvSpPr>
              <p:cNvPr id="34840" name="Oval 24">
                <a:extLst>
                  <a:ext uri="{FF2B5EF4-FFF2-40B4-BE49-F238E27FC236}">
                    <a16:creationId xmlns:a16="http://schemas.microsoft.com/office/drawing/2014/main" id="{7D2D148B-C5B6-944F-BA2F-577CA99E2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840"/>
                <a:ext cx="96" cy="96"/>
              </a:xfrm>
              <a:prstGeom prst="ellipse">
                <a:avLst/>
              </a:prstGeom>
              <a:solidFill>
                <a:srgbClr val="99CCFF"/>
              </a:solidFill>
              <a:ln w="1905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28686" name="Group 25">
              <a:extLst>
                <a:ext uri="{FF2B5EF4-FFF2-40B4-BE49-F238E27FC236}">
                  <a16:creationId xmlns:a16="http://schemas.microsoft.com/office/drawing/2014/main" id="{5DEB8773-AF76-B549-AE4B-2C4AB1563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016"/>
              <a:ext cx="1440" cy="288"/>
              <a:chOff x="2688" y="2112"/>
              <a:chExt cx="1440" cy="288"/>
            </a:xfrm>
          </p:grpSpPr>
          <p:sp>
            <p:nvSpPr>
              <p:cNvPr id="34842" name="Rectangle 26">
                <a:extLst>
                  <a:ext uri="{FF2B5EF4-FFF2-40B4-BE49-F238E27FC236}">
                    <a16:creationId xmlns:a16="http://schemas.microsoft.com/office/drawing/2014/main" id="{3CA4AD3F-C6DF-6C4F-893E-A9B5FEAF0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112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4843" name="Rectangle 27">
                <a:extLst>
                  <a:ext uri="{FF2B5EF4-FFF2-40B4-BE49-F238E27FC236}">
                    <a16:creationId xmlns:a16="http://schemas.microsoft.com/office/drawing/2014/main" id="{2A20E87B-2F1A-0742-BAFC-2382DCD4D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4844" name="Rectangle 28">
                <a:extLst>
                  <a:ext uri="{FF2B5EF4-FFF2-40B4-BE49-F238E27FC236}">
                    <a16:creationId xmlns:a16="http://schemas.microsoft.com/office/drawing/2014/main" id="{65047185-3ABE-AD44-8DBC-A5CF04B00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4845" name="Oval 29">
                <a:extLst>
                  <a:ext uri="{FF2B5EF4-FFF2-40B4-BE49-F238E27FC236}">
                    <a16:creationId xmlns:a16="http://schemas.microsoft.com/office/drawing/2014/main" id="{48826EC3-78C4-564C-A4F6-C34658718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4846" name="Oval 30">
                <a:extLst>
                  <a:ext uri="{FF2B5EF4-FFF2-40B4-BE49-F238E27FC236}">
                    <a16:creationId xmlns:a16="http://schemas.microsoft.com/office/drawing/2014/main" id="{24F107ED-B1D0-0F49-893C-CBC7AEDE7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96" cy="96"/>
              </a:xfrm>
              <a:prstGeom prst="ellipse">
                <a:avLst/>
              </a:prstGeom>
              <a:solidFill>
                <a:srgbClr val="99CCFF"/>
              </a:solidFill>
              <a:ln w="1905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34847" name="Line 31">
                <a:extLst>
                  <a:ext uri="{FF2B5EF4-FFF2-40B4-BE49-F238E27FC236}">
                    <a16:creationId xmlns:a16="http://schemas.microsoft.com/office/drawing/2014/main" id="{FCBC10D8-7A6D-1D46-91A2-95C16F869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4848" name="Line 32">
                <a:extLst>
                  <a:ext uri="{FF2B5EF4-FFF2-40B4-BE49-F238E27FC236}">
                    <a16:creationId xmlns:a16="http://schemas.microsoft.com/office/drawing/2014/main" id="{9349341D-A6EA-0340-A03B-9279D9C47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2303"/>
                <a:ext cx="432" cy="1"/>
              </a:xfrm>
              <a:prstGeom prst="line">
                <a:avLst/>
              </a:prstGeom>
              <a:noFill/>
              <a:ln w="19050">
                <a:solidFill>
                  <a:srgbClr val="99CCFF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28687" name="Group 33">
              <a:extLst>
                <a:ext uri="{FF2B5EF4-FFF2-40B4-BE49-F238E27FC236}">
                  <a16:creationId xmlns:a16="http://schemas.microsoft.com/office/drawing/2014/main" id="{C6399B74-77F5-954F-94F8-B24898A6D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16"/>
              <a:ext cx="1152" cy="288"/>
              <a:chOff x="3984" y="3696"/>
              <a:chExt cx="1152" cy="288"/>
            </a:xfrm>
          </p:grpSpPr>
          <p:grpSp>
            <p:nvGrpSpPr>
              <p:cNvPr id="28695" name="Group 34">
                <a:extLst>
                  <a:ext uri="{FF2B5EF4-FFF2-40B4-BE49-F238E27FC236}">
                    <a16:creationId xmlns:a16="http://schemas.microsoft.com/office/drawing/2014/main" id="{4736A81D-013D-8840-B110-C939E5BC40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3696"/>
                <a:ext cx="864" cy="288"/>
                <a:chOff x="1824" y="3840"/>
                <a:chExt cx="864" cy="288"/>
              </a:xfrm>
            </p:grpSpPr>
            <p:sp>
              <p:nvSpPr>
                <p:cNvPr id="34851" name="Rectangle 35">
                  <a:extLst>
                    <a:ext uri="{FF2B5EF4-FFF2-40B4-BE49-F238E27FC236}">
                      <a16:creationId xmlns:a16="http://schemas.microsoft.com/office/drawing/2014/main" id="{4755A144-1BE8-F141-B226-A54FA7769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4852" name="Rectangle 36">
                  <a:extLst>
                    <a:ext uri="{FF2B5EF4-FFF2-40B4-BE49-F238E27FC236}">
                      <a16:creationId xmlns:a16="http://schemas.microsoft.com/office/drawing/2014/main" id="{90FA7AAD-3812-0243-B1AC-3D3A24EA7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4853" name="Rectangle 37">
                  <a:extLst>
                    <a:ext uri="{FF2B5EF4-FFF2-40B4-BE49-F238E27FC236}">
                      <a16:creationId xmlns:a16="http://schemas.microsoft.com/office/drawing/2014/main" id="{5F249007-C626-AC4D-9EB9-46F853E5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3840"/>
                  <a:ext cx="28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28696" name="Group 38">
                <a:extLst>
                  <a:ext uri="{FF2B5EF4-FFF2-40B4-BE49-F238E27FC236}">
                    <a16:creationId xmlns:a16="http://schemas.microsoft.com/office/drawing/2014/main" id="{ADED03A7-EDA6-994A-884A-22A41E05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3840"/>
                <a:ext cx="480" cy="96"/>
                <a:chOff x="1536" y="3984"/>
                <a:chExt cx="480" cy="96"/>
              </a:xfrm>
            </p:grpSpPr>
            <p:sp>
              <p:nvSpPr>
                <p:cNvPr id="34855" name="Oval 39">
                  <a:extLst>
                    <a:ext uri="{FF2B5EF4-FFF2-40B4-BE49-F238E27FC236}">
                      <a16:creationId xmlns:a16="http://schemas.microsoft.com/office/drawing/2014/main" id="{8BEB1E77-F609-7346-AFF2-BF46B34E3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3984"/>
                  <a:ext cx="96" cy="96"/>
                </a:xfrm>
                <a:prstGeom prst="ellipse">
                  <a:avLst/>
                </a:prstGeom>
                <a:solidFill>
                  <a:srgbClr val="99CCFF"/>
                </a:solidFill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34856" name="Line 40">
                  <a:extLst>
                    <a:ext uri="{FF2B5EF4-FFF2-40B4-BE49-F238E27FC236}">
                      <a16:creationId xmlns:a16="http://schemas.microsoft.com/office/drawing/2014/main" id="{18622F7E-9289-F247-BA3B-9BC73B5B73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36" y="4031"/>
                  <a:ext cx="432" cy="1"/>
                </a:xfrm>
                <a:prstGeom prst="line">
                  <a:avLst/>
                </a:prstGeom>
                <a:noFill/>
                <a:ln w="19050">
                  <a:solidFill>
                    <a:srgbClr val="99CCFF"/>
                  </a:solidFill>
                  <a:round/>
                  <a:headEnd/>
                  <a:tailEnd type="triangle" w="lg" len="lg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>
                    <a:latin typeface="Times New Roman" charset="0"/>
                  </a:endParaRPr>
                </a:p>
              </p:txBody>
            </p:sp>
          </p:grpSp>
          <p:sp>
            <p:nvSpPr>
              <p:cNvPr id="34857" name="Oval 41">
                <a:extLst>
                  <a:ext uri="{FF2B5EF4-FFF2-40B4-BE49-F238E27FC236}">
                    <a16:creationId xmlns:a16="http://schemas.microsoft.com/office/drawing/2014/main" id="{84BA60F1-FDBF-FB46-B264-9BABC992A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74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28688" name="Group 42">
              <a:extLst>
                <a:ext uri="{FF2B5EF4-FFF2-40B4-BE49-F238E27FC236}">
                  <a16:creationId xmlns:a16="http://schemas.microsoft.com/office/drawing/2014/main" id="{6BAF338D-C14E-DC4A-B8A8-A2BF660D65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" y="2208"/>
              <a:ext cx="374" cy="240"/>
              <a:chOff x="4272" y="3072"/>
              <a:chExt cx="374" cy="240"/>
            </a:xfrm>
          </p:grpSpPr>
          <p:sp>
            <p:nvSpPr>
              <p:cNvPr id="34859" name="Freeform 43">
                <a:extLst>
                  <a:ext uri="{FF2B5EF4-FFF2-40B4-BE49-F238E27FC236}">
                    <a16:creationId xmlns:a16="http://schemas.microsoft.com/office/drawing/2014/main" id="{8664590B-C5BD-E343-9650-6CE1577DF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3072"/>
                <a:ext cx="230" cy="240"/>
              </a:xfrm>
              <a:custGeom>
                <a:avLst/>
                <a:gdLst>
                  <a:gd name="T0" fmla="*/ 0 w 230"/>
                  <a:gd name="T1" fmla="*/ 240 h 240"/>
                  <a:gd name="T2" fmla="*/ 192 w 230"/>
                  <a:gd name="T3" fmla="*/ 192 h 240"/>
                  <a:gd name="T4" fmla="*/ 198 w 230"/>
                  <a:gd name="T5" fmla="*/ 60 h 240"/>
                  <a:gd name="T6" fmla="*/ 0 w 230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30" h="240">
                    <a:moveTo>
                      <a:pt x="0" y="240"/>
                    </a:moveTo>
                    <a:cubicBezTo>
                      <a:pt x="80" y="228"/>
                      <a:pt x="159" y="222"/>
                      <a:pt x="192" y="192"/>
                    </a:cubicBezTo>
                    <a:cubicBezTo>
                      <a:pt x="225" y="162"/>
                      <a:pt x="230" y="92"/>
                      <a:pt x="198" y="60"/>
                    </a:cubicBezTo>
                    <a:cubicBezTo>
                      <a:pt x="166" y="28"/>
                      <a:pt x="41" y="1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99CCFF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860" name="Line 44">
                <a:extLst>
                  <a:ext uri="{FF2B5EF4-FFF2-40B4-BE49-F238E27FC236}">
                    <a16:creationId xmlns:a16="http://schemas.microsoft.com/office/drawing/2014/main" id="{71ED361B-B36D-5342-9079-C381923E6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3312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34861" name="Line 45">
              <a:extLst>
                <a:ext uri="{FF2B5EF4-FFF2-40B4-BE49-F238E27FC236}">
                  <a16:creationId xmlns:a16="http://schemas.microsoft.com/office/drawing/2014/main" id="{C17EF76A-E8E5-D84B-AB48-516C8710A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448"/>
              <a:ext cx="1440" cy="0"/>
            </a:xfrm>
            <a:prstGeom prst="line">
              <a:avLst/>
            </a:prstGeom>
            <a:noFill/>
            <a:ln w="1905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4862" name="Rectangle 46">
              <a:extLst>
                <a:ext uri="{FF2B5EF4-FFF2-40B4-BE49-F238E27FC236}">
                  <a16:creationId xmlns:a16="http://schemas.microsoft.com/office/drawing/2014/main" id="{492C3668-9594-CC49-8F2B-C41698BB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14"/>
              <a:ext cx="288" cy="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a</a:t>
              </a:r>
              <a:endParaRPr lang="en-US" altLang="en-US" sz="2400"/>
            </a:p>
          </p:txBody>
        </p:sp>
        <p:sp>
          <p:nvSpPr>
            <p:cNvPr id="34863" name="Rectangle 47">
              <a:extLst>
                <a:ext uri="{FF2B5EF4-FFF2-40B4-BE49-F238E27FC236}">
                  <a16:creationId xmlns:a16="http://schemas.microsoft.com/office/drawing/2014/main" id="{C8D2F8E1-3664-2647-8DA4-E126BC234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14"/>
              <a:ext cx="288" cy="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b</a:t>
              </a:r>
              <a:endParaRPr lang="en-US" altLang="en-US" sz="2400"/>
            </a:p>
          </p:txBody>
        </p:sp>
        <p:sp>
          <p:nvSpPr>
            <p:cNvPr id="34864" name="Rectangle 48">
              <a:extLst>
                <a:ext uri="{FF2B5EF4-FFF2-40B4-BE49-F238E27FC236}">
                  <a16:creationId xmlns:a16="http://schemas.microsoft.com/office/drawing/2014/main" id="{1EF27E45-1051-2947-9A80-75F7AEBB8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016"/>
              <a:ext cx="288" cy="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c</a:t>
              </a:r>
              <a:endParaRPr lang="en-US" altLang="en-US" sz="2400"/>
            </a:p>
          </p:txBody>
        </p:sp>
      </p:grpSp>
      <p:sp>
        <p:nvSpPr>
          <p:cNvPr id="34865" name="Line 49">
            <a:extLst>
              <a:ext uri="{FF2B5EF4-FFF2-40B4-BE49-F238E27FC236}">
                <a16:creationId xmlns:a16="http://schemas.microsoft.com/office/drawing/2014/main" id="{AC07EAA8-5D6F-0E4A-BD92-70EC36B15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962400"/>
            <a:ext cx="685800" cy="158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34866" name="Line 50">
            <a:extLst>
              <a:ext uri="{FF2B5EF4-FFF2-40B4-BE49-F238E27FC236}">
                <a16:creationId xmlns:a16="http://schemas.microsoft.com/office/drawing/2014/main" id="{34F38CB0-9DD3-D846-BB0C-0EF7EDC27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685800" cy="1588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34868" name="Freeform 52">
            <a:extLst>
              <a:ext uri="{FF2B5EF4-FFF2-40B4-BE49-F238E27FC236}">
                <a16:creationId xmlns:a16="http://schemas.microsoft.com/office/drawing/2014/main" id="{58DE2750-8926-1A4A-B1E9-D990D3159FD3}"/>
              </a:ext>
            </a:extLst>
          </p:cNvPr>
          <p:cNvSpPr>
            <a:spLocks/>
          </p:cNvSpPr>
          <p:nvPr/>
        </p:nvSpPr>
        <p:spPr bwMode="auto">
          <a:xfrm>
            <a:off x="4038600" y="3395663"/>
            <a:ext cx="2505075" cy="439737"/>
          </a:xfrm>
          <a:custGeom>
            <a:avLst/>
            <a:gdLst>
              <a:gd name="T0" fmla="*/ 0 w 1578"/>
              <a:gd name="T1" fmla="*/ 414337 h 277"/>
              <a:gd name="T2" fmla="*/ 266700 w 1578"/>
              <a:gd name="T3" fmla="*/ 395287 h 277"/>
              <a:gd name="T4" fmla="*/ 600075 w 1578"/>
              <a:gd name="T5" fmla="*/ 147637 h 277"/>
              <a:gd name="T6" fmla="*/ 1343025 w 1578"/>
              <a:gd name="T7" fmla="*/ 14287 h 277"/>
              <a:gd name="T8" fmla="*/ 1809750 w 1578"/>
              <a:gd name="T9" fmla="*/ 61912 h 277"/>
              <a:gd name="T10" fmla="*/ 2105025 w 1578"/>
              <a:gd name="T11" fmla="*/ 128587 h 277"/>
              <a:gd name="T12" fmla="*/ 2505075 w 1578"/>
              <a:gd name="T13" fmla="*/ 280987 h 2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78" h="277">
                <a:moveTo>
                  <a:pt x="0" y="261"/>
                </a:moveTo>
                <a:cubicBezTo>
                  <a:pt x="28" y="259"/>
                  <a:pt x="105" y="277"/>
                  <a:pt x="168" y="249"/>
                </a:cubicBezTo>
                <a:cubicBezTo>
                  <a:pt x="231" y="221"/>
                  <a:pt x="265" y="133"/>
                  <a:pt x="378" y="93"/>
                </a:cubicBezTo>
                <a:cubicBezTo>
                  <a:pt x="491" y="53"/>
                  <a:pt x="719" y="18"/>
                  <a:pt x="846" y="9"/>
                </a:cubicBezTo>
                <a:cubicBezTo>
                  <a:pt x="973" y="0"/>
                  <a:pt x="1060" y="27"/>
                  <a:pt x="1140" y="39"/>
                </a:cubicBezTo>
                <a:cubicBezTo>
                  <a:pt x="1220" y="51"/>
                  <a:pt x="1253" y="58"/>
                  <a:pt x="1326" y="81"/>
                </a:cubicBezTo>
                <a:cubicBezTo>
                  <a:pt x="1399" y="104"/>
                  <a:pt x="1526" y="157"/>
                  <a:pt x="1578" y="177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69" name="Freeform 53">
            <a:extLst>
              <a:ext uri="{FF2B5EF4-FFF2-40B4-BE49-F238E27FC236}">
                <a16:creationId xmlns:a16="http://schemas.microsoft.com/office/drawing/2014/main" id="{F0B94AB8-509F-3246-A81E-93FE3C06F90C}"/>
              </a:ext>
            </a:extLst>
          </p:cNvPr>
          <p:cNvSpPr>
            <a:spLocks/>
          </p:cNvSpPr>
          <p:nvPr/>
        </p:nvSpPr>
        <p:spPr bwMode="auto">
          <a:xfrm>
            <a:off x="4257675" y="3952875"/>
            <a:ext cx="2524125" cy="303213"/>
          </a:xfrm>
          <a:custGeom>
            <a:avLst/>
            <a:gdLst>
              <a:gd name="T0" fmla="*/ 2524125 w 1590"/>
              <a:gd name="T1" fmla="*/ 9525 h 191"/>
              <a:gd name="T2" fmla="*/ 2314575 w 1590"/>
              <a:gd name="T3" fmla="*/ 38100 h 191"/>
              <a:gd name="T4" fmla="*/ 1990725 w 1590"/>
              <a:gd name="T5" fmla="*/ 238125 h 191"/>
              <a:gd name="T6" fmla="*/ 1485900 w 1590"/>
              <a:gd name="T7" fmla="*/ 285750 h 191"/>
              <a:gd name="T8" fmla="*/ 704850 w 1590"/>
              <a:gd name="T9" fmla="*/ 295275 h 191"/>
              <a:gd name="T10" fmla="*/ 295275 w 1590"/>
              <a:gd name="T11" fmla="*/ 238125 h 191"/>
              <a:gd name="T12" fmla="*/ 0 w 1590"/>
              <a:gd name="T13" fmla="*/ 161925 h 1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90" h="191">
                <a:moveTo>
                  <a:pt x="1590" y="6"/>
                </a:moveTo>
                <a:cubicBezTo>
                  <a:pt x="1568" y="9"/>
                  <a:pt x="1514" y="0"/>
                  <a:pt x="1458" y="24"/>
                </a:cubicBezTo>
                <a:cubicBezTo>
                  <a:pt x="1402" y="48"/>
                  <a:pt x="1341" y="124"/>
                  <a:pt x="1254" y="150"/>
                </a:cubicBezTo>
                <a:cubicBezTo>
                  <a:pt x="1167" y="176"/>
                  <a:pt x="1071" y="174"/>
                  <a:pt x="936" y="180"/>
                </a:cubicBezTo>
                <a:cubicBezTo>
                  <a:pt x="801" y="186"/>
                  <a:pt x="569" y="191"/>
                  <a:pt x="444" y="186"/>
                </a:cubicBezTo>
                <a:cubicBezTo>
                  <a:pt x="319" y="181"/>
                  <a:pt x="260" y="164"/>
                  <a:pt x="186" y="150"/>
                </a:cubicBezTo>
                <a:cubicBezTo>
                  <a:pt x="112" y="136"/>
                  <a:pt x="39" y="112"/>
                  <a:pt x="0" y="102"/>
                </a:cubicBezTo>
              </a:path>
            </a:pathLst>
          </a:custGeom>
          <a:noFill/>
          <a:ln w="15875">
            <a:solidFill>
              <a:srgbClr val="99CC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4" autoUpdateAnimBg="0"/>
      <p:bldP spid="34820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FAD5-E5BE-494C-80E8-4B2D6C82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1AF7E3-5C4B-9449-B6F9-90DA862F118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0EDEFED-9B33-144A-8D5B-A6585F359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Other operations on linked lists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EDADC2D-6C7E-0941-9925-9B3F884BC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Most “algorithms” on linked lists—such as insertion, deletion, and searching—are pretty obvious; you just need to be careful</a:t>
            </a:r>
          </a:p>
          <a:p>
            <a:pPr marL="0" indent="0" eaLnBrk="1" hangingPunct="1">
              <a:buFontTx/>
              <a:buNone/>
              <a:defRPr/>
            </a:pPr>
            <a:endParaRPr lang="en-US" altLang="x-none" dirty="0"/>
          </a:p>
          <a:p>
            <a:pPr eaLnBrk="1" hangingPunct="1">
              <a:defRPr/>
            </a:pPr>
            <a:r>
              <a:rPr lang="en-US" altLang="x-none" dirty="0"/>
              <a:t>Sorting a linked list is just messy, since you can’t directly access the n</a:t>
            </a:r>
            <a:r>
              <a:rPr lang="en-US" altLang="x-none" baseline="30000" dirty="0"/>
              <a:t>th</a:t>
            </a:r>
            <a:r>
              <a:rPr lang="en-US" altLang="x-none" dirty="0"/>
              <a:t> element—you have to count your way through a lot of other elements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>
            <a:extLst>
              <a:ext uri="{FF2B5EF4-FFF2-40B4-BE49-F238E27FC236}">
                <a16:creationId xmlns:a16="http://schemas.microsoft.com/office/drawing/2014/main" id="{56DC6A86-C2A5-8F44-ACC4-EBFE60F1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63816"/>
              </p:ext>
            </p:extLst>
          </p:nvPr>
        </p:nvGraphicFramePr>
        <p:xfrm>
          <a:off x="609600" y="533400"/>
          <a:ext cx="8077200" cy="4916488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x-none" sz="3600" b="0" kern="1200" dirty="0">
                          <a:solidFill>
                            <a:srgbClr val="FFCC66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adds item x to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set(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x,y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 location x to the value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get(x)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get the item at location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returns the # of items in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removes an item from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clear()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removes all items from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 Box 30">
            <a:extLst>
              <a:ext uri="{FF2B5EF4-FFF2-40B4-BE49-F238E27FC236}">
                <a16:creationId xmlns:a16="http://schemas.microsoft.com/office/drawing/2014/main" id="{FBFA98EE-5A8A-184B-8298-AFE563A68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638800"/>
            <a:ext cx="5257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b="1" dirty="0"/>
              <a:t>import  </a:t>
            </a:r>
            <a:r>
              <a:rPr lang="en-US" sz="2800" b="1" dirty="0" err="1"/>
              <a:t>java.util.LinkedList</a:t>
            </a:r>
            <a:r>
              <a:rPr lang="en-US" sz="2800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2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>
            <a:extLst>
              <a:ext uri="{FF2B5EF4-FFF2-40B4-BE49-F238E27FC236}">
                <a16:creationId xmlns:a16="http://schemas.microsoft.com/office/drawing/2014/main" id="{A922DDEA-60A7-E842-8454-CE81F7E3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4000"/>
            <a:ext cx="7620000" cy="458587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LinkedList&lt;String&gt; list;</a:t>
            </a:r>
          </a:p>
          <a:p>
            <a:r>
              <a:rPr lang="en-US" sz="2800" dirty="0">
                <a:latin typeface="+mn-lt"/>
              </a:rPr>
              <a:t>list = new LinkedList&lt;String&gt;();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 err="1">
                <a:latin typeface="+mn-lt"/>
              </a:rPr>
              <a:t>list.add</a:t>
            </a:r>
            <a:r>
              <a:rPr lang="en-US" sz="2800" dirty="0">
                <a:latin typeface="+mn-lt"/>
              </a:rPr>
              <a:t>("c");</a:t>
            </a:r>
          </a:p>
          <a:p>
            <a:r>
              <a:rPr lang="en-US" sz="2800" dirty="0" err="1">
                <a:latin typeface="+mn-lt"/>
              </a:rPr>
              <a:t>list.add</a:t>
            </a:r>
            <a:r>
              <a:rPr lang="en-US" sz="2800" dirty="0">
                <a:latin typeface="+mn-lt"/>
              </a:rPr>
              <a:t>("b");</a:t>
            </a:r>
          </a:p>
          <a:p>
            <a:r>
              <a:rPr lang="en-US" sz="2800" dirty="0" err="1">
                <a:latin typeface="+mn-lt"/>
              </a:rPr>
              <a:t>list.add</a:t>
            </a:r>
            <a:r>
              <a:rPr lang="en-US" sz="2800" dirty="0">
                <a:latin typeface="+mn-lt"/>
              </a:rPr>
              <a:t>("a");</a:t>
            </a:r>
          </a:p>
          <a:p>
            <a:r>
              <a:rPr lang="en-US" sz="2800" dirty="0" err="1">
                <a:latin typeface="+mn-lt"/>
              </a:rPr>
              <a:t>list.add</a:t>
            </a:r>
            <a:r>
              <a:rPr lang="en-US" sz="2800" dirty="0">
                <a:latin typeface="+mn-lt"/>
              </a:rPr>
              <a:t>(1, "d");  	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 err="1">
                <a:latin typeface="+mn-lt"/>
              </a:rPr>
              <a:t>out.println</a:t>
            </a:r>
            <a:r>
              <a:rPr lang="en-US" sz="2800" dirty="0">
                <a:latin typeface="+mn-lt"/>
              </a:rPr>
              <a:t>(list);</a:t>
            </a:r>
            <a:r>
              <a:rPr lang="en-US" sz="3200" dirty="0">
                <a:latin typeface="+mn-lt"/>
              </a:rPr>
              <a:t>   	</a:t>
            </a:r>
          </a:p>
          <a:p>
            <a:r>
              <a:rPr lang="en-US" dirty="0">
                <a:latin typeface="+mn-lt"/>
              </a:rPr>
              <a:t>	</a:t>
            </a: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5F206DA-FA29-6E4E-A8A5-715E344EC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971800"/>
            <a:ext cx="2362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u="sng" dirty="0">
                <a:solidFill>
                  <a:schemeClr val="tx2"/>
                </a:solidFill>
              </a:rPr>
              <a:t>OUTPUT</a:t>
            </a:r>
          </a:p>
          <a:p>
            <a:pPr eaLnBrk="0" hangingPunct="0">
              <a:spcBef>
                <a:spcPct val="50000"/>
              </a:spcBef>
            </a:pPr>
            <a:r>
              <a:rPr lang="en-US" sz="3200" dirty="0"/>
              <a:t>[c, d, b, a]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8AC773-9DEE-EC49-865B-B84BE5D0DF94}"/>
              </a:ext>
            </a:extLst>
          </p:cNvPr>
          <p:cNvSpPr/>
          <p:nvPr/>
        </p:nvSpPr>
        <p:spPr>
          <a:xfrm>
            <a:off x="3242149" y="228600"/>
            <a:ext cx="32079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CC66"/>
                </a:solidFill>
              </a:rPr>
              <a:t>add() method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671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133BC6-0011-CD49-97E9-EB50A47E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534400" cy="5216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800" dirty="0">
                <a:latin typeface="+mn-lt"/>
              </a:rPr>
              <a:t>LinkedList&lt;String&gt; list;</a:t>
            </a:r>
          </a:p>
          <a:p>
            <a:r>
              <a:rPr lang="en-US" sz="2800" dirty="0">
                <a:latin typeface="+mn-lt"/>
              </a:rPr>
              <a:t>list = new LinkedList&lt;String&gt;();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 err="1">
                <a:latin typeface="+mn-lt"/>
              </a:rPr>
              <a:t>list.add</a:t>
            </a:r>
            <a:r>
              <a:rPr lang="en-US" sz="2800" dirty="0">
                <a:latin typeface="+mn-lt"/>
              </a:rPr>
              <a:t>("c");</a:t>
            </a:r>
          </a:p>
          <a:p>
            <a:r>
              <a:rPr lang="en-US" sz="2800" dirty="0" err="1">
                <a:latin typeface="+mn-lt"/>
              </a:rPr>
              <a:t>list.add</a:t>
            </a:r>
            <a:r>
              <a:rPr lang="en-US" sz="2800" dirty="0">
                <a:latin typeface="+mn-lt"/>
              </a:rPr>
              <a:t>("b");</a:t>
            </a:r>
          </a:p>
          <a:p>
            <a:r>
              <a:rPr lang="en-US" sz="2800" dirty="0" err="1">
                <a:latin typeface="+mn-lt"/>
              </a:rPr>
              <a:t>list.add</a:t>
            </a:r>
            <a:r>
              <a:rPr lang="en-US" sz="2800" dirty="0">
                <a:latin typeface="+mn-lt"/>
              </a:rPr>
              <a:t>("a");</a:t>
            </a:r>
          </a:p>
          <a:p>
            <a:r>
              <a:rPr lang="en-US" sz="2800" dirty="0" err="1">
                <a:latin typeface="+mn-lt"/>
              </a:rPr>
              <a:t>list.add</a:t>
            </a:r>
            <a:r>
              <a:rPr lang="en-US" sz="2800" dirty="0">
                <a:latin typeface="+mn-lt"/>
              </a:rPr>
              <a:t>(1, "d");  	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 err="1">
                <a:latin typeface="+mn-lt"/>
              </a:rPr>
              <a:t>out.println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list.get</a:t>
            </a:r>
            <a:r>
              <a:rPr lang="en-US" sz="2800" dirty="0">
                <a:latin typeface="+mn-lt"/>
              </a:rPr>
              <a:t>(0) );   	</a:t>
            </a:r>
          </a:p>
          <a:p>
            <a:r>
              <a:rPr lang="en-US" sz="2800" dirty="0" err="1">
                <a:latin typeface="+mn-lt"/>
              </a:rPr>
              <a:t>out.println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list.get</a:t>
            </a:r>
            <a:r>
              <a:rPr lang="en-US" sz="2800" dirty="0">
                <a:latin typeface="+mn-lt"/>
              </a:rPr>
              <a:t>(1) );   	</a:t>
            </a:r>
          </a:p>
          <a:p>
            <a:r>
              <a:rPr lang="en-US" sz="2800" dirty="0" err="1">
                <a:latin typeface="+mn-lt"/>
              </a:rPr>
              <a:t>out.println</a:t>
            </a:r>
            <a:r>
              <a:rPr lang="en-US" sz="2800" dirty="0">
                <a:latin typeface="+mn-lt"/>
              </a:rPr>
              <a:t>("first " + </a:t>
            </a:r>
            <a:r>
              <a:rPr lang="en-US" sz="2800" dirty="0" err="1">
                <a:latin typeface="+mn-lt"/>
              </a:rPr>
              <a:t>list.getFirst</a:t>
            </a:r>
            <a:r>
              <a:rPr lang="en-US" sz="2800" dirty="0">
                <a:latin typeface="+mn-lt"/>
              </a:rPr>
              <a:t>());</a:t>
            </a:r>
          </a:p>
          <a:p>
            <a:r>
              <a:rPr lang="en-US" sz="2800" dirty="0" err="1">
                <a:latin typeface="+mn-lt"/>
              </a:rPr>
              <a:t>out.println</a:t>
            </a:r>
            <a:r>
              <a:rPr lang="en-US" sz="2800" dirty="0">
                <a:latin typeface="+mn-lt"/>
              </a:rPr>
              <a:t>("last " + </a:t>
            </a:r>
            <a:r>
              <a:rPr lang="en-US" sz="2800" dirty="0" err="1">
                <a:latin typeface="+mn-lt"/>
              </a:rPr>
              <a:t>list.getLast</a:t>
            </a:r>
            <a:r>
              <a:rPr lang="en-US" sz="2800" dirty="0">
                <a:latin typeface="+mn-lt"/>
              </a:rPr>
              <a:t>());	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D5DCA26-FB58-BD48-86BF-51D3D1C9C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362200"/>
            <a:ext cx="20574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chemeClr val="tx2"/>
                </a:solidFill>
                <a:latin typeface="+mn-lt"/>
              </a:rPr>
              <a:t>OUTPUT</a:t>
            </a:r>
          </a:p>
          <a:p>
            <a:r>
              <a:rPr lang="en-US" sz="3200" dirty="0">
                <a:latin typeface="+mn-lt"/>
              </a:rPr>
              <a:t>c</a:t>
            </a:r>
          </a:p>
          <a:p>
            <a:r>
              <a:rPr lang="en-US" sz="3200" dirty="0">
                <a:latin typeface="+mn-lt"/>
              </a:rPr>
              <a:t>d</a:t>
            </a:r>
          </a:p>
          <a:p>
            <a:r>
              <a:rPr lang="en-US" sz="3200" dirty="0">
                <a:latin typeface="+mn-lt"/>
              </a:rPr>
              <a:t>first c</a:t>
            </a:r>
          </a:p>
          <a:p>
            <a:r>
              <a:rPr lang="en-US" sz="3200" dirty="0">
                <a:latin typeface="+mn-lt"/>
              </a:rPr>
              <a:t>last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44C98-3B22-DC4B-9B8E-11B8EBE30E97}"/>
              </a:ext>
            </a:extLst>
          </p:cNvPr>
          <p:cNvSpPr/>
          <p:nvPr/>
        </p:nvSpPr>
        <p:spPr>
          <a:xfrm>
            <a:off x="3242149" y="228600"/>
            <a:ext cx="3082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CC66"/>
                </a:solidFill>
              </a:rPr>
              <a:t>get() method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1954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2ACCBA63-2710-534B-B5C0-33DD2E6E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8A6F7-1CEA-5E47-B7BE-21F65CBFCD4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1F83B6C-E8C7-CC4B-B40D-491FDC9DD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Anatomy of a linked list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4ED8C2-957F-2D4A-981D-712A69D11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 linked list consists of:</a:t>
            </a:r>
          </a:p>
          <a:p>
            <a:pPr lvl="1" eaLnBrk="1" hangingPunct="1">
              <a:defRPr/>
            </a:pPr>
            <a:r>
              <a:rPr lang="en-US" altLang="en-US" dirty="0"/>
              <a:t>A sequence of </a:t>
            </a:r>
            <a:r>
              <a:rPr lang="en-US" altLang="en-US" dirty="0">
                <a:solidFill>
                  <a:schemeClr val="tx2"/>
                </a:solidFill>
              </a:rPr>
              <a:t>nodes (objects)</a:t>
            </a:r>
            <a:endParaRPr lang="en-US" altLang="en-US" dirty="0"/>
          </a:p>
        </p:txBody>
      </p:sp>
      <p:grpSp>
        <p:nvGrpSpPr>
          <p:cNvPr id="10272" name="Group 32">
            <a:extLst>
              <a:ext uri="{FF2B5EF4-FFF2-40B4-BE49-F238E27FC236}">
                <a16:creationId xmlns:a16="http://schemas.microsoft.com/office/drawing/2014/main" id="{0988A29D-85C8-CD49-85DE-A216164CD5F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722688"/>
            <a:ext cx="5715000" cy="390525"/>
            <a:chOff x="1056" y="2011"/>
            <a:chExt cx="3600" cy="246"/>
          </a:xfrm>
        </p:grpSpPr>
        <p:grpSp>
          <p:nvGrpSpPr>
            <p:cNvPr id="6177" name="Group 12">
              <a:extLst>
                <a:ext uri="{FF2B5EF4-FFF2-40B4-BE49-F238E27FC236}">
                  <a16:creationId xmlns:a16="http://schemas.microsoft.com/office/drawing/2014/main" id="{53A6EE26-B816-3E43-9C76-85EFD780A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011"/>
              <a:ext cx="577" cy="243"/>
              <a:chOff x="863" y="1536"/>
              <a:chExt cx="577" cy="243"/>
            </a:xfrm>
          </p:grpSpPr>
          <p:sp>
            <p:nvSpPr>
              <p:cNvPr id="10253" name="Rectangle 13">
                <a:extLst>
                  <a:ext uri="{FF2B5EF4-FFF2-40B4-BE49-F238E27FC236}">
                    <a16:creationId xmlns:a16="http://schemas.microsoft.com/office/drawing/2014/main" id="{C4861482-5489-7B40-95B6-D8DCD9E47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endParaRPr lang="en-US" altLang="en-US" sz="2400"/>
              </a:p>
            </p:txBody>
          </p:sp>
          <p:sp>
            <p:nvSpPr>
              <p:cNvPr id="10254" name="Rectangle 14">
                <a:extLst>
                  <a:ext uri="{FF2B5EF4-FFF2-40B4-BE49-F238E27FC236}">
                    <a16:creationId xmlns:a16="http://schemas.microsoft.com/office/drawing/2014/main" id="{D47E332C-4017-7441-95DF-AF2F285C9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178" name="Group 15">
              <a:extLst>
                <a:ext uri="{FF2B5EF4-FFF2-40B4-BE49-F238E27FC236}">
                  <a16:creationId xmlns:a16="http://schemas.microsoft.com/office/drawing/2014/main" id="{5F17337F-61CF-164B-87D1-6AF3C9885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3" y="2014"/>
              <a:ext cx="577" cy="243"/>
              <a:chOff x="863" y="1536"/>
              <a:chExt cx="577" cy="243"/>
            </a:xfrm>
          </p:grpSpPr>
          <p:sp>
            <p:nvSpPr>
              <p:cNvPr id="10256" name="Rectangle 16">
                <a:extLst>
                  <a:ext uri="{FF2B5EF4-FFF2-40B4-BE49-F238E27FC236}">
                    <a16:creationId xmlns:a16="http://schemas.microsoft.com/office/drawing/2014/main" id="{7E74AAE8-CF82-1E47-8360-9379BBC5B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endParaRPr lang="en-US" altLang="en-US" sz="2400"/>
              </a:p>
            </p:txBody>
          </p:sp>
          <p:sp>
            <p:nvSpPr>
              <p:cNvPr id="10257" name="Rectangle 17">
                <a:extLst>
                  <a:ext uri="{FF2B5EF4-FFF2-40B4-BE49-F238E27FC236}">
                    <a16:creationId xmlns:a16="http://schemas.microsoft.com/office/drawing/2014/main" id="{8EAEE6F7-E871-9842-9543-717836AB1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179" name="Group 18">
              <a:extLst>
                <a:ext uri="{FF2B5EF4-FFF2-40B4-BE49-F238E27FC236}">
                  <a16:creationId xmlns:a16="http://schemas.microsoft.com/office/drawing/2014/main" id="{998EDEA5-3269-0A48-A29B-EF6A7871C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1" y="2014"/>
              <a:ext cx="577" cy="243"/>
              <a:chOff x="863" y="1536"/>
              <a:chExt cx="577" cy="243"/>
            </a:xfrm>
          </p:grpSpPr>
          <p:sp>
            <p:nvSpPr>
              <p:cNvPr id="10259" name="Rectangle 19">
                <a:extLst>
                  <a:ext uri="{FF2B5EF4-FFF2-40B4-BE49-F238E27FC236}">
                    <a16:creationId xmlns:a16="http://schemas.microsoft.com/office/drawing/2014/main" id="{5B1816AB-799A-AE4D-9218-0A40A7803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endParaRPr lang="en-US" altLang="en-US" sz="2400"/>
              </a:p>
            </p:txBody>
          </p:sp>
          <p:sp>
            <p:nvSpPr>
              <p:cNvPr id="10260" name="Rectangle 20">
                <a:extLst>
                  <a:ext uri="{FF2B5EF4-FFF2-40B4-BE49-F238E27FC236}">
                    <a16:creationId xmlns:a16="http://schemas.microsoft.com/office/drawing/2014/main" id="{E49AD400-7946-134A-A3B8-C61F83A29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180" name="Group 21">
              <a:extLst>
                <a:ext uri="{FF2B5EF4-FFF2-40B4-BE49-F238E27FC236}">
                  <a16:creationId xmlns:a16="http://schemas.microsoft.com/office/drawing/2014/main" id="{75642004-B3A0-2948-94D1-B8BE30F36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" y="2014"/>
              <a:ext cx="577" cy="243"/>
              <a:chOff x="863" y="1536"/>
              <a:chExt cx="577" cy="243"/>
            </a:xfrm>
          </p:grpSpPr>
          <p:sp>
            <p:nvSpPr>
              <p:cNvPr id="10262" name="Rectangle 22">
                <a:extLst>
                  <a:ext uri="{FF2B5EF4-FFF2-40B4-BE49-F238E27FC236}">
                    <a16:creationId xmlns:a16="http://schemas.microsoft.com/office/drawing/2014/main" id="{B86836FF-2894-844B-9FC5-82EDB4354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" y="1537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endParaRPr lang="en-US" altLang="en-US" sz="2400"/>
              </a:p>
            </p:txBody>
          </p:sp>
          <p:sp>
            <p:nvSpPr>
              <p:cNvPr id="10263" name="Rectangle 23">
                <a:extLst>
                  <a:ext uri="{FF2B5EF4-FFF2-40B4-BE49-F238E27FC236}">
                    <a16:creationId xmlns:a16="http://schemas.microsoft.com/office/drawing/2014/main" id="{DFB5FD4A-700F-CA40-B333-745B06036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</p:grpSp>
      <p:grpSp>
        <p:nvGrpSpPr>
          <p:cNvPr id="10273" name="Group 33">
            <a:extLst>
              <a:ext uri="{FF2B5EF4-FFF2-40B4-BE49-F238E27FC236}">
                <a16:creationId xmlns:a16="http://schemas.microsoft.com/office/drawing/2014/main" id="{E21961FB-9DE0-B946-8CC9-1CBE143EA09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730625"/>
            <a:ext cx="5257800" cy="384175"/>
            <a:chOff x="1056" y="2302"/>
            <a:chExt cx="3312" cy="242"/>
          </a:xfrm>
        </p:grpSpPr>
        <p:sp>
          <p:nvSpPr>
            <p:cNvPr id="10267" name="Rectangle 27">
              <a:extLst>
                <a:ext uri="{FF2B5EF4-FFF2-40B4-BE49-F238E27FC236}">
                  <a16:creationId xmlns:a16="http://schemas.microsoft.com/office/drawing/2014/main" id="{EA2FC8EA-292F-DC45-81C6-96AF0DACB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a</a:t>
              </a:r>
              <a:endParaRPr lang="en-US" altLang="en-US" sz="2400"/>
            </a:p>
          </p:txBody>
        </p:sp>
        <p:sp>
          <p:nvSpPr>
            <p:cNvPr id="10268" name="Rectangle 28">
              <a:extLst>
                <a:ext uri="{FF2B5EF4-FFF2-40B4-BE49-F238E27FC236}">
                  <a16:creationId xmlns:a16="http://schemas.microsoft.com/office/drawing/2014/main" id="{3F836B3A-C261-8242-A765-4A619C88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b</a:t>
              </a:r>
              <a:endParaRPr lang="en-US" altLang="en-US" sz="2400"/>
            </a:p>
          </p:txBody>
        </p:sp>
        <p:sp>
          <p:nvSpPr>
            <p:cNvPr id="10269" name="Rectangle 29">
              <a:extLst>
                <a:ext uri="{FF2B5EF4-FFF2-40B4-BE49-F238E27FC236}">
                  <a16:creationId xmlns:a16="http://schemas.microsoft.com/office/drawing/2014/main" id="{227CE802-5A4B-A640-B4A9-23BDFEDF3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c</a:t>
              </a:r>
              <a:endParaRPr lang="en-US" altLang="en-US" sz="2400"/>
            </a:p>
          </p:txBody>
        </p:sp>
        <p:sp>
          <p:nvSpPr>
            <p:cNvPr id="10270" name="Rectangle 30">
              <a:extLst>
                <a:ext uri="{FF2B5EF4-FFF2-40B4-BE49-F238E27FC236}">
                  <a16:creationId xmlns:a16="http://schemas.microsoft.com/office/drawing/2014/main" id="{1EB428AB-B1D6-6B44-8524-E8AC5B93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sz="2400">
                  <a:latin typeface="Verdana" pitchFamily="34" charset="0"/>
                </a:rPr>
                <a:t>d</a:t>
              </a:r>
              <a:endParaRPr lang="en-US" altLang="en-US" sz="2400"/>
            </a:p>
          </p:txBody>
        </p:sp>
      </p:grpSp>
      <p:grpSp>
        <p:nvGrpSpPr>
          <p:cNvPr id="10285" name="Group 45">
            <a:extLst>
              <a:ext uri="{FF2B5EF4-FFF2-40B4-BE49-F238E27FC236}">
                <a16:creationId xmlns:a16="http://schemas.microsoft.com/office/drawing/2014/main" id="{99DE5982-29B2-CB44-B779-02705F560BA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06825"/>
            <a:ext cx="4191000" cy="152400"/>
            <a:chOff x="1440" y="2064"/>
            <a:chExt cx="2640" cy="96"/>
          </a:xfrm>
        </p:grpSpPr>
        <p:grpSp>
          <p:nvGrpSpPr>
            <p:cNvPr id="6164" name="Group 34">
              <a:extLst>
                <a:ext uri="{FF2B5EF4-FFF2-40B4-BE49-F238E27FC236}">
                  <a16:creationId xmlns:a16="http://schemas.microsoft.com/office/drawing/2014/main" id="{25FA7246-C809-2C4C-9D63-D549838B4D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064"/>
              <a:ext cx="624" cy="96"/>
              <a:chOff x="1008" y="2304"/>
              <a:chExt cx="624" cy="96"/>
            </a:xfrm>
          </p:grpSpPr>
          <p:sp>
            <p:nvSpPr>
              <p:cNvPr id="10275" name="Oval 35">
                <a:extLst>
                  <a:ext uri="{FF2B5EF4-FFF2-40B4-BE49-F238E27FC236}">
                    <a16:creationId xmlns:a16="http://schemas.microsoft.com/office/drawing/2014/main" id="{EEC824D7-6BE5-5842-ABB2-27664BFD2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276" name="Line 36">
                <a:extLst>
                  <a:ext uri="{FF2B5EF4-FFF2-40B4-BE49-F238E27FC236}">
                    <a16:creationId xmlns:a16="http://schemas.microsoft.com/office/drawing/2014/main" id="{2CC7C424-09BE-314D-ACE4-B2C1E5028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6165" name="Group 37">
              <a:extLst>
                <a:ext uri="{FF2B5EF4-FFF2-40B4-BE49-F238E27FC236}">
                  <a16:creationId xmlns:a16="http://schemas.microsoft.com/office/drawing/2014/main" id="{46891E86-D3B6-7249-9470-3C90CEE70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064"/>
              <a:ext cx="624" cy="96"/>
              <a:chOff x="1008" y="2304"/>
              <a:chExt cx="624" cy="96"/>
            </a:xfrm>
          </p:grpSpPr>
          <p:sp>
            <p:nvSpPr>
              <p:cNvPr id="10278" name="Oval 38">
                <a:extLst>
                  <a:ext uri="{FF2B5EF4-FFF2-40B4-BE49-F238E27FC236}">
                    <a16:creationId xmlns:a16="http://schemas.microsoft.com/office/drawing/2014/main" id="{4A675B15-EF7B-F247-BCBC-08481BC95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279" name="Line 39">
                <a:extLst>
                  <a:ext uri="{FF2B5EF4-FFF2-40B4-BE49-F238E27FC236}">
                    <a16:creationId xmlns:a16="http://schemas.microsoft.com/office/drawing/2014/main" id="{174330DC-14B3-A14D-8DDA-EF56683BA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6166" name="Group 40">
              <a:extLst>
                <a:ext uri="{FF2B5EF4-FFF2-40B4-BE49-F238E27FC236}">
                  <a16:creationId xmlns:a16="http://schemas.microsoft.com/office/drawing/2014/main" id="{4235703E-A906-8E4A-A75E-601219B90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064"/>
              <a:ext cx="624" cy="96"/>
              <a:chOff x="1008" y="2304"/>
              <a:chExt cx="624" cy="96"/>
            </a:xfrm>
          </p:grpSpPr>
          <p:sp>
            <p:nvSpPr>
              <p:cNvPr id="10281" name="Oval 41">
                <a:extLst>
                  <a:ext uri="{FF2B5EF4-FFF2-40B4-BE49-F238E27FC236}">
                    <a16:creationId xmlns:a16="http://schemas.microsoft.com/office/drawing/2014/main" id="{8BD3E931-51F6-F241-A871-2B3327464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282" name="Line 42">
                <a:extLst>
                  <a:ext uri="{FF2B5EF4-FFF2-40B4-BE49-F238E27FC236}">
                    <a16:creationId xmlns:a16="http://schemas.microsoft.com/office/drawing/2014/main" id="{B6F86EE0-421D-3641-9D94-897CCB4FB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</p:grpSp>
      <p:sp>
        <p:nvSpPr>
          <p:cNvPr id="10283" name="Text Box 43">
            <a:extLst>
              <a:ext uri="{FF2B5EF4-FFF2-40B4-BE49-F238E27FC236}">
                <a16:creationId xmlns:a16="http://schemas.microsoft.com/office/drawing/2014/main" id="{47630CD0-808A-0940-99D4-43E25A290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670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defRPr/>
            </a:pPr>
            <a:r>
              <a:rPr lang="en-US" altLang="en-US" sz="2400"/>
              <a:t>Each node contains a </a:t>
            </a:r>
            <a:r>
              <a:rPr lang="en-US" altLang="en-US" sz="2400">
                <a:solidFill>
                  <a:schemeClr val="tx2"/>
                </a:solidFill>
              </a:rPr>
              <a:t>value</a:t>
            </a:r>
            <a:endParaRPr lang="en-US" altLang="en-US" sz="2400"/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FC54F074-AB90-764E-8F96-08566E271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24400"/>
            <a:ext cx="6934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x-none" sz="2400" dirty="0">
                <a:latin typeface="Times New Roman" charset="0"/>
              </a:rPr>
              <a:t>and a </a:t>
            </a:r>
            <a:r>
              <a:rPr lang="en-US" altLang="x-none" sz="2400" dirty="0">
                <a:solidFill>
                  <a:schemeClr val="tx2"/>
                </a:solidFill>
                <a:latin typeface="Times New Roman" charset="0"/>
              </a:rPr>
              <a:t>link</a:t>
            </a:r>
            <a:r>
              <a:rPr lang="en-US" altLang="x-none" sz="2400" dirty="0">
                <a:latin typeface="Times New Roman" charset="0"/>
              </a:rPr>
              <a:t> (reference) to some other node</a:t>
            </a:r>
          </a:p>
        </p:txBody>
      </p:sp>
      <p:sp>
        <p:nvSpPr>
          <p:cNvPr id="10286" name="Text Box 46">
            <a:extLst>
              <a:ext uri="{FF2B5EF4-FFF2-40B4-BE49-F238E27FC236}">
                <a16:creationId xmlns:a16="http://schemas.microsoft.com/office/drawing/2014/main" id="{DC81BE03-3D7C-114D-B152-38768A6E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81600"/>
            <a:ext cx="7010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400"/>
              <a:t>The last node contains a </a:t>
            </a:r>
            <a:r>
              <a:rPr lang="en-US" altLang="en-US" sz="2400">
                <a:solidFill>
                  <a:schemeClr val="tx2"/>
                </a:solidFill>
              </a:rPr>
              <a:t>null link</a:t>
            </a:r>
            <a:endParaRPr lang="en-US" altLang="en-US" sz="2400"/>
          </a:p>
        </p:txBody>
      </p:sp>
      <p:sp>
        <p:nvSpPr>
          <p:cNvPr id="10287" name="Oval 47">
            <a:extLst>
              <a:ext uri="{FF2B5EF4-FFF2-40B4-BE49-F238E27FC236}">
                <a16:creationId xmlns:a16="http://schemas.microsoft.com/office/drawing/2014/main" id="{8F3AF993-93FD-9440-A36D-819BC8C9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10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8" name="Text Box 48">
            <a:extLst>
              <a:ext uri="{FF2B5EF4-FFF2-40B4-BE49-F238E27FC236}">
                <a16:creationId xmlns:a16="http://schemas.microsoft.com/office/drawing/2014/main" id="{F42FDF2C-2A86-FC4E-965A-44BD064DF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7010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400"/>
              <a:t>The list may have a </a:t>
            </a:r>
            <a:r>
              <a:rPr lang="en-US" altLang="en-US" sz="2400">
                <a:solidFill>
                  <a:schemeClr val="tx2"/>
                </a:solidFill>
              </a:rPr>
              <a:t>header</a:t>
            </a:r>
            <a:endParaRPr lang="en-US" altLang="en-US" sz="2400"/>
          </a:p>
        </p:txBody>
      </p:sp>
      <p:grpSp>
        <p:nvGrpSpPr>
          <p:cNvPr id="10295" name="Group 55">
            <a:extLst>
              <a:ext uri="{FF2B5EF4-FFF2-40B4-BE49-F238E27FC236}">
                <a16:creationId xmlns:a16="http://schemas.microsoft.com/office/drawing/2014/main" id="{BE8BF5C8-E1F9-744E-8AD1-74E3F92048F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1981200" cy="762000"/>
            <a:chOff x="192" y="1872"/>
            <a:chExt cx="1248" cy="480"/>
          </a:xfrm>
        </p:grpSpPr>
        <p:grpSp>
          <p:nvGrpSpPr>
            <p:cNvPr id="6158" name="Group 49">
              <a:extLst>
                <a:ext uri="{FF2B5EF4-FFF2-40B4-BE49-F238E27FC236}">
                  <a16:creationId xmlns:a16="http://schemas.microsoft.com/office/drawing/2014/main" id="{9B3CEEEB-3782-E346-AC2F-6233E4C60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920"/>
              <a:ext cx="480" cy="432"/>
              <a:chOff x="432" y="2352"/>
              <a:chExt cx="480" cy="432"/>
            </a:xfrm>
          </p:grpSpPr>
          <p:grpSp>
            <p:nvGrpSpPr>
              <p:cNvPr id="6160" name="Group 50">
                <a:extLst>
                  <a:ext uri="{FF2B5EF4-FFF2-40B4-BE49-F238E27FC236}">
                    <a16:creationId xmlns:a16="http://schemas.microsoft.com/office/drawing/2014/main" id="{C8C58D43-C35F-C345-B238-E7E2B20B9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2352"/>
                <a:ext cx="288" cy="240"/>
                <a:chOff x="960" y="1584"/>
                <a:chExt cx="288" cy="240"/>
              </a:xfrm>
            </p:grpSpPr>
            <p:sp>
              <p:nvSpPr>
                <p:cNvPr id="10291" name="Oval 51">
                  <a:extLst>
                    <a:ext uri="{FF2B5EF4-FFF2-40B4-BE49-F238E27FC236}">
                      <a16:creationId xmlns:a16="http://schemas.microsoft.com/office/drawing/2014/main" id="{BE977C27-6FDF-1344-B096-DD8E6515E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6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  <p:sp>
              <p:nvSpPr>
                <p:cNvPr id="10292" name="Rectangle 52">
                  <a:extLst>
                    <a:ext uri="{FF2B5EF4-FFF2-40B4-BE49-F238E27FC236}">
                      <a16:creationId xmlns:a16="http://schemas.microsoft.com/office/drawing/2014/main" id="{B28A3868-4A7D-4E4F-BDED-7CAED36DD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288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/>
                </a:p>
              </p:txBody>
            </p:sp>
          </p:grpSp>
          <p:sp>
            <p:nvSpPr>
              <p:cNvPr id="10293" name="Line 53">
                <a:extLst>
                  <a:ext uri="{FF2B5EF4-FFF2-40B4-BE49-F238E27FC236}">
                    <a16:creationId xmlns:a16="http://schemas.microsoft.com/office/drawing/2014/main" id="{5F270D40-C28E-254A-A31E-3381169D2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10294" name="Text Box 54">
              <a:extLst>
                <a:ext uri="{FF2B5EF4-FFF2-40B4-BE49-F238E27FC236}">
                  <a16:creationId xmlns:a16="http://schemas.microsoft.com/office/drawing/2014/main" id="{804938A3-5316-FE4A-8E4D-B3B1E6748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87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sz="2400">
                  <a:solidFill>
                    <a:srgbClr val="FFFF99"/>
                  </a:solidFill>
                  <a:latin typeface="Verdana" pitchFamily="34" charset="0"/>
                </a:rPr>
                <a:t>myList</a:t>
              </a:r>
              <a:endParaRPr lang="en-US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3" grpId="0" autoUpdateAnimBg="0"/>
      <p:bldP spid="10284" grpId="0" autoUpdateAnimBg="0"/>
      <p:bldP spid="10286" grpId="0" autoUpdateAnimBg="0"/>
      <p:bldP spid="10287" grpId="0" animBg="1"/>
      <p:bldP spid="102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165D-7DB1-CB48-A002-7E820CFE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160AB6-21D7-FA4C-8A73-B23E16FF2A0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678918A-F074-AF4C-A85F-17EE7DD37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Terminology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CD7B0D6-2176-CA47-B1EC-2263A80BE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dirty="0"/>
              <a:t>A node’s </a:t>
            </a:r>
            <a:r>
              <a:rPr lang="en-US" altLang="x-none" dirty="0">
                <a:solidFill>
                  <a:schemeClr val="tx2"/>
                </a:solidFill>
              </a:rPr>
              <a:t>successor</a:t>
            </a:r>
            <a:r>
              <a:rPr lang="en-US" altLang="x-none" dirty="0"/>
              <a:t> is the next node in the sequence</a:t>
            </a:r>
          </a:p>
          <a:p>
            <a:pPr lvl="1" eaLnBrk="1" hangingPunct="1">
              <a:defRPr/>
            </a:pPr>
            <a:r>
              <a:rPr lang="en-US" altLang="x-none" dirty="0"/>
              <a:t>The last node has no successor</a:t>
            </a:r>
          </a:p>
          <a:p>
            <a:pPr eaLnBrk="1" hangingPunct="1">
              <a:defRPr/>
            </a:pPr>
            <a:r>
              <a:rPr lang="en-US" altLang="x-none" dirty="0"/>
              <a:t>A node’s </a:t>
            </a:r>
            <a:r>
              <a:rPr lang="en-US" altLang="x-none" dirty="0">
                <a:solidFill>
                  <a:schemeClr val="tx2"/>
                </a:solidFill>
              </a:rPr>
              <a:t>predecessor</a:t>
            </a:r>
            <a:r>
              <a:rPr lang="en-US" altLang="x-none" dirty="0"/>
              <a:t> is the previous node in the sequence</a:t>
            </a:r>
          </a:p>
          <a:p>
            <a:pPr lvl="1" eaLnBrk="1" hangingPunct="1">
              <a:defRPr/>
            </a:pPr>
            <a:r>
              <a:rPr lang="en-US" altLang="x-none" dirty="0"/>
              <a:t>The first node has no predecessor</a:t>
            </a:r>
          </a:p>
          <a:p>
            <a:pPr eaLnBrk="1" hangingPunct="1">
              <a:defRPr/>
            </a:pPr>
            <a:r>
              <a:rPr lang="en-US" altLang="x-none" dirty="0"/>
              <a:t>A list’s </a:t>
            </a:r>
            <a:r>
              <a:rPr lang="en-US" altLang="x-none" dirty="0">
                <a:solidFill>
                  <a:schemeClr val="tx2"/>
                </a:solidFill>
              </a:rPr>
              <a:t>length</a:t>
            </a:r>
            <a:r>
              <a:rPr lang="en-US" altLang="x-none" dirty="0"/>
              <a:t> (size) is the number of elements in it</a:t>
            </a:r>
          </a:p>
          <a:p>
            <a:pPr lvl="1" eaLnBrk="1" hangingPunct="1">
              <a:defRPr/>
            </a:pPr>
            <a:r>
              <a:rPr lang="en-US" altLang="x-none" dirty="0"/>
              <a:t>A list may be </a:t>
            </a:r>
            <a:r>
              <a:rPr lang="en-US" altLang="x-none" dirty="0">
                <a:solidFill>
                  <a:schemeClr val="tx2"/>
                </a:solidFill>
              </a:rPr>
              <a:t>empty</a:t>
            </a:r>
            <a:r>
              <a:rPr lang="en-US" altLang="x-none" dirty="0"/>
              <a:t> (contain no elements)</a:t>
            </a:r>
          </a:p>
          <a:p>
            <a:pPr lvl="2" eaLnBrk="1" hangingPunct="1">
              <a:defRPr/>
            </a:pPr>
            <a:r>
              <a:rPr lang="en-US" altLang="x-none" dirty="0"/>
              <a:t>In this case, the "head" node will be </a:t>
            </a:r>
            <a:r>
              <a:rPr lang="en-US" altLang="x-non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2DE3-3CFD-A34C-B2B9-B5B90F5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FF549-6F37-A544-AF4D-0C4EB7530D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FA97555-E7D1-3643-9EA6-A7C403A46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Pointers and references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5B615F0-C60B-6E43-AB58-85A0F469C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In C and C++ we have “pointers,” while in Java we have “references”</a:t>
            </a:r>
          </a:p>
          <a:p>
            <a:pPr lvl="1" eaLnBrk="1" hangingPunct="1">
              <a:defRPr/>
            </a:pPr>
            <a:r>
              <a:rPr lang="en-US" altLang="en-US" dirty="0"/>
              <a:t>These are essentially the same thing</a:t>
            </a:r>
          </a:p>
          <a:p>
            <a:pPr lvl="2" eaLnBrk="1" hangingPunct="1">
              <a:defRPr/>
            </a:pPr>
            <a:r>
              <a:rPr lang="en-US" altLang="en-US" dirty="0"/>
              <a:t>The difference is that C and C++ allow you to modify pointers in arbitrary ways, and to point to anything</a:t>
            </a:r>
          </a:p>
          <a:p>
            <a:pPr lvl="1" eaLnBrk="1" hangingPunct="1">
              <a:defRPr/>
            </a:pPr>
            <a:r>
              <a:rPr lang="en-US" altLang="en-US" dirty="0"/>
              <a:t>In Java, a reference is more of a “black box,” or ADT</a:t>
            </a:r>
          </a:p>
          <a:p>
            <a:pPr lvl="2" eaLnBrk="1" hangingPunct="1">
              <a:defRPr/>
            </a:pPr>
            <a:r>
              <a:rPr lang="en-US" altLang="en-US" dirty="0"/>
              <a:t>Available operations are:</a:t>
            </a:r>
          </a:p>
          <a:p>
            <a:pPr lvl="3" eaLnBrk="1" hangingPunct="1">
              <a:defRPr/>
            </a:pPr>
            <a:r>
              <a:rPr lang="en-US" altLang="en-US" dirty="0"/>
              <a:t>dereference (“follow”, access variable  / call method)</a:t>
            </a:r>
          </a:p>
          <a:p>
            <a:pPr lvl="3" eaLnBrk="1" hangingPunct="1">
              <a:defRPr/>
            </a:pPr>
            <a:r>
              <a:rPr lang="en-US" altLang="en-US" dirty="0"/>
              <a:t>copy</a:t>
            </a:r>
          </a:p>
          <a:p>
            <a:pPr lvl="3" eaLnBrk="1" hangingPunct="1">
              <a:defRPr/>
            </a:pPr>
            <a:r>
              <a:rPr lang="en-US" altLang="en-US" dirty="0"/>
              <a:t>compare for equality</a:t>
            </a:r>
          </a:p>
          <a:p>
            <a:pPr lvl="2" eaLnBrk="1" hangingPunct="1">
              <a:defRPr/>
            </a:pPr>
            <a:r>
              <a:rPr lang="en-US" altLang="en-US" dirty="0"/>
              <a:t>There are constraints on what kind of thing is referenced: for example, a reference to an </a:t>
            </a:r>
            <a:r>
              <a:rPr lang="en-US" altLang="en-US" dirty="0">
                <a:solidFill>
                  <a:srgbClr val="FFFF99"/>
                </a:solidFill>
                <a:latin typeface="Trebuchet MS" pitchFamily="34" charset="0"/>
              </a:rPr>
              <a:t>array of </a:t>
            </a:r>
            <a:r>
              <a:rPr lang="en-US" altLang="en-US" dirty="0" err="1">
                <a:solidFill>
                  <a:srgbClr val="FFFF99"/>
                </a:solidFill>
                <a:latin typeface="Trebuchet MS" pitchFamily="34" charset="0"/>
              </a:rPr>
              <a:t>int</a:t>
            </a:r>
            <a:r>
              <a:rPr lang="en-US" altLang="en-US" dirty="0"/>
              <a:t> can </a:t>
            </a:r>
            <a:r>
              <a:rPr lang="en-US" altLang="en-US" i="1" dirty="0"/>
              <a:t>only</a:t>
            </a:r>
            <a:r>
              <a:rPr lang="en-US" altLang="en-US" dirty="0"/>
              <a:t> refer to an </a:t>
            </a:r>
            <a:r>
              <a:rPr lang="en-US" altLang="en-US" dirty="0">
                <a:solidFill>
                  <a:srgbClr val="FFFF99"/>
                </a:solidFill>
                <a:latin typeface="Trebuchet MS" pitchFamily="34" charset="0"/>
              </a:rPr>
              <a:t>array of </a:t>
            </a:r>
            <a:r>
              <a:rPr lang="en-US" altLang="en-US" dirty="0" err="1">
                <a:solidFill>
                  <a:srgbClr val="FFFF99"/>
                </a:solidFill>
                <a:latin typeface="Trebuchet MS" pitchFamily="34" charset="0"/>
              </a:rPr>
              <a:t>int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0E75F-B76C-D543-BF33-361446EB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96284-AC14-BD43-BEC5-944B9A19D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B28C5F6-D4E1-D34A-AC49-37F53813D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/>
              <a:t>Creating references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56F1A06-2B5C-4B47-97A5-1DBD85C9E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keyword </a:t>
            </a: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/>
              <a:t> creates a new object, but also returns a </a:t>
            </a:r>
            <a:r>
              <a:rPr lang="en-US" altLang="en-US" i="1" dirty="0"/>
              <a:t>reference</a:t>
            </a:r>
            <a:r>
              <a:rPr lang="en-US" altLang="en-US" dirty="0"/>
              <a:t> to that object</a:t>
            </a:r>
          </a:p>
          <a:p>
            <a:pPr eaLnBrk="1" hangingPunct="1">
              <a:defRPr/>
            </a:pPr>
            <a:r>
              <a:rPr lang="en-US" altLang="en-US" dirty="0"/>
              <a:t>For example, </a:t>
            </a: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= new Person("John")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Person("John")</a:t>
            </a:r>
            <a:r>
              <a:rPr lang="en-US" altLang="en-US" dirty="0"/>
              <a:t> creates the object and returns a reference to it (via constructor method call)</a:t>
            </a:r>
          </a:p>
          <a:p>
            <a:pPr lvl="1" eaLnBrk="1" hangingPunct="1">
              <a:defRPr/>
            </a:pPr>
            <a:r>
              <a:rPr lang="en-US" altLang="en-US" dirty="0"/>
              <a:t>We can assign this reference to Person type variable </a:t>
            </a: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, or use it in other ways</a:t>
            </a:r>
          </a:p>
          <a:p>
            <a:pPr lvl="2" eaLnBrk="1" hangingPunct="1">
              <a:defRPr/>
            </a:pPr>
            <a:r>
              <a:rPr lang="en-US" altLang="en-US" dirty="0"/>
              <a:t>e.g. anonymous objects: </a:t>
            </a: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Person("Jo").</a:t>
            </a:r>
            <a:r>
              <a:rPr lang="en-US" alt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alt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-blue">
  <a:themeElements>
    <a:clrScheme name="dark-blu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rk-blu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ark-blu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-blu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-blu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-blu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-blu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-blu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Office\Templates\dark-blue.pot</Template>
  <TotalTime>2725</TotalTime>
  <Words>1828</Words>
  <Application>Microsoft Office PowerPoint</Application>
  <PresentationFormat>On-screen Show (4:3)</PresentationFormat>
  <Paragraphs>358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 New</vt:lpstr>
      <vt:lpstr>Tahoma</vt:lpstr>
      <vt:lpstr>Times New Roman</vt:lpstr>
      <vt:lpstr>Trebuchet MS</vt:lpstr>
      <vt:lpstr>Verdana</vt:lpstr>
      <vt:lpstr>dark-blue</vt:lpstr>
      <vt:lpstr>Linked Lists</vt:lpstr>
      <vt:lpstr>PowerPoint Presentation</vt:lpstr>
      <vt:lpstr>PowerPoint Presentation</vt:lpstr>
      <vt:lpstr>PowerPoint Presentation</vt:lpstr>
      <vt:lpstr>PowerPoint Presentation</vt:lpstr>
      <vt:lpstr>Anatomy of a linked list</vt:lpstr>
      <vt:lpstr>Terminology</vt:lpstr>
      <vt:lpstr>Pointers and references</vt:lpstr>
      <vt:lpstr>Creating references</vt:lpstr>
      <vt:lpstr>Creating links in Java</vt:lpstr>
      <vt:lpstr>Singly-linked lists</vt:lpstr>
      <vt:lpstr>Singly-linked lists in Java</vt:lpstr>
      <vt:lpstr>SLL nodes in Java</vt:lpstr>
      <vt:lpstr>Creating a simple list</vt:lpstr>
      <vt:lpstr>Traversing a SLL</vt:lpstr>
      <vt:lpstr>Traversing a SLL</vt:lpstr>
      <vt:lpstr>Inserting a node into a SLL</vt:lpstr>
      <vt:lpstr>Inserting as a new first element</vt:lpstr>
      <vt:lpstr>Inserting a node after a given value</vt:lpstr>
      <vt:lpstr>Inserting after</vt:lpstr>
      <vt:lpstr>Deleting a node from a SLL</vt:lpstr>
      <vt:lpstr>Deleting an element from a SLL</vt:lpstr>
      <vt:lpstr>Deleting from a SLL</vt:lpstr>
      <vt:lpstr>Doubly-linked lists</vt:lpstr>
      <vt:lpstr>DLLs compared to SLLs</vt:lpstr>
      <vt:lpstr>Constructing SLLs and DLLs</vt:lpstr>
      <vt:lpstr>DLL nodes in Java</vt:lpstr>
      <vt:lpstr>Deleting a node from a DLL</vt:lpstr>
      <vt:lpstr>Other operations on linked lists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David Matuszek</dc:creator>
  <cp:lastModifiedBy>Stites, Jared</cp:lastModifiedBy>
  <cp:revision>49</cp:revision>
  <dcterms:created xsi:type="dcterms:W3CDTF">2002-01-27T18:55:22Z</dcterms:created>
  <dcterms:modified xsi:type="dcterms:W3CDTF">2021-09-24T14:40:53Z</dcterms:modified>
</cp:coreProperties>
</file>