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69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3D07-4856-EE4F-91C1-E25B22352D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E401-D577-AD48-A08A-CAEF5A42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1EAF-58F2-6E43-877C-CA6D11895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59D9-6C9E-4944-8B29-296C526FD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3</a:t>
            </a:r>
          </a:p>
        </p:txBody>
      </p:sp>
    </p:spTree>
    <p:extLst>
      <p:ext uri="{BB962C8B-B14F-4D97-AF65-F5344CB8AC3E}">
        <p14:creationId xmlns:p14="http://schemas.microsoft.com/office/powerpoint/2010/main" val="287175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1">
            <a:extLst>
              <a:ext uri="{FF2B5EF4-FFF2-40B4-BE49-F238E27FC236}">
                <a16:creationId xmlns:a16="http://schemas.microsoft.com/office/drawing/2014/main" id="{BDB43F24-A1ED-0846-9BE6-37D3BD42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5" y="1581180"/>
            <a:ext cx="78486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Size or Cardinality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[1, 3, 5, 7, 9]    ==   5 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[9, 11, 13]  ==  3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The number of elements in the set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1F8E2-B6E1-B047-8FB5-F8F18B02B7D0}"/>
              </a:ext>
            </a:extLst>
          </p:cNvPr>
          <p:cNvSpPr/>
          <p:nvPr/>
        </p:nvSpPr>
        <p:spPr>
          <a:xfrm>
            <a:off x="1692165" y="40202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set?</a:t>
            </a:r>
          </a:p>
        </p:txBody>
      </p:sp>
    </p:spTree>
    <p:extLst>
      <p:ext uri="{BB962C8B-B14F-4D97-AF65-F5344CB8AC3E}">
        <p14:creationId xmlns:p14="http://schemas.microsoft.com/office/powerpoint/2010/main" val="46229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7DDEF97-3B00-5145-B209-D61F60A2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034" y="1379483"/>
            <a:ext cx="8382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Because Set is an interface, you cannot instantiate it.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Set bad = new Set();			</a:t>
            </a:r>
            <a:r>
              <a:rPr lang="en-US" sz="3200" dirty="0">
                <a:solidFill>
                  <a:schemeClr val="accent3"/>
                </a:solidFill>
              </a:rPr>
              <a:t>//illegal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Set hash = new HashSet();   </a:t>
            </a:r>
            <a:r>
              <a:rPr lang="en-US" sz="3200" dirty="0">
                <a:solidFill>
                  <a:schemeClr val="accent1"/>
                </a:solidFill>
              </a:rPr>
              <a:t>	//legal</a:t>
            </a:r>
          </a:p>
          <a:p>
            <a:r>
              <a:rPr lang="en-US" sz="3200" dirty="0">
                <a:solidFill>
                  <a:schemeClr val="tx2"/>
                </a:solidFill>
              </a:rPr>
              <a:t>Set tree = new </a:t>
            </a:r>
            <a:r>
              <a:rPr lang="en-US" sz="3200" dirty="0" err="1">
                <a:solidFill>
                  <a:schemeClr val="tx2"/>
                </a:solidFill>
              </a:rPr>
              <a:t>TreeSet</a:t>
            </a:r>
            <a:r>
              <a:rPr lang="en-US" sz="3200" dirty="0">
                <a:solidFill>
                  <a:schemeClr val="tx2"/>
                </a:solidFill>
              </a:rPr>
              <a:t>();   	</a:t>
            </a:r>
            <a:r>
              <a:rPr lang="en-US" sz="3200" dirty="0">
                <a:solidFill>
                  <a:schemeClr val="accent1"/>
                </a:solidFill>
              </a:rPr>
              <a:t>//legal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6A4F0A2-7F0E-9042-B7E2-44BD39D9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786" y="5318234"/>
            <a:ext cx="7086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hash and tree store Object references</a:t>
            </a:r>
            <a:endParaRPr lang="en-US" sz="2800" dirty="0">
              <a:solidFill>
                <a:srgbClr val="3333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FB47C-386E-E140-AF2F-C62CD94E1D5F}"/>
              </a:ext>
            </a:extLst>
          </p:cNvPr>
          <p:cNvSpPr/>
          <p:nvPr/>
        </p:nvSpPr>
        <p:spPr>
          <a:xfrm>
            <a:off x="1294086" y="23858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Set</a:t>
            </a:r>
          </a:p>
        </p:txBody>
      </p:sp>
    </p:spTree>
    <p:extLst>
      <p:ext uri="{BB962C8B-B14F-4D97-AF65-F5344CB8AC3E}">
        <p14:creationId xmlns:p14="http://schemas.microsoft.com/office/powerpoint/2010/main" val="204535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B9AFF403-DE29-6F41-A539-F3B023D8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49669"/>
            <a:ext cx="8458200" cy="39395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With Java 5, you can now specify which</a:t>
            </a:r>
          </a:p>
          <a:p>
            <a:r>
              <a:rPr lang="en-US" sz="3200" dirty="0">
                <a:solidFill>
                  <a:schemeClr val="tx2"/>
                </a:solidFill>
              </a:rPr>
              <a:t>type of reference you want to store in the </a:t>
            </a:r>
            <a:r>
              <a:rPr lang="en-US" sz="3200" dirty="0" err="1">
                <a:solidFill>
                  <a:schemeClr val="tx2"/>
                </a:solidFill>
              </a:rPr>
              <a:t>TreeSet</a:t>
            </a:r>
            <a:r>
              <a:rPr lang="en-US" sz="3200" dirty="0">
                <a:solidFill>
                  <a:schemeClr val="tx2"/>
                </a:solidFill>
              </a:rPr>
              <a:t> or HashSet.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Set&lt;</a:t>
            </a:r>
            <a:r>
              <a:rPr lang="en-US" sz="3000" dirty="0">
                <a:solidFill>
                  <a:schemeClr val="accent1"/>
                </a:solidFill>
              </a:rPr>
              <a:t>Byte</a:t>
            </a:r>
            <a:r>
              <a:rPr lang="en-US" sz="3000" dirty="0">
                <a:solidFill>
                  <a:schemeClr val="tx2"/>
                </a:solidFill>
              </a:rPr>
              <a:t>&gt; bytes = new </a:t>
            </a:r>
            <a:r>
              <a:rPr lang="en-US" sz="3000" dirty="0" err="1">
                <a:solidFill>
                  <a:schemeClr val="tx2"/>
                </a:solidFill>
              </a:rPr>
              <a:t>TreeSet</a:t>
            </a:r>
            <a:r>
              <a:rPr lang="en-US" sz="3000" dirty="0">
                <a:solidFill>
                  <a:schemeClr val="tx2"/>
                </a:solidFill>
              </a:rPr>
              <a:t>&lt;</a:t>
            </a:r>
            <a:r>
              <a:rPr lang="en-US" sz="3000" dirty="0">
                <a:solidFill>
                  <a:schemeClr val="accent1"/>
                </a:solidFill>
              </a:rPr>
              <a:t>Byte</a:t>
            </a:r>
            <a:r>
              <a:rPr lang="en-US" sz="3000" dirty="0">
                <a:solidFill>
                  <a:schemeClr val="tx2"/>
                </a:solidFill>
              </a:rPr>
              <a:t>&gt;();</a:t>
            </a:r>
          </a:p>
          <a:p>
            <a:r>
              <a:rPr lang="en-US" sz="3000" dirty="0">
                <a:solidFill>
                  <a:schemeClr val="tx2"/>
                </a:solidFill>
              </a:rPr>
              <a:t>Set&lt;</a:t>
            </a:r>
            <a:r>
              <a:rPr lang="en-US" sz="3000" dirty="0">
                <a:solidFill>
                  <a:schemeClr val="accent1"/>
                </a:solidFill>
              </a:rPr>
              <a:t>Student101</a:t>
            </a:r>
            <a:r>
              <a:rPr lang="en-US" sz="3000" dirty="0">
                <a:solidFill>
                  <a:schemeClr val="tx2"/>
                </a:solidFill>
              </a:rPr>
              <a:t>&gt; its = new HashSet&lt;</a:t>
            </a:r>
            <a:r>
              <a:rPr lang="en-US" sz="3000" dirty="0">
                <a:solidFill>
                  <a:schemeClr val="accent1"/>
                </a:solidFill>
              </a:rPr>
              <a:t>Student101</a:t>
            </a:r>
            <a:r>
              <a:rPr lang="en-US" sz="3000" dirty="0">
                <a:solidFill>
                  <a:schemeClr val="tx2"/>
                </a:solidFill>
              </a:rPr>
              <a:t>&gt;();</a:t>
            </a:r>
            <a:endParaRPr lang="en-US" sz="3000" dirty="0">
              <a:solidFill>
                <a:srgbClr val="008000"/>
              </a:solidFill>
            </a:endParaRPr>
          </a:p>
          <a:p>
            <a:endParaRPr lang="en-US" sz="3000" dirty="0">
              <a:solidFill>
                <a:srgbClr val="3333CC"/>
              </a:solidFill>
            </a:endParaRPr>
          </a:p>
          <a:p>
            <a:endParaRPr lang="en-US" sz="3200" dirty="0">
              <a:solidFill>
                <a:srgbClr val="3333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3819B-686E-BF47-B207-703B3A16A5AC}"/>
              </a:ext>
            </a:extLst>
          </p:cNvPr>
          <p:cNvSpPr/>
          <p:nvPr/>
        </p:nvSpPr>
        <p:spPr>
          <a:xfrm>
            <a:off x="1294086" y="23858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Set</a:t>
            </a:r>
          </a:p>
        </p:txBody>
      </p:sp>
    </p:spTree>
    <p:extLst>
      <p:ext uri="{BB962C8B-B14F-4D97-AF65-F5344CB8AC3E}">
        <p14:creationId xmlns:p14="http://schemas.microsoft.com/office/powerpoint/2010/main" val="177652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54FE199B-B7C9-D946-ADD0-79C38F44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386" y="1970690"/>
            <a:ext cx="73914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chemeClr val="accent4"/>
                </a:solidFill>
              </a:rPr>
              <a:t>HashSet</a:t>
            </a:r>
            <a:r>
              <a:rPr lang="en-US" sz="3200" dirty="0"/>
              <a:t> – a set ordered by each</a:t>
            </a:r>
          </a:p>
          <a:p>
            <a:r>
              <a:rPr lang="en-US" sz="3200" dirty="0"/>
              <a:t>item’s </a:t>
            </a:r>
            <a:r>
              <a:rPr lang="en-US" sz="3200" dirty="0" err="1"/>
              <a:t>hashCode</a:t>
            </a:r>
            <a:r>
              <a:rPr lang="en-US" sz="3200" dirty="0"/>
              <a:t> that is extremely time efficient.</a:t>
            </a:r>
          </a:p>
          <a:p>
            <a:endParaRPr lang="en-US" sz="3200" dirty="0"/>
          </a:p>
          <a:p>
            <a:r>
              <a:rPr lang="en-US" sz="3200" u="sng" dirty="0" err="1">
                <a:solidFill>
                  <a:schemeClr val="accent4"/>
                </a:solidFill>
              </a:rPr>
              <a:t>TreeSet</a:t>
            </a:r>
            <a:r>
              <a:rPr lang="en-US" sz="3200" dirty="0"/>
              <a:t> – a naturally ordered set </a:t>
            </a:r>
            <a:br>
              <a:rPr lang="en-US" sz="3200" dirty="0"/>
            </a:br>
            <a:r>
              <a:rPr lang="en-US" sz="3200" dirty="0"/>
              <a:t>that is very efficient, but not as </a:t>
            </a:r>
            <a:br>
              <a:rPr lang="en-US" sz="3200" dirty="0"/>
            </a:br>
            <a:r>
              <a:rPr lang="en-US" sz="3200" dirty="0"/>
              <a:t>efficient as HashSet.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11725-AEA1-BC46-94EE-0F9B89CD8ADC}"/>
              </a:ext>
            </a:extLst>
          </p:cNvPr>
          <p:cNvSpPr/>
          <p:nvPr/>
        </p:nvSpPr>
        <p:spPr>
          <a:xfrm>
            <a:off x="1294086" y="23858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Set</a:t>
            </a:r>
          </a:p>
        </p:txBody>
      </p:sp>
    </p:spTree>
    <p:extLst>
      <p:ext uri="{BB962C8B-B14F-4D97-AF65-F5344CB8AC3E}">
        <p14:creationId xmlns:p14="http://schemas.microsoft.com/office/powerpoint/2010/main" val="395098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1F6A5D9-07C7-7C41-BAE7-CD8165E3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041" y="1455398"/>
            <a:ext cx="697659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HashSet and HashMap were both </a:t>
            </a:r>
          </a:p>
          <a:p>
            <a:r>
              <a:rPr lang="en-US" sz="3200" dirty="0"/>
              <a:t>created around hash tables.</a:t>
            </a:r>
          </a:p>
          <a:p>
            <a:endParaRPr lang="en-US" sz="3200" dirty="0"/>
          </a:p>
          <a:p>
            <a:r>
              <a:rPr lang="en-US" sz="3200" dirty="0"/>
              <a:t>A hash table is essentially a giant array.  </a:t>
            </a:r>
            <a:br>
              <a:rPr lang="en-US" sz="3200" dirty="0"/>
            </a:br>
            <a:r>
              <a:rPr lang="en-US" sz="3200" dirty="0"/>
              <a:t>Each item is inserted into the array </a:t>
            </a:r>
          </a:p>
          <a:p>
            <a:r>
              <a:rPr lang="en-US" sz="3200" dirty="0"/>
              <a:t>according to a hash formula.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57763CFB-7BAA-944B-87DC-57D49E41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44930"/>
              </p:ext>
            </p:extLst>
          </p:nvPr>
        </p:nvGraphicFramePr>
        <p:xfrm>
          <a:off x="2480441" y="5260427"/>
          <a:ext cx="7162800" cy="51816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Box 18">
            <a:extLst>
              <a:ext uri="{FF2B5EF4-FFF2-40B4-BE49-F238E27FC236}">
                <a16:creationId xmlns:a16="http://schemas.microsoft.com/office/drawing/2014/main" id="{6CDAD4DD-CBA4-9F43-A3E0-1360598EA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041" y="4727027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0" dirty="0"/>
              <a:t>   0	       1	    			2			3	     	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4A242-C594-5842-A947-7224F120D1B5}"/>
              </a:ext>
            </a:extLst>
          </p:cNvPr>
          <p:cNvSpPr/>
          <p:nvPr/>
        </p:nvSpPr>
        <p:spPr>
          <a:xfrm>
            <a:off x="1566041" y="30742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</a:p>
        </p:txBody>
      </p:sp>
    </p:spTree>
    <p:extLst>
      <p:ext uri="{BB962C8B-B14F-4D97-AF65-F5344CB8AC3E}">
        <p14:creationId xmlns:p14="http://schemas.microsoft.com/office/powerpoint/2010/main" val="216968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0289A20-76E6-CB48-8735-1C3C9C1D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145" y="1500352"/>
            <a:ext cx="77724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TreeSet</a:t>
            </a:r>
            <a:r>
              <a:rPr lang="en-US" sz="2800" dirty="0"/>
              <a:t> and </a:t>
            </a:r>
            <a:r>
              <a:rPr lang="en-US" sz="2800" dirty="0" err="1"/>
              <a:t>TreeMap</a:t>
            </a:r>
            <a:r>
              <a:rPr lang="en-US" sz="2800" dirty="0"/>
              <a:t> were built around binary trees.</a:t>
            </a:r>
          </a:p>
          <a:p>
            <a:endParaRPr lang="en-US" sz="2800" dirty="0"/>
          </a:p>
          <a:p>
            <a:r>
              <a:rPr lang="en-US" sz="2800" dirty="0"/>
              <a:t>A Binary Tree is a group of nodes that contain left and right references.   Each item is inserted into the tree according to its relationship to the other nodes.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E734D-4452-D34F-8D10-1BD388A9E477}"/>
              </a:ext>
            </a:extLst>
          </p:cNvPr>
          <p:cNvSpPr/>
          <p:nvPr/>
        </p:nvSpPr>
        <p:spPr>
          <a:xfrm>
            <a:off x="1671145" y="43355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binary tree?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708123-A937-CA4E-AA23-8EA0C46C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2900" y="4134015"/>
            <a:ext cx="3886200" cy="213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977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16639CB-AF89-E047-B62D-667C65258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68" y="1659285"/>
            <a:ext cx="722126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The following are important interfaces included in the </a:t>
            </a:r>
            <a:r>
              <a:rPr lang="en-US" sz="3200"/>
              <a:t>Java framework: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accent2"/>
                </a:solidFill>
              </a:rPr>
              <a:t>Collection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Set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Map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DC619-12B7-DD40-87EB-75EF611410F8}"/>
              </a:ext>
            </a:extLst>
          </p:cNvPr>
          <p:cNvSpPr/>
          <p:nvPr/>
        </p:nvSpPr>
        <p:spPr>
          <a:xfrm>
            <a:off x="1524000" y="51090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Interfaces</a:t>
            </a:r>
          </a:p>
        </p:txBody>
      </p:sp>
    </p:spTree>
    <p:extLst>
      <p:ext uri="{BB962C8B-B14F-4D97-AF65-F5344CB8AC3E}">
        <p14:creationId xmlns:p14="http://schemas.microsoft.com/office/powerpoint/2010/main" val="380110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9B2937CA-3F87-A94E-816B-D10C1F94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890" y="1261242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EAC90F0-EA04-FF41-9A49-BF104991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815" y="1261242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Collection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52FBB8-5CF7-9D4E-B156-F3DA78FA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479" y="521136"/>
            <a:ext cx="615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Map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F8B58E9-3ED0-A941-95D5-961E7823C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3090" y="1718442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610AD27B-2683-0E45-AA53-160265146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8746" y="1718442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F4B7886-AE80-C744-865E-3BCB56DD9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9490" y="3471042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1C48E48-E11E-9C40-A2CC-6FC4B95BB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490" y="3090042"/>
            <a:ext cx="203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List                    Set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C08EF6E-3610-B448-BB93-99B4B9E1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90" y="1947042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56F93BB-45B2-2E4E-8B19-4775BD908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890" y="3775842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D1B720F-95CD-0B4C-B614-B40430DA8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290" y="3547242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D310BC0-A94B-DF4C-89CA-9EFC38630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5290" y="4537842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1E51388-DFCB-C14D-804E-4EDEF6035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6890" y="3547242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E901E5A2-53BF-8548-9B44-0A26FCFD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408" y="4901413"/>
            <a:ext cx="1754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ArrayList</a:t>
            </a:r>
            <a:endParaRPr lang="en-US" dirty="0"/>
          </a:p>
          <a:p>
            <a:pPr eaLnBrk="0" hangingPunct="0"/>
            <a:r>
              <a:rPr lang="en-US" dirty="0"/>
              <a:t>LinkedList</a:t>
            </a:r>
          </a:p>
          <a:p>
            <a:pPr eaLnBrk="0" hangingPunct="0"/>
            <a:r>
              <a:rPr lang="en-US" dirty="0"/>
              <a:t>Vector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21F3362C-ADCF-F244-BE5C-C2FB8C15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965" y="5841427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AbstractSet</a:t>
            </a:r>
            <a:endParaRPr lang="en-US" dirty="0"/>
          </a:p>
          <a:p>
            <a:pPr eaLnBrk="0" hangingPunct="0"/>
            <a:r>
              <a:rPr lang="en-US" dirty="0"/>
              <a:t>HashSet</a:t>
            </a:r>
          </a:p>
          <a:p>
            <a:pPr eaLnBrk="0" hangingPunct="0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6ECC684-9739-5146-9885-BE69FEEB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878" y="5356246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A4C3614E-4DEE-9643-BF23-D9C8A65C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90" y="4080642"/>
            <a:ext cx="170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SortedSet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D1B5075-A504-E947-85F9-C74EA4AC5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690" y="3318642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5B37D02C-D1E9-2040-AF25-6243B1FE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490" y="4690242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68214B4B-055A-5047-8778-B93E736D4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7090" y="956442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9428D417-6E14-7B44-A61A-761E852AF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8490" y="956442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13762E85-78E0-594C-B0F2-CCC57294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90" y="3699642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BA317AA4-60FE-4042-A77B-548DC1E0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890" y="1413642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SortedMap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8246629-90C1-5A44-9690-391EE4D3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490" y="575442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8E2C20E-AC29-324D-B81E-A84BC259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2490" y="2480442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433350E-BAC0-B344-95F7-C6766DA3E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90" y="1489842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Implementing </a:t>
            </a:r>
          </a:p>
          <a:p>
            <a:pPr eaLnBrk="0" hangingPunct="0"/>
            <a:r>
              <a:rPr lang="en-US" sz="1600" dirty="0"/>
              <a:t>Classes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99A29D42-315D-F542-94A2-12CFF7EBC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6290" y="1870842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D6D3927C-2C76-EF4A-AE32-7C927EB9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90" y="2472505"/>
            <a:ext cx="1787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HashMap</a:t>
            </a:r>
          </a:p>
          <a:p>
            <a:pPr eaLnBrk="0" hangingPunct="0"/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31CDA5A-310C-B547-BF3A-70806C617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890" y="1642242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2CF933E7-5CFE-3B4D-A7CB-0E43A2BF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90" y="7662042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9C289-0DB3-2444-91F1-1B4697F07308}"/>
              </a:ext>
            </a:extLst>
          </p:cNvPr>
          <p:cNvSpPr/>
          <p:nvPr/>
        </p:nvSpPr>
        <p:spPr>
          <a:xfrm>
            <a:off x="-848710" y="346842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Collections</a:t>
            </a:r>
          </a:p>
        </p:txBody>
      </p:sp>
    </p:spTree>
    <p:extLst>
      <p:ext uri="{BB962C8B-B14F-4D97-AF65-F5344CB8AC3E}">
        <p14:creationId xmlns:p14="http://schemas.microsoft.com/office/powerpoint/2010/main" val="11417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8BC984-3F2C-7F41-AC5A-0EF3628EE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4" y="1605455"/>
            <a:ext cx="791527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The Collection interface is the parent of List</a:t>
            </a:r>
          </a:p>
          <a:p>
            <a:r>
              <a:rPr lang="en-US" sz="2800" dirty="0"/>
              <a:t>and Set.  The Collection interface has many methods listed including add(), clear(), remove(), and size().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493A34-0918-024D-81D0-D53C7020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52" y="3671888"/>
            <a:ext cx="2133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Collection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486F279D-E29F-7A40-8BCC-58337792B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620" y="4272455"/>
            <a:ext cx="5334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A4C24784-959A-8B46-9A0E-03FB67D8D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420" y="4272455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FE715A-3034-3242-99A9-A64B3792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420" y="4805855"/>
            <a:ext cx="1828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List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87713B7-93F9-9A48-9F84-556FE222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220" y="4805855"/>
            <a:ext cx="2362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Set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86DCBFD-00BD-FB43-A309-C55C59CC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020" y="564405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others not shown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95E61-62B9-3748-AD49-258D51F434A3}"/>
              </a:ext>
            </a:extLst>
          </p:cNvPr>
          <p:cNvSpPr/>
          <p:nvPr/>
        </p:nvSpPr>
        <p:spPr>
          <a:xfrm>
            <a:off x="1164020" y="45352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Collection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276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88FF7B0-D791-9A4D-88D8-A39ECFF0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333" y="1494800"/>
            <a:ext cx="7233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The Set interface extends the Collection interface.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0988B-5854-3C44-8006-074615A8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41" y="2819400"/>
            <a:ext cx="1447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Set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8CC2C7B-E050-E249-AF25-2885B4416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5441" y="3352800"/>
            <a:ext cx="5334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19B8B3-7164-484A-A9DC-1A2875A9B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4241" y="33528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B4C085-DD42-464A-A74A-AF3A4D11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241" y="3886200"/>
            <a:ext cx="1828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HashSet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D9D3513-E55A-E04D-B8E7-254143C1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41" y="3886200"/>
            <a:ext cx="2362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SortedSet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5868D12-AF34-834A-8C1E-A65AAFEF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3441" y="4419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4F45914-928B-774C-B3A9-4E02993F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41" y="4953000"/>
            <a:ext cx="2362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TreeSet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DDA59-6C63-5D4A-93CD-57EE6EA30CF2}"/>
              </a:ext>
            </a:extLst>
          </p:cNvPr>
          <p:cNvSpPr/>
          <p:nvPr/>
        </p:nvSpPr>
        <p:spPr>
          <a:xfrm>
            <a:off x="1524000" y="3720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 Interface</a:t>
            </a:r>
          </a:p>
        </p:txBody>
      </p:sp>
    </p:spTree>
    <p:extLst>
      <p:ext uri="{BB962C8B-B14F-4D97-AF65-F5344CB8AC3E}">
        <p14:creationId xmlns:p14="http://schemas.microsoft.com/office/powerpoint/2010/main" val="18748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1">
            <a:extLst>
              <a:ext uri="{FF2B5EF4-FFF2-40B4-BE49-F238E27FC236}">
                <a16:creationId xmlns:a16="http://schemas.microsoft.com/office/drawing/2014/main" id="{99083658-C265-0644-A477-3D87FD7E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076" y="1742090"/>
            <a:ext cx="78486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 set is a group of items all of the same type of which none are duplicates.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Common operations :</a:t>
            </a:r>
          </a:p>
          <a:p>
            <a:r>
              <a:rPr lang="en-US" sz="3200" dirty="0">
                <a:solidFill>
                  <a:schemeClr val="tx2"/>
                </a:solidFill>
              </a:rPr>
              <a:t>Union</a:t>
            </a:r>
          </a:p>
          <a:p>
            <a:r>
              <a:rPr lang="en-US" sz="3200" dirty="0">
                <a:solidFill>
                  <a:schemeClr val="tx2"/>
                </a:solidFill>
              </a:rPr>
              <a:t>Intersection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Difference or Relative Complement</a:t>
            </a:r>
          </a:p>
          <a:p>
            <a:r>
              <a:rPr lang="en-US" sz="3200" dirty="0">
                <a:solidFill>
                  <a:schemeClr val="tx2"/>
                </a:solidFill>
              </a:rPr>
              <a:t>Size or Cardinality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5ED6A-E6F5-2341-B5C5-653B7107BB1B}"/>
              </a:ext>
            </a:extLst>
          </p:cNvPr>
          <p:cNvSpPr/>
          <p:nvPr/>
        </p:nvSpPr>
        <p:spPr>
          <a:xfrm>
            <a:off x="1692165" y="40202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set?</a:t>
            </a:r>
          </a:p>
        </p:txBody>
      </p:sp>
    </p:spTree>
    <p:extLst>
      <p:ext uri="{BB962C8B-B14F-4D97-AF65-F5344CB8AC3E}">
        <p14:creationId xmlns:p14="http://schemas.microsoft.com/office/powerpoint/2010/main" val="21510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1">
            <a:extLst>
              <a:ext uri="{FF2B5EF4-FFF2-40B4-BE49-F238E27FC236}">
                <a16:creationId xmlns:a16="http://schemas.microsoft.com/office/drawing/2014/main" id="{9A4A8D9B-E1CF-814D-A4B0-496CF509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5" y="1905506"/>
            <a:ext cx="78486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Union  -  combing the elements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[5, 7, 9]   U   [9, 11, 13]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Results in [5, 7, 9, 11, 13]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4E933-3E76-3D45-A3B1-067D4DA2D7F4}"/>
              </a:ext>
            </a:extLst>
          </p:cNvPr>
          <p:cNvSpPr/>
          <p:nvPr/>
        </p:nvSpPr>
        <p:spPr>
          <a:xfrm>
            <a:off x="1692165" y="40202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set?</a:t>
            </a:r>
          </a:p>
        </p:txBody>
      </p:sp>
    </p:spTree>
    <p:extLst>
      <p:ext uri="{BB962C8B-B14F-4D97-AF65-F5344CB8AC3E}">
        <p14:creationId xmlns:p14="http://schemas.microsoft.com/office/powerpoint/2010/main" val="126984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51">
            <a:extLst>
              <a:ext uri="{FF2B5EF4-FFF2-40B4-BE49-F238E27FC236}">
                <a16:creationId xmlns:a16="http://schemas.microsoft.com/office/drawing/2014/main" id="{781D6012-1E2D-7443-A6CD-30AB1ED6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5" y="1843950"/>
            <a:ext cx="7848600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Intersection  -  same elements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[5, 7, 9]   </a:t>
            </a:r>
            <a:r>
              <a:rPr lang="en-US" sz="4000" dirty="0">
                <a:solidFill>
                  <a:schemeClr val="tx2"/>
                </a:solidFill>
              </a:rPr>
              <a:t>∩</a:t>
            </a:r>
            <a:r>
              <a:rPr lang="en-US" sz="3200" dirty="0">
                <a:solidFill>
                  <a:schemeClr val="tx2"/>
                </a:solidFill>
              </a:rPr>
              <a:t>   [9, 11, 13]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Results in [ 9 ]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9CB1C-02A6-9C4E-8805-10424A0085ED}"/>
              </a:ext>
            </a:extLst>
          </p:cNvPr>
          <p:cNvSpPr/>
          <p:nvPr/>
        </p:nvSpPr>
        <p:spPr>
          <a:xfrm>
            <a:off x="1692165" y="40202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set?</a:t>
            </a:r>
          </a:p>
        </p:txBody>
      </p:sp>
    </p:spTree>
    <p:extLst>
      <p:ext uri="{BB962C8B-B14F-4D97-AF65-F5344CB8AC3E}">
        <p14:creationId xmlns:p14="http://schemas.microsoft.com/office/powerpoint/2010/main" val="38248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1">
            <a:extLst>
              <a:ext uri="{FF2B5EF4-FFF2-40B4-BE49-F238E27FC236}">
                <a16:creationId xmlns:a16="http://schemas.microsoft.com/office/drawing/2014/main" id="{0DED8CB4-2663-604B-9C9B-7D810EA42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5" y="1413063"/>
            <a:ext cx="7848600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Difference or Relative Complement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[5, 7, 9]   \ or -   [9, 11, 13]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Results in [5, 7]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In one, but not in two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ADE10-2B6C-4D49-B683-B5DA413E8618}"/>
              </a:ext>
            </a:extLst>
          </p:cNvPr>
          <p:cNvSpPr/>
          <p:nvPr/>
        </p:nvSpPr>
        <p:spPr>
          <a:xfrm>
            <a:off x="1692165" y="40202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set?</a:t>
            </a:r>
          </a:p>
        </p:txBody>
      </p:sp>
    </p:spTree>
    <p:extLst>
      <p:ext uri="{BB962C8B-B14F-4D97-AF65-F5344CB8AC3E}">
        <p14:creationId xmlns:p14="http://schemas.microsoft.com/office/powerpoint/2010/main" val="277742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523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 New Roman</vt:lpstr>
      <vt:lpstr>Tw Cen MT</vt:lpstr>
      <vt:lpstr>Circuit</vt:lpstr>
      <vt:lpstr>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Stites, Jared</dc:creator>
  <cp:lastModifiedBy>Stites, Jared</cp:lastModifiedBy>
  <cp:revision>17</cp:revision>
  <dcterms:created xsi:type="dcterms:W3CDTF">2020-09-09T14:39:49Z</dcterms:created>
  <dcterms:modified xsi:type="dcterms:W3CDTF">2021-09-01T13:33:27Z</dcterms:modified>
</cp:coreProperties>
</file>