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882103-5630-47B4-A7BA-586F0EBE9727}">
  <a:tblStyle styleId="{57882103-5630-47B4-A7BA-586F0EBE9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Averag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65c864ee3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65c864e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65c864e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65c864e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65c864ee3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65c864e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65c864ee3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65c864e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65c864ee3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65c864ee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65c864ee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65c864ee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0c2105d0f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0c2105d0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65c864ee3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65c864ee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65c864ee3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65c864e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0c2105d0f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0c2105d0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0c2105d0f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0c2105d0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0c2105d0f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0c2105d0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65c864ee3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65c864e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65c864ee3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65c864ee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65c864ee3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65c864ee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0c2105d0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0c2105d0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05e2c2d73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05e2c2d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05e2c2d7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05e2c2d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65c864ee3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65c864e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ATB (Auto-Trading Bot)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22,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Balance</a:t>
            </a:r>
            <a:endParaRPr/>
          </a:p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</a:t>
            </a:r>
            <a:r>
              <a:rPr lang="en"/>
              <a:t>Cash Balance: $25,000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Positions: None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Percent of Cash per trade: 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63" y="1347563"/>
            <a:ext cx="3867371" cy="30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7575"/>
            <a:ext cx="4315925" cy="261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 Returns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4387"/>
            <a:ext cx="8839204" cy="189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 Returns 2023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4375"/>
            <a:ext cx="8839204" cy="189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 Returns Dataframe View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338"/>
            <a:ext cx="8839201" cy="2814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1" name="Google Shape;181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of 01/19/2024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Cash Balance: $212,478.62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Returns: $399,718.88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Shares Bought: 26,429 shares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Shares Sold: 25,251 shares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Model Selection and Training and Evaluation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Supervised Learning - Support Vector Machine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Performance Against Historical Data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39999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without technical indicators</a:t>
            </a:r>
            <a:endParaRPr/>
          </a:p>
        </p:txBody>
      </p:sp>
      <p:sp>
        <p:nvSpPr>
          <p:cNvPr id="193" name="Google Shape;193;p30"/>
          <p:cNvSpPr txBox="1"/>
          <p:nvPr>
            <p:ph idx="2" type="body"/>
          </p:nvPr>
        </p:nvSpPr>
        <p:spPr>
          <a:xfrm>
            <a:off x="4832400" y="1152475"/>
            <a:ext cx="39999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with technical indicators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104614"/>
            <a:ext cx="3999900" cy="1321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99573"/>
            <a:ext cx="3999899" cy="33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Training and Testing Results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9900"/>
            <a:ext cx="3851526" cy="16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77350"/>
            <a:ext cx="3851526" cy="175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875" y="1529900"/>
            <a:ext cx="4060005" cy="16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1875" y="3277350"/>
            <a:ext cx="4060000" cy="1647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Disclaimer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All strategies in this presentation are for educational purposes only. You should consult a licensed professional before implementing.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Training and Testing Results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9900"/>
            <a:ext cx="3851526" cy="16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77350"/>
            <a:ext cx="3851526" cy="175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875" y="1529900"/>
            <a:ext cx="4060005" cy="16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1875" y="3277350"/>
            <a:ext cx="4060000" cy="1647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Returns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75" y="1172600"/>
            <a:ext cx="3888500" cy="29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049" y="1170000"/>
            <a:ext cx="3888500" cy="298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Code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725" y="362100"/>
            <a:ext cx="3595318" cy="441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Results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39999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Indicators: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 -0.36202579736709595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0.8861788511276245</a:t>
            </a:r>
            <a:endParaRPr/>
          </a:p>
        </p:txBody>
      </p:sp>
      <p:sp>
        <p:nvSpPr>
          <p:cNvPr id="233" name="Google Shape;233;p35"/>
          <p:cNvSpPr txBox="1"/>
          <p:nvPr>
            <p:ph idx="2" type="body"/>
          </p:nvPr>
        </p:nvSpPr>
        <p:spPr>
          <a:xfrm>
            <a:off x="4832400" y="1152475"/>
            <a:ext cx="39999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Indicators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 -758.6589965820312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0.8760330677032471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38" y="2104425"/>
            <a:ext cx="3814425" cy="28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250" y="2104425"/>
            <a:ext cx="3742207" cy="28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</a:t>
            </a:r>
            <a:r>
              <a:rPr lang="en"/>
              <a:t>Neural Network Code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175" y="152400"/>
            <a:ext cx="40269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</a:t>
            </a:r>
            <a:r>
              <a:rPr lang="en"/>
              <a:t>Neural Network Results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39999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Indicators: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 0.10725484043359756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0.8861788511276245</a:t>
            </a:r>
            <a:endParaRPr/>
          </a:p>
        </p:txBody>
      </p:sp>
      <p:sp>
        <p:nvSpPr>
          <p:cNvPr id="248" name="Google Shape;248;p37"/>
          <p:cNvSpPr txBox="1"/>
          <p:nvPr>
            <p:ph idx="2" type="body"/>
          </p:nvPr>
        </p:nvSpPr>
        <p:spPr>
          <a:xfrm>
            <a:off x="4832400" y="1152475"/>
            <a:ext cx="39999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Indicators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 -0.04243694245815277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0.8760330677032471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38" y="2082850"/>
            <a:ext cx="3814425" cy="28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250" y="2082850"/>
            <a:ext cx="3742207" cy="28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The Path Forward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Add More Partners to Help Develop Models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Add Less / More Features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Try Different Supervised Learning Models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Test With Different Stocks / Cryptocurrency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Model Deployment and Monitoring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** We are recruiting! Please reach out if interested! **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39"/>
          <p:cNvGraphicFramePr/>
          <p:nvPr/>
        </p:nvGraphicFramePr>
        <p:xfrm>
          <a:off x="484113" y="12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{57882103-5630-47B4-A7BA-586F0EBE9727}</a:tableStyleId>
              </a:tblPr>
              <a:tblGrid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</a:tblGrid>
              <a:tr h="36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0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descr="Timeline background shape" id="262" name="Google Shape;262;p39"/>
          <p:cNvSpPr/>
          <p:nvPr/>
        </p:nvSpPr>
        <p:spPr>
          <a:xfrm>
            <a:off x="489153" y="1744400"/>
            <a:ext cx="28719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Timeline background shape" id="264" name="Google Shape;264;p39"/>
          <p:cNvSpPr/>
          <p:nvPr/>
        </p:nvSpPr>
        <p:spPr>
          <a:xfrm>
            <a:off x="3556750" y="1744400"/>
            <a:ext cx="48042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9"/>
          <p:cNvSpPr txBox="1"/>
          <p:nvPr>
            <p:ph idx="4294967295" type="body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In-production services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9"/>
          <p:cNvSpPr txBox="1"/>
          <p:nvPr>
            <p:ph idx="4294967295" type="body"/>
          </p:nvPr>
        </p:nvSpPr>
        <p:spPr>
          <a:xfrm>
            <a:off x="2589450" y="2328350"/>
            <a:ext cx="2010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o-live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67" name="Google Shape;267;p39"/>
          <p:cNvGrpSpPr/>
          <p:nvPr/>
        </p:nvGrpSpPr>
        <p:grpSpPr>
          <a:xfrm>
            <a:off x="4497078" y="2920213"/>
            <a:ext cx="3432244" cy="441657"/>
            <a:chOff x="6448870" y="3733723"/>
            <a:chExt cx="2453355" cy="351302"/>
          </a:xfrm>
        </p:grpSpPr>
        <p:sp>
          <p:nvSpPr>
            <p:cNvPr id="268" name="Google Shape;268;p39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39"/>
          <p:cNvSpPr txBox="1"/>
          <p:nvPr>
            <p:ph idx="4294967295" type="body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p39"/>
          <p:cNvSpPr txBox="1"/>
          <p:nvPr>
            <p:ph idx="4294967295" type="body"/>
          </p:nvPr>
        </p:nvSpPr>
        <p:spPr>
          <a:xfrm>
            <a:off x="4497125" y="3369950"/>
            <a:ext cx="34323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______ Strategy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Thinking of a Strategy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QUESTIONS????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41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Montgomery Gash, 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6" name="Google Shape;286;p41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41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88" name="Google Shape;288;p41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Alex Horning, 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9" name="Google Shape;289;p41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41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91" name="Google Shape;291;p41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Adrian Manlangit, 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92" name="Google Shape;292;p41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41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94" name="Google Shape;294;p41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John Doe, Investor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95" name="Google Shape;295;p41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41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Mystery investor…..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And possibly you!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Smart Automation: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Intelligent algorithms for data-driven trading decisions.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Diversification Simplified: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diverse assets effortlessly.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Effortless Risk Management: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Customizable tools for a secure trading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24/7 Accessibility: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 anytime, anywhere for maximum opportunities.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Investor Benefits: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 Efficiency: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time on analysis; let the bot handle execution.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Data-Driven Decisions: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informed choices backed by data insights.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Continuous Improvement: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 and refine strategies based on real-time metrics.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</a:t>
            </a:r>
            <a:r>
              <a:rPr lang="en"/>
              <a:t>ATB (Auto-Trading Bot) APP</a:t>
            </a:r>
            <a:r>
              <a:rPr lang="en"/>
              <a:t>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User-Friendly Interface: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Intuitive platform catering to all levels of investors.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Security First: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Robust encryption and regulatory compliance.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Transparent Performance: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Real-time analytics for portfolio monitoring.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Why choose us?</a:t>
            </a:r>
            <a:r>
              <a:rPr b="1" lang="en" sz="4200"/>
              <a:t>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We’re creating profitable trading strategies by predicting and leveraging price movements in financial markets.</a:t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Strategies</a:t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BLSH Strategy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Identify and capitalize on significant price movements when an asset's price reaches its highest level of support, signaling the potential for a profit..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9" name="Google Shape;99;p1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______ Strategy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 the works ….</a:t>
            </a:r>
            <a:endParaRPr sz="1600"/>
          </a:p>
        </p:txBody>
      </p:sp>
      <p:grpSp>
        <p:nvGrpSpPr>
          <p:cNvPr id="104" name="Google Shape;104;p1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Thinking of a Strategy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Please stay tuned for more….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grpSp>
        <p:nvGrpSpPr>
          <p:cNvPr id="114" name="Google Shape;114;p20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15" name="Google Shape;115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Collection and Preparation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 Source: Yahoo Finance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AAPL 2020 - 2023 stock prices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9" name="Google Shape;119;p20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20" name="Google Shape;120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Selection and Training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Supervised Learning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Feature Engineering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20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25" name="Google Shape;125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Performance Against Historical Data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Test Different in Market Conditions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9" name="Google Shape;129;p20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30" name="Google Shape;130;p20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Deployment and Monitoring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Deploy Model in Live Environment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Update as Market Conditions Change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4" name="Google Shape;134;p20"/>
          <p:cNvCxnSpPr>
            <a:stCxn id="132" idx="1"/>
            <a:endCxn id="133" idx="3"/>
          </p:cNvCxnSpPr>
          <p:nvPr/>
        </p:nvCxnSpPr>
        <p:spPr>
          <a:xfrm>
            <a:off x="539675" y="4273700"/>
            <a:ext cx="8052600" cy="2100"/>
          </a:xfrm>
          <a:prstGeom prst="straightConnector1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Data Collection and Preparation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Data Source: Yahoo Finance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AAPL 2020 - 2023 stock prices</a:t>
            </a:r>
            <a:endParaRPr b="1"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