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7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4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4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1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7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7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9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2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2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2D3-683D-432C-A93A-1BE8571C818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211C-EF0A-4106-A0E4-7AAB5F3A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1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2" y="0"/>
            <a:ext cx="8395855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666268" y="1027522"/>
            <a:ext cx="999241" cy="8955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81" y="56558"/>
            <a:ext cx="107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V2V</a:t>
            </a:r>
            <a:endParaRPr lang="ko-KR" altLang="en-US" sz="2000" b="1" dirty="0"/>
          </a:p>
        </p:txBody>
      </p:sp>
      <p:sp>
        <p:nvSpPr>
          <p:cNvPr id="8" name="타원 7"/>
          <p:cNvSpPr/>
          <p:nvPr/>
        </p:nvSpPr>
        <p:spPr>
          <a:xfrm>
            <a:off x="6422880" y="1035543"/>
            <a:ext cx="999241" cy="8955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6908" y="96254"/>
            <a:ext cx="3705726" cy="57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Cooperative Adaptive</a:t>
            </a:r>
          </a:p>
          <a:p>
            <a:r>
              <a:rPr lang="en-US" altLang="ko-KR" sz="1050" dirty="0"/>
              <a:t>Cruise Control (C-ACC) program for physical collision avoidance.</a:t>
            </a:r>
            <a:endParaRPr lang="ko-KR" altLang="en-US" sz="1050" dirty="0"/>
          </a:p>
        </p:txBody>
      </p:sp>
      <p:cxnSp>
        <p:nvCxnSpPr>
          <p:cNvPr id="11" name="직선 연결선 10"/>
          <p:cNvCxnSpPr>
            <a:stCxn id="6" idx="1"/>
          </p:cNvCxnSpPr>
          <p:nvPr/>
        </p:nvCxnSpPr>
        <p:spPr>
          <a:xfrm flipH="1" flipV="1">
            <a:off x="2919663" y="673335"/>
            <a:ext cx="1892940" cy="485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2"/>
            <a:endCxn id="6" idx="6"/>
          </p:cNvCxnSpPr>
          <p:nvPr/>
        </p:nvCxnSpPr>
        <p:spPr>
          <a:xfrm flipH="1" flipV="1">
            <a:off x="5665509" y="1475295"/>
            <a:ext cx="757371" cy="8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17"/>
          <p:cNvSpPr/>
          <p:nvPr/>
        </p:nvSpPr>
        <p:spPr>
          <a:xfrm>
            <a:off x="2326107" y="3160295"/>
            <a:ext cx="1155030" cy="1010656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8125329" y="3152275"/>
            <a:ext cx="1155030" cy="1010656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0421" y="2967789"/>
            <a:ext cx="1941095" cy="1338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Cooperative</a:t>
            </a:r>
          </a:p>
          <a:p>
            <a:r>
              <a:rPr lang="en-US" altLang="ko-KR" sz="1050" dirty="0"/>
              <a:t>On-board Camera Sharing (C-OCS) program for sharing road hazards or</a:t>
            </a:r>
          </a:p>
          <a:p>
            <a:r>
              <a:rPr lang="en-US" altLang="ko-KR" sz="1050" dirty="0"/>
              <a:t>obstacles to avoid road accidents.</a:t>
            </a:r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26316" y="71660"/>
            <a:ext cx="1780673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The vehicular</a:t>
            </a:r>
          </a:p>
          <a:p>
            <a:r>
              <a:rPr lang="en-US" altLang="ko-KR" dirty="0"/>
              <a:t>applications, such as C-ACC and C-OCS, can be registered into the DNS</a:t>
            </a:r>
          </a:p>
          <a:p>
            <a:r>
              <a:rPr lang="en-US" altLang="ko-KR" dirty="0"/>
              <a:t>Server (i.e., RDNSS) through DNSNA protocol in [ID-DNSNA] along with</a:t>
            </a:r>
          </a:p>
          <a:p>
            <a:r>
              <a:rPr lang="en-US" altLang="ko-KR" dirty="0"/>
              <a:t>IPv6 ND DNS options in [RFC6106].</a:t>
            </a:r>
          </a:p>
          <a:p>
            <a:r>
              <a:rPr lang="en-US" altLang="ko-KR" dirty="0"/>
              <a:t>by referring to their own RDNSS through the DNSNA protocol [ID-DNSNA].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62572" y="2705494"/>
            <a:ext cx="292231" cy="82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70015" y="2707064"/>
            <a:ext cx="292231" cy="82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70" y="0"/>
            <a:ext cx="845706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81" y="56558"/>
            <a:ext cx="107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V2I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7331242" y="3513221"/>
            <a:ext cx="2550695" cy="882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06526" y="49661"/>
            <a:ext cx="1876927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collection of servers (Server1 to</a:t>
            </a:r>
          </a:p>
          <a:p>
            <a:r>
              <a:rPr lang="en-US" altLang="ko-KR" dirty="0"/>
              <a:t>Server N) for various services in the road networks, such as road</a:t>
            </a:r>
          </a:p>
          <a:p>
            <a:r>
              <a:rPr lang="en-US" altLang="ko-KR" dirty="0"/>
              <a:t>emergency notification and navigation services. </a:t>
            </a:r>
            <a:r>
              <a:rPr lang="en-US" altLang="ko-KR" dirty="0"/>
              <a:t>can be registered into the DNS Server (i.e.,</a:t>
            </a:r>
          </a:p>
          <a:p>
            <a:r>
              <a:rPr lang="en-US" altLang="ko-KR" dirty="0"/>
              <a:t>RDNSS) through DNSNA protocol in [ID-DNSNA] along with IPv6 ND DNS</a:t>
            </a:r>
          </a:p>
          <a:p>
            <a:r>
              <a:rPr lang="en-US" altLang="ko-KR" dirty="0"/>
              <a:t>options in [RFC6106].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3942" y="2743199"/>
            <a:ext cx="2550695" cy="814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1970202" y="2413262"/>
            <a:ext cx="2383741" cy="3205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682" y="1244338"/>
            <a:ext cx="180052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internal network by referring to their own RDNSS through the DNSNA protocol [ID-DNSNA].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6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750"/>
            <a:ext cx="12192000" cy="52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8478" y="75414"/>
            <a:ext cx="11378153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Type: </a:t>
            </a:r>
          </a:p>
          <a:p>
            <a:r>
              <a:rPr lang="en-US" altLang="ko-KR" sz="1600" dirty="0"/>
              <a:t>8-bit identifier of the VPI option type as assigned</a:t>
            </a:r>
          </a:p>
          <a:p>
            <a:r>
              <a:rPr lang="en-US" altLang="ko-KR" sz="1600" dirty="0"/>
              <a:t>by the IANA: TBD</a:t>
            </a:r>
          </a:p>
          <a:p>
            <a:r>
              <a:rPr lang="en-US" altLang="ko-KR" sz="1600" dirty="0"/>
              <a:t>Length:  </a:t>
            </a:r>
          </a:p>
          <a:p>
            <a:r>
              <a:rPr lang="en-US" altLang="ko-KR" sz="1600" dirty="0"/>
              <a:t>8-bit unsigned integer. The length of the option</a:t>
            </a:r>
          </a:p>
          <a:p>
            <a:r>
              <a:rPr lang="en-US" altLang="ko-KR" sz="1600" dirty="0"/>
              <a:t>(including the Type and Length fields) is in units of</a:t>
            </a:r>
          </a:p>
          <a:p>
            <a:r>
              <a:rPr lang="en-US" altLang="ko-KR" sz="1600" dirty="0"/>
              <a:t>8 octets. The value is 3.</a:t>
            </a:r>
          </a:p>
          <a:p>
            <a:r>
              <a:rPr lang="en-US" altLang="ko-KR" sz="1600" dirty="0"/>
              <a:t>Prefix: </a:t>
            </a:r>
          </a:p>
          <a:p>
            <a:r>
              <a:rPr lang="en-US" altLang="ko-KR" sz="1600" dirty="0"/>
              <a:t>Length 8-bit unsigned integer. The number of leading bits</a:t>
            </a:r>
          </a:p>
          <a:p>
            <a:r>
              <a:rPr lang="en-US" altLang="ko-KR" sz="1600" dirty="0"/>
              <a:t>in the Prefix that are valid. The value ranges</a:t>
            </a:r>
          </a:p>
          <a:p>
            <a:r>
              <a:rPr lang="en-US" altLang="ko-KR" sz="1600" dirty="0"/>
              <a:t>from 0 to 128.</a:t>
            </a:r>
          </a:p>
          <a:p>
            <a:r>
              <a:rPr lang="en-US" altLang="ko-KR" sz="1600" dirty="0"/>
              <a:t>Distance: </a:t>
            </a:r>
          </a:p>
          <a:p>
            <a:r>
              <a:rPr lang="en-US" altLang="ko-KR" sz="1600" dirty="0"/>
              <a:t>8-bit unsigned integer. The distance between the</a:t>
            </a:r>
          </a:p>
          <a:p>
            <a:r>
              <a:rPr lang="en-US" altLang="ko-KR" sz="1600" dirty="0"/>
              <a:t>subnet announcing this prefix and the subnet</a:t>
            </a:r>
          </a:p>
          <a:p>
            <a:r>
              <a:rPr lang="en-US" altLang="ko-KR" sz="1600" dirty="0"/>
              <a:t>corresponding to this prefix in terms of the number</a:t>
            </a:r>
          </a:p>
          <a:p>
            <a:r>
              <a:rPr lang="en-US" altLang="ko-KR" sz="1600" dirty="0"/>
              <a:t>of hops.</a:t>
            </a:r>
          </a:p>
          <a:p>
            <a:r>
              <a:rPr lang="en-US" altLang="ko-KR" sz="1600" dirty="0"/>
              <a:t>Reserved: </a:t>
            </a:r>
          </a:p>
          <a:p>
            <a:r>
              <a:rPr lang="en-US" altLang="ko-KR" sz="1600" dirty="0"/>
              <a:t>This field is unused. It MUST be initialized to</a:t>
            </a:r>
          </a:p>
          <a:p>
            <a:r>
              <a:rPr lang="en-US" altLang="ko-KR" sz="1600" dirty="0"/>
              <a:t>zero by the sender and MUST be ignored by the</a:t>
            </a:r>
          </a:p>
          <a:p>
            <a:r>
              <a:rPr lang="en-US" altLang="ko-KR" sz="1600" dirty="0"/>
              <a:t>receiver.</a:t>
            </a:r>
          </a:p>
          <a:p>
            <a:r>
              <a:rPr lang="en-US" altLang="ko-KR" sz="1600" dirty="0"/>
              <a:t>Prefix: </a:t>
            </a:r>
          </a:p>
          <a:p>
            <a:r>
              <a:rPr lang="en-US" altLang="ko-KR" sz="1600" dirty="0"/>
              <a:t>An IP address or a prefix of an IP address. The</a:t>
            </a:r>
          </a:p>
          <a:p>
            <a:r>
              <a:rPr lang="en-US" altLang="ko-KR" sz="1600" dirty="0"/>
              <a:t>Prefix Length field contains the number of valid</a:t>
            </a:r>
          </a:p>
          <a:p>
            <a:r>
              <a:rPr lang="en-US" altLang="ko-KR" sz="1600" dirty="0"/>
              <a:t>leading bits in the prefix. The bits in the prefix</a:t>
            </a:r>
          </a:p>
          <a:p>
            <a:r>
              <a:rPr lang="en-US" altLang="ko-KR" sz="1600" dirty="0"/>
              <a:t>after the prefix length are reserved and MUST be</a:t>
            </a:r>
          </a:p>
          <a:p>
            <a:r>
              <a:rPr lang="en-US" altLang="ko-KR" sz="1600" dirty="0"/>
              <a:t>initialized to zero by the sender and ignored by</a:t>
            </a:r>
          </a:p>
          <a:p>
            <a:r>
              <a:rPr lang="en-US" altLang="ko-KR" sz="1600" dirty="0"/>
              <a:t>the receiver.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51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900112"/>
            <a:ext cx="12049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6445" y="113119"/>
            <a:ext cx="748488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Type:</a:t>
            </a:r>
          </a:p>
          <a:p>
            <a:r>
              <a:rPr lang="en-US" altLang="ko-KR" dirty="0"/>
              <a:t>8-bit identifier of the VSI option type as assigned</a:t>
            </a:r>
          </a:p>
          <a:p>
            <a:r>
              <a:rPr lang="en-US" altLang="ko-KR" dirty="0"/>
              <a:t>by the IANA: TBD</a:t>
            </a:r>
          </a:p>
          <a:p>
            <a:r>
              <a:rPr lang="en-US" altLang="ko-KR" dirty="0"/>
              <a:t>Length: </a:t>
            </a:r>
          </a:p>
          <a:p>
            <a:r>
              <a:rPr lang="en-US" altLang="ko-KR" dirty="0"/>
              <a:t>8-bit unsigned integer. The length of the option</a:t>
            </a:r>
          </a:p>
          <a:p>
            <a:r>
              <a:rPr lang="en-US" altLang="ko-KR" dirty="0"/>
              <a:t>(including the Type and Length fields) is in units of</a:t>
            </a:r>
          </a:p>
          <a:p>
            <a:r>
              <a:rPr lang="en-US" altLang="ko-KR" dirty="0"/>
              <a:t>8 octets. The value is 3.</a:t>
            </a:r>
          </a:p>
          <a:p>
            <a:r>
              <a:rPr lang="en-US" altLang="ko-KR" dirty="0"/>
              <a:t>Reserved1: </a:t>
            </a:r>
          </a:p>
          <a:p>
            <a:r>
              <a:rPr lang="en-US" altLang="ko-KR" dirty="0"/>
              <a:t>This field is unused. It MUST be initialized to</a:t>
            </a:r>
          </a:p>
          <a:p>
            <a:r>
              <a:rPr lang="en-US" altLang="ko-KR" dirty="0"/>
              <a:t>zero by the sender and MUST be ignored by the</a:t>
            </a:r>
          </a:p>
          <a:p>
            <a:r>
              <a:rPr lang="en-US" altLang="ko-KR" dirty="0"/>
              <a:t>receiver.</a:t>
            </a:r>
          </a:p>
          <a:p>
            <a:r>
              <a:rPr lang="en-US" altLang="ko-KR" dirty="0"/>
              <a:t>Protocol: </a:t>
            </a:r>
          </a:p>
          <a:p>
            <a:r>
              <a:rPr lang="en-US" altLang="ko-KR" dirty="0"/>
              <a:t>8-bit unsigned integer to indicate the upper-layer</a:t>
            </a:r>
          </a:p>
          <a:p>
            <a:r>
              <a:rPr lang="en-US" altLang="ko-KR" dirty="0"/>
              <a:t>protocol, such as transport-layer protocol (e.g.,</a:t>
            </a:r>
          </a:p>
          <a:p>
            <a:r>
              <a:rPr lang="en-US" altLang="ko-KR" dirty="0"/>
              <a:t>TCP, UDP, and SCTP).</a:t>
            </a:r>
          </a:p>
          <a:p>
            <a:r>
              <a:rPr lang="en-US" altLang="ko-KR" dirty="0"/>
              <a:t>Reserved2: </a:t>
            </a:r>
          </a:p>
          <a:p>
            <a:r>
              <a:rPr lang="en-US" altLang="ko-KR" dirty="0"/>
              <a:t>This field is unused. It MUST be initialized to</a:t>
            </a:r>
          </a:p>
          <a:p>
            <a:r>
              <a:rPr lang="en-US" altLang="ko-KR" dirty="0"/>
              <a:t>zero by the sender and MUST be ignored by the</a:t>
            </a:r>
          </a:p>
          <a:p>
            <a:r>
              <a:rPr lang="en-US" altLang="ko-KR" dirty="0"/>
              <a:t>receiver.</a:t>
            </a:r>
          </a:p>
          <a:p>
            <a:r>
              <a:rPr lang="en-US" altLang="ko-KR" dirty="0"/>
              <a:t>Port Number: </a:t>
            </a:r>
          </a:p>
          <a:p>
            <a:r>
              <a:rPr lang="en-US" altLang="ko-KR" dirty="0"/>
              <a:t>16-bit unsigned integer to indicate the port number</a:t>
            </a:r>
          </a:p>
          <a:p>
            <a:r>
              <a:rPr lang="en-US" altLang="ko-KR" dirty="0"/>
              <a:t>for the protocol.</a:t>
            </a:r>
          </a:p>
          <a:p>
            <a:r>
              <a:rPr lang="en-US" altLang="ko-KR" dirty="0"/>
              <a:t>Service Address</a:t>
            </a:r>
          </a:p>
          <a:p>
            <a:r>
              <a:rPr lang="en-US" altLang="ko-KR" dirty="0"/>
              <a:t>128-bit IPv6 address of a vehicular service.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8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486</Words>
  <Application>Microsoft Office PowerPoint</Application>
  <PresentationFormat>와이드스크린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CESC</dc:creator>
  <cp:lastModifiedBy>KWON CESC</cp:lastModifiedBy>
  <cp:revision>5</cp:revision>
  <dcterms:created xsi:type="dcterms:W3CDTF">2017-04-08T08:05:57Z</dcterms:created>
  <dcterms:modified xsi:type="dcterms:W3CDTF">2017-04-09T09:14:41Z</dcterms:modified>
</cp:coreProperties>
</file>