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sldIdLst>
    <p:sldId id="256" r:id="rId2"/>
    <p:sldId id="261" r:id="rId3"/>
    <p:sldId id="259" r:id="rId4"/>
    <p:sldId id="269" r:id="rId5"/>
    <p:sldId id="260" r:id="rId6"/>
    <p:sldId id="268" r:id="rId7"/>
    <p:sldId id="265" r:id="rId8"/>
    <p:sldId id="266" r:id="rId9"/>
    <p:sldId id="264" r:id="rId10"/>
    <p:sldId id="272" r:id="rId11"/>
    <p:sldId id="257" r:id="rId12"/>
    <p:sldId id="270" r:id="rId13"/>
    <p:sldId id="276" r:id="rId14"/>
    <p:sldId id="277" r:id="rId15"/>
    <p:sldId id="278" r:id="rId16"/>
    <p:sldId id="279" r:id="rId17"/>
    <p:sldId id="271" r:id="rId18"/>
  </p:sldIdLst>
  <p:sldSz cx="9144000" cy="6858000" type="screen4x3"/>
  <p:notesSz cx="7099300" cy="10234613"/>
  <p:embeddedFontLst>
    <p:embeddedFont>
      <p:font typeface="ＭＳ Ｐゴシック" panose="020B0600070205080204" pitchFamily="34" charset="-128"/>
      <p:regular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Helvetica" panose="020B0604020202020204" charset="0"/>
      <p:regular r:id="rId22"/>
      <p:bold r:id="rId23"/>
      <p:italic r:id="rId24"/>
      <p:boldItalic r:id="rId2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 showGuides="1">
      <p:cViewPr varScale="1">
        <p:scale>
          <a:sx n="127" d="100"/>
          <a:sy n="127" d="100"/>
        </p:scale>
        <p:origin x="1146" y="11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42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7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62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9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/>
              <a:t>Prof. Dr. B. </a:t>
            </a:r>
            <a:r>
              <a:rPr lang="de-DE" sz="1000" b="1" dirty="0" err="1"/>
              <a:t>Rumpe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Lehrstuhl für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1"/>
          <p:cNvSpPr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/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Sascha Schneiders</a:t>
            </a:r>
          </a:p>
          <a:p>
            <a:r>
              <a:rPr lang="de-DE" dirty="0" smtClean="0"/>
              <a:t>2018 - May - 22th</a:t>
            </a:r>
            <a:endParaRPr lang="en-US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4CC4D7BE-33BD-4E9C-8271-CC9C899F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>
            <a:noAutofit/>
          </a:bodyPr>
          <a:lstStyle/>
          <a:p>
            <a:r>
              <a:rPr lang="en-US" sz="2700" noProof="0" dirty="0" smtClean="0"/>
              <a:t>Documentation for </a:t>
            </a:r>
            <a:r>
              <a:rPr lang="en-US" sz="2700" noProof="0" dirty="0" smtClean="0"/>
              <a:t>repository </a:t>
            </a:r>
            <a:r>
              <a:rPr lang="en-US" sz="4400" noProof="0" dirty="0" smtClean="0"/>
              <a:t>EMAM2CPP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79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4B1300-515A-4312-8053-0994BFA6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MathOptimizer</a:t>
            </a:r>
            <a:r>
              <a:rPr lang="en-US" dirty="0"/>
              <a:t> &amp; </a:t>
            </a:r>
            <a:r>
              <a:rPr lang="en-US" dirty="0" err="1"/>
              <a:t>MathOptimizationRule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C67D17-018A-49BE-957C-0B11DE97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Stores all registered </a:t>
            </a:r>
            <a:r>
              <a:rPr lang="en-US" dirty="0" err="1"/>
              <a:t>MathOptimizationRules</a:t>
            </a:r>
            <a:r>
              <a:rPr lang="en-US" dirty="0"/>
              <a:t> that are applied when the generator uses algebraic optimizations</a:t>
            </a:r>
          </a:p>
          <a:p>
            <a:pPr>
              <a:lnSpc>
                <a:spcPct val="150000"/>
              </a:lnSpc>
            </a:pPr>
            <a:r>
              <a:rPr lang="en-US" dirty="0"/>
              <a:t>Some rules are: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MathAssignmentPartResultReuse</a:t>
            </a:r>
            <a:r>
              <a:rPr lang="en-US" dirty="0"/>
              <a:t>(a*</a:t>
            </a:r>
            <a:r>
              <a:rPr lang="en-US" dirty="0" err="1"/>
              <a:t>b+a</a:t>
            </a:r>
            <a:r>
              <a:rPr lang="en-US" dirty="0"/>
              <a:t>*b -&gt; </a:t>
            </a:r>
            <a:r>
              <a:rPr lang="en-US" dirty="0" err="1"/>
              <a:t>c+c</a:t>
            </a:r>
            <a:r>
              <a:rPr lang="en-US" dirty="0"/>
              <a:t> with c=a*b)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MathDiagonalMatrixOptimizations</a:t>
            </a:r>
            <a:r>
              <a:rPr lang="en-US" dirty="0"/>
              <a:t>(</a:t>
            </a:r>
            <a:r>
              <a:rPr lang="en-US" dirty="0" err="1"/>
              <a:t>matsqrt</a:t>
            </a:r>
            <a:r>
              <a:rPr lang="en-US" dirty="0"/>
              <a:t>(D) -&gt; </a:t>
            </a:r>
            <a:r>
              <a:rPr lang="en-US" dirty="0" err="1"/>
              <a:t>matdiagsqrt</a:t>
            </a:r>
            <a:r>
              <a:rPr lang="en-US" dirty="0"/>
              <a:t>(D))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MathMatrixMultiplicationOrder</a:t>
            </a:r>
            <a:r>
              <a:rPr lang="en-US" dirty="0"/>
              <a:t>(a*b*c -&gt; a*(b*c) if faster)</a:t>
            </a:r>
          </a:p>
          <a:p>
            <a:pPr>
              <a:lnSpc>
                <a:spcPct val="150000"/>
              </a:lnSpc>
            </a:pPr>
            <a:r>
              <a:rPr lang="en-US" dirty="0"/>
              <a:t>Test Coverage: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MathOptimizer</a:t>
            </a:r>
            <a:r>
              <a:rPr lang="en-US" dirty="0"/>
              <a:t>: 75%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MathOptimizationRule</a:t>
            </a:r>
            <a:r>
              <a:rPr lang="en-US" dirty="0"/>
              <a:t>: 100%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14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CE8E4-AD4B-4B7C-8915-66EB1401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Software Quality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34C78-F358-4605-B1AA-E56CDB7B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Code Quality(according to codeclimate.com): C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Test Coverage: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Whole: 79%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Handwritten code: 79%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Generated code: (There is no code generated into target folder)</a:t>
            </a:r>
          </a:p>
        </p:txBody>
      </p:sp>
    </p:spTree>
    <p:extLst>
      <p:ext uri="{BB962C8B-B14F-4D97-AF65-F5344CB8AC3E}">
        <p14:creationId xmlns:p14="http://schemas.microsoft.com/office/powerpoint/2010/main" val="411376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A9ED6-0359-4F0C-9BBB-23B42285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Utilization(Excerpt)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EAE22C-818F-4E63-8DC5-3B70FC95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in the following projects: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SpectralCluster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PacMan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MontiSim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EMAM2WASM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4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84C48-5837-4DD5-9234-CD3DF392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Optimization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6DFCE-A316-4AF9-B607-3E5D11B93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ImplementExecutionOrder</a:t>
            </a:r>
            <a:r>
              <a:rPr lang="en-US" dirty="0"/>
              <a:t> calculates independent subcomponents</a:t>
            </a:r>
          </a:p>
          <a:p>
            <a:pPr>
              <a:lnSpc>
                <a:spcPct val="150000"/>
              </a:lnSpc>
            </a:pPr>
            <a:r>
              <a:rPr lang="en-US" dirty="0"/>
              <a:t>Independent subcomponents can then be executed in different threads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enabled and disabled depending on input</a:t>
            </a:r>
          </a:p>
          <a:p>
            <a:pPr>
              <a:lnSpc>
                <a:spcPct val="150000"/>
              </a:lnSpc>
            </a:pPr>
            <a:r>
              <a:rPr lang="en-US" dirty="0"/>
              <a:t>Drawback: Too many threads do not provide that much benefit, if not enough cores are available on the target processor due to thread creation overhead</a:t>
            </a:r>
          </a:p>
          <a:p>
            <a:pPr>
              <a:lnSpc>
                <a:spcPct val="150000"/>
              </a:lnSpc>
            </a:pPr>
            <a:r>
              <a:rPr lang="en-US" dirty="0"/>
              <a:t>Future Work: Devise threading algorithm that restructures program execution to only use x threads with (roughly) the same workload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49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12E0-57A7-4414-9861-343AC093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Optimizations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DD714-3212-4A6A-88C3-F07C6FCA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Basic mathematical instruction reordering if amount of operations can be reduced by using the commutative law</a:t>
            </a:r>
          </a:p>
          <a:p>
            <a:pPr>
              <a:lnSpc>
                <a:spcPct val="150000"/>
              </a:lnSpc>
            </a:pPr>
            <a:r>
              <a:rPr lang="en-US" dirty="0"/>
              <a:t>This includes reordering: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Multiplications(Matrix and Scalar)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Removing unused variable assignments</a:t>
            </a:r>
          </a:p>
          <a:p>
            <a:pPr>
              <a:lnSpc>
                <a:spcPct val="150000"/>
              </a:lnSpc>
            </a:pPr>
            <a:r>
              <a:rPr lang="en-US" dirty="0"/>
              <a:t>Associative law is used to change instructions like AB+AC to A(B+C) if this reduces the amount of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All equations from a component are taken into consideration</a:t>
            </a:r>
          </a:p>
          <a:p>
            <a:pPr>
              <a:lnSpc>
                <a:spcPct val="150000"/>
              </a:lnSpc>
            </a:pPr>
            <a:r>
              <a:rPr lang="en-US" dirty="0"/>
              <a:t>Does also use matrix properties like diagonal to automatically compute fast matrix inverse and fast matrix </a:t>
            </a:r>
            <a:r>
              <a:rPr lang="en-US" dirty="0" err="1"/>
              <a:t>squareroot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35693-8725-4778-A18F-DCAB3A6C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Optimization Example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008340E-0E93-4FE8-87BF-116639639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826786"/>
              </p:ext>
            </p:extLst>
          </p:nvPr>
        </p:nvGraphicFramePr>
        <p:xfrm>
          <a:off x="549221" y="1986411"/>
          <a:ext cx="8436936" cy="3714240"/>
        </p:xfrm>
        <a:graphic>
          <a:graphicData uri="http://schemas.openxmlformats.org/drawingml/2006/table">
            <a:tbl>
              <a:tblPr/>
              <a:tblGrid>
                <a:gridCol w="18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8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component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MatrixModifier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 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ports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Q(-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oo:oo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)^{1000,2} mat1,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183823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Q(-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oo:oo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)^{2,1000} mat2,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2744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4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Q(-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oo:oo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)^{1000,2} mat3,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998643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Q(-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oo:oo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)^{2,10000} mat4,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124819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in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Q(-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oo:oo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)^{2,10000} mat5,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988539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Q(-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oo:oo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)^{1000,10000}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matOut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737539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2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115237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implementation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Math{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998048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2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Q^{1000,1000} h1 = mat1 * mat2;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394318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Q^{1000,1000} h2 = mat3 * mat4;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843924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Q^{1000,1000} h3 = h1 * h2;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045898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matOut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h3 * mat5;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063566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}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888165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AutoShape 1036">
            <a:extLst>
              <a:ext uri="{FF2B5EF4-FFF2-40B4-BE49-F238E27FC236}">
                <a16:creationId xmlns:a16="http://schemas.microsoft.com/office/drawing/2014/main" id="{01E79034-F15F-401B-84EB-9676A57E042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316191" y="1754403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2443A7-476A-43CE-8A4A-8DE77456CCE1}"/>
              </a:ext>
            </a:extLst>
          </p:cNvPr>
          <p:cNvSpPr txBox="1"/>
          <p:nvPr/>
        </p:nvSpPr>
        <p:spPr>
          <a:xfrm>
            <a:off x="777240" y="147828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Original:</a:t>
            </a:r>
          </a:p>
        </p:txBody>
      </p:sp>
    </p:spTree>
    <p:extLst>
      <p:ext uri="{BB962C8B-B14F-4D97-AF65-F5344CB8AC3E}">
        <p14:creationId xmlns:p14="http://schemas.microsoft.com/office/powerpoint/2010/main" val="466334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35693-8725-4778-A18F-DCAB3A6C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Optimization Example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008340E-0E93-4FE8-87BF-116639639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61567"/>
              </p:ext>
            </p:extLst>
          </p:nvPr>
        </p:nvGraphicFramePr>
        <p:xfrm>
          <a:off x="549221" y="1986411"/>
          <a:ext cx="8436936" cy="2971392"/>
        </p:xfrm>
        <a:graphic>
          <a:graphicData uri="http://schemas.openxmlformats.org/drawingml/2006/table">
            <a:tbl>
              <a:tblPr/>
              <a:tblGrid>
                <a:gridCol w="18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8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component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MatrixModifier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{  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ports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Q(-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oo:oo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)^{1000,2} mat1,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183823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Q(-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oo:oo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)^{2,1000} mat2,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322744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4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Q(-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oo:oo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)^{1000,2} mat3,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998643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Q(-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oo:oo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)^{2,10000} mat4,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124819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in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Q(-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oo:oo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)^{2,10000} mat5,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988539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Q(-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oo:oo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)^{1000,10000}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matOut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737539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2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115237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implementation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Math{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998048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2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2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matOut</a:t>
                      </a: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 </a:t>
                      </a:r>
                      <a:r>
                        <a:rPr kumimoji="0" lang="fi-FI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(mat1*(mat2*mat3))*(mat4*mat5);</a:t>
                      </a: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394318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}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888165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}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AutoShape 1036">
            <a:extLst>
              <a:ext uri="{FF2B5EF4-FFF2-40B4-BE49-F238E27FC236}">
                <a16:creationId xmlns:a16="http://schemas.microsoft.com/office/drawing/2014/main" id="{01E79034-F15F-401B-84EB-9676A57E042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316191" y="1754403"/>
            <a:ext cx="677863" cy="228600"/>
          </a:xfrm>
          <a:prstGeom prst="foldedCorner">
            <a:avLst>
              <a:gd name="adj" fmla="val 1850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DE" altLang="de-DE" sz="1600" b="1" noProof="1"/>
              <a:t>EMA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2443A7-476A-43CE-8A4A-8DE77456CCE1}"/>
              </a:ext>
            </a:extLst>
          </p:cNvPr>
          <p:cNvSpPr txBox="1"/>
          <p:nvPr/>
        </p:nvSpPr>
        <p:spPr>
          <a:xfrm>
            <a:off x="777240" y="1478280"/>
            <a:ext cx="688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Transformed:</a:t>
            </a:r>
          </a:p>
        </p:txBody>
      </p:sp>
    </p:spTree>
    <p:extLst>
      <p:ext uri="{BB962C8B-B14F-4D97-AF65-F5344CB8AC3E}">
        <p14:creationId xmlns:p14="http://schemas.microsoft.com/office/powerpoint/2010/main" val="311389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AD22E-743B-42E1-9B85-841A75DE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25228-46BB-44D8-8F7A-368044EE4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Refactoring and cleanup(Remove deprecated methods)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Integrate utilizing projects as tests to improve test coverage and robustness</a:t>
            </a:r>
          </a:p>
          <a:p>
            <a:pPr>
              <a:lnSpc>
                <a:spcPct val="150000"/>
              </a:lnSpc>
            </a:pPr>
            <a:r>
              <a:rPr lang="en-US" dirty="0"/>
              <a:t>Implement additional optimizations</a:t>
            </a:r>
          </a:p>
        </p:txBody>
      </p:sp>
    </p:spTree>
    <p:extLst>
      <p:ext uri="{BB962C8B-B14F-4D97-AF65-F5344CB8AC3E}">
        <p14:creationId xmlns:p14="http://schemas.microsoft.com/office/powerpoint/2010/main" val="75858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30186-879B-4608-BA6B-DCEEBCD9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Purpose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A3764-C915-40F5-B077-8EFE8E60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Automatically generate executable C++ code out of </a:t>
            </a:r>
            <a:r>
              <a:rPr lang="en-US" noProof="0" dirty="0" err="1"/>
              <a:t>EmbeddedMontiArcMath</a:t>
            </a:r>
            <a:r>
              <a:rPr lang="en-US" noProof="0" dirty="0"/>
              <a:t>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Automatically generate integration code for the </a:t>
            </a:r>
            <a:r>
              <a:rPr lang="en-US" dirty="0" err="1"/>
              <a:t>MontiSim</a:t>
            </a:r>
            <a:r>
              <a:rPr lang="en-US" dirty="0"/>
              <a:t> simulator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Optimize generated code by utilizing algebraic and threading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1489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BFD08-A8C3-494E-B884-3B47AAA4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Most Important Classes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A1FB1-B535-4598-ABBF-AF52893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Namely: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Generator(</a:t>
            </a:r>
            <a:r>
              <a:rPr lang="en-US" noProof="0" dirty="0" err="1"/>
              <a:t>GeneratorCPP</a:t>
            </a:r>
            <a:r>
              <a:rPr lang="en-US" noProof="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noProof="0" dirty="0" err="1"/>
              <a:t>BluePrint</a:t>
            </a:r>
            <a:r>
              <a:rPr lang="en-US" noProof="0" dirty="0"/>
              <a:t>(</a:t>
            </a:r>
            <a:r>
              <a:rPr lang="en-US" noProof="0" dirty="0" err="1"/>
              <a:t>BluePrintCPP</a:t>
            </a:r>
            <a:r>
              <a:rPr lang="en-US" noProof="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MathCommand</a:t>
            </a:r>
            <a:r>
              <a:rPr lang="en-US" dirty="0"/>
              <a:t>(</a:t>
            </a:r>
            <a:r>
              <a:rPr lang="en-US" dirty="0" err="1"/>
              <a:t>MathAbsCommand,MathEigvalCommand</a:t>
            </a:r>
            <a:r>
              <a:rPr lang="en-US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noProof="0" dirty="0" err="1"/>
              <a:t>ImplementExecutionOrder</a:t>
            </a:r>
            <a:endParaRPr lang="en-US" noProof="0" dirty="0"/>
          </a:p>
          <a:p>
            <a:pPr lvl="1">
              <a:lnSpc>
                <a:spcPct val="150000"/>
              </a:lnSpc>
            </a:pPr>
            <a:r>
              <a:rPr lang="en-US" noProof="0" dirty="0" err="1"/>
              <a:t>MathBackend</a:t>
            </a:r>
            <a:r>
              <a:rPr lang="en-US" noProof="0" dirty="0"/>
              <a:t>(</a:t>
            </a:r>
            <a:r>
              <a:rPr lang="en-US" noProof="0" dirty="0" err="1"/>
              <a:t>ArmadilloBackend</a:t>
            </a:r>
            <a:r>
              <a:rPr lang="en-US" noProof="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MathOptimizier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noProof="0" dirty="0" err="1"/>
              <a:t>MathOptimizationRule</a:t>
            </a:r>
            <a:r>
              <a:rPr lang="en-US" noProof="0" dirty="0"/>
              <a:t>(</a:t>
            </a:r>
            <a:r>
              <a:rPr lang="en-US" noProof="0" dirty="0" err="1"/>
              <a:t>MathAssignmentPartResultReuse</a:t>
            </a:r>
            <a:r>
              <a:rPr lang="en-US" noProof="0" dirty="0"/>
              <a:t>)</a:t>
            </a:r>
          </a:p>
          <a:p>
            <a:pPr lvl="1">
              <a:lnSpc>
                <a:spcPct val="15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40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9BCFF-5283-4065-A06A-44FE531E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 Relations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81CAD50-142C-428B-BCD4-D5833B85AC47}"/>
              </a:ext>
            </a:extLst>
          </p:cNvPr>
          <p:cNvGrpSpPr/>
          <p:nvPr/>
        </p:nvGrpSpPr>
        <p:grpSpPr>
          <a:xfrm>
            <a:off x="4447334" y="1468849"/>
            <a:ext cx="1249681" cy="609600"/>
            <a:chOff x="5029199" y="2007067"/>
            <a:chExt cx="1249681" cy="609600"/>
          </a:xfrm>
        </p:grpSpPr>
        <p:sp>
          <p:nvSpPr>
            <p:cNvPr id="4" name="Rectangle 1028">
              <a:extLst>
                <a:ext uri="{FF2B5EF4-FFF2-40B4-BE49-F238E27FC236}">
                  <a16:creationId xmlns:a16="http://schemas.microsoft.com/office/drawing/2014/main" id="{D0EE92CA-198B-4F1A-89A1-82F5EF31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199" y="2007067"/>
              <a:ext cx="1249681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14" name="Text Box 1038">
              <a:extLst>
                <a:ext uri="{FF2B5EF4-FFF2-40B4-BE49-F238E27FC236}">
                  <a16:creationId xmlns:a16="http://schemas.microsoft.com/office/drawing/2014/main" id="{73274BAF-EF97-45C9-BAC9-290ABBF84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5725" y="2132683"/>
              <a:ext cx="11131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Generator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CAB396C-5C07-4B6B-B4EC-3FFBA3AEEED8}"/>
              </a:ext>
            </a:extLst>
          </p:cNvPr>
          <p:cNvGrpSpPr/>
          <p:nvPr/>
        </p:nvGrpSpPr>
        <p:grpSpPr>
          <a:xfrm>
            <a:off x="1066085" y="1462779"/>
            <a:ext cx="1249681" cy="617461"/>
            <a:chOff x="542483" y="2007066"/>
            <a:chExt cx="3115118" cy="617461"/>
          </a:xfrm>
        </p:grpSpPr>
        <p:sp>
          <p:nvSpPr>
            <p:cNvPr id="20" name="Text Box 1045">
              <a:extLst>
                <a:ext uri="{FF2B5EF4-FFF2-40B4-BE49-F238E27FC236}">
                  <a16:creationId xmlns:a16="http://schemas.microsoft.com/office/drawing/2014/main" id="{AB47670E-196C-4601-A475-8009FA3AC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7" y="2124530"/>
              <a:ext cx="2772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BluePrint</a:t>
              </a:r>
              <a:endParaRPr lang="en-US" altLang="en-US" sz="1600" dirty="0"/>
            </a:p>
          </p:txBody>
        </p:sp>
        <p:sp>
          <p:nvSpPr>
            <p:cNvPr id="22" name="Rectangle 1028">
              <a:extLst>
                <a:ext uri="{FF2B5EF4-FFF2-40B4-BE49-F238E27FC236}">
                  <a16:creationId xmlns:a16="http://schemas.microsoft.com/office/drawing/2014/main" id="{60358A36-2B72-4058-8480-00D444D76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E5EF3EC-DCA7-40F8-BF25-89D30698CD8E}"/>
              </a:ext>
            </a:extLst>
          </p:cNvPr>
          <p:cNvGrpSpPr/>
          <p:nvPr/>
        </p:nvGrpSpPr>
        <p:grpSpPr>
          <a:xfrm>
            <a:off x="944911" y="3888725"/>
            <a:ext cx="1621152" cy="617461"/>
            <a:chOff x="542483" y="2007066"/>
            <a:chExt cx="3115118" cy="617461"/>
          </a:xfrm>
        </p:grpSpPr>
        <p:sp>
          <p:nvSpPr>
            <p:cNvPr id="25" name="Text Box 1045">
              <a:extLst>
                <a:ext uri="{FF2B5EF4-FFF2-40B4-BE49-F238E27FC236}">
                  <a16:creationId xmlns:a16="http://schemas.microsoft.com/office/drawing/2014/main" id="{820C265A-534B-4381-868E-97AE1F8B1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8" y="2124530"/>
              <a:ext cx="27708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MathBackend</a:t>
              </a:r>
              <a:endParaRPr lang="en-US" altLang="en-US" sz="1600" dirty="0"/>
            </a:p>
          </p:txBody>
        </p:sp>
        <p:sp>
          <p:nvSpPr>
            <p:cNvPr id="26" name="Rectangle 1028">
              <a:extLst>
                <a:ext uri="{FF2B5EF4-FFF2-40B4-BE49-F238E27FC236}">
                  <a16:creationId xmlns:a16="http://schemas.microsoft.com/office/drawing/2014/main" id="{F5D9C822-E79D-4FC6-91E3-9956CBF91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5737EE26-4E3B-442E-A159-9F9A7A4185E8}"/>
              </a:ext>
            </a:extLst>
          </p:cNvPr>
          <p:cNvGrpSpPr/>
          <p:nvPr/>
        </p:nvGrpSpPr>
        <p:grpSpPr>
          <a:xfrm>
            <a:off x="6109902" y="1474891"/>
            <a:ext cx="2942311" cy="617461"/>
            <a:chOff x="-3916073" y="1470089"/>
            <a:chExt cx="3115118" cy="617461"/>
          </a:xfrm>
        </p:grpSpPr>
        <p:sp>
          <p:nvSpPr>
            <p:cNvPr id="28" name="Text Box 1045">
              <a:extLst>
                <a:ext uri="{FF2B5EF4-FFF2-40B4-BE49-F238E27FC236}">
                  <a16:creationId xmlns:a16="http://schemas.microsoft.com/office/drawing/2014/main" id="{F3E2B519-6CC8-4BBD-A728-88B14313B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766183" y="1609542"/>
              <a:ext cx="27708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ImplementExecutionOrder</a:t>
              </a:r>
              <a:endParaRPr lang="en-US" altLang="en-US" sz="1600" dirty="0"/>
            </a:p>
          </p:txBody>
        </p:sp>
        <p:sp>
          <p:nvSpPr>
            <p:cNvPr id="29" name="Rectangle 1028">
              <a:extLst>
                <a:ext uri="{FF2B5EF4-FFF2-40B4-BE49-F238E27FC236}">
                  <a16:creationId xmlns:a16="http://schemas.microsoft.com/office/drawing/2014/main" id="{5D12981F-990A-4351-B79F-698CA0F4A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916073" y="1470089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B80BD50-0749-4CA5-8423-5396AE4F2676}"/>
              </a:ext>
            </a:extLst>
          </p:cNvPr>
          <p:cNvGrpSpPr/>
          <p:nvPr/>
        </p:nvGrpSpPr>
        <p:grpSpPr>
          <a:xfrm>
            <a:off x="3510369" y="3882881"/>
            <a:ext cx="1751988" cy="617461"/>
            <a:chOff x="542483" y="2007066"/>
            <a:chExt cx="3115118" cy="617461"/>
          </a:xfrm>
        </p:grpSpPr>
        <p:sp>
          <p:nvSpPr>
            <p:cNvPr id="31" name="Text Box 1045">
              <a:extLst>
                <a:ext uri="{FF2B5EF4-FFF2-40B4-BE49-F238E27FC236}">
                  <a16:creationId xmlns:a16="http://schemas.microsoft.com/office/drawing/2014/main" id="{AC697678-DC1A-405B-81E6-AE38B58FD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8" y="2124530"/>
              <a:ext cx="27708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MathCommand</a:t>
              </a:r>
              <a:endParaRPr lang="en-US" altLang="en-US" sz="1600" dirty="0"/>
            </a:p>
          </p:txBody>
        </p:sp>
        <p:sp>
          <p:nvSpPr>
            <p:cNvPr id="32" name="Rectangle 1028">
              <a:extLst>
                <a:ext uri="{FF2B5EF4-FFF2-40B4-BE49-F238E27FC236}">
                  <a16:creationId xmlns:a16="http://schemas.microsoft.com/office/drawing/2014/main" id="{63F0D6BA-75C3-4670-A6A8-F7D314836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57CC4E4-5C46-42D2-A067-22635E2ABBE9}"/>
              </a:ext>
            </a:extLst>
          </p:cNvPr>
          <p:cNvGrpSpPr/>
          <p:nvPr/>
        </p:nvGrpSpPr>
        <p:grpSpPr>
          <a:xfrm>
            <a:off x="6397253" y="3895215"/>
            <a:ext cx="2555990" cy="617461"/>
            <a:chOff x="542483" y="2007066"/>
            <a:chExt cx="3115118" cy="617461"/>
          </a:xfrm>
        </p:grpSpPr>
        <p:sp>
          <p:nvSpPr>
            <p:cNvPr id="35" name="Text Box 1045">
              <a:extLst>
                <a:ext uri="{FF2B5EF4-FFF2-40B4-BE49-F238E27FC236}">
                  <a16:creationId xmlns:a16="http://schemas.microsoft.com/office/drawing/2014/main" id="{C5593193-615B-421D-8E32-A6FF23699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8" y="2124530"/>
              <a:ext cx="27708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MathOptimizationRule</a:t>
              </a:r>
              <a:endParaRPr lang="en-US" altLang="en-US" sz="1600" dirty="0"/>
            </a:p>
          </p:txBody>
        </p:sp>
        <p:sp>
          <p:nvSpPr>
            <p:cNvPr id="36" name="Rectangle 1028">
              <a:extLst>
                <a:ext uri="{FF2B5EF4-FFF2-40B4-BE49-F238E27FC236}">
                  <a16:creationId xmlns:a16="http://schemas.microsoft.com/office/drawing/2014/main" id="{42301C29-F189-46BF-8C22-9EA9D3AB7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38" name="Line 1035">
            <a:extLst>
              <a:ext uri="{FF2B5EF4-FFF2-40B4-BE49-F238E27FC236}">
                <a16:creationId xmlns:a16="http://schemas.microsoft.com/office/drawing/2014/main" id="{CD4E8197-8141-413B-9A0A-8C0AF7D800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4351" y="2092351"/>
            <a:ext cx="527113" cy="493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6FA8A3CD-5A47-4F31-A969-3A01D4ED74CB}"/>
              </a:ext>
            </a:extLst>
          </p:cNvPr>
          <p:cNvGrpSpPr/>
          <p:nvPr/>
        </p:nvGrpSpPr>
        <p:grpSpPr>
          <a:xfrm>
            <a:off x="7128057" y="2591983"/>
            <a:ext cx="1717393" cy="617461"/>
            <a:chOff x="542483" y="2007066"/>
            <a:chExt cx="3115118" cy="617461"/>
          </a:xfrm>
        </p:grpSpPr>
        <p:sp>
          <p:nvSpPr>
            <p:cNvPr id="44" name="Text Box 1045">
              <a:extLst>
                <a:ext uri="{FF2B5EF4-FFF2-40B4-BE49-F238E27FC236}">
                  <a16:creationId xmlns:a16="http://schemas.microsoft.com/office/drawing/2014/main" id="{480AB339-70F6-4D4C-8558-B82E65B92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8" y="2124530"/>
              <a:ext cx="27708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MathOptimizer</a:t>
              </a:r>
              <a:endParaRPr lang="en-US" altLang="en-US" sz="1600" dirty="0"/>
            </a:p>
          </p:txBody>
        </p:sp>
        <p:sp>
          <p:nvSpPr>
            <p:cNvPr id="45" name="Rectangle 1028">
              <a:extLst>
                <a:ext uri="{FF2B5EF4-FFF2-40B4-BE49-F238E27FC236}">
                  <a16:creationId xmlns:a16="http://schemas.microsoft.com/office/drawing/2014/main" id="{9B5BD0FD-D94A-4526-89D4-5C7E2B5F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1DA189C7-3771-48A1-BAD8-04284D5DA539}"/>
              </a:ext>
            </a:extLst>
          </p:cNvPr>
          <p:cNvGrpSpPr/>
          <p:nvPr/>
        </p:nvGrpSpPr>
        <p:grpSpPr>
          <a:xfrm>
            <a:off x="939926" y="2598400"/>
            <a:ext cx="1501997" cy="617461"/>
            <a:chOff x="542483" y="2007066"/>
            <a:chExt cx="3115118" cy="617461"/>
          </a:xfrm>
        </p:grpSpPr>
        <p:sp>
          <p:nvSpPr>
            <p:cNvPr id="48" name="Text Box 1045">
              <a:extLst>
                <a:ext uri="{FF2B5EF4-FFF2-40B4-BE49-F238E27FC236}">
                  <a16:creationId xmlns:a16="http://schemas.microsoft.com/office/drawing/2014/main" id="{65590E65-CB6A-4168-AE17-F592A561AF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7" y="2124530"/>
              <a:ext cx="2772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BluePrintCPP</a:t>
              </a:r>
              <a:endParaRPr lang="en-US" altLang="en-US" sz="1600" dirty="0"/>
            </a:p>
          </p:txBody>
        </p:sp>
        <p:sp>
          <p:nvSpPr>
            <p:cNvPr id="49" name="Rectangle 1028">
              <a:extLst>
                <a:ext uri="{FF2B5EF4-FFF2-40B4-BE49-F238E27FC236}">
                  <a16:creationId xmlns:a16="http://schemas.microsoft.com/office/drawing/2014/main" id="{EC11CF1D-037E-4CD8-B8D5-9D61A5888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3CA8E28B-EF1B-4C27-8C30-989570919D47}"/>
              </a:ext>
            </a:extLst>
          </p:cNvPr>
          <p:cNvGrpSpPr/>
          <p:nvPr/>
        </p:nvGrpSpPr>
        <p:grpSpPr>
          <a:xfrm>
            <a:off x="4333034" y="2586066"/>
            <a:ext cx="1630306" cy="617461"/>
            <a:chOff x="542483" y="2007066"/>
            <a:chExt cx="3115118" cy="617461"/>
          </a:xfrm>
        </p:grpSpPr>
        <p:sp>
          <p:nvSpPr>
            <p:cNvPr id="51" name="Text Box 1045">
              <a:extLst>
                <a:ext uri="{FF2B5EF4-FFF2-40B4-BE49-F238E27FC236}">
                  <a16:creationId xmlns:a16="http://schemas.microsoft.com/office/drawing/2014/main" id="{2459B6E9-D3CB-4F78-8AA6-B2203DC63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7" y="2124530"/>
              <a:ext cx="2772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GeneratorCPP</a:t>
              </a:r>
              <a:endParaRPr lang="en-US" altLang="en-US" sz="1600" dirty="0"/>
            </a:p>
          </p:txBody>
        </p:sp>
        <p:sp>
          <p:nvSpPr>
            <p:cNvPr id="52" name="Rectangle 1028">
              <a:extLst>
                <a:ext uri="{FF2B5EF4-FFF2-40B4-BE49-F238E27FC236}">
                  <a16:creationId xmlns:a16="http://schemas.microsoft.com/office/drawing/2014/main" id="{A2D2D659-598F-4A6F-AD57-8EC71DCBC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C3D312B2-EC53-4552-B2A7-8A5D99D83DA7}"/>
              </a:ext>
            </a:extLst>
          </p:cNvPr>
          <p:cNvGrpSpPr/>
          <p:nvPr/>
        </p:nvGrpSpPr>
        <p:grpSpPr>
          <a:xfrm>
            <a:off x="5079945" y="2085553"/>
            <a:ext cx="166688" cy="500510"/>
            <a:chOff x="8017937" y="2097887"/>
            <a:chExt cx="166688" cy="500510"/>
          </a:xfrm>
        </p:grpSpPr>
        <p:sp>
          <p:nvSpPr>
            <p:cNvPr id="53" name="Line 1035">
              <a:extLst>
                <a:ext uri="{FF2B5EF4-FFF2-40B4-BE49-F238E27FC236}">
                  <a16:creationId xmlns:a16="http://schemas.microsoft.com/office/drawing/2014/main" id="{E3A3D49F-171F-4F56-AA10-E188085FB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8971" y="2098402"/>
              <a:ext cx="0" cy="499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de-DE" sz="1600"/>
            </a:p>
          </p:txBody>
        </p:sp>
        <p:sp>
          <p:nvSpPr>
            <p:cNvPr id="54" name="AutoShape 41">
              <a:extLst>
                <a:ext uri="{FF2B5EF4-FFF2-40B4-BE49-F238E27FC236}">
                  <a16:creationId xmlns:a16="http://schemas.microsoft.com/office/drawing/2014/main" id="{3F5006EE-E0A0-4198-B38E-6EF551164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937" y="2097887"/>
              <a:ext cx="166688" cy="138113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4AAC1247-FCB8-4D18-8A39-E66874B7705F}"/>
              </a:ext>
            </a:extLst>
          </p:cNvPr>
          <p:cNvGrpSpPr/>
          <p:nvPr/>
        </p:nvGrpSpPr>
        <p:grpSpPr>
          <a:xfrm>
            <a:off x="3165371" y="5005743"/>
            <a:ext cx="2411526" cy="702239"/>
            <a:chOff x="542483" y="2007066"/>
            <a:chExt cx="3115118" cy="702239"/>
          </a:xfrm>
        </p:grpSpPr>
        <p:sp>
          <p:nvSpPr>
            <p:cNvPr id="59" name="Text Box 1045">
              <a:extLst>
                <a:ext uri="{FF2B5EF4-FFF2-40B4-BE49-F238E27FC236}">
                  <a16:creationId xmlns:a16="http://schemas.microsoft.com/office/drawing/2014/main" id="{DAF8704F-419C-427E-B806-021FEAA5E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9" y="2124530"/>
              <a:ext cx="277088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MathEigvecCommand</a:t>
              </a:r>
              <a:endParaRPr lang="en-US" altLang="en-US" sz="1600" dirty="0"/>
            </a:p>
          </p:txBody>
        </p:sp>
        <p:sp>
          <p:nvSpPr>
            <p:cNvPr id="60" name="Rectangle 1028">
              <a:extLst>
                <a:ext uri="{FF2B5EF4-FFF2-40B4-BE49-F238E27FC236}">
                  <a16:creationId xmlns:a16="http://schemas.microsoft.com/office/drawing/2014/main" id="{58637790-AD4C-4B53-A6EE-217C6A221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EA6FA9EB-5010-4E7A-9213-B9A3BDCE29FB}"/>
              </a:ext>
            </a:extLst>
          </p:cNvPr>
          <p:cNvGrpSpPr/>
          <p:nvPr/>
        </p:nvGrpSpPr>
        <p:grpSpPr>
          <a:xfrm>
            <a:off x="4104899" y="4505233"/>
            <a:ext cx="166688" cy="500510"/>
            <a:chOff x="8017937" y="2097887"/>
            <a:chExt cx="166688" cy="500510"/>
          </a:xfrm>
        </p:grpSpPr>
        <p:sp>
          <p:nvSpPr>
            <p:cNvPr id="62" name="Line 1035">
              <a:extLst>
                <a:ext uri="{FF2B5EF4-FFF2-40B4-BE49-F238E27FC236}">
                  <a16:creationId xmlns:a16="http://schemas.microsoft.com/office/drawing/2014/main" id="{B8AA0422-06F1-4380-898D-37AD7B029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8971" y="2098402"/>
              <a:ext cx="0" cy="499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de-DE" sz="1600"/>
            </a:p>
          </p:txBody>
        </p:sp>
        <p:sp>
          <p:nvSpPr>
            <p:cNvPr id="63" name="AutoShape 41">
              <a:extLst>
                <a:ext uri="{FF2B5EF4-FFF2-40B4-BE49-F238E27FC236}">
                  <a16:creationId xmlns:a16="http://schemas.microsoft.com/office/drawing/2014/main" id="{32DF0C18-C5F2-4FEE-9BF6-079C469D9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937" y="2097887"/>
              <a:ext cx="166688" cy="138113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4" name="Line 1035">
            <a:extLst>
              <a:ext uri="{FF2B5EF4-FFF2-40B4-BE49-F238E27FC236}">
                <a16:creationId xmlns:a16="http://schemas.microsoft.com/office/drawing/2014/main" id="{FC7475E9-925C-4A83-9D21-74FB5D2F9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1587" y="3197110"/>
            <a:ext cx="889388" cy="659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sp>
        <p:nvSpPr>
          <p:cNvPr id="65" name="Line 1035">
            <a:extLst>
              <a:ext uri="{FF2B5EF4-FFF2-40B4-BE49-F238E27FC236}">
                <a16:creationId xmlns:a16="http://schemas.microsoft.com/office/drawing/2014/main" id="{C42D2313-7F36-43C0-BBDD-73D2FC776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870" y="2895345"/>
            <a:ext cx="188316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sp>
        <p:nvSpPr>
          <p:cNvPr id="66" name="Line 1035">
            <a:extLst>
              <a:ext uri="{FF2B5EF4-FFF2-40B4-BE49-F238E27FC236}">
                <a16:creationId xmlns:a16="http://schemas.microsoft.com/office/drawing/2014/main" id="{9F08F420-0A64-4697-BC8C-9BA3DA8D34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0040" y="3215859"/>
            <a:ext cx="10934" cy="679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6965E578-5AFA-4C5D-AF41-4AE439C7A16D}"/>
              </a:ext>
            </a:extLst>
          </p:cNvPr>
          <p:cNvGrpSpPr/>
          <p:nvPr/>
        </p:nvGrpSpPr>
        <p:grpSpPr>
          <a:xfrm>
            <a:off x="5684066" y="5032451"/>
            <a:ext cx="3115199" cy="617461"/>
            <a:chOff x="728350" y="2007066"/>
            <a:chExt cx="2929251" cy="617461"/>
          </a:xfrm>
        </p:grpSpPr>
        <p:sp>
          <p:nvSpPr>
            <p:cNvPr id="68" name="Text Box 1045">
              <a:extLst>
                <a:ext uri="{FF2B5EF4-FFF2-40B4-BE49-F238E27FC236}">
                  <a16:creationId xmlns:a16="http://schemas.microsoft.com/office/drawing/2014/main" id="{0F410F56-259C-4E7F-80B0-8B4132780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350" y="2124530"/>
              <a:ext cx="291664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None/>
              </a:pPr>
              <a:r>
                <a:rPr lang="en-US" sz="1600" dirty="0" err="1"/>
                <a:t>MathAssignmentPartResultReuse</a:t>
              </a:r>
              <a:endParaRPr lang="en-US" altLang="en-US" sz="1600" dirty="0"/>
            </a:p>
          </p:txBody>
        </p:sp>
        <p:sp>
          <p:nvSpPr>
            <p:cNvPr id="69" name="Rectangle 1028">
              <a:extLst>
                <a:ext uri="{FF2B5EF4-FFF2-40B4-BE49-F238E27FC236}">
                  <a16:creationId xmlns:a16="http://schemas.microsoft.com/office/drawing/2014/main" id="{F5A45A57-15BB-4665-ACB2-9CCA0F00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350" y="2007066"/>
              <a:ext cx="2929251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98855C9A-CBCB-4CAB-8120-14D0FCDAB57B}"/>
              </a:ext>
            </a:extLst>
          </p:cNvPr>
          <p:cNvGrpSpPr/>
          <p:nvPr/>
        </p:nvGrpSpPr>
        <p:grpSpPr>
          <a:xfrm>
            <a:off x="7712368" y="4532033"/>
            <a:ext cx="166688" cy="500510"/>
            <a:chOff x="8017937" y="2097887"/>
            <a:chExt cx="166688" cy="500510"/>
          </a:xfrm>
        </p:grpSpPr>
        <p:sp>
          <p:nvSpPr>
            <p:cNvPr id="71" name="Line 1035">
              <a:extLst>
                <a:ext uri="{FF2B5EF4-FFF2-40B4-BE49-F238E27FC236}">
                  <a16:creationId xmlns:a16="http://schemas.microsoft.com/office/drawing/2014/main" id="{1DC6ECE4-FE74-46FD-A27D-BB80E7B0F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8971" y="2098402"/>
              <a:ext cx="0" cy="499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de-DE" sz="1600"/>
            </a:p>
          </p:txBody>
        </p:sp>
        <p:sp>
          <p:nvSpPr>
            <p:cNvPr id="72" name="AutoShape 41">
              <a:extLst>
                <a:ext uri="{FF2B5EF4-FFF2-40B4-BE49-F238E27FC236}">
                  <a16:creationId xmlns:a16="http://schemas.microsoft.com/office/drawing/2014/main" id="{6A804558-D54D-4823-AD64-4DFA44739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937" y="2097887"/>
              <a:ext cx="166688" cy="138113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B249FEF8-58F3-4935-B96F-84551079D1B7}"/>
              </a:ext>
            </a:extLst>
          </p:cNvPr>
          <p:cNvGrpSpPr/>
          <p:nvPr/>
        </p:nvGrpSpPr>
        <p:grpSpPr>
          <a:xfrm>
            <a:off x="948866" y="5005743"/>
            <a:ext cx="2053555" cy="702239"/>
            <a:chOff x="542483" y="2007066"/>
            <a:chExt cx="3115118" cy="702239"/>
          </a:xfrm>
        </p:grpSpPr>
        <p:sp>
          <p:nvSpPr>
            <p:cNvPr id="75" name="Text Box 1045">
              <a:extLst>
                <a:ext uri="{FF2B5EF4-FFF2-40B4-BE49-F238E27FC236}">
                  <a16:creationId xmlns:a16="http://schemas.microsoft.com/office/drawing/2014/main" id="{293357F4-1225-423A-BFAF-556F89535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7" y="2124530"/>
              <a:ext cx="277088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ArmadilloBackend</a:t>
              </a:r>
              <a:endParaRPr lang="en-US" altLang="en-US" sz="1600" dirty="0"/>
            </a:p>
          </p:txBody>
        </p:sp>
        <p:sp>
          <p:nvSpPr>
            <p:cNvPr id="76" name="Rectangle 1028">
              <a:extLst>
                <a:ext uri="{FF2B5EF4-FFF2-40B4-BE49-F238E27FC236}">
                  <a16:creationId xmlns:a16="http://schemas.microsoft.com/office/drawing/2014/main" id="{81EFED85-D60E-489E-957A-965B6F909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dirty="0"/>
            </a:p>
          </p:txBody>
        </p:sp>
      </p:grpSp>
      <p:sp>
        <p:nvSpPr>
          <p:cNvPr id="77" name="Line 1035">
            <a:extLst>
              <a:ext uri="{FF2B5EF4-FFF2-40B4-BE49-F238E27FC236}">
                <a16:creationId xmlns:a16="http://schemas.microsoft.com/office/drawing/2014/main" id="{7F3DDFD7-5819-48BE-85D2-86A12A196D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63340" y="2898124"/>
            <a:ext cx="11647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2663AF74-A7E8-4605-9A23-3A02405E3B66}"/>
              </a:ext>
            </a:extLst>
          </p:cNvPr>
          <p:cNvGrpSpPr/>
          <p:nvPr/>
        </p:nvGrpSpPr>
        <p:grpSpPr>
          <a:xfrm>
            <a:off x="1585704" y="2092352"/>
            <a:ext cx="166688" cy="500510"/>
            <a:chOff x="8017937" y="2097887"/>
            <a:chExt cx="166688" cy="500510"/>
          </a:xfrm>
        </p:grpSpPr>
        <p:sp>
          <p:nvSpPr>
            <p:cNvPr id="79" name="Line 1035">
              <a:extLst>
                <a:ext uri="{FF2B5EF4-FFF2-40B4-BE49-F238E27FC236}">
                  <a16:creationId xmlns:a16="http://schemas.microsoft.com/office/drawing/2014/main" id="{EEE2DDF0-BEF0-41C9-BB6F-5ED1214FE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8971" y="2098402"/>
              <a:ext cx="0" cy="499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de-DE" sz="1600"/>
            </a:p>
          </p:txBody>
        </p:sp>
        <p:sp>
          <p:nvSpPr>
            <p:cNvPr id="80" name="AutoShape 41">
              <a:extLst>
                <a:ext uri="{FF2B5EF4-FFF2-40B4-BE49-F238E27FC236}">
                  <a16:creationId xmlns:a16="http://schemas.microsoft.com/office/drawing/2014/main" id="{9F80043A-01B3-4915-9EA7-9F46B596E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937" y="2097887"/>
              <a:ext cx="166688" cy="138113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1" name="Line 1035">
            <a:extLst>
              <a:ext uri="{FF2B5EF4-FFF2-40B4-BE49-F238E27FC236}">
                <a16:creationId xmlns:a16="http://schemas.microsoft.com/office/drawing/2014/main" id="{627F2FE4-1444-4B8A-9CD8-C63041F51B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4905" y="3203525"/>
            <a:ext cx="1768127" cy="9548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36BCC4AE-5D3E-4F3E-AAF9-723114780E99}"/>
              </a:ext>
            </a:extLst>
          </p:cNvPr>
          <p:cNvGrpSpPr/>
          <p:nvPr/>
        </p:nvGrpSpPr>
        <p:grpSpPr>
          <a:xfrm>
            <a:off x="1738104" y="4507892"/>
            <a:ext cx="166688" cy="500510"/>
            <a:chOff x="8017937" y="2097887"/>
            <a:chExt cx="166688" cy="500510"/>
          </a:xfrm>
        </p:grpSpPr>
        <p:sp>
          <p:nvSpPr>
            <p:cNvPr id="83" name="Line 1035">
              <a:extLst>
                <a:ext uri="{FF2B5EF4-FFF2-40B4-BE49-F238E27FC236}">
                  <a16:creationId xmlns:a16="http://schemas.microsoft.com/office/drawing/2014/main" id="{DD1B4BC5-105A-4B23-9C30-0F387AB69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8971" y="2098402"/>
              <a:ext cx="0" cy="4999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de-DE" sz="1600"/>
            </a:p>
          </p:txBody>
        </p:sp>
        <p:sp>
          <p:nvSpPr>
            <p:cNvPr id="84" name="AutoShape 41">
              <a:extLst>
                <a:ext uri="{FF2B5EF4-FFF2-40B4-BE49-F238E27FC236}">
                  <a16:creationId xmlns:a16="http://schemas.microsoft.com/office/drawing/2014/main" id="{C075EBC7-17B6-40AD-8A8F-F822823A4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937" y="2097887"/>
              <a:ext cx="166688" cy="138113"/>
            </a:xfrm>
            <a:prstGeom prst="triangle">
              <a:avLst>
                <a:gd name="adj" fmla="val 49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99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D295-7BE0-4C28-A850-83A87907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GeneratorCPP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D08A9-AEEC-44B2-B93B-190B5A2F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Represents an instance of the generator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used to generate the code of a single </a:t>
            </a:r>
            <a:r>
              <a:rPr lang="en-US" dirty="0" err="1"/>
              <a:t>ExpandedComponentInstanceSymbol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noProof="0" dirty="0"/>
              <a:t>Can be used to generate all files needed for a</a:t>
            </a:r>
            <a:r>
              <a:rPr lang="en-US" dirty="0"/>
              <a:t>n </a:t>
            </a:r>
            <a:r>
              <a:rPr lang="en-US" dirty="0" err="1"/>
              <a:t>ExpandedComponentInstanceSymbol</a:t>
            </a:r>
            <a:endParaRPr lang="en-US" noProof="0" dirty="0"/>
          </a:p>
          <a:p>
            <a:pPr>
              <a:lnSpc>
                <a:spcPct val="150000"/>
              </a:lnSpc>
            </a:pPr>
            <a:r>
              <a:rPr lang="en-US" noProof="0" dirty="0"/>
              <a:t>Test Coverage: 100%</a:t>
            </a:r>
          </a:p>
          <a:p>
            <a:pPr>
              <a:lnSpc>
                <a:spcPct val="15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86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AF8A-D563-45AD-A5AC-F4E281D9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BlueprintCPP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27C929-5326-4BD5-9DC8-B96E1033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Stores all information for one transformed component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This includes: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Variables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Methods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Includes</a:t>
            </a:r>
            <a:endParaRPr lang="en-US" noProof="0" dirty="0"/>
          </a:p>
          <a:p>
            <a:pPr>
              <a:lnSpc>
                <a:spcPct val="150000"/>
              </a:lnSpc>
            </a:pPr>
            <a:r>
              <a:rPr lang="en-US" noProof="0" dirty="0"/>
              <a:t>Test Coverage: 74%</a:t>
            </a:r>
          </a:p>
          <a:p>
            <a:pPr lvl="1">
              <a:lnSpc>
                <a:spcPct val="15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90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B5A2C-CD61-4A60-A9CC-5AC8C5DE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MathCommand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D59D9-07D6-47BA-870E-5DE2DEB9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Base class for all math commands</a:t>
            </a:r>
          </a:p>
          <a:p>
            <a:pPr>
              <a:lnSpc>
                <a:spcPct val="150000"/>
              </a:lnSpc>
            </a:pPr>
            <a:r>
              <a:rPr lang="en-US" dirty="0"/>
              <a:t>A math command is a built in function of the generator/EMAM language that is automatically transformed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This includes functions like ones, </a:t>
            </a:r>
            <a:r>
              <a:rPr lang="en-US" noProof="0" dirty="0" err="1"/>
              <a:t>atan</a:t>
            </a:r>
            <a:r>
              <a:rPr lang="en-US" noProof="0" dirty="0"/>
              <a:t>, </a:t>
            </a:r>
            <a:r>
              <a:rPr lang="en-US" noProof="0" dirty="0" err="1"/>
              <a:t>eigvec</a:t>
            </a:r>
            <a:endParaRPr lang="en-US" noProof="0" dirty="0"/>
          </a:p>
          <a:p>
            <a:pPr>
              <a:lnSpc>
                <a:spcPct val="150000"/>
              </a:lnSpc>
            </a:pPr>
            <a:r>
              <a:rPr lang="en-US" noProof="0" dirty="0"/>
              <a:t>Test Coverage: 85%</a:t>
            </a:r>
          </a:p>
        </p:txBody>
      </p:sp>
    </p:spTree>
    <p:extLst>
      <p:ext uri="{BB962C8B-B14F-4D97-AF65-F5344CB8AC3E}">
        <p14:creationId xmlns:p14="http://schemas.microsoft.com/office/powerpoint/2010/main" val="226642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92BCD-854E-4D1A-A6AF-7D5AC046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ImplementExecutionOrder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E42BAC-A950-416C-88C6-88AD7463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noProof="0" dirty="0"/>
              <a:t>Computes the components execution based on the Simulink execution order specification:</a:t>
            </a:r>
          </a:p>
          <a:p>
            <a:pPr lvl="1"/>
            <a:r>
              <a:rPr lang="en-US" dirty="0"/>
              <a:t>If a block drives the direct-feedthrough port of another block, the block must appear in the sorted order ahead of the block that it drives. </a:t>
            </a:r>
          </a:p>
          <a:p>
            <a:pPr lvl="1"/>
            <a:r>
              <a:rPr lang="en-US" dirty="0"/>
              <a:t>Blocks that do not have direct-feedthrough inputs can appear anywhere in the sorted order as long as they precede any direct-feedthrough blocks that they drive.</a:t>
            </a:r>
            <a:endParaRPr lang="en-US" noProof="0" dirty="0"/>
          </a:p>
          <a:p>
            <a:pPr>
              <a:lnSpc>
                <a:spcPct val="150000"/>
              </a:lnSpc>
            </a:pPr>
            <a:r>
              <a:rPr lang="en-US" noProof="0" dirty="0"/>
              <a:t>Test Coverage: 93%</a:t>
            </a:r>
          </a:p>
        </p:txBody>
      </p:sp>
    </p:spTree>
    <p:extLst>
      <p:ext uri="{BB962C8B-B14F-4D97-AF65-F5344CB8AC3E}">
        <p14:creationId xmlns:p14="http://schemas.microsoft.com/office/powerpoint/2010/main" val="281228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6FADE-173B-486C-812B-3D40D5E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MathBackend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C58417-8097-49BE-AEC1-FD6A0BD6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Math library/framework that is used as the backend for matrix and other complex mathematical operations</a:t>
            </a:r>
          </a:p>
          <a:p>
            <a:pPr>
              <a:lnSpc>
                <a:spcPct val="150000"/>
              </a:lnSpc>
            </a:pPr>
            <a:r>
              <a:rPr lang="en-US" dirty="0"/>
              <a:t>Backend classes: </a:t>
            </a:r>
            <a:r>
              <a:rPr lang="en-US" dirty="0" err="1"/>
              <a:t>ArmadilloBackend</a:t>
            </a:r>
            <a:r>
              <a:rPr lang="en-US" dirty="0"/>
              <a:t>, </a:t>
            </a:r>
            <a:r>
              <a:rPr lang="en-US" dirty="0" err="1"/>
              <a:t>OctaveBackend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noProof="0" dirty="0"/>
              <a:t>Has methods for retrieving the name of common functions/types in the target language(e.g. matrix type)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Test Coverage: 100%</a:t>
            </a:r>
          </a:p>
        </p:txBody>
      </p:sp>
    </p:spTree>
    <p:extLst>
      <p:ext uri="{BB962C8B-B14F-4D97-AF65-F5344CB8AC3E}">
        <p14:creationId xmlns:p14="http://schemas.microsoft.com/office/powerpoint/2010/main" val="1420952342"/>
      </p:ext>
    </p:extLst>
  </p:cSld>
  <p:clrMapOvr>
    <a:masterClrMapping/>
  </p:clrMapOvr>
</p:sld>
</file>

<file path=ppt/theme/theme1.xml><?xml version="1.0" encoding="utf-8"?>
<a:theme xmlns:a="http://schemas.openxmlformats.org/drawingml/2006/main" name="RWTHI3Design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  <a:extLst>
    <a:ext uri="{05A4C25C-085E-4340-85A3-A5531E510DB2}">
      <thm15:themeFamily xmlns:thm15="http://schemas.microsoft.com/office/thememl/2012/main" name="RWTHI3Design" id="{07F85A0B-E7E0-4A4D-8931-B524CFED5820}" vid="{3A6B4C41-0D14-4D3E-811C-3E4E422843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RWTHI3Design</Template>
  <TotalTime>0</TotalTime>
  <Words>771</Words>
  <Application>Microsoft Office PowerPoint</Application>
  <PresentationFormat>Bildschirmpräsentation (4:3)</PresentationFormat>
  <Paragraphs>149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4" baseType="lpstr">
      <vt:lpstr>Wingdings</vt:lpstr>
      <vt:lpstr>ＭＳ Ｐゴシック</vt:lpstr>
      <vt:lpstr>Tahoma</vt:lpstr>
      <vt:lpstr>Arial</vt:lpstr>
      <vt:lpstr>Courier New</vt:lpstr>
      <vt:lpstr>Helvetica</vt:lpstr>
      <vt:lpstr>RWTHI3Design</vt:lpstr>
      <vt:lpstr>Documentation for repository EMAM2CPP</vt:lpstr>
      <vt:lpstr>Purpose</vt:lpstr>
      <vt:lpstr>Most Important Classes</vt:lpstr>
      <vt:lpstr>Class Relations</vt:lpstr>
      <vt:lpstr>GeneratorCPP</vt:lpstr>
      <vt:lpstr>BlueprintCPP</vt:lpstr>
      <vt:lpstr>MathCommand</vt:lpstr>
      <vt:lpstr>ImplementExecutionOrder</vt:lpstr>
      <vt:lpstr>MathBackend</vt:lpstr>
      <vt:lpstr>MathOptimizer &amp; MathOptimizationRule</vt:lpstr>
      <vt:lpstr>Software Quality</vt:lpstr>
      <vt:lpstr>Utilization(Excerpt)</vt:lpstr>
      <vt:lpstr>Threading Optimization</vt:lpstr>
      <vt:lpstr>Algebraic Optimizations</vt:lpstr>
      <vt:lpstr>Algebraic Optimization Example</vt:lpstr>
      <vt:lpstr>Algebraic Optimization Example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EmbeddedMontiArc</dc:title>
  <dc:creator>Sascha</dc:creator>
  <cp:lastModifiedBy>Michael v.W.</cp:lastModifiedBy>
  <cp:revision>127</cp:revision>
  <dcterms:created xsi:type="dcterms:W3CDTF">2018-05-17T11:27:02Z</dcterms:created>
  <dcterms:modified xsi:type="dcterms:W3CDTF">2018-05-22T10:49:17Z</dcterms:modified>
</cp:coreProperties>
</file>