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sldIdLst>
    <p:sldId id="256" r:id="rId2"/>
    <p:sldId id="261" r:id="rId3"/>
    <p:sldId id="259" r:id="rId4"/>
    <p:sldId id="269" r:id="rId5"/>
    <p:sldId id="260" r:id="rId6"/>
    <p:sldId id="268" r:id="rId7"/>
    <p:sldId id="265" r:id="rId8"/>
    <p:sldId id="266" r:id="rId9"/>
    <p:sldId id="264" r:id="rId10"/>
    <p:sldId id="257" r:id="rId11"/>
    <p:sldId id="263" r:id="rId12"/>
    <p:sldId id="270" r:id="rId13"/>
    <p:sldId id="271" r:id="rId14"/>
  </p:sldIdLst>
  <p:sldSz cx="9144000" cy="6858000" type="screen4x3"/>
  <p:notesSz cx="7099300" cy="10234613"/>
  <p:embeddedFontLst>
    <p:embeddedFont>
      <p:font typeface="ＭＳ Ｐゴシック" panose="020B0600070205080204" pitchFamily="34" charset="-128"/>
      <p:regular r:id="rId15"/>
    </p:embeddedFont>
    <p:embeddedFont>
      <p:font typeface="Tahoma" panose="020B0604030504040204" pitchFamily="34" charset="0"/>
      <p:regular r:id="rId16"/>
      <p:bold r:id="rId17"/>
    </p:embeddedFont>
    <p:embeddedFont>
      <p:font typeface="Helvetica" panose="020B0604020202020204" charset="0"/>
      <p:regular r:id="rId18"/>
      <p:bold r:id="rId19"/>
      <p:italic r:id="rId20"/>
      <p:boldItalic r:id="rId21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127" d="100"/>
          <a:sy n="127" d="100"/>
        </p:scale>
        <p:origin x="1146" y="114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421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4728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286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2628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/>
              <a:t>Diagramm durch Klicken auf Symbol hinzufügen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97551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961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1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/>
              <a:t>Prof. Dr. B. </a:t>
            </a:r>
            <a:r>
              <a:rPr lang="de-DE" sz="1000" b="1" dirty="0" err="1"/>
              <a:t>Rumpe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/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/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826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Sascha Schneiders</a:t>
            </a:r>
          </a:p>
          <a:p>
            <a:r>
              <a:rPr lang="de-DE" dirty="0" smtClean="0"/>
              <a:t>2018 - May - 22th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CC4D7BE-33BD-4E9C-8271-CC9C899F54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700" noProof="0" dirty="0" smtClean="0"/>
              <a:t>Documentation for repository </a:t>
            </a:r>
            <a:r>
              <a:rPr lang="en-US" sz="4400" noProof="0" dirty="0" smtClean="0"/>
              <a:t>EmbeddedMontiArc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179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3CE8E4-AD4B-4B7C-8915-66EB1401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Software Quality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C34C78-F358-4605-B1AA-E56CDB7BA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Code Quality(according to codeclimate.com): C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Whole: 21%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Handwritten code: 58%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Generated code: 13%</a:t>
            </a:r>
          </a:p>
        </p:txBody>
      </p:sp>
    </p:spTree>
    <p:extLst>
      <p:ext uri="{BB962C8B-B14F-4D97-AF65-F5344CB8AC3E}">
        <p14:creationId xmlns:p14="http://schemas.microsoft.com/office/powerpoint/2010/main" val="411376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4CF4-7D6A-4F5F-B96B-2EC70904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Additional Information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D708CD-2836-4E39-B6D6-7C06070B0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There also exists the </a:t>
            </a:r>
            <a:r>
              <a:rPr lang="en-US" noProof="0" dirty="0" err="1"/>
              <a:t>EmbeddedMontiArcMath</a:t>
            </a:r>
            <a:r>
              <a:rPr lang="en-US" noProof="0" dirty="0"/>
              <a:t> language which allows adding a behavior description to </a:t>
            </a:r>
            <a:r>
              <a:rPr lang="en-US" noProof="0" dirty="0" err="1"/>
              <a:t>EmbeddedMontiArc</a:t>
            </a:r>
            <a:r>
              <a:rPr lang="en-US" noProof="0" dirty="0"/>
              <a:t> models using the </a:t>
            </a:r>
            <a:r>
              <a:rPr lang="en-US" noProof="0" dirty="0" err="1"/>
              <a:t>MontiMath</a:t>
            </a:r>
            <a:r>
              <a:rPr lang="en-US" noProof="0" dirty="0"/>
              <a:t> language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This feature is realized by using the language embedding feature of </a:t>
            </a:r>
            <a:r>
              <a:rPr lang="en-US" noProof="0" dirty="0" err="1"/>
              <a:t>MontiCore</a:t>
            </a:r>
            <a:endParaRPr lang="en-US" noProof="0" dirty="0"/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41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9ED6-0359-4F0C-9BBB-23B42285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Utilization(Excerpt)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EAE22C-818F-4E63-8DC5-3B70FC95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Used in the following projects: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EmbeddedMontiArcMath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EMAM2CPP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ClusterFiddle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Autopilot model for </a:t>
            </a:r>
            <a:r>
              <a:rPr lang="en-US" dirty="0" err="1"/>
              <a:t>MontiSim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43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2AD22E-743B-42E1-9B85-841A75DE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E25228-46BB-44D8-8F7A-368044EE4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Refactoring and cleanup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contains  several deprecated methods which will be removed in the future</a:t>
            </a:r>
          </a:p>
          <a:p>
            <a:pPr>
              <a:lnSpc>
                <a:spcPct val="150000"/>
              </a:lnSpc>
            </a:pPr>
            <a:r>
              <a:rPr lang="en-US" dirty="0"/>
              <a:t>Improve </a:t>
            </a:r>
            <a:r>
              <a:rPr lang="en-US" dirty="0" err="1"/>
              <a:t>CoCos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Improve/Add error messages to make modeling easier for the user and suggest solutions for common errors</a:t>
            </a:r>
          </a:p>
          <a:p>
            <a:pPr>
              <a:lnSpc>
                <a:spcPct val="150000"/>
              </a:lnSpc>
            </a:pPr>
            <a:r>
              <a:rPr lang="en-US" dirty="0"/>
              <a:t>Integrate utilizing projects </a:t>
            </a:r>
            <a:r>
              <a:rPr lang="en-US"/>
              <a:t>as tests </a:t>
            </a:r>
            <a:r>
              <a:rPr lang="en-US" dirty="0"/>
              <a:t>to improve test coverage and robustness</a:t>
            </a:r>
          </a:p>
        </p:txBody>
      </p:sp>
    </p:spTree>
    <p:extLst>
      <p:ext uri="{BB962C8B-B14F-4D97-AF65-F5344CB8AC3E}">
        <p14:creationId xmlns:p14="http://schemas.microsoft.com/office/powerpoint/2010/main" val="75858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30186-879B-4608-BA6B-DCEEBCD9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Purpose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A3764-C915-40F5-B077-8EFE8E608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Textual structured diagram language to describe the architecture of a component and connector system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Based on the </a:t>
            </a:r>
            <a:r>
              <a:rPr lang="en-US" noProof="0" dirty="0" err="1"/>
              <a:t>MontiArc</a:t>
            </a:r>
            <a:r>
              <a:rPr lang="en-US" noProof="0" dirty="0"/>
              <a:t> language with additional features: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Value ranges(e.g. Z(4:20))</a:t>
            </a:r>
          </a:p>
          <a:p>
            <a:pPr lvl="1">
              <a:lnSpc>
                <a:spcPct val="150000"/>
              </a:lnSpc>
            </a:pPr>
            <a:r>
              <a:rPr lang="en-US" noProof="0" dirty="0" err="1"/>
              <a:t>SIUnits</a:t>
            </a:r>
            <a:r>
              <a:rPr lang="en-US" noProof="0" dirty="0"/>
              <a:t>(e.g. Z(4m:20m))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Port Arrays (e.g. port in N1 value[5])</a:t>
            </a:r>
          </a:p>
          <a:p>
            <a:pPr lvl="1">
              <a:lnSpc>
                <a:spcPct val="150000"/>
              </a:lnSpc>
            </a:pPr>
            <a:r>
              <a:rPr lang="en-US" noProof="0" dirty="0" err="1"/>
              <a:t>ComponentInstance</a:t>
            </a:r>
            <a:r>
              <a:rPr lang="en-US" noProof="0" dirty="0"/>
              <a:t> Arrays(e.g. instance Component comp[4])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Provides all information needed for writing a code generator</a:t>
            </a:r>
          </a:p>
        </p:txBody>
      </p:sp>
    </p:spTree>
    <p:extLst>
      <p:ext uri="{BB962C8B-B14F-4D97-AF65-F5344CB8AC3E}">
        <p14:creationId xmlns:p14="http://schemas.microsoft.com/office/powerpoint/2010/main" val="31489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BFD08-A8C3-494E-B884-3B47AAA4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Most Important Classes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A1FB1-B535-4598-ABBF-AF52893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Namely: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ComponentSymbol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ConnectorSymbol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PortSymbol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ExpandedComponentInstanceSymbol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ComponentInstanceSymbol</a:t>
            </a:r>
            <a:endParaRPr lang="en-US" noProof="0" dirty="0"/>
          </a:p>
          <a:p>
            <a:pPr lvl="1">
              <a:lnSpc>
                <a:spcPct val="150000"/>
              </a:lnSpc>
            </a:pPr>
            <a:r>
              <a:rPr lang="en-US" noProof="0" dirty="0"/>
              <a:t> </a:t>
            </a:r>
            <a:r>
              <a:rPr lang="en-US" noProof="0" dirty="0" err="1"/>
              <a:t>ComponentSymbolReference</a:t>
            </a:r>
            <a:endParaRPr lang="en-US" noProof="0" dirty="0"/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840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BCFF-5283-4065-A06A-44FE531E5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Class Relations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D0EE92CA-198B-4F1A-89A1-82F5EF31B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199" y="2007067"/>
            <a:ext cx="3603071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/>
          </a:p>
        </p:txBody>
      </p:sp>
      <p:sp>
        <p:nvSpPr>
          <p:cNvPr id="14" name="Text Box 1038">
            <a:extLst>
              <a:ext uri="{FF2B5EF4-FFF2-40B4-BE49-F238E27FC236}">
                <a16:creationId xmlns:a16="http://schemas.microsoft.com/office/drawing/2014/main" id="{73274BAF-EF97-45C9-BAC9-290ABBF84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132683"/>
            <a:ext cx="35422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/>
              <a:t>ExpandedComponentInstanceSymbol</a:t>
            </a:r>
            <a:endParaRPr lang="en-US" altLang="en-US" sz="1600" dirty="0"/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CAB396C-5C07-4B6B-B4EC-3FFBA3AEEED8}"/>
              </a:ext>
            </a:extLst>
          </p:cNvPr>
          <p:cNvGrpSpPr/>
          <p:nvPr/>
        </p:nvGrpSpPr>
        <p:grpSpPr>
          <a:xfrm>
            <a:off x="525065" y="1980939"/>
            <a:ext cx="3115118" cy="617461"/>
            <a:chOff x="542483" y="2007066"/>
            <a:chExt cx="3115118" cy="617461"/>
          </a:xfrm>
        </p:grpSpPr>
        <p:sp>
          <p:nvSpPr>
            <p:cNvPr id="20" name="Text Box 1045">
              <a:extLst>
                <a:ext uri="{FF2B5EF4-FFF2-40B4-BE49-F238E27FC236}">
                  <a16:creationId xmlns:a16="http://schemas.microsoft.com/office/drawing/2014/main" id="{AB47670E-196C-4601-A475-8009FA3AC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7" y="2124530"/>
              <a:ext cx="27722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ComponentSymbolReference</a:t>
              </a:r>
              <a:endParaRPr lang="en-US" altLang="en-US" sz="1600" dirty="0"/>
            </a:p>
          </p:txBody>
        </p:sp>
        <p:sp>
          <p:nvSpPr>
            <p:cNvPr id="22" name="Rectangle 1028">
              <a:extLst>
                <a:ext uri="{FF2B5EF4-FFF2-40B4-BE49-F238E27FC236}">
                  <a16:creationId xmlns:a16="http://schemas.microsoft.com/office/drawing/2014/main" id="{60358A36-2B72-4058-8480-00D444D76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E5EF3EC-DCA7-40F8-BF25-89D30698CD8E}"/>
              </a:ext>
            </a:extLst>
          </p:cNvPr>
          <p:cNvGrpSpPr/>
          <p:nvPr/>
        </p:nvGrpSpPr>
        <p:grpSpPr>
          <a:xfrm>
            <a:off x="5029176" y="3156782"/>
            <a:ext cx="3115118" cy="617461"/>
            <a:chOff x="542483" y="2007066"/>
            <a:chExt cx="3115118" cy="617461"/>
          </a:xfrm>
        </p:grpSpPr>
        <p:sp>
          <p:nvSpPr>
            <p:cNvPr id="25" name="Text Box 1045">
              <a:extLst>
                <a:ext uri="{FF2B5EF4-FFF2-40B4-BE49-F238E27FC236}">
                  <a16:creationId xmlns:a16="http://schemas.microsoft.com/office/drawing/2014/main" id="{820C265A-534B-4381-868E-97AE1F8B17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ComponentInstanceSymbol</a:t>
              </a:r>
              <a:endParaRPr lang="en-US" altLang="en-US" sz="1600" dirty="0"/>
            </a:p>
          </p:txBody>
        </p:sp>
        <p:sp>
          <p:nvSpPr>
            <p:cNvPr id="26" name="Rectangle 1028">
              <a:extLst>
                <a:ext uri="{FF2B5EF4-FFF2-40B4-BE49-F238E27FC236}">
                  <a16:creationId xmlns:a16="http://schemas.microsoft.com/office/drawing/2014/main" id="{F5D9C822-E79D-4FC6-91E3-9956CBF91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737EE26-4E3B-442E-A159-9F9A7A4185E8}"/>
              </a:ext>
            </a:extLst>
          </p:cNvPr>
          <p:cNvGrpSpPr/>
          <p:nvPr/>
        </p:nvGrpSpPr>
        <p:grpSpPr>
          <a:xfrm>
            <a:off x="503526" y="4034669"/>
            <a:ext cx="3115118" cy="617461"/>
            <a:chOff x="-3916073" y="1470089"/>
            <a:chExt cx="3115118" cy="617461"/>
          </a:xfrm>
        </p:grpSpPr>
        <p:sp>
          <p:nvSpPr>
            <p:cNvPr id="28" name="Text Box 1045">
              <a:extLst>
                <a:ext uri="{FF2B5EF4-FFF2-40B4-BE49-F238E27FC236}">
                  <a16:creationId xmlns:a16="http://schemas.microsoft.com/office/drawing/2014/main" id="{F3E2B519-6CC8-4BBD-A728-88B14313B1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766183" y="1609542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ConnectorSymbol</a:t>
              </a:r>
              <a:endParaRPr lang="en-US" altLang="en-US" sz="1600" dirty="0"/>
            </a:p>
          </p:txBody>
        </p:sp>
        <p:sp>
          <p:nvSpPr>
            <p:cNvPr id="29" name="Rectangle 1028">
              <a:extLst>
                <a:ext uri="{FF2B5EF4-FFF2-40B4-BE49-F238E27FC236}">
                  <a16:creationId xmlns:a16="http://schemas.microsoft.com/office/drawing/2014/main" id="{5D12981F-990A-4351-B79F-698CA0F4A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916073" y="1470089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5B80BD50-0749-4CA5-8423-5396AE4F2676}"/>
              </a:ext>
            </a:extLst>
          </p:cNvPr>
          <p:cNvGrpSpPr/>
          <p:nvPr/>
        </p:nvGrpSpPr>
        <p:grpSpPr>
          <a:xfrm>
            <a:off x="503532" y="2992342"/>
            <a:ext cx="3115118" cy="617461"/>
            <a:chOff x="542483" y="2007066"/>
            <a:chExt cx="3115118" cy="617461"/>
          </a:xfrm>
        </p:grpSpPr>
        <p:sp>
          <p:nvSpPr>
            <p:cNvPr id="31" name="Text Box 1045">
              <a:extLst>
                <a:ext uri="{FF2B5EF4-FFF2-40B4-BE49-F238E27FC236}">
                  <a16:creationId xmlns:a16="http://schemas.microsoft.com/office/drawing/2014/main" id="{AC697678-DC1A-405B-81E6-AE38B58FD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PortSymbol</a:t>
              </a:r>
              <a:endParaRPr lang="en-US" altLang="en-US" sz="1600" dirty="0"/>
            </a:p>
          </p:txBody>
        </p:sp>
        <p:sp>
          <p:nvSpPr>
            <p:cNvPr id="32" name="Rectangle 1028">
              <a:extLst>
                <a:ext uri="{FF2B5EF4-FFF2-40B4-BE49-F238E27FC236}">
                  <a16:creationId xmlns:a16="http://schemas.microsoft.com/office/drawing/2014/main" id="{63F0D6BA-75C3-4670-A6A8-F7D314836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57CC4E4-5C46-42D2-A067-22635E2ABBE9}"/>
              </a:ext>
            </a:extLst>
          </p:cNvPr>
          <p:cNvGrpSpPr/>
          <p:nvPr/>
        </p:nvGrpSpPr>
        <p:grpSpPr>
          <a:xfrm>
            <a:off x="5029176" y="5206840"/>
            <a:ext cx="3115118" cy="617461"/>
            <a:chOff x="542483" y="2007066"/>
            <a:chExt cx="3115118" cy="617461"/>
          </a:xfrm>
        </p:grpSpPr>
        <p:sp>
          <p:nvSpPr>
            <p:cNvPr id="35" name="Text Box 1045">
              <a:extLst>
                <a:ext uri="{FF2B5EF4-FFF2-40B4-BE49-F238E27FC236}">
                  <a16:creationId xmlns:a16="http://schemas.microsoft.com/office/drawing/2014/main" id="{C5593193-615B-421D-8E32-A6FF236999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368" y="2124530"/>
              <a:ext cx="2770887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/>
                <a:t>ComponentSymbol</a:t>
              </a:r>
              <a:endParaRPr lang="en-US" altLang="en-US" sz="1600" dirty="0"/>
            </a:p>
          </p:txBody>
        </p:sp>
        <p:sp>
          <p:nvSpPr>
            <p:cNvPr id="36" name="Rectangle 1028">
              <a:extLst>
                <a:ext uri="{FF2B5EF4-FFF2-40B4-BE49-F238E27FC236}">
                  <a16:creationId xmlns:a16="http://schemas.microsoft.com/office/drawing/2014/main" id="{42301C29-F189-46BF-8C22-9EA9D3AB7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483" y="2007066"/>
              <a:ext cx="3115118" cy="61746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/>
            </a:p>
          </p:txBody>
        </p:sp>
      </p:grpSp>
      <p:sp>
        <p:nvSpPr>
          <p:cNvPr id="33" name="AutoShape 3">
            <a:extLst>
              <a:ext uri="{FF2B5EF4-FFF2-40B4-BE49-F238E27FC236}">
                <a16:creationId xmlns:a16="http://schemas.microsoft.com/office/drawing/2014/main" id="{98526174-1CEF-4CCA-95BE-732A522A7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536" y="2223232"/>
            <a:ext cx="263296" cy="138099"/>
          </a:xfrm>
          <a:prstGeom prst="diamond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de-DE" altLang="de-DE"/>
          </a:p>
        </p:txBody>
      </p:sp>
      <p:sp>
        <p:nvSpPr>
          <p:cNvPr id="37" name="Line 1035">
            <a:extLst>
              <a:ext uri="{FF2B5EF4-FFF2-40B4-BE49-F238E27FC236}">
                <a16:creationId xmlns:a16="http://schemas.microsoft.com/office/drawing/2014/main" id="{239B5AF4-9056-462A-89FE-A7D871580D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8185" y="2292889"/>
            <a:ext cx="11110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69C177-9413-431B-ABCF-9A47EC8236D5}"/>
              </a:ext>
            </a:extLst>
          </p:cNvPr>
          <p:cNvSpPr txBox="1"/>
          <p:nvPr/>
        </p:nvSpPr>
        <p:spPr>
          <a:xfrm>
            <a:off x="3650986" y="1949285"/>
            <a:ext cx="4558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1</a:t>
            </a:r>
          </a:p>
        </p:txBody>
      </p:sp>
      <p:sp>
        <p:nvSpPr>
          <p:cNvPr id="38" name="Line 1035">
            <a:extLst>
              <a:ext uri="{FF2B5EF4-FFF2-40B4-BE49-F238E27FC236}">
                <a16:creationId xmlns:a16="http://schemas.microsoft.com/office/drawing/2014/main" id="{CD4E8197-8141-413B-9A0A-8C0AF7D800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8643" y="2592104"/>
            <a:ext cx="1410546" cy="668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39" name="Line 1035">
            <a:extLst>
              <a:ext uri="{FF2B5EF4-FFF2-40B4-BE49-F238E27FC236}">
                <a16:creationId xmlns:a16="http://schemas.microsoft.com/office/drawing/2014/main" id="{D3F3B8F9-29D9-4D13-9169-FE62508475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8641" y="2629003"/>
            <a:ext cx="1684879" cy="16305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40" name="Line 1035">
            <a:extLst>
              <a:ext uri="{FF2B5EF4-FFF2-40B4-BE49-F238E27FC236}">
                <a16:creationId xmlns:a16="http://schemas.microsoft.com/office/drawing/2014/main" id="{BB81F522-875D-49CD-9BF9-93E89DDDD2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1827" y="3774244"/>
            <a:ext cx="8706" cy="14325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41" name="Line 1035">
            <a:extLst>
              <a:ext uri="{FF2B5EF4-FFF2-40B4-BE49-F238E27FC236}">
                <a16:creationId xmlns:a16="http://schemas.microsoft.com/office/drawing/2014/main" id="{543B0DD1-1289-464D-B32E-16D75EEB5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642" y="4521292"/>
            <a:ext cx="1547083" cy="6855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42" name="Line 1035">
            <a:extLst>
              <a:ext uri="{FF2B5EF4-FFF2-40B4-BE49-F238E27FC236}">
                <a16:creationId xmlns:a16="http://schemas.microsoft.com/office/drawing/2014/main" id="{2AF3C373-94D1-4384-BB90-37F3C2B89D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8643" y="3290986"/>
            <a:ext cx="2050637" cy="1915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43" name="Line 1035">
            <a:extLst>
              <a:ext uri="{FF2B5EF4-FFF2-40B4-BE49-F238E27FC236}">
                <a16:creationId xmlns:a16="http://schemas.microsoft.com/office/drawing/2014/main" id="{533E4BBE-A53E-4C8E-AA42-8D9E77BCA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8731" y="3609802"/>
            <a:ext cx="8709" cy="4248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  <p:sp>
        <p:nvSpPr>
          <p:cNvPr id="44" name="Line 1035">
            <a:extLst>
              <a:ext uri="{FF2B5EF4-FFF2-40B4-BE49-F238E27FC236}">
                <a16:creationId xmlns:a16="http://schemas.microsoft.com/office/drawing/2014/main" id="{D2621113-293C-46E4-925E-3C2639DBB0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8642" y="3770699"/>
            <a:ext cx="1789381" cy="653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0699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25D295-7BE0-4C28-A850-83A87907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ComponentSymbol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6D08A9-AEEC-44B2-B93B-190B5A2FF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A component consists of ports, connectors and subcomponents(component instances)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They also support Generics like (A&lt;N1 amount&gt;) 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Can be used to set the amount of component or port array elements like (port in </a:t>
            </a:r>
            <a:r>
              <a:rPr lang="en-US" noProof="0" dirty="0" err="1"/>
              <a:t>inPort</a:t>
            </a:r>
            <a:r>
              <a:rPr lang="en-US" noProof="0" dirty="0"/>
              <a:t>[amount])</a:t>
            </a:r>
          </a:p>
          <a:p>
            <a:pPr>
              <a:lnSpc>
                <a:spcPct val="150000"/>
              </a:lnSpc>
            </a:pPr>
            <a:r>
              <a:rPr lang="en-US" noProof="0" dirty="0" err="1"/>
              <a:t>ComponentSymbols</a:t>
            </a:r>
            <a:r>
              <a:rPr lang="en-US" noProof="0" dirty="0"/>
              <a:t> themselves may contain </a:t>
            </a:r>
            <a:r>
              <a:rPr lang="en-US" noProof="0" dirty="0" err="1"/>
              <a:t>SymbolReferences</a:t>
            </a:r>
            <a:r>
              <a:rPr lang="en-US" noProof="0" dirty="0"/>
              <a:t> which need to be resolved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65%</a:t>
            </a:r>
          </a:p>
          <a:p>
            <a:pPr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86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CAF8A-D563-45AD-A5AC-F4E281D9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ComponentInstanceSymbol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27C929-5326-4BD5-9DC8-B96E1033C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Contains all information needed for subcomponent instantiation: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Generic information like: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Concrete type</a:t>
            </a:r>
          </a:p>
          <a:p>
            <a:pPr lvl="2">
              <a:lnSpc>
                <a:spcPct val="150000"/>
              </a:lnSpc>
            </a:pPr>
            <a:r>
              <a:rPr lang="en-US" noProof="0" dirty="0"/>
              <a:t>Concrete array size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All ports, connectors and sub component instances of this component instance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64%</a:t>
            </a:r>
          </a:p>
          <a:p>
            <a:pPr lvl="1">
              <a:lnSpc>
                <a:spcPct val="150000"/>
              </a:lnSpc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90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B5A2C-CD61-4A60-A9CC-5AC8C5DE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ConnectorSymbol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D59D9-07D6-47BA-870E-5DE2DEB9F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Stores information about ports that are connected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A source port is connected to a target port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71%</a:t>
            </a:r>
          </a:p>
        </p:txBody>
      </p:sp>
    </p:spTree>
    <p:extLst>
      <p:ext uri="{BB962C8B-B14F-4D97-AF65-F5344CB8AC3E}">
        <p14:creationId xmlns:p14="http://schemas.microsoft.com/office/powerpoint/2010/main" val="226642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92BCD-854E-4D1A-A6AF-7D5AC046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PortSymbol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E42BAC-A950-416C-88C6-88AD74634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Stores information about: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Type</a:t>
            </a:r>
          </a:p>
          <a:p>
            <a:pPr lvl="1">
              <a:lnSpc>
                <a:spcPct val="150000"/>
              </a:lnSpc>
            </a:pPr>
            <a:r>
              <a:rPr lang="en-US" noProof="0" dirty="0"/>
              <a:t>Name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51%</a:t>
            </a:r>
          </a:p>
        </p:txBody>
      </p:sp>
    </p:spTree>
    <p:extLst>
      <p:ext uri="{BB962C8B-B14F-4D97-AF65-F5344CB8AC3E}">
        <p14:creationId xmlns:p14="http://schemas.microsoft.com/office/powerpoint/2010/main" val="281228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6FADE-173B-486C-812B-3D40D5E0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ExpandedComponentInstanceSymbol</a:t>
            </a:r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C58417-8097-49BE-AEC1-FD6A0BD6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 err="1"/>
              <a:t>ExpandedComponentInstanceSymbol</a:t>
            </a:r>
            <a:r>
              <a:rPr lang="en-US" noProof="0" dirty="0"/>
              <a:t> are </a:t>
            </a:r>
            <a:r>
              <a:rPr lang="en-US" noProof="0" dirty="0" err="1"/>
              <a:t>ComponentSymbols</a:t>
            </a:r>
            <a:r>
              <a:rPr lang="en-US" noProof="0" dirty="0"/>
              <a:t> that resolve all </a:t>
            </a:r>
            <a:r>
              <a:rPr lang="en-US" noProof="0" dirty="0" err="1"/>
              <a:t>SymbolReferences</a:t>
            </a:r>
            <a:r>
              <a:rPr lang="en-US" noProof="0" dirty="0"/>
              <a:t> automatically</a:t>
            </a:r>
          </a:p>
          <a:p>
            <a:pPr>
              <a:lnSpc>
                <a:spcPct val="150000"/>
              </a:lnSpc>
            </a:pPr>
            <a:r>
              <a:rPr lang="en-US" noProof="0" dirty="0" err="1"/>
              <a:t>ExpandedComponentInstanceSymbols</a:t>
            </a:r>
            <a:r>
              <a:rPr lang="en-US" noProof="0" dirty="0"/>
              <a:t> are constructed using the builder pattern(</a:t>
            </a:r>
            <a:r>
              <a:rPr lang="en-US" noProof="0" dirty="0" err="1"/>
              <a:t>ExpandedComponentInstanceBuilder</a:t>
            </a:r>
            <a:r>
              <a:rPr lang="en-US" noProof="0" dirty="0"/>
              <a:t>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This symbol should be used in most cases( is also used by the EmbeddedMontiArcMath2CPP(EMAM2CPP) generator)</a:t>
            </a:r>
          </a:p>
          <a:p>
            <a:pPr>
              <a:lnSpc>
                <a:spcPct val="150000"/>
              </a:lnSpc>
            </a:pPr>
            <a:r>
              <a:rPr lang="en-US" noProof="0" dirty="0"/>
              <a:t>Test Coverage: 54%</a:t>
            </a:r>
          </a:p>
        </p:txBody>
      </p:sp>
    </p:spTree>
    <p:extLst>
      <p:ext uri="{BB962C8B-B14F-4D97-AF65-F5344CB8AC3E}">
        <p14:creationId xmlns:p14="http://schemas.microsoft.com/office/powerpoint/2010/main" val="1420952342"/>
      </p:ext>
    </p:extLst>
  </p:cSld>
  <p:clrMapOvr>
    <a:masterClrMapping/>
  </p:clrMapOvr>
</p:sld>
</file>

<file path=ppt/theme/theme1.xml><?xml version="1.0" encoding="utf-8"?>
<a:theme xmlns:a="http://schemas.openxmlformats.org/drawingml/2006/main" name="RWTHI3Design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  <a:extLst>
    <a:ext uri="{05A4C25C-085E-4340-85A3-A5531E510DB2}">
      <thm15:themeFamily xmlns:thm15="http://schemas.microsoft.com/office/thememl/2012/main" name="RWTHI3Design" id="{07F85A0B-E7E0-4A4D-8931-B524CFED5820}" vid="{3A6B4C41-0D14-4D3E-811C-3E4E422843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RWTHI3Design</Template>
  <TotalTime>0</TotalTime>
  <Words>381</Words>
  <Application>Microsoft Office PowerPoint</Application>
  <PresentationFormat>Bildschirmpräsentation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Wingdings</vt:lpstr>
      <vt:lpstr>ＭＳ Ｐゴシック</vt:lpstr>
      <vt:lpstr>Tahoma</vt:lpstr>
      <vt:lpstr>Arial</vt:lpstr>
      <vt:lpstr>Helvetica</vt:lpstr>
      <vt:lpstr>RWTHI3Design</vt:lpstr>
      <vt:lpstr>Documentation for repository EmbeddedMontiArc</vt:lpstr>
      <vt:lpstr>Purpose</vt:lpstr>
      <vt:lpstr>Most Important Classes</vt:lpstr>
      <vt:lpstr>Class Relations</vt:lpstr>
      <vt:lpstr>ComponentSymbol</vt:lpstr>
      <vt:lpstr>ComponentInstanceSymbol</vt:lpstr>
      <vt:lpstr>ConnectorSymbol</vt:lpstr>
      <vt:lpstr>PortSymbol</vt:lpstr>
      <vt:lpstr>ExpandedComponentInstanceSymbol</vt:lpstr>
      <vt:lpstr>Software Quality</vt:lpstr>
      <vt:lpstr>Additional Information</vt:lpstr>
      <vt:lpstr>Utilization(Excerpt)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</dc:title>
  <dc:creator>Sascha</dc:creator>
  <cp:lastModifiedBy>Michael v.W.</cp:lastModifiedBy>
  <cp:revision>50</cp:revision>
  <dcterms:created xsi:type="dcterms:W3CDTF">2018-05-17T11:27:02Z</dcterms:created>
  <dcterms:modified xsi:type="dcterms:W3CDTF">2018-05-22T10:48:01Z</dcterms:modified>
</cp:coreProperties>
</file>