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6" r:id="rId6"/>
    <p:sldId id="269" r:id="rId7"/>
    <p:sldId id="273" r:id="rId8"/>
    <p:sldId id="274" r:id="rId9"/>
    <p:sldId id="275" r:id="rId10"/>
    <p:sldId id="276" r:id="rId11"/>
    <p:sldId id="267" r:id="rId12"/>
    <p:sldId id="270" r:id="rId13"/>
    <p:sldId id="277" r:id="rId14"/>
    <p:sldId id="268" r:id="rId15"/>
    <p:sldId id="271" r:id="rId16"/>
    <p:sldId id="278" r:id="rId17"/>
    <p:sldId id="279" r:id="rId18"/>
    <p:sldId id="280" r:id="rId19"/>
    <p:sldId id="281" r:id="rId20"/>
    <p:sldId id="282" r:id="rId21"/>
    <p:sldId id="261" r:id="rId22"/>
    <p:sldId id="262" r:id="rId23"/>
    <p:sldId id="263" r:id="rId24"/>
    <p:sldId id="272" r:id="rId25"/>
    <p:sldId id="265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15" autoAdjust="0"/>
  </p:normalViewPr>
  <p:slideViewPr>
    <p:cSldViewPr snapToGrid="0">
      <p:cViewPr varScale="1">
        <p:scale>
          <a:sx n="92" d="100"/>
          <a:sy n="92" d="100"/>
        </p:scale>
        <p:origin x="21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Shape 6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0878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 kurzen Vorträgen zu vermeiden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5417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696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6421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 kurzen Vorträgen zu vermeiden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8956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2450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1824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620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877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792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 kurzen Vorträgen zu vermeiden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9240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 kurzen Vorträgen zu vermeiden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Shape 173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 kurzen Vorträgen zu vermeiden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8961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Shape 2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Bei kurzen Vorträgen zu vermeiden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Shape 21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8723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84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734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512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532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foli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2667000" y="0"/>
            <a:ext cx="6477000" cy="1219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2B2B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Shape 20"/>
          <p:cNvCxnSpPr/>
          <p:nvPr/>
        </p:nvCxnSpPr>
        <p:spPr>
          <a:xfrm>
            <a:off x="-1588" y="1219200"/>
            <a:ext cx="9145588" cy="0"/>
          </a:xfrm>
          <a:prstGeom prst="straightConnector1">
            <a:avLst/>
          </a:prstGeom>
          <a:noFill/>
          <a:ln w="12700" cap="flat" cmpd="sng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Shape 21"/>
          <p:cNvCxnSpPr/>
          <p:nvPr/>
        </p:nvCxnSpPr>
        <p:spPr>
          <a:xfrm>
            <a:off x="-1588" y="1143000"/>
            <a:ext cx="9145588" cy="0"/>
          </a:xfrm>
          <a:prstGeom prst="straightConnector1">
            <a:avLst/>
          </a:prstGeom>
          <a:noFill/>
          <a:ln w="12700" cap="flat" cmpd="sng">
            <a:solidFill>
              <a:srgbClr val="5C5C5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 rot="5400000">
            <a:off x="2171700" y="-114300"/>
            <a:ext cx="54102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 rot="5400000">
            <a:off x="4724400" y="2438400"/>
            <a:ext cx="6477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 rot="5400000">
            <a:off x="533400" y="457200"/>
            <a:ext cx="6477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Text und Diagramm" type="txAndChart">
  <p:cSld name="TEXT_AND_CHAR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chart" idx="2"/>
          </p:nvPr>
        </p:nvSpPr>
        <p:spPr>
          <a:xfrm>
            <a:off x="4953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, Text und Inhalt" type="txAndObj">
  <p:cSld name="TEXT_AND_OBJEC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2"/>
          </p:nvPr>
        </p:nvSpPr>
        <p:spPr>
          <a:xfrm>
            <a:off x="4953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schnittsüberschrift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953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 rot="10800000">
            <a:off x="1371600" y="152400"/>
            <a:ext cx="0" cy="990600"/>
          </a:xfrm>
          <a:prstGeom prst="straightConnector1">
            <a:avLst/>
          </a:prstGeom>
          <a:noFill/>
          <a:ln w="12700" cap="flat" cmpd="sng">
            <a:solidFill>
              <a:srgbClr val="5C5C5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76200" y="1143000"/>
            <a:ext cx="8839200" cy="0"/>
          </a:xfrm>
          <a:prstGeom prst="straightConnector1">
            <a:avLst/>
          </a:prstGeom>
          <a:noFill/>
          <a:ln w="12700" cap="flat" cmpd="sng">
            <a:solidFill>
              <a:srgbClr val="5C5C5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152400" y="1219200"/>
            <a:ext cx="8839200" cy="0"/>
          </a:xfrm>
          <a:prstGeom prst="straightConnector1">
            <a:avLst/>
          </a:prstGeom>
          <a:noFill/>
          <a:ln w="12700" cap="flat" cmpd="sng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 rot="10800000">
            <a:off x="1295400" y="76200"/>
            <a:ext cx="0" cy="1143000"/>
          </a:xfrm>
          <a:prstGeom prst="straightConnector1">
            <a:avLst/>
          </a:prstGeom>
          <a:noFill/>
          <a:ln w="12700" cap="flat" cmpd="sng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/>
          <p:nvPr/>
        </p:nvSpPr>
        <p:spPr>
          <a:xfrm>
            <a:off x="-36513" y="152400"/>
            <a:ext cx="1404938" cy="938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SEP/Seminar/…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Studentenvorlage</a:t>
            </a:r>
            <a:b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</a:t>
            </a:r>
            <a:endParaRPr/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-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DATUM,   Folie</a:t>
            </a:r>
            <a:r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fld id="{00000000-1234-1234-1234-123412341234}" type="slidenum">
              <a:rPr lang="de-DE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17"/>
          <p:cNvSpPr/>
          <p:nvPr/>
        </p:nvSpPr>
        <p:spPr>
          <a:xfrm>
            <a:off x="812800" y="990600"/>
            <a:ext cx="512763" cy="18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Ablageort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EmbeddedMontiArc:</a:t>
            </a:r>
            <a:br>
              <a:rPr lang="de-DE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 Implementation Case Study</a:t>
            </a:r>
            <a:endParaRPr sz="2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1219200" y="4724400"/>
            <a:ext cx="558358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Philipp Haller, Malte Heithoff, Mustafa Sezer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Seminar am Lehrstuhl für Software Engineering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dirty="0"/>
              <a:t>Simulators </a:t>
            </a:r>
            <a:r>
              <a:rPr lang="de-DE" dirty="0" err="1"/>
              <a:t>callable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IDE </a:t>
            </a:r>
            <a:r>
              <a:rPr lang="de-DE" dirty="0" err="1"/>
              <a:t>directly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4B3BBC7-BFD2-4808-9216-F5FDE1D01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73" y="4496930"/>
            <a:ext cx="2982191" cy="213134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D9830A0B-73C0-42E9-A1E2-8831379B3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013" y="2382005"/>
            <a:ext cx="2238823" cy="31805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AE00FFF-DCA2-4D04-B5DE-781AACBF6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2694940"/>
            <a:ext cx="2810324" cy="146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7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Shape 221"/>
          <p:cNvGrpSpPr/>
          <p:nvPr/>
        </p:nvGrpSpPr>
        <p:grpSpPr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222" name="Shape 222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1379" y="3709"/>
              <a:ext cx="61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Context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Shape 227"/>
          <p:cNvGrpSpPr/>
          <p:nvPr/>
        </p:nvGrpSpPr>
        <p:grpSpPr>
          <a:xfrm>
            <a:off x="828675" y="3452813"/>
            <a:ext cx="7486650" cy="500062"/>
            <a:chOff x="240" y="912"/>
            <a:chExt cx="4716" cy="315"/>
          </a:xfrm>
        </p:grpSpPr>
        <p:grpSp>
          <p:nvGrpSpPr>
            <p:cNvPr id="228" name="Shape 228"/>
            <p:cNvGrpSpPr/>
            <p:nvPr/>
          </p:nvGrpSpPr>
          <p:grpSpPr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229" name="Shape 229"/>
              <p:cNvSpPr/>
              <p:nvPr/>
            </p:nvSpPr>
            <p:spPr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Shape 230"/>
              <p:cNvSpPr txBox="1"/>
              <p:nvPr/>
            </p:nvSpPr>
            <p:spPr>
              <a:xfrm>
                <a:off x="1379" y="3709"/>
                <a:ext cx="73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Approach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Shape 231"/>
              <p:cNvSpPr/>
              <p:nvPr/>
            </p:nvSpPr>
            <p:spPr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Shape 232"/>
              <p:cNvSpPr txBox="1"/>
              <p:nvPr/>
            </p:nvSpPr>
            <p:spPr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3.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" name="Shape 233"/>
            <p:cNvSpPr/>
            <p:nvPr/>
          </p:nvSpPr>
          <p:spPr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236" name="Shape 236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243" name="Shape 243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1379" y="3709"/>
              <a:ext cx="79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250" name="Shape 250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1379" y="3709"/>
              <a:ext cx="87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1635126" y="5881266"/>
            <a:ext cx="6680200" cy="500062"/>
            <a:chOff x="748" y="3668"/>
            <a:chExt cx="4208" cy="315"/>
          </a:xfrm>
        </p:grpSpPr>
        <p:sp>
          <p:nvSpPr>
            <p:cNvPr id="257" name="Shape 257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1379" y="3709"/>
              <a:ext cx="83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5027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groups</a:t>
            </a:r>
            <a:endParaRPr lang="de-DE" dirty="0"/>
          </a:p>
          <a:p>
            <a:pPr marL="800100"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Expert</a:t>
            </a:r>
          </a:p>
          <a:p>
            <a:pPr marL="800100"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Beginners</a:t>
            </a:r>
          </a:p>
          <a:p>
            <a:pPr marL="342900" indent="-342900">
              <a:spcBef>
                <a:spcPts val="0"/>
              </a:spcBef>
            </a:pPr>
            <a:endParaRPr lang="de-DE" dirty="0"/>
          </a:p>
          <a:p>
            <a:pPr marL="342900" indent="-342900">
              <a:spcBef>
                <a:spcPts val="0"/>
              </a:spcBef>
            </a:pPr>
            <a:r>
              <a:rPr lang="de-DE" dirty="0"/>
              <a:t>Tasks:</a:t>
            </a:r>
          </a:p>
          <a:p>
            <a:pPr marL="800100" lvl="1" indent="-342900">
              <a:spcBef>
                <a:spcPts val="0"/>
              </a:spcBef>
            </a:pPr>
            <a:r>
              <a:rPr lang="de-DE" dirty="0"/>
              <a:t>Implement </a:t>
            </a:r>
            <a:r>
              <a:rPr lang="de-DE" dirty="0" err="1"/>
              <a:t>Pacman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0" indent="0">
              <a:spcBef>
                <a:spcPts val="0"/>
              </a:spcBef>
              <a:buNone/>
            </a:pPr>
            <a:endParaRPr lang="de-DE" dirty="0"/>
          </a:p>
          <a:p>
            <a:pPr marL="800100" lvl="1" indent="-342900">
              <a:spcBef>
                <a:spcPts val="0"/>
              </a:spcBef>
            </a:pPr>
            <a:r>
              <a:rPr lang="de-DE" dirty="0" err="1"/>
              <a:t>Integrate</a:t>
            </a:r>
            <a:r>
              <a:rPr lang="de-DE" dirty="0"/>
              <a:t> </a:t>
            </a:r>
            <a:r>
              <a:rPr lang="de-DE" dirty="0" err="1"/>
              <a:t>SuperMario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DIE</a:t>
            </a:r>
          </a:p>
          <a:p>
            <a:pPr marL="800100" lvl="1" indent="-342900">
              <a:spcBef>
                <a:spcPts val="0"/>
              </a:spcBef>
            </a:pPr>
            <a:r>
              <a:rPr lang="de-DE" dirty="0"/>
              <a:t>Implement </a:t>
            </a:r>
            <a:r>
              <a:rPr lang="de-DE" dirty="0" err="1"/>
              <a:t>SuperMario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342900" indent="-342900">
              <a:spcBef>
                <a:spcPts val="0"/>
              </a:spcBef>
            </a:pPr>
            <a:endParaRPr lang="de-DE" dirty="0"/>
          </a:p>
          <a:p>
            <a:pPr marL="342900" indent="-342900">
              <a:spcBef>
                <a:spcPts val="0"/>
              </a:spcBef>
            </a:pPr>
            <a:r>
              <a:rPr lang="de-DE" dirty="0"/>
              <a:t>Fill out a </a:t>
            </a:r>
            <a:r>
              <a:rPr lang="de-DE" dirty="0" err="1"/>
              <a:t>questionnaire</a:t>
            </a:r>
            <a:r>
              <a:rPr lang="de-DE" dirty="0"/>
              <a:t> </a:t>
            </a:r>
            <a:r>
              <a:rPr lang="de-DE" dirty="0" err="1"/>
              <a:t>throughout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, </a:t>
            </a:r>
            <a:r>
              <a:rPr lang="de-DE" dirty="0" err="1"/>
              <a:t>reporting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and </a:t>
            </a:r>
            <a:r>
              <a:rPr lang="de-DE" dirty="0" err="1"/>
              <a:t>impressions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7283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Approach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indent="0">
              <a:buNone/>
            </a:pPr>
            <a:r>
              <a:rPr lang="de-DE" dirty="0" err="1"/>
              <a:t>Questionnaire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translated</a:t>
            </a:r>
            <a:r>
              <a:rPr lang="de-DE" dirty="0"/>
              <a:t> &amp; </a:t>
            </a:r>
            <a:r>
              <a:rPr lang="de-DE" dirty="0" err="1"/>
              <a:t>refactored</a:t>
            </a:r>
            <a:r>
              <a:rPr lang="de-DE" dirty="0"/>
              <a:t>)</a:t>
            </a:r>
          </a:p>
          <a:p>
            <a:pPr fontAlgn="base"/>
            <a:r>
              <a:rPr lang="de-DE" dirty="0"/>
              <a:t>Aufwand der Einrichtung der IDE / des Simulators</a:t>
            </a:r>
          </a:p>
          <a:p>
            <a:pPr fontAlgn="base"/>
            <a:r>
              <a:rPr lang="de-DE" dirty="0"/>
              <a:t>Performance (Im Workflow gibt es nicht viele Wartezeiten)</a:t>
            </a:r>
          </a:p>
          <a:p>
            <a:pPr fontAlgn="base"/>
            <a:r>
              <a:rPr lang="de-DE" dirty="0"/>
              <a:t>Integration des Simulators in IDE</a:t>
            </a:r>
          </a:p>
          <a:p>
            <a:pPr fontAlgn="base"/>
            <a:r>
              <a:rPr lang="de-DE" dirty="0" err="1"/>
              <a:t>Intuitivität</a:t>
            </a:r>
            <a:r>
              <a:rPr lang="de-DE" dirty="0"/>
              <a:t> der Umgebung / der Eingabemöglichkeiten 2x </a:t>
            </a:r>
          </a:p>
          <a:p>
            <a:pPr fontAlgn="base"/>
            <a:r>
              <a:rPr lang="de-DE" dirty="0"/>
              <a:t>Angemessene Zeit zur Implementierung</a:t>
            </a:r>
          </a:p>
          <a:p>
            <a:pPr lvl="1" fontAlgn="base"/>
            <a:r>
              <a:rPr lang="de-DE" sz="1400" dirty="0"/>
              <a:t>Skala: 10: Viel schneller als erwartet,</a:t>
            </a:r>
          </a:p>
          <a:p>
            <a:pPr lvl="1" fontAlgn="base"/>
            <a:r>
              <a:rPr lang="de-DE" sz="1400" dirty="0"/>
              <a:t>Skala: 1: Sehr viel langsamer,</a:t>
            </a:r>
          </a:p>
          <a:p>
            <a:pPr lvl="1" fontAlgn="base"/>
            <a:r>
              <a:rPr lang="de-DE" sz="1400" dirty="0"/>
              <a:t>Skala: 5: Keine Abweichung von der Erwartung</a:t>
            </a:r>
          </a:p>
          <a:p>
            <a:pPr fontAlgn="base"/>
            <a:r>
              <a:rPr lang="de-DE" dirty="0"/>
              <a:t>Häufigkeit von Bugs</a:t>
            </a:r>
          </a:p>
          <a:p>
            <a:pPr lvl="1" fontAlgn="base"/>
            <a:r>
              <a:rPr lang="de-DE" dirty="0"/>
              <a:t>Anteil der Bugs die den Arbeitsablauf sehr stark stören</a:t>
            </a:r>
          </a:p>
          <a:p>
            <a:pPr fontAlgn="base"/>
            <a:r>
              <a:rPr lang="de-DE" dirty="0"/>
              <a:t>Error Handling / </a:t>
            </a:r>
            <a:r>
              <a:rPr lang="de-DE" dirty="0" err="1"/>
              <a:t>Intuitivität</a:t>
            </a:r>
            <a:r>
              <a:rPr lang="de-DE" dirty="0"/>
              <a:t> der Fehlermeldungen</a:t>
            </a:r>
          </a:p>
          <a:p>
            <a:pPr fontAlgn="base"/>
            <a:r>
              <a:rPr lang="de-DE" dirty="0" err="1"/>
              <a:t>Featurevollständigkeit</a:t>
            </a: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9353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Shape 221"/>
          <p:cNvGrpSpPr/>
          <p:nvPr/>
        </p:nvGrpSpPr>
        <p:grpSpPr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222" name="Shape 222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1379" y="3709"/>
              <a:ext cx="61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Context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229" name="Shape 229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Approach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4" name="Shape 234"/>
          <p:cNvGrpSpPr/>
          <p:nvPr/>
        </p:nvGrpSpPr>
        <p:grpSpPr>
          <a:xfrm>
            <a:off x="828675" y="4257675"/>
            <a:ext cx="7486650" cy="500063"/>
            <a:chOff x="240" y="912"/>
            <a:chExt cx="4716" cy="315"/>
          </a:xfrm>
        </p:grpSpPr>
        <p:grpSp>
          <p:nvGrpSpPr>
            <p:cNvPr id="235" name="Shape 235"/>
            <p:cNvGrpSpPr/>
            <p:nvPr/>
          </p:nvGrpSpPr>
          <p:grpSpPr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236" name="Shape 236"/>
              <p:cNvSpPr/>
              <p:nvPr/>
            </p:nvSpPr>
            <p:spPr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Shape 237"/>
              <p:cNvSpPr txBox="1"/>
              <p:nvPr/>
            </p:nvSpPr>
            <p:spPr>
              <a:xfrm>
                <a:off x="1379" y="3709"/>
                <a:ext cx="738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Modelling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Shape 238"/>
              <p:cNvSpPr/>
              <p:nvPr/>
            </p:nvSpPr>
            <p:spPr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Shape 239"/>
              <p:cNvSpPr txBox="1"/>
              <p:nvPr/>
            </p:nvSpPr>
            <p:spPr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4.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0" name="Shape 240"/>
            <p:cNvSpPr/>
            <p:nvPr/>
          </p:nvSpPr>
          <p:spPr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243" name="Shape 243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1379" y="3709"/>
              <a:ext cx="79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250" name="Shape 250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1379" y="3709"/>
              <a:ext cx="87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1635126" y="5881266"/>
            <a:ext cx="6680200" cy="500062"/>
            <a:chOff x="748" y="3668"/>
            <a:chExt cx="4208" cy="315"/>
          </a:xfrm>
        </p:grpSpPr>
        <p:sp>
          <p:nvSpPr>
            <p:cNvPr id="257" name="Shape 257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1379" y="3709"/>
              <a:ext cx="83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75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dirty="0"/>
              <a:t>Interfaces: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lang="de-DE" dirty="0"/>
          </a:p>
          <a:p>
            <a:pPr marL="800100"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Pacman</a:t>
            </a:r>
            <a:endParaRPr lang="de-DE" dirty="0"/>
          </a:p>
          <a:p>
            <a:pPr marL="457200" lvl="1" indent="0">
              <a:spcBef>
                <a:spcPts val="0"/>
              </a:spcBef>
              <a:buNone/>
            </a:pPr>
            <a:r>
              <a:rPr lang="de-DE" dirty="0"/>
              <a:t>	[ADD]</a:t>
            </a:r>
          </a:p>
          <a:p>
            <a:pPr marL="800100" lvl="1" indent="-342900">
              <a:spcBef>
                <a:spcPts val="0"/>
              </a:spcBef>
            </a:pPr>
            <a:r>
              <a:rPr lang="de-DE" dirty="0" err="1"/>
              <a:t>SuperMario</a:t>
            </a:r>
            <a:endParaRPr lang="de-DE" dirty="0"/>
          </a:p>
          <a:p>
            <a:pPr marL="457200" lvl="1" indent="0">
              <a:spcBef>
                <a:spcPts val="0"/>
              </a:spcBef>
              <a:buNone/>
            </a:pPr>
            <a:r>
              <a:rPr lang="de-DE" dirty="0"/>
              <a:t>	[ADD]</a:t>
            </a:r>
          </a:p>
          <a:p>
            <a:pPr marL="457200" lvl="1" indent="0">
              <a:spcBef>
                <a:spcPts val="0"/>
              </a:spcBef>
              <a:buNone/>
            </a:pPr>
            <a:endParaRPr lang="de-DE" dirty="0"/>
          </a:p>
          <a:p>
            <a:pPr marL="342900" indent="-342900">
              <a:spcBef>
                <a:spcPts val="0"/>
              </a:spcBef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pPr marL="800100" lvl="1" indent="-342900">
              <a:spcBef>
                <a:spcPts val="0"/>
              </a:spcBef>
            </a:pPr>
            <a:r>
              <a:rPr lang="de-DE" dirty="0" err="1"/>
              <a:t>EmbeddedMontiArc</a:t>
            </a:r>
            <a:r>
              <a:rPr lang="de-DE" dirty="0"/>
              <a:t> Stream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130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Modeling – Test </a:t>
            </a: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cases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78873" y="3429000"/>
            <a:ext cx="4028209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dirty="0" err="1"/>
              <a:t>Pacman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a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away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ghosts</a:t>
            </a:r>
            <a:endParaRPr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6C8A89-FA71-4B63-98C8-07CD57D5C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67166"/>
            <a:ext cx="3580952" cy="4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67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Modeling – Test </a:t>
            </a: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cases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78873" y="3429000"/>
            <a:ext cx="4028209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dirty="0" err="1"/>
              <a:t>Pacman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eat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ghost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send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home</a:t>
            </a:r>
            <a:endParaRPr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76C8A89-FA71-4B63-98C8-07CD57D5C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1768341"/>
            <a:ext cx="3580952" cy="446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9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Modeling – Test </a:t>
            </a: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cases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57895" y="5476009"/>
            <a:ext cx="4028209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 dirty="0"/>
              <a:t>Mario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jump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obstacles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A6E7A9-2551-4412-BFE4-FEB065C5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865" y="1537646"/>
            <a:ext cx="4620270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70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Modeling – Test </a:t>
            </a: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cases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57895" y="5476009"/>
            <a:ext cx="4028209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 dirty="0"/>
              <a:t>Mario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eat</a:t>
            </a:r>
            <a:r>
              <a:rPr lang="de-DE" dirty="0"/>
              <a:t> </a:t>
            </a:r>
            <a:r>
              <a:rPr lang="de-DE" dirty="0" err="1"/>
              <a:t>mushrooms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enhance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survivability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A6E7A9-2551-4412-BFE4-FEB065C5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166" y="1537646"/>
            <a:ext cx="4555667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Shape 78"/>
          <p:cNvGrpSpPr/>
          <p:nvPr/>
        </p:nvGrpSpPr>
        <p:grpSpPr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79" name="Shape 79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80"/>
            <p:cNvSpPr txBox="1"/>
            <p:nvPr/>
          </p:nvSpPr>
          <p:spPr>
            <a:xfrm>
              <a:off x="1379" y="3709"/>
              <a:ext cx="61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Context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Shape 81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Shape 82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Shape 83"/>
          <p:cNvGrpSpPr/>
          <p:nvPr/>
        </p:nvGrpSpPr>
        <p:grpSpPr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84" name="Shape 84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Shape 85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Approach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86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Shape 87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" name="Shape 88"/>
          <p:cNvGrpSpPr/>
          <p:nvPr/>
        </p:nvGrpSpPr>
        <p:grpSpPr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89" name="Shape 89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Shape 90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Shape 91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92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3" name="Shape 93"/>
          <p:cNvGrpSpPr/>
          <p:nvPr/>
        </p:nvGrpSpPr>
        <p:grpSpPr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94" name="Shape 94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95"/>
            <p:cNvSpPr txBox="1"/>
            <p:nvPr/>
          </p:nvSpPr>
          <p:spPr>
            <a:xfrm>
              <a:off x="1379" y="3709"/>
              <a:ext cx="79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Shape 96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Shape 97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" name="Shape 98"/>
          <p:cNvGrpSpPr/>
          <p:nvPr/>
        </p:nvGrpSpPr>
        <p:grpSpPr>
          <a:xfrm>
            <a:off x="828675" y="1843088"/>
            <a:ext cx="7486650" cy="500062"/>
            <a:chOff x="240" y="912"/>
            <a:chExt cx="4716" cy="315"/>
          </a:xfrm>
        </p:grpSpPr>
        <p:grpSp>
          <p:nvGrpSpPr>
            <p:cNvPr id="99" name="Shape 99"/>
            <p:cNvGrpSpPr/>
            <p:nvPr/>
          </p:nvGrpSpPr>
          <p:grpSpPr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100" name="Shape 100"/>
              <p:cNvSpPr/>
              <p:nvPr/>
            </p:nvSpPr>
            <p:spPr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Shape 101"/>
              <p:cNvSpPr txBox="1"/>
              <p:nvPr/>
            </p:nvSpPr>
            <p:spPr>
              <a:xfrm>
                <a:off x="1379" y="3709"/>
                <a:ext cx="876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Introduction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Shape 103"/>
              <p:cNvSpPr txBox="1"/>
              <p:nvPr/>
            </p:nvSpPr>
            <p:spPr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1.</a:t>
                </a:r>
                <a:endParaRPr/>
              </a:p>
            </p:txBody>
          </p:sp>
        </p:grpSp>
        <p:sp>
          <p:nvSpPr>
            <p:cNvPr id="104" name="Shape 104"/>
            <p:cNvSpPr/>
            <p:nvPr/>
          </p:nvSpPr>
          <p:spPr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Shape 105"/>
          <p:cNvGrpSpPr/>
          <p:nvPr/>
        </p:nvGrpSpPr>
        <p:grpSpPr>
          <a:xfrm>
            <a:off x="1635126" y="5881266"/>
            <a:ext cx="6680200" cy="500062"/>
            <a:chOff x="748" y="3668"/>
            <a:chExt cx="4208" cy="315"/>
          </a:xfrm>
        </p:grpSpPr>
        <p:sp>
          <p:nvSpPr>
            <p:cNvPr id="106" name="Shape 106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107"/>
            <p:cNvSpPr txBox="1"/>
            <p:nvPr/>
          </p:nvSpPr>
          <p:spPr>
            <a:xfrm>
              <a:off x="1379" y="3709"/>
              <a:ext cx="83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Shape 108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Modeling – Test </a:t>
            </a: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cases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2557895" y="5476009"/>
            <a:ext cx="4028209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de-DE" dirty="0"/>
              <a:t>Mario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walk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holes</a:t>
            </a:r>
            <a:r>
              <a:rPr lang="de-DE" dirty="0"/>
              <a:t> and </a:t>
            </a:r>
            <a:r>
              <a:rPr lang="de-DE" dirty="0" err="1"/>
              <a:t>watch</a:t>
            </a:r>
            <a:r>
              <a:rPr lang="de-DE" dirty="0"/>
              <a:t> out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enemies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A6E7A9-2551-4412-BFE4-FEB065C5D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465" y="2646707"/>
            <a:ext cx="6351069" cy="156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28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Shape 176"/>
          <p:cNvGrpSpPr/>
          <p:nvPr/>
        </p:nvGrpSpPr>
        <p:grpSpPr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177" name="Shape 177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 txBox="1"/>
            <p:nvPr/>
          </p:nvSpPr>
          <p:spPr>
            <a:xfrm>
              <a:off x="1379" y="3709"/>
              <a:ext cx="61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Context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Shape 179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Shape 180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1" name="Shape 181"/>
          <p:cNvGrpSpPr/>
          <p:nvPr/>
        </p:nvGrpSpPr>
        <p:grpSpPr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182" name="Shape 182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Shape 183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Approach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Shape 184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Shape 185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Shape 186"/>
          <p:cNvGrpSpPr/>
          <p:nvPr/>
        </p:nvGrpSpPr>
        <p:grpSpPr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187" name="Shape 187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Shape 188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Shape 189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Shape 190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" name="Shape 191"/>
          <p:cNvGrpSpPr/>
          <p:nvPr/>
        </p:nvGrpSpPr>
        <p:grpSpPr>
          <a:xfrm>
            <a:off x="828675" y="5062538"/>
            <a:ext cx="7486650" cy="500062"/>
            <a:chOff x="240" y="912"/>
            <a:chExt cx="4716" cy="315"/>
          </a:xfrm>
        </p:grpSpPr>
        <p:grpSp>
          <p:nvGrpSpPr>
            <p:cNvPr id="192" name="Shape 192"/>
            <p:cNvGrpSpPr/>
            <p:nvPr/>
          </p:nvGrpSpPr>
          <p:grpSpPr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193" name="Shape 193"/>
              <p:cNvSpPr/>
              <p:nvPr/>
            </p:nvSpPr>
            <p:spPr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Shape 194"/>
              <p:cNvSpPr txBox="1"/>
              <p:nvPr/>
            </p:nvSpPr>
            <p:spPr>
              <a:xfrm>
                <a:off x="1379" y="3709"/>
                <a:ext cx="795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Evaluation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Shape 196"/>
              <p:cNvSpPr txBox="1"/>
              <p:nvPr/>
            </p:nvSpPr>
            <p:spPr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5.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7" name="Shape 197"/>
            <p:cNvSpPr/>
            <p:nvPr/>
          </p:nvSpPr>
          <p:spPr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Shape 198"/>
          <p:cNvGrpSpPr/>
          <p:nvPr/>
        </p:nvGrpSpPr>
        <p:grpSpPr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199" name="Shape 199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Shape 200"/>
            <p:cNvSpPr txBox="1"/>
            <p:nvPr/>
          </p:nvSpPr>
          <p:spPr>
            <a:xfrm>
              <a:off x="1379" y="3709"/>
              <a:ext cx="87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Shape 202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  <a:endParaRPr/>
            </a:p>
          </p:txBody>
        </p:sp>
      </p:grpSp>
      <p:grpSp>
        <p:nvGrpSpPr>
          <p:cNvPr id="203" name="Shape 203"/>
          <p:cNvGrpSpPr/>
          <p:nvPr/>
        </p:nvGrpSpPr>
        <p:grpSpPr>
          <a:xfrm>
            <a:off x="1635126" y="5881266"/>
            <a:ext cx="6680200" cy="500062"/>
            <a:chOff x="748" y="3668"/>
            <a:chExt cx="4208" cy="315"/>
          </a:xfrm>
        </p:grpSpPr>
        <p:sp>
          <p:nvSpPr>
            <p:cNvPr id="204" name="Shape 204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Shape 205"/>
            <p:cNvSpPr txBox="1"/>
            <p:nvPr/>
          </p:nvSpPr>
          <p:spPr>
            <a:xfrm>
              <a:off x="1379" y="3709"/>
              <a:ext cx="83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Shape 206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Shape 207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Evaluation: Subject Write-up by Mustafa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Shape 213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C&amp;C (connector, component, ports etc.)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Getting accustomed to the syntax of EMA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IDE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Honestly: not easy to get into the project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intuitive datatypes in EMA: B (Boolean), Z (Integer), Q (Rational number), N (Natural number)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Assigning intervals/domain to the datatypes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Defining units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Creation of matrices in a more intuitive way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beginner tutorials which taught the “component principle“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Displaying whether a package is correct or not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possibility of debugging (there is no variable watcher and breakpoints)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start console is available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Shape 221"/>
          <p:cNvGrpSpPr/>
          <p:nvPr/>
        </p:nvGrpSpPr>
        <p:grpSpPr>
          <a:xfrm>
            <a:off x="1635125" y="2647950"/>
            <a:ext cx="6680200" cy="500063"/>
            <a:chOff x="748" y="3668"/>
            <a:chExt cx="4208" cy="315"/>
          </a:xfrm>
        </p:grpSpPr>
        <p:sp>
          <p:nvSpPr>
            <p:cNvPr id="222" name="Shape 222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Shape 223"/>
            <p:cNvSpPr txBox="1"/>
            <p:nvPr/>
          </p:nvSpPr>
          <p:spPr>
            <a:xfrm>
              <a:off x="1379" y="3709"/>
              <a:ext cx="61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Context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Shape 224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Shape 225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229" name="Shape 229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Approach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236" name="Shape 236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243" name="Shape 243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1379" y="3709"/>
              <a:ext cx="79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250" name="Shape 250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1379" y="3709"/>
              <a:ext cx="87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  <a:endParaRPr/>
            </a:p>
          </p:txBody>
        </p:sp>
      </p:grpSp>
      <p:grpSp>
        <p:nvGrpSpPr>
          <p:cNvPr id="255" name="Shape 255"/>
          <p:cNvGrpSpPr/>
          <p:nvPr/>
        </p:nvGrpSpPr>
        <p:grpSpPr>
          <a:xfrm>
            <a:off x="828676" y="5881266"/>
            <a:ext cx="7486650" cy="500062"/>
            <a:chOff x="240" y="912"/>
            <a:chExt cx="4716" cy="315"/>
          </a:xfrm>
        </p:grpSpPr>
        <p:grpSp>
          <p:nvGrpSpPr>
            <p:cNvPr id="256" name="Shape 256"/>
            <p:cNvGrpSpPr/>
            <p:nvPr/>
          </p:nvGrpSpPr>
          <p:grpSpPr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257" name="Shape 257"/>
              <p:cNvSpPr/>
              <p:nvPr/>
            </p:nvSpPr>
            <p:spPr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Shape 258"/>
              <p:cNvSpPr txBox="1"/>
              <p:nvPr/>
            </p:nvSpPr>
            <p:spPr>
              <a:xfrm>
                <a:off x="1379" y="3709"/>
                <a:ext cx="835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Conclusion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Shape 260"/>
              <p:cNvSpPr txBox="1"/>
              <p:nvPr/>
            </p:nvSpPr>
            <p:spPr>
              <a:xfrm>
                <a:off x="797" y="3709"/>
                <a:ext cx="23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6.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1" name="Shape 261"/>
            <p:cNvSpPr/>
            <p:nvPr/>
          </p:nvSpPr>
          <p:spPr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dirty="0"/>
              <a:t>TBD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7443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ctrTitle"/>
          </p:nvPr>
        </p:nvSpPr>
        <p:spPr>
          <a:xfrm>
            <a:off x="1259632" y="3212976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 for your attention!</a:t>
            </a:r>
            <a:endParaRPr sz="2800" b="1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Modelling languages for cyber-physical systems play an important role in SE (e.g. automotive sector)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Domain Specific Languages (DSLs) are used to cope with specialized tasks and environment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modelling languages is still a problem 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 and Connector (C&amp;C) approach to describe the architecture of DSLs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on cyber-physical systems is still necessary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costs in real-life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Simulation must be based on physical laws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contribution: Case Study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 of the ease of use and reusability for reactive systems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Exactly: Analysing the components and behaviour of the PacMan and SuperMario game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experiences (how long did we need to learn EMA? Which difficulties?)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Basis of the case study: 4 Research questions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de-DE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RQ1</a:t>
            </a: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Is EmbeddedMontiArc suitable for other systems?</a:t>
            </a:r>
            <a:endParaRPr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de-DE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RQ2</a:t>
            </a: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Is it possible to integrate other simlators in a recent amount of work?</a:t>
            </a:r>
            <a:endParaRPr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de-DE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RQ3</a:t>
            </a: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What kind of background knowledge is needed to model C&amp;C in EMA</a:t>
            </a:r>
            <a:endParaRPr/>
          </a:p>
          <a:p>
            <a:pPr marL="914400" marR="0" lvl="1" indent="-45720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AutoNum type="arabicPeriod"/>
            </a:pPr>
            <a:r>
              <a:rPr lang="de-DE" sz="20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RQ4</a:t>
            </a:r>
            <a:r>
              <a:rPr lang="de-DE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What features are good and what are not suited?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2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Shape 220"/>
          <p:cNvGrpSpPr/>
          <p:nvPr/>
        </p:nvGrpSpPr>
        <p:grpSpPr>
          <a:xfrm>
            <a:off x="828675" y="2647950"/>
            <a:ext cx="7486650" cy="500063"/>
            <a:chOff x="240" y="912"/>
            <a:chExt cx="4716" cy="315"/>
          </a:xfrm>
        </p:grpSpPr>
        <p:grpSp>
          <p:nvGrpSpPr>
            <p:cNvPr id="221" name="Shape 221"/>
            <p:cNvGrpSpPr/>
            <p:nvPr/>
          </p:nvGrpSpPr>
          <p:grpSpPr>
            <a:xfrm>
              <a:off x="748" y="912"/>
              <a:ext cx="4208" cy="315"/>
              <a:chOff x="748" y="3668"/>
              <a:chExt cx="4208" cy="315"/>
            </a:xfrm>
          </p:grpSpPr>
          <p:sp>
            <p:nvSpPr>
              <p:cNvPr id="222" name="Shape 222"/>
              <p:cNvSpPr/>
              <p:nvPr/>
            </p:nvSpPr>
            <p:spPr>
              <a:xfrm>
                <a:off x="1301" y="3668"/>
                <a:ext cx="365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Shape 223"/>
              <p:cNvSpPr txBox="1"/>
              <p:nvPr/>
            </p:nvSpPr>
            <p:spPr>
              <a:xfrm>
                <a:off x="1379" y="3709"/>
                <a:ext cx="617" cy="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Context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Shape 224"/>
              <p:cNvSpPr/>
              <p:nvPr/>
            </p:nvSpPr>
            <p:spPr>
              <a:xfrm>
                <a:off x="748" y="3668"/>
                <a:ext cx="335" cy="315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08000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endParaRPr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Shape 225"/>
              <p:cNvSpPr txBox="1"/>
              <p:nvPr/>
            </p:nvSpPr>
            <p:spPr>
              <a:xfrm>
                <a:off x="797" y="3710"/>
                <a:ext cx="23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Noto Sans Symbols"/>
                  <a:buNone/>
                </a:pPr>
                <a:r>
                  <a:rPr lang="de-DE" sz="1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2.</a:t>
                </a: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6" name="Shape 226"/>
            <p:cNvSpPr/>
            <p:nvPr/>
          </p:nvSpPr>
          <p:spPr>
            <a:xfrm>
              <a:off x="240" y="950"/>
              <a:ext cx="288" cy="240"/>
            </a:xfrm>
            <a:prstGeom prst="rightArrow">
              <a:avLst>
                <a:gd name="adj1" fmla="val 50000"/>
                <a:gd name="adj2" fmla="val 3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Noto Sans Symbols"/>
                <a:buNone/>
              </a:pPr>
              <a:endPara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Shape 228"/>
          <p:cNvGrpSpPr/>
          <p:nvPr/>
        </p:nvGrpSpPr>
        <p:grpSpPr>
          <a:xfrm>
            <a:off x="1635125" y="3452813"/>
            <a:ext cx="6680200" cy="500062"/>
            <a:chOff x="748" y="3668"/>
            <a:chExt cx="4208" cy="315"/>
          </a:xfrm>
        </p:grpSpPr>
        <p:sp>
          <p:nvSpPr>
            <p:cNvPr id="229" name="Shape 229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Shape 230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Approach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Shape 231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Shape 232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Shape 235"/>
          <p:cNvGrpSpPr/>
          <p:nvPr/>
        </p:nvGrpSpPr>
        <p:grpSpPr>
          <a:xfrm>
            <a:off x="1635125" y="4257675"/>
            <a:ext cx="6680200" cy="500063"/>
            <a:chOff x="748" y="3668"/>
            <a:chExt cx="4208" cy="315"/>
          </a:xfrm>
        </p:grpSpPr>
        <p:sp>
          <p:nvSpPr>
            <p:cNvPr id="236" name="Shape 236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Shape 237"/>
            <p:cNvSpPr txBox="1"/>
            <p:nvPr/>
          </p:nvSpPr>
          <p:spPr>
            <a:xfrm>
              <a:off x="1379" y="3709"/>
              <a:ext cx="73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Modelling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Shape 238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Shape 239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2" name="Shape 242"/>
          <p:cNvGrpSpPr/>
          <p:nvPr/>
        </p:nvGrpSpPr>
        <p:grpSpPr>
          <a:xfrm>
            <a:off x="1635125" y="5062538"/>
            <a:ext cx="6680200" cy="500062"/>
            <a:chOff x="748" y="3668"/>
            <a:chExt cx="4208" cy="315"/>
          </a:xfrm>
        </p:grpSpPr>
        <p:sp>
          <p:nvSpPr>
            <p:cNvPr id="243" name="Shape 243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1379" y="3709"/>
              <a:ext cx="79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Evaluation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Shape 246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9" name="Shape 249"/>
          <p:cNvGrpSpPr/>
          <p:nvPr/>
        </p:nvGrpSpPr>
        <p:grpSpPr>
          <a:xfrm>
            <a:off x="1635125" y="1843088"/>
            <a:ext cx="6680200" cy="500062"/>
            <a:chOff x="748" y="3668"/>
            <a:chExt cx="4208" cy="315"/>
          </a:xfrm>
        </p:grpSpPr>
        <p:sp>
          <p:nvSpPr>
            <p:cNvPr id="250" name="Shape 250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1379" y="3709"/>
              <a:ext cx="876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Introduction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Shape 252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Shape 253"/>
            <p:cNvSpPr txBox="1"/>
            <p:nvPr/>
          </p:nvSpPr>
          <p:spPr>
            <a:xfrm>
              <a:off x="797" y="3710"/>
              <a:ext cx="236" cy="2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  <a:endParaRPr/>
            </a:p>
          </p:txBody>
        </p:sp>
      </p:grpSp>
      <p:grpSp>
        <p:nvGrpSpPr>
          <p:cNvPr id="256" name="Shape 256"/>
          <p:cNvGrpSpPr/>
          <p:nvPr/>
        </p:nvGrpSpPr>
        <p:grpSpPr>
          <a:xfrm>
            <a:off x="1635126" y="5881266"/>
            <a:ext cx="6680200" cy="500062"/>
            <a:chOff x="748" y="3668"/>
            <a:chExt cx="4208" cy="315"/>
          </a:xfrm>
        </p:grpSpPr>
        <p:sp>
          <p:nvSpPr>
            <p:cNvPr id="257" name="Shape 257"/>
            <p:cNvSpPr/>
            <p:nvPr/>
          </p:nvSpPr>
          <p:spPr>
            <a:xfrm>
              <a:off x="1301" y="3668"/>
              <a:ext cx="365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Shape 258"/>
            <p:cNvSpPr txBox="1"/>
            <p:nvPr/>
          </p:nvSpPr>
          <p:spPr>
            <a:xfrm>
              <a:off x="1379" y="3709"/>
              <a:ext cx="835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Shape 259"/>
            <p:cNvSpPr/>
            <p:nvPr/>
          </p:nvSpPr>
          <p:spPr>
            <a:xfrm>
              <a:off x="748" y="3668"/>
              <a:ext cx="335" cy="315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endPara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Shape 260"/>
            <p:cNvSpPr txBox="1"/>
            <p:nvPr/>
          </p:nvSpPr>
          <p:spPr>
            <a:xfrm>
              <a:off x="797" y="3709"/>
              <a:ext cx="23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de-DE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6.</a:t>
              </a:r>
              <a:endPara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6957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dirty="0" err="1"/>
              <a:t>EmbeddedMontiArc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family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445895F-8BE7-4FDA-83F1-F728CD2DA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17" y="2189018"/>
            <a:ext cx="8623766" cy="444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8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de-DE" dirty="0"/>
              <a:t>Cloud9 IDE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comfortable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EA5BB2-2038-4C6C-9B36-3B411C78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2864" y="2483427"/>
            <a:ext cx="4198271" cy="375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5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A3AF81-87A2-4E04-95E6-8F09C9C89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5" y="1295400"/>
            <a:ext cx="7342909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35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371600" y="228600"/>
            <a:ext cx="7620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b="0" i="0" u="none" strike="noStrike" cap="none" dirty="0" err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2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5A3AF81-87A2-4E04-95E6-8F09C9C89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5" y="1330036"/>
            <a:ext cx="7342909" cy="529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02376"/>
      </p:ext>
    </p:extLst>
  </p:cSld>
  <p:clrMapOvr>
    <a:masterClrMapping/>
  </p:clrMapOvr>
</p:sld>
</file>

<file path=ppt/theme/theme1.xml><?xml version="1.0" encoding="utf-8"?>
<a:theme xmlns:a="http://schemas.openxmlformats.org/drawingml/2006/main" name="SSE">
  <a:themeElements>
    <a:clrScheme name="SS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Bildschirmpräsentation (4:3)</PresentationFormat>
  <Paragraphs>188</Paragraphs>
  <Slides>25</Slides>
  <Notes>25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29" baseType="lpstr">
      <vt:lpstr>Arial</vt:lpstr>
      <vt:lpstr>Noto Sans Symbols</vt:lpstr>
      <vt:lpstr>Times New Roman</vt:lpstr>
      <vt:lpstr>SSE</vt:lpstr>
      <vt:lpstr>EmbeddedMontiArc: An Implementation Case Study</vt:lpstr>
      <vt:lpstr>Outline</vt:lpstr>
      <vt:lpstr>Introduction</vt:lpstr>
      <vt:lpstr>Introduction</vt:lpstr>
      <vt:lpstr>Outline</vt:lpstr>
      <vt:lpstr>Context</vt:lpstr>
      <vt:lpstr>Context</vt:lpstr>
      <vt:lpstr>Context</vt:lpstr>
      <vt:lpstr>Context</vt:lpstr>
      <vt:lpstr>Context</vt:lpstr>
      <vt:lpstr>Outline</vt:lpstr>
      <vt:lpstr>Approach</vt:lpstr>
      <vt:lpstr>Approach</vt:lpstr>
      <vt:lpstr>Outline</vt:lpstr>
      <vt:lpstr>Modeling</vt:lpstr>
      <vt:lpstr>Modeling – Test cases</vt:lpstr>
      <vt:lpstr>Modeling – Test cases</vt:lpstr>
      <vt:lpstr>Modeling – Test cases</vt:lpstr>
      <vt:lpstr>Modeling – Test cases</vt:lpstr>
      <vt:lpstr>Modeling – Test cases</vt:lpstr>
      <vt:lpstr>Outline</vt:lpstr>
      <vt:lpstr>Evaluation: Subject Write-up by Mustafa</vt:lpstr>
      <vt:lpstr>Outline</vt:lpstr>
      <vt:lpstr>Conclusion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EmbeddedMontiArc: An Implementation Case Study</dc:title>
  <dc:creator>AnoBit</dc:creator>
  <cp:lastModifiedBy>AnoBit</cp:lastModifiedBy>
  <cp:revision>10</cp:revision>
  <dcterms:modified xsi:type="dcterms:W3CDTF">2018-06-06T20:17:55Z</dcterms:modified>
</cp:coreProperties>
</file>