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4" r:id="rId3"/>
    <p:sldId id="303" r:id="rId4"/>
    <p:sldId id="311" r:id="rId5"/>
    <p:sldId id="313" r:id="rId6"/>
    <p:sldId id="312" r:id="rId7"/>
    <p:sldId id="314" r:id="rId8"/>
    <p:sldId id="315" r:id="rId9"/>
    <p:sldId id="318" r:id="rId10"/>
    <p:sldId id="316" r:id="rId11"/>
    <p:sldId id="317" r:id="rId12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mic Sans MS" panose="030F0702030302020204" pitchFamily="66" charset="0"/>
      <p:regular r:id="rId19"/>
      <p:bold r:id="rId2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431" autoAdjust="0"/>
    <p:restoredTop sz="90706" autoAdjust="0"/>
  </p:normalViewPr>
  <p:slideViewPr>
    <p:cSldViewPr>
      <p:cViewPr varScale="1">
        <p:scale>
          <a:sx n="115" d="100"/>
          <a:sy n="115" d="100"/>
        </p:scale>
        <p:origin x="156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notesViewPr>
    <p:cSldViewPr>
      <p:cViewPr varScale="1">
        <p:scale>
          <a:sx n="78" d="100"/>
          <a:sy n="78" d="100"/>
        </p:scale>
        <p:origin x="39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397C3DE-5202-43C6-9884-759C309EA47C}" type="datetimeFigureOut">
              <a:rPr lang="de-DE" smtClean="0"/>
              <a:t>21.05.2018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7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B32E84CB-0F5B-4EB9-90DD-2599D9FE6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53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579F16DD-693B-4C24-88AC-508F1490D8AD}" type="datetimeFigureOut">
              <a:rPr lang="de-DE" smtClean="0"/>
              <a:pPr/>
              <a:t>21.05.2018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7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A0DC53D3-2EC4-4E5E-A0D6-E40BF5E54D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((Nicht löschen: V27 Sonderform für Script))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D9BDC-F595-4926-8F9D-46490748FA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C53D3-2EC4-4E5E-A0D6-E40BF5E54D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7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262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975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19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/>
              <a:t>Ferdinand Mehlan</a:t>
            </a:r>
            <a:r>
              <a:rPr lang="de-DE" sz="1000"/>
              <a:t> </a:t>
            </a:r>
            <a:r>
              <a:rPr lang="de-DE" sz="1000" dirty="0"/>
              <a:t>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/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bse.se-rwth.de/book1/index.php?c=chapter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2692896"/>
          </a:xfrm>
        </p:spPr>
        <p:txBody>
          <a:bodyPr anchor="t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dirty="0"/>
              <a:t>OCL/P</a:t>
            </a:r>
            <a:br>
              <a:rPr lang="en-US" dirty="0"/>
            </a:br>
            <a:br>
              <a:rPr lang="en-US" sz="2000" b="0" dirty="0"/>
            </a:br>
            <a:br>
              <a:rPr lang="en-US" sz="2000" b="0" dirty="0"/>
            </a:br>
            <a:r>
              <a:rPr lang="en-US" sz="2000" b="0" dirty="0"/>
              <a:t>An overview to the</a:t>
            </a:r>
            <a:br>
              <a:rPr lang="en-US" sz="2000" b="0" dirty="0"/>
            </a:br>
            <a:r>
              <a:rPr lang="en-US" sz="2000" b="0" dirty="0"/>
              <a:t>status of the MC project</a:t>
            </a:r>
            <a:br>
              <a:rPr lang="en-US" sz="2000" b="0" dirty="0"/>
            </a:br>
            <a:r>
              <a:rPr lang="en-US" sz="2000" b="0" dirty="0"/>
              <a:t>OCL</a:t>
            </a:r>
            <a:br>
              <a:rPr lang="en-US" sz="2000" b="0" dirty="0"/>
            </a:br>
            <a:br>
              <a:rPr lang="en-US" sz="2000" b="0" dirty="0"/>
            </a:br>
            <a:endParaRPr lang="en-US" sz="2000" b="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219200" y="4724400"/>
            <a:ext cx="30753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/>
              <a:t>FM</a:t>
            </a:r>
          </a:p>
          <a:p>
            <a:r>
              <a:rPr lang="en-US" sz="2000" dirty="0"/>
              <a:t>Software Engineering</a:t>
            </a:r>
            <a:br>
              <a:rPr lang="en-US" sz="2000" dirty="0"/>
            </a:br>
            <a:r>
              <a:rPr lang="en-US" sz="2000" dirty="0"/>
              <a:t>RWTH Aachen University</a:t>
            </a:r>
          </a:p>
          <a:p>
            <a:endParaRPr lang="de-DE" sz="2000" dirty="0"/>
          </a:p>
          <a:p>
            <a:r>
              <a:rPr lang="de-DE" sz="2000" dirty="0"/>
              <a:t>http://www.se-rwth.de/</a:t>
            </a:r>
          </a:p>
        </p:txBody>
      </p:sp>
    </p:spTree>
    <p:extLst>
      <p:ext uri="{BB962C8B-B14F-4D97-AF65-F5344CB8AC3E}">
        <p14:creationId xmlns:p14="http://schemas.microsoft.com/office/powerpoint/2010/main" val="130179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9A2A8-0320-48C0-BB7D-7AF52503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Type </a:t>
            </a:r>
            <a:r>
              <a:rPr lang="de-DE" dirty="0" err="1"/>
              <a:t>Checking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9F70F-F21C-4D02-AE02-048DC02E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OCLExpressionTypeInferingVisitor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visitor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  <a:p>
            <a:pPr lvl="1"/>
            <a:r>
              <a:rPr lang="de-DE" dirty="0" err="1"/>
              <a:t>Infers</a:t>
            </a:r>
            <a:r>
              <a:rPr lang="de-DE" dirty="0"/>
              <a:t> type </a:t>
            </a:r>
            <a:r>
              <a:rPr lang="de-DE" dirty="0" err="1"/>
              <a:t>from</a:t>
            </a:r>
            <a:r>
              <a:rPr lang="de-DE" dirty="0"/>
              <a:t> Expression</a:t>
            </a:r>
          </a:p>
          <a:p>
            <a:pPr lvl="1"/>
            <a:r>
              <a:rPr lang="de-DE" dirty="0" err="1"/>
              <a:t>Uses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OCL AST</a:t>
            </a:r>
          </a:p>
          <a:p>
            <a:pPr lvl="2"/>
            <a:r>
              <a:rPr lang="de-DE" dirty="0"/>
              <a:t>OCL </a:t>
            </a:r>
            <a:r>
              <a:rPr lang="de-DE" dirty="0" err="1"/>
              <a:t>Symboltable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>
                <a:solidFill>
                  <a:srgbClr val="C00000"/>
                </a:solidFill>
              </a:rPr>
              <a:t>OCLVariableSymbol</a:t>
            </a:r>
            <a:endParaRPr lang="de-DE" dirty="0">
              <a:solidFill>
                <a:srgbClr val="C00000"/>
              </a:solidFill>
            </a:endParaRPr>
          </a:p>
          <a:p>
            <a:pPr lvl="2"/>
            <a:r>
              <a:rPr lang="de-DE" dirty="0"/>
              <a:t>CD </a:t>
            </a:r>
            <a:r>
              <a:rPr lang="de-DE" dirty="0" err="1"/>
              <a:t>Symboltable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2"/>
            <a:r>
              <a:rPr lang="de-DE" dirty="0" err="1">
                <a:solidFill>
                  <a:srgbClr val="C00000"/>
                </a:solidFill>
              </a:rPr>
              <a:t>TypeInferringHelper</a:t>
            </a:r>
            <a:endParaRPr lang="de-DE" dirty="0">
              <a:solidFill>
                <a:srgbClr val="C00000"/>
              </a:solidFill>
            </a:endParaRPr>
          </a:p>
          <a:p>
            <a:pPr lvl="1"/>
            <a:endParaRPr lang="de-DE" dirty="0"/>
          </a:p>
          <a:p>
            <a:pPr lvl="1"/>
            <a:r>
              <a:rPr lang="de-DE" dirty="0" err="1"/>
              <a:t>Tested</a:t>
            </a:r>
            <a:r>
              <a:rPr lang="de-DE" dirty="0"/>
              <a:t> at </a:t>
            </a:r>
            <a:r>
              <a:rPr lang="de-DE" dirty="0" err="1"/>
              <a:t>OCLTypeInferringTest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9A2A8-0320-48C0-BB7D-7AF52503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Type </a:t>
            </a:r>
            <a:r>
              <a:rPr lang="de-DE" dirty="0" err="1"/>
              <a:t>Checking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9F70F-F21C-4D02-AE02-048DC02E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TypeInferringHelper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helper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Flattening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(Set&lt;Set&lt;x&gt;&gt; </a:t>
            </a:r>
            <a:r>
              <a:rPr lang="de-DE" dirty="0" err="1"/>
              <a:t>to</a:t>
            </a:r>
            <a:r>
              <a:rPr lang="de-DE" dirty="0"/>
              <a:t> Set&lt;x&gt;)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0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Language/Tool at a </a:t>
            </a:r>
            <a:r>
              <a:rPr lang="de-DE" dirty="0" err="1"/>
              <a:t>Glance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		OCL</a:t>
            </a:r>
          </a:p>
          <a:p>
            <a:pPr marL="343080" indent="-342720"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dirty="0"/>
              <a:t>Developed by: 	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Ferdinand Mehlan, Michael von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Wenckstern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dirty="0"/>
              <a:t>Based on: 		OCL 0.0.5</a:t>
            </a:r>
          </a:p>
          <a:p>
            <a:endParaRPr lang="en-US" dirty="0"/>
          </a:p>
          <a:p>
            <a:r>
              <a:rPr lang="en-US" dirty="0"/>
              <a:t>Purpose of the language / tool:</a:t>
            </a: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encompass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OCL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expressions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constraints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provide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implementatioon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language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defined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at: 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http://mbse.se-rwth.de/book1/index.php?c=chapter3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CLI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load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OCL and CD and check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syntactical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type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correctness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Last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big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iteration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reworked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grammar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split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into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multiple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expression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grammars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7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Briefing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found in: 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895950" lvl="1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https://github.com/MontiCore/OCL</a:t>
            </a:r>
          </a:p>
          <a:p>
            <a:pPr lvl="1"/>
            <a:endParaRPr lang="en-US" dirty="0"/>
          </a:p>
          <a:p>
            <a:r>
              <a:rPr lang="en-US" dirty="0"/>
              <a:t>Open accessible:	Yes</a:t>
            </a:r>
          </a:p>
          <a:p>
            <a:r>
              <a:rPr lang="en-US" dirty="0"/>
              <a:t>MC version:		5.0 </a:t>
            </a:r>
          </a:p>
          <a:p>
            <a:r>
              <a:rPr lang="en-US" dirty="0"/>
              <a:t>Uses:		CD4A, </a:t>
            </a:r>
            <a:r>
              <a:rPr lang="en-US" dirty="0" err="1"/>
              <a:t>NumberUnit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Current state:</a:t>
            </a: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Rather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stable</a:t>
            </a: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Next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focus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Maybe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rework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Symbols and Scopes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8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Composition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Language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extensions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overview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8D18729-F3AC-4BA0-B39C-04AD987B9EEF}"/>
              </a:ext>
            </a:extLst>
          </p:cNvPr>
          <p:cNvSpPr/>
          <p:nvPr/>
        </p:nvSpPr>
        <p:spPr>
          <a:xfrm>
            <a:off x="4187997" y="5058467"/>
            <a:ext cx="1080120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OCL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B0A5673-6478-4716-9772-8C923A04E0FF}"/>
              </a:ext>
            </a:extLst>
          </p:cNvPr>
          <p:cNvSpPr/>
          <p:nvPr/>
        </p:nvSpPr>
        <p:spPr>
          <a:xfrm>
            <a:off x="6300192" y="3717032"/>
            <a:ext cx="226825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/>
              <a:t>OCLExpressions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F6A8683-292E-476C-8B91-7E86517BD9FF}"/>
              </a:ext>
            </a:extLst>
          </p:cNvPr>
          <p:cNvSpPr/>
          <p:nvPr/>
        </p:nvSpPr>
        <p:spPr>
          <a:xfrm>
            <a:off x="3831080" y="3717032"/>
            <a:ext cx="1793954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/>
              <a:t>SetExpressions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E6FFC78-7657-459E-B7D4-997DD225F5F7}"/>
              </a:ext>
            </a:extLst>
          </p:cNvPr>
          <p:cNvSpPr/>
          <p:nvPr/>
        </p:nvSpPr>
        <p:spPr>
          <a:xfrm>
            <a:off x="421029" y="5058466"/>
            <a:ext cx="2268252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/>
              <a:t>NumberUnit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55C02C-310E-4A3A-993F-C7EFCEDFD3B3}"/>
              </a:ext>
            </a:extLst>
          </p:cNvPr>
          <p:cNvSpPr/>
          <p:nvPr/>
        </p:nvSpPr>
        <p:spPr>
          <a:xfrm>
            <a:off x="767737" y="3717032"/>
            <a:ext cx="2388185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/>
              <a:t>CommonExpressions</a:t>
            </a:r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FD7B26A-F049-4BAE-876D-39F53C00325C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4728057" y="4149080"/>
            <a:ext cx="0" cy="909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77268773-BF4B-49B2-A2E0-F96931342607}"/>
              </a:ext>
            </a:extLst>
          </p:cNvPr>
          <p:cNvCxnSpPr>
            <a:stCxn id="4" idx="0"/>
            <a:endCxn id="5" idx="2"/>
          </p:cNvCxnSpPr>
          <p:nvPr/>
        </p:nvCxnSpPr>
        <p:spPr>
          <a:xfrm rot="5400000" flipH="1" flipV="1">
            <a:off x="5626494" y="3250644"/>
            <a:ext cx="909387" cy="27062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2433FA5-4739-4DF4-8C3A-0C3DF494E5CB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16200000" flipV="1">
            <a:off x="2890251" y="3220660"/>
            <a:ext cx="909387" cy="27662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AD3A728-38A2-4CFC-9BF1-13201BBEEFEF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 flipV="1">
            <a:off x="2689281" y="5274490"/>
            <a:ext cx="1498716" cy="1"/>
          </a:xfrm>
          <a:prstGeom prst="straightConnector1">
            <a:avLst/>
          </a:prstGeom>
          <a:ln w="317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20F187A1-452F-4C12-9DFC-A5A561BC0838}"/>
              </a:ext>
            </a:extLst>
          </p:cNvPr>
          <p:cNvSpPr/>
          <p:nvPr/>
        </p:nvSpPr>
        <p:spPr>
          <a:xfrm>
            <a:off x="2195856" y="2463059"/>
            <a:ext cx="1149088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Common</a:t>
            </a:r>
            <a:endParaRPr lang="en-US" dirty="0"/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118A600-0027-41C1-BE99-0382A88403C3}"/>
              </a:ext>
            </a:extLst>
          </p:cNvPr>
          <p:cNvCxnSpPr>
            <a:stCxn id="8" idx="0"/>
            <a:endCxn id="17" idx="2"/>
          </p:cNvCxnSpPr>
          <p:nvPr/>
        </p:nvCxnSpPr>
        <p:spPr>
          <a:xfrm rot="5400000" flipH="1" flipV="1">
            <a:off x="1955153" y="2901785"/>
            <a:ext cx="821925" cy="808570"/>
          </a:xfrm>
          <a:prstGeom prst="bentConnector3">
            <a:avLst>
              <a:gd name="adj1" fmla="val 528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1BE8A784-36CC-4E5C-95E0-91B3AD8BE018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rot="16200000" flipV="1">
            <a:off x="4691397" y="974111"/>
            <a:ext cx="821925" cy="4663918"/>
          </a:xfrm>
          <a:prstGeom prst="bentConnector3">
            <a:avLst>
              <a:gd name="adj1" fmla="val 528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7EC63D6-CA13-47E4-BFB8-77794F2C8931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5268117" y="5274491"/>
            <a:ext cx="1752155" cy="2797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B3B83F20-FB87-45BB-8EFF-8D2F5843382D}"/>
              </a:ext>
            </a:extLst>
          </p:cNvPr>
          <p:cNvSpPr/>
          <p:nvPr/>
        </p:nvSpPr>
        <p:spPr>
          <a:xfrm>
            <a:off x="7020272" y="5061264"/>
            <a:ext cx="1080120" cy="432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CD4A</a:t>
            </a:r>
            <a:endParaRPr lang="en-US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C3C7BF3-A396-442E-BE9A-BFB44BCCF0B1}"/>
              </a:ext>
            </a:extLst>
          </p:cNvPr>
          <p:cNvCxnSpPr>
            <a:cxnSpLocks/>
          </p:cNvCxnSpPr>
          <p:nvPr/>
        </p:nvCxnSpPr>
        <p:spPr>
          <a:xfrm>
            <a:off x="2636702" y="6169064"/>
            <a:ext cx="504056" cy="1"/>
          </a:xfrm>
          <a:prstGeom prst="straightConnector1">
            <a:avLst/>
          </a:prstGeom>
          <a:ln w="317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A8B8F54A-DE9E-4C1D-8BBB-A9827E60BECE}"/>
              </a:ext>
            </a:extLst>
          </p:cNvPr>
          <p:cNvSpPr txBox="1"/>
          <p:nvPr/>
        </p:nvSpPr>
        <p:spPr>
          <a:xfrm>
            <a:off x="1844614" y="599814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Embed</a:t>
            </a:r>
            <a:endParaRPr lang="en-US" sz="12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24D4EF45-E9B9-44D1-B4F7-C2139E0DC936}"/>
              </a:ext>
            </a:extLst>
          </p:cNvPr>
          <p:cNvCxnSpPr>
            <a:cxnSpLocks/>
          </p:cNvCxnSpPr>
          <p:nvPr/>
        </p:nvCxnSpPr>
        <p:spPr>
          <a:xfrm>
            <a:off x="4373944" y="6169063"/>
            <a:ext cx="504056" cy="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9AC61BC-3E99-4A49-92A1-6D1681EA7A25}"/>
              </a:ext>
            </a:extLst>
          </p:cNvPr>
          <p:cNvSpPr txBox="1"/>
          <p:nvPr/>
        </p:nvSpPr>
        <p:spPr>
          <a:xfrm>
            <a:off x="3630038" y="601145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Extend</a:t>
            </a:r>
            <a:endParaRPr lang="en-US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FC0296D-598B-4E3F-88FA-6D9FEFDBC4CD}"/>
              </a:ext>
            </a:extLst>
          </p:cNvPr>
          <p:cNvCxnSpPr>
            <a:cxnSpLocks/>
          </p:cNvCxnSpPr>
          <p:nvPr/>
        </p:nvCxnSpPr>
        <p:spPr>
          <a:xfrm>
            <a:off x="6122373" y="6157173"/>
            <a:ext cx="504056" cy="1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627B8E0-F861-4F02-BA14-C4B61A9D7669}"/>
              </a:ext>
            </a:extLst>
          </p:cNvPr>
          <p:cNvSpPr txBox="1"/>
          <p:nvPr/>
        </p:nvSpPr>
        <p:spPr>
          <a:xfrm>
            <a:off x="5192070" y="599814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Aggregate</a:t>
            </a:r>
            <a:endParaRPr lang="en-US" sz="1200" dirty="0"/>
          </a:p>
        </p:txBody>
      </p:sp>
      <p:sp>
        <p:nvSpPr>
          <p:cNvPr id="52" name="Textfeld 156">
            <a:extLst>
              <a:ext uri="{FF2B5EF4-FFF2-40B4-BE49-F238E27FC236}">
                <a16:creationId xmlns:a16="http://schemas.microsoft.com/office/drawing/2014/main" id="{C64601CF-51DD-47DD-83EA-9C327AB3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23" y="1835588"/>
            <a:ext cx="1144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i="1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from MC</a:t>
            </a:r>
          </a:p>
        </p:txBody>
      </p:sp>
      <p:sp>
        <p:nvSpPr>
          <p:cNvPr id="53" name="Freihandform 157">
            <a:extLst>
              <a:ext uri="{FF2B5EF4-FFF2-40B4-BE49-F238E27FC236}">
                <a16:creationId xmlns:a16="http://schemas.microsoft.com/office/drawing/2014/main" id="{24C17AC6-3297-4555-8149-00CFFB787691}"/>
              </a:ext>
            </a:extLst>
          </p:cNvPr>
          <p:cNvSpPr/>
          <p:nvPr/>
        </p:nvSpPr>
        <p:spPr>
          <a:xfrm flipH="1">
            <a:off x="1708386" y="2062388"/>
            <a:ext cx="928316" cy="301404"/>
          </a:xfrm>
          <a:custGeom>
            <a:avLst/>
            <a:gdLst>
              <a:gd name="connsiteX0" fmla="*/ 513805 w 513805"/>
              <a:gd name="connsiteY0" fmla="*/ 0 h 1306286"/>
              <a:gd name="connsiteX1" fmla="*/ 130628 w 513805"/>
              <a:gd name="connsiteY1" fmla="*/ 452846 h 1306286"/>
              <a:gd name="connsiteX2" fmla="*/ 0 w 513805"/>
              <a:gd name="connsiteY2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805" h="1306286">
                <a:moveTo>
                  <a:pt x="513805" y="0"/>
                </a:moveTo>
                <a:cubicBezTo>
                  <a:pt x="365033" y="117566"/>
                  <a:pt x="216262" y="235132"/>
                  <a:pt x="130628" y="452846"/>
                </a:cubicBezTo>
                <a:cubicBezTo>
                  <a:pt x="44994" y="670560"/>
                  <a:pt x="22497" y="988423"/>
                  <a:pt x="0" y="1306286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A0BBF42-0058-4809-9FD3-E9C8EEA14BB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728057" y="3284984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156">
            <a:extLst>
              <a:ext uri="{FF2B5EF4-FFF2-40B4-BE49-F238E27FC236}">
                <a16:creationId xmlns:a16="http://schemas.microsoft.com/office/drawing/2014/main" id="{5B7CF113-DE7A-4C23-9FCE-7D50D79C2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301" y="2004865"/>
            <a:ext cx="2463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en-US" sz="1600" i="1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C</a:t>
            </a:r>
            <a:r>
              <a:rPr lang="en-US" altLang="en-US" sz="1600" i="1" dirty="0" err="1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omponent</a:t>
            </a:r>
            <a:r>
              <a:rPr lang="en-US" altLang="en-US" sz="1600" i="1" dirty="0">
                <a:solidFill>
                  <a:schemeClr val="accent2"/>
                </a:solidFill>
                <a:latin typeface="Comic Sans MS" pitchFamily="66" charset="0"/>
                <a:cs typeface="Arial" charset="0"/>
              </a:rPr>
              <a:t> grammars located in MC project</a:t>
            </a: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B71D3BFE-873E-479C-B842-365C1D94168D}"/>
              </a:ext>
            </a:extLst>
          </p:cNvPr>
          <p:cNvSpPr/>
          <p:nvPr/>
        </p:nvSpPr>
        <p:spPr>
          <a:xfrm>
            <a:off x="3048000" y="2357026"/>
            <a:ext cx="3065675" cy="1224374"/>
          </a:xfrm>
          <a:custGeom>
            <a:avLst/>
            <a:gdLst>
              <a:gd name="connsiteX0" fmla="*/ 3022600 w 3065675"/>
              <a:gd name="connsiteY0" fmla="*/ 17874 h 1224374"/>
              <a:gd name="connsiteX1" fmla="*/ 2946400 w 3065675"/>
              <a:gd name="connsiteY1" fmla="*/ 17874 h 1224374"/>
              <a:gd name="connsiteX2" fmla="*/ 1003300 w 3065675"/>
              <a:gd name="connsiteY2" fmla="*/ 500474 h 1224374"/>
              <a:gd name="connsiteX3" fmla="*/ 0 w 3065675"/>
              <a:gd name="connsiteY3" fmla="*/ 1224374 h 122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5675" h="1224374">
                <a:moveTo>
                  <a:pt x="3022600" y="17874"/>
                </a:moveTo>
                <a:cubicBezTo>
                  <a:pt x="3152775" y="-22343"/>
                  <a:pt x="2946400" y="17874"/>
                  <a:pt x="2946400" y="17874"/>
                </a:cubicBezTo>
                <a:cubicBezTo>
                  <a:pt x="2609850" y="98307"/>
                  <a:pt x="1494367" y="299391"/>
                  <a:pt x="1003300" y="500474"/>
                </a:cubicBezTo>
                <a:cubicBezTo>
                  <a:pt x="512233" y="701557"/>
                  <a:pt x="256116" y="962965"/>
                  <a:pt x="0" y="1224374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480670E-35B1-44BF-B767-710F9A35D157}"/>
              </a:ext>
            </a:extLst>
          </p:cNvPr>
          <p:cNvSpPr/>
          <p:nvPr/>
        </p:nvSpPr>
        <p:spPr>
          <a:xfrm>
            <a:off x="4533900" y="2514600"/>
            <a:ext cx="1828800" cy="1054100"/>
          </a:xfrm>
          <a:custGeom>
            <a:avLst/>
            <a:gdLst>
              <a:gd name="connsiteX0" fmla="*/ 1828800 w 1828800"/>
              <a:gd name="connsiteY0" fmla="*/ 0 h 1054100"/>
              <a:gd name="connsiteX1" fmla="*/ 698500 w 1828800"/>
              <a:gd name="connsiteY1" fmla="*/ 342900 h 1054100"/>
              <a:gd name="connsiteX2" fmla="*/ 0 w 1828800"/>
              <a:gd name="connsiteY2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1054100">
                <a:moveTo>
                  <a:pt x="1828800" y="0"/>
                </a:moveTo>
                <a:cubicBezTo>
                  <a:pt x="1416050" y="83608"/>
                  <a:pt x="1003300" y="167217"/>
                  <a:pt x="698500" y="342900"/>
                </a:cubicBezTo>
                <a:cubicBezTo>
                  <a:pt x="393700" y="518583"/>
                  <a:pt x="196850" y="786341"/>
                  <a:pt x="0" y="105410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810D93DB-B891-4D9C-844B-848595869130}"/>
              </a:ext>
            </a:extLst>
          </p:cNvPr>
          <p:cNvSpPr/>
          <p:nvPr/>
        </p:nvSpPr>
        <p:spPr>
          <a:xfrm>
            <a:off x="7504943" y="2679700"/>
            <a:ext cx="524891" cy="901700"/>
          </a:xfrm>
          <a:custGeom>
            <a:avLst/>
            <a:gdLst>
              <a:gd name="connsiteX0" fmla="*/ 64257 w 524891"/>
              <a:gd name="connsiteY0" fmla="*/ 0 h 901700"/>
              <a:gd name="connsiteX1" fmla="*/ 38857 w 524891"/>
              <a:gd name="connsiteY1" fmla="*/ 127000 h 901700"/>
              <a:gd name="connsiteX2" fmla="*/ 521457 w 524891"/>
              <a:gd name="connsiteY2" fmla="*/ 635000 h 901700"/>
              <a:gd name="connsiteX3" fmla="*/ 216657 w 524891"/>
              <a:gd name="connsiteY3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891" h="901700">
                <a:moveTo>
                  <a:pt x="64257" y="0"/>
                </a:moveTo>
                <a:cubicBezTo>
                  <a:pt x="13457" y="10583"/>
                  <a:pt x="-37343" y="21167"/>
                  <a:pt x="38857" y="127000"/>
                </a:cubicBezTo>
                <a:cubicBezTo>
                  <a:pt x="115057" y="232833"/>
                  <a:pt x="491824" y="505883"/>
                  <a:pt x="521457" y="635000"/>
                </a:cubicBezTo>
                <a:cubicBezTo>
                  <a:pt x="551090" y="764117"/>
                  <a:pt x="383873" y="832908"/>
                  <a:pt x="216657" y="901700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C1860-A6B1-42FD-A8A3-19F3DB5D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and </a:t>
            </a:r>
            <a:r>
              <a:rPr lang="de-DE" dirty="0" err="1"/>
              <a:t>Functionallity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A8820-84FA-4B0A-BDCC-745EA9BB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OCLCDTool.java</a:t>
            </a:r>
          </a:p>
          <a:p>
            <a:pPr lvl="1"/>
            <a:r>
              <a:rPr lang="de-DE" dirty="0"/>
              <a:t>CLI Tool</a:t>
            </a:r>
          </a:p>
          <a:p>
            <a:pPr lvl="1"/>
            <a:r>
              <a:rPr lang="de-DE" dirty="0"/>
              <a:t>Can </a:t>
            </a:r>
            <a:r>
              <a:rPr lang="de-DE" dirty="0" err="1"/>
              <a:t>load</a:t>
            </a:r>
            <a:r>
              <a:rPr lang="de-DE" dirty="0"/>
              <a:t> OCL and CD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provide</a:t>
            </a:r>
            <a:r>
              <a:rPr lang="de-DE" dirty="0"/>
              <a:t> parse </a:t>
            </a:r>
            <a:r>
              <a:rPr lang="de-DE" dirty="0" err="1"/>
              <a:t>errors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load</a:t>
            </a:r>
            <a:r>
              <a:rPr lang="de-DE" dirty="0"/>
              <a:t> OCL and CD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provide</a:t>
            </a:r>
            <a:r>
              <a:rPr lang="de-DE" dirty="0"/>
              <a:t> type </a:t>
            </a:r>
            <a:r>
              <a:rPr lang="de-DE" dirty="0" err="1"/>
              <a:t>errors</a:t>
            </a:r>
            <a:r>
              <a:rPr lang="de-DE" dirty="0"/>
              <a:t> (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type-</a:t>
            </a:r>
            <a:r>
              <a:rPr lang="de-DE" dirty="0" err="1">
                <a:solidFill>
                  <a:srgbClr val="FF0000"/>
                </a:solidFill>
              </a:rPr>
              <a:t>checking</a:t>
            </a:r>
            <a:r>
              <a:rPr lang="de-DE" dirty="0"/>
              <a:t> </a:t>
            </a:r>
            <a:r>
              <a:rPr lang="de-DE" dirty="0" err="1"/>
              <a:t>functionallity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Can </a:t>
            </a:r>
            <a:r>
              <a:rPr lang="de-DE" dirty="0" err="1"/>
              <a:t>load</a:t>
            </a:r>
            <a:r>
              <a:rPr lang="de-DE" dirty="0"/>
              <a:t> CD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plantUML</a:t>
            </a:r>
            <a:r>
              <a:rPr lang="de-DE" dirty="0"/>
              <a:t> </a:t>
            </a:r>
            <a:r>
              <a:rPr lang="de-DE" dirty="0" err="1"/>
              <a:t>combatible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visualize</a:t>
            </a:r>
            <a:r>
              <a:rPr lang="de-DE" dirty="0"/>
              <a:t> (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CD4A2PlantUML</a:t>
            </a:r>
            <a:r>
              <a:rPr lang="de-DE" dirty="0"/>
              <a:t> </a:t>
            </a:r>
            <a:r>
              <a:rPr lang="de-DE" dirty="0" err="1"/>
              <a:t>printer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OCLCDToolTest.java</a:t>
            </a:r>
          </a:p>
          <a:p>
            <a:pPr lvl="1"/>
            <a:r>
              <a:rPr lang="de-DE" dirty="0"/>
              <a:t>Tests </a:t>
            </a:r>
            <a:r>
              <a:rPr lang="de-DE" dirty="0" err="1"/>
              <a:t>parsing</a:t>
            </a:r>
            <a:r>
              <a:rPr lang="de-DE" dirty="0"/>
              <a:t> and </a:t>
            </a:r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String </a:t>
            </a:r>
            <a:r>
              <a:rPr lang="de-DE" dirty="0" err="1"/>
              <a:t>or</a:t>
            </a:r>
            <a:r>
              <a:rPr lang="de-DE" dirty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2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C1860-A6B1-42FD-A8A3-19F3DB5D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and </a:t>
            </a:r>
            <a:r>
              <a:rPr lang="de-DE" dirty="0" err="1"/>
              <a:t>Functionallity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A8820-84FA-4B0A-BDCC-745EA9BB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CD4A2PlantUmlVisitor.java</a:t>
            </a:r>
          </a:p>
          <a:p>
            <a:pPr lvl="1"/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visitor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plantUML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CD AST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/</a:t>
            </a:r>
            <a:r>
              <a:rPr lang="de-DE" dirty="0" err="1"/>
              <a:t>hide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Attributes</a:t>
            </a:r>
          </a:p>
          <a:p>
            <a:pPr lvl="2"/>
            <a:r>
              <a:rPr lang="de-DE" dirty="0" err="1"/>
              <a:t>Assocciations</a:t>
            </a:r>
            <a:endParaRPr lang="de-DE" dirty="0"/>
          </a:p>
          <a:p>
            <a:pPr lvl="2"/>
            <a:r>
              <a:rPr lang="de-DE" dirty="0" err="1"/>
              <a:t>Roles</a:t>
            </a:r>
            <a:endParaRPr lang="de-DE" dirty="0"/>
          </a:p>
          <a:p>
            <a:pPr lvl="2"/>
            <a:r>
              <a:rPr lang="de-DE" dirty="0" err="1"/>
              <a:t>Cardinalities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CD4A2PlantUmlTest.java</a:t>
            </a:r>
          </a:p>
          <a:p>
            <a:pPr lvl="1"/>
            <a:r>
              <a:rPr lang="de-DE" dirty="0"/>
              <a:t>Tests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endParaRPr lang="de-DE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6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C1860-A6B1-42FD-A8A3-19F3DB5D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and </a:t>
            </a:r>
            <a:r>
              <a:rPr lang="de-DE" dirty="0" err="1"/>
              <a:t>Functionallity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A8820-84FA-4B0A-BDCC-745EA9BB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Type-</a:t>
            </a:r>
            <a:r>
              <a:rPr lang="de-DE" dirty="0" err="1"/>
              <a:t>checking</a:t>
            </a:r>
            <a:endParaRPr lang="de-DE" dirty="0"/>
          </a:p>
          <a:p>
            <a:pPr lvl="1"/>
            <a:r>
              <a:rPr lang="de-DE" dirty="0"/>
              <a:t>OCLSymbolTableCreator.java</a:t>
            </a:r>
          </a:p>
          <a:p>
            <a:pPr lvl="1"/>
            <a:r>
              <a:rPr lang="de-DE" dirty="0"/>
              <a:t>OCLVariableDeclarationSymbol.java</a:t>
            </a:r>
          </a:p>
          <a:p>
            <a:pPr lvl="1"/>
            <a:r>
              <a:rPr lang="de-DE" dirty="0"/>
              <a:t>OCLExpressionTypeInferingVisitor.java</a:t>
            </a:r>
          </a:p>
          <a:p>
            <a:pPr lvl="1"/>
            <a:r>
              <a:rPr lang="de-DE" dirty="0"/>
              <a:t>OCLTypeCheckingVisitor.java</a:t>
            </a:r>
          </a:p>
          <a:p>
            <a:pPr lvl="1"/>
            <a:r>
              <a:rPr lang="de-DE" dirty="0"/>
              <a:t>TypeInferringHelper.java</a:t>
            </a:r>
          </a:p>
          <a:p>
            <a:pPr lvl="1"/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9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9A2A8-0320-48C0-BB7D-7AF52503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Type </a:t>
            </a:r>
            <a:r>
              <a:rPr lang="de-DE" dirty="0" err="1"/>
              <a:t>Checking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9F70F-F21C-4D02-AE02-048DC02E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OCLSymbolTableCreator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symboltable</a:t>
            </a:r>
            <a:endParaRPr lang="de-DE" dirty="0"/>
          </a:p>
          <a:p>
            <a:pPr lvl="1"/>
            <a:r>
              <a:rPr lang="de-DE" dirty="0" err="1"/>
              <a:t>adds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>
                <a:solidFill>
                  <a:srgbClr val="C00000"/>
                </a:solidFill>
              </a:rPr>
              <a:t>OCLVariableDeclarationSymbol</a:t>
            </a:r>
            <a:endParaRPr lang="de-DE" dirty="0">
              <a:solidFill>
                <a:srgbClr val="C00000"/>
              </a:solidFill>
            </a:endParaRPr>
          </a:p>
          <a:p>
            <a:pPr lvl="1"/>
            <a:r>
              <a:rPr lang="de-DE" dirty="0" err="1"/>
              <a:t>Infers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(</a:t>
            </a:r>
            <a:r>
              <a:rPr lang="de-DE" dirty="0" err="1">
                <a:solidFill>
                  <a:srgbClr val="C00000"/>
                </a:solidFill>
              </a:rPr>
              <a:t>OCLExpressionTypeInferingVisitor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Also </a:t>
            </a:r>
            <a:r>
              <a:rPr lang="de-DE" dirty="0" err="1"/>
              <a:t>see</a:t>
            </a:r>
            <a:r>
              <a:rPr lang="de-DE" dirty="0"/>
              <a:t> Docu.OCL.Type.Checking.ppt</a:t>
            </a:r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6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9A2A8-0320-48C0-BB7D-7AF52503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Type </a:t>
            </a:r>
            <a:r>
              <a:rPr lang="de-DE" dirty="0" err="1"/>
              <a:t>Checking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9F70F-F21C-4D02-AE02-048DC02E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OCLTypeCheckingVisitor</a:t>
            </a:r>
            <a:endParaRPr lang="de-DE" dirty="0"/>
          </a:p>
          <a:p>
            <a:pPr lvl="1"/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visitor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Checks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compatable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e.g. </a:t>
            </a:r>
            <a:r>
              <a:rPr lang="de-DE" dirty="0" err="1"/>
              <a:t>infix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DE" dirty="0"/>
          </a:p>
          <a:p>
            <a:pPr lvl="1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bei </a:t>
            </a:r>
            <a:r>
              <a:rPr lang="de-DE" dirty="0" err="1"/>
              <a:t>CoCo</a:t>
            </a:r>
            <a:endParaRPr lang="de-DE" dirty="0"/>
          </a:p>
          <a:p>
            <a:pPr lvl="1"/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>
                <a:solidFill>
                  <a:srgbClr val="C00000"/>
                </a:solidFill>
              </a:rPr>
              <a:t>OCLExpressionTypeInferingVisitor</a:t>
            </a:r>
            <a:endParaRPr lang="de-DE" dirty="0">
              <a:solidFill>
                <a:srgbClr val="C00000"/>
              </a:solidFill>
            </a:endParaRPr>
          </a:p>
          <a:p>
            <a:pPr lvl="1"/>
            <a:endParaRPr lang="de-DE" dirty="0">
              <a:solidFill>
                <a:srgbClr val="C00000"/>
              </a:solidFill>
            </a:endParaRPr>
          </a:p>
          <a:p>
            <a:pPr lvl="1"/>
            <a:r>
              <a:rPr lang="de-DE" dirty="0" err="1"/>
              <a:t>CoCos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: </a:t>
            </a:r>
            <a:r>
              <a:rPr lang="de-DE" dirty="0" err="1"/>
              <a:t>TypesCorrectInExpressionsTest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86228"/>
      </p:ext>
    </p:extLst>
  </p:cSld>
  <p:clrMapOvr>
    <a:masterClrMapping/>
  </p:clrMapOvr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2E36DC-98AF-4FA4-9BBA-94F6595BE5BB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306</Words>
  <Application>Microsoft Office PowerPoint</Application>
  <PresentationFormat>Bildschirmpräsentation (4:3)</PresentationFormat>
  <Paragraphs>116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Wingdings</vt:lpstr>
      <vt:lpstr>Calibri</vt:lpstr>
      <vt:lpstr>Comic Sans MS</vt:lpstr>
      <vt:lpstr>Arial</vt:lpstr>
      <vt:lpstr>SE.v28</vt:lpstr>
      <vt:lpstr>OCL/P   An overview to the status of the MC project OCL  </vt:lpstr>
      <vt:lpstr>Language/Tool at a Glance </vt:lpstr>
      <vt:lpstr>Technical Briefing </vt:lpstr>
      <vt:lpstr>Language Composition</vt:lpstr>
      <vt:lpstr>Algorithms and Functionallity</vt:lpstr>
      <vt:lpstr>Algorithms and Functionallity</vt:lpstr>
      <vt:lpstr>Algorithms and Functionallity</vt:lpstr>
      <vt:lpstr>Type Checking</vt:lpstr>
      <vt:lpstr>Type Checking</vt:lpstr>
      <vt:lpstr>Type Checking</vt:lpstr>
      <vt:lpstr>Type Checking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cp:lastModifiedBy>Ferdinand Mehlan</cp:lastModifiedBy>
  <cp:revision>309</cp:revision>
  <cp:lastPrinted>2018-03-03T15:42:26Z</cp:lastPrinted>
  <dcterms:modified xsi:type="dcterms:W3CDTF">2018-05-21T16:34:47Z</dcterms:modified>
</cp:coreProperties>
</file>