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7"/>
  </p:notesMasterIdLst>
  <p:sldIdLst>
    <p:sldId id="326" r:id="rId2"/>
    <p:sldId id="257" r:id="rId3"/>
    <p:sldId id="258" r:id="rId4"/>
    <p:sldId id="324" r:id="rId5"/>
    <p:sldId id="327" r:id="rId6"/>
    <p:sldId id="260" r:id="rId7"/>
    <p:sldId id="329" r:id="rId8"/>
    <p:sldId id="296" r:id="rId9"/>
    <p:sldId id="328" r:id="rId10"/>
    <p:sldId id="330" r:id="rId11"/>
    <p:sldId id="331" r:id="rId12"/>
    <p:sldId id="332" r:id="rId13"/>
    <p:sldId id="325" r:id="rId14"/>
    <p:sldId id="298" r:id="rId15"/>
    <p:sldId id="256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9" autoAdjust="0"/>
    <p:restoredTop sz="94660"/>
  </p:normalViewPr>
  <p:slideViewPr>
    <p:cSldViewPr>
      <p:cViewPr varScale="1">
        <p:scale>
          <a:sx n="108" d="100"/>
          <a:sy n="108" d="100"/>
        </p:scale>
        <p:origin x="726" y="96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Nicht löschen: Vorlage V32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221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20Hz</a:t>
            </a:r>
            <a:endParaRPr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109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-DE"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den </a:t>
            </a:r>
            <a:r>
              <a:rPr lang="de-DE" dirty="0" err="1"/>
              <a:t>Enemies</a:t>
            </a:r>
            <a:r>
              <a:rPr lang="de-DE" dirty="0"/>
              <a:t> werden noch zusätzlich Geschwindigkeiten zur Richtungsbestimmung errechnet</a:t>
            </a:r>
          </a:p>
          <a:p>
            <a:r>
              <a:rPr lang="de-DE" dirty="0" err="1"/>
              <a:t>Obstacle</a:t>
            </a:r>
            <a:r>
              <a:rPr lang="de-DE" dirty="0"/>
              <a:t> Controller sehr ähnlich, bis darauf das keine Geschwindigkeiten errechnet werden.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7690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0366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Nicht löschen: Vorlage V32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0" y="11430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7380" y="28535"/>
            <a:ext cx="4286620" cy="105353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Inhal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el, Text und Diagramm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chart" idx="2"/>
          </p:nvPr>
        </p:nvSpPr>
        <p:spPr>
          <a:xfrm>
            <a:off x="4953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53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-36513" y="152400"/>
            <a:ext cx="1403351" cy="9694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Philipp Haller</a:t>
            </a:r>
            <a:br>
              <a:rPr lang="de-DE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Chair </a:t>
            </a:r>
            <a:r>
              <a:rPr lang="de-DE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 lang="de-DE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</a:t>
            </a: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SzPct val="25000"/>
              <a:buNone/>
            </a:pPr>
            <a:r>
              <a:rPr lang="de-DE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RWTH Aachen</a:t>
            </a:r>
          </a:p>
          <a:p>
            <a:pPr marL="0" marR="0" lvl="0" indent="0" algn="l" rtl="0">
              <a:spcBef>
                <a:spcPts val="400"/>
              </a:spcBef>
              <a:buSzPct val="25000"/>
              <a:buNone/>
            </a:pPr>
            <a:r>
              <a:rPr lang="de-DE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Seite </a:t>
            </a:r>
            <a:fld id="{00000000-1234-1234-1234-123412341234}" type="slidenum">
              <a:rPr lang="de-DE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e-DE"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hape 11"/>
          <p:cNvCxnSpPr/>
          <p:nvPr/>
        </p:nvCxnSpPr>
        <p:spPr>
          <a:xfrm rot="10800000">
            <a:off x="1403648" y="152400"/>
            <a:ext cx="0" cy="99060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76200" y="1143000"/>
            <a:ext cx="90678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3"/>
          <p:cNvCxnSpPr/>
          <p:nvPr/>
        </p:nvCxnSpPr>
        <p:spPr>
          <a:xfrm>
            <a:off x="152400" y="1219200"/>
            <a:ext cx="8991600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14"/>
          <p:cNvCxnSpPr/>
          <p:nvPr/>
        </p:nvCxnSpPr>
        <p:spPr>
          <a:xfrm rot="10800000">
            <a:off x="1331640" y="76200"/>
            <a:ext cx="0" cy="114300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76200" y="1143000"/>
            <a:ext cx="90678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152400" y="1219200"/>
            <a:ext cx="8991600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19"/>
          <p:cNvCxnSpPr/>
          <p:nvPr/>
        </p:nvCxnSpPr>
        <p:spPr>
          <a:xfrm>
            <a:off x="76200" y="1143000"/>
            <a:ext cx="90678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20"/>
          <p:cNvCxnSpPr/>
          <p:nvPr/>
        </p:nvCxnSpPr>
        <p:spPr>
          <a:xfrm>
            <a:off x="152400" y="1219200"/>
            <a:ext cx="8991600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de-DE" dirty="0" err="1"/>
              <a:t>Presentation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1219200" y="1600200"/>
            <a:ext cx="80181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dirty="0"/>
              <a:t>Modelling Super Mario in</a:t>
            </a:r>
            <a:br>
              <a:rPr lang="de-DE" dirty="0"/>
            </a:br>
            <a:r>
              <a:rPr lang="de-DE" dirty="0" err="1"/>
              <a:t>EmbeddedMontiArc</a:t>
            </a:r>
            <a:endParaRPr lang="de-DE" dirty="0"/>
          </a:p>
        </p:txBody>
      </p:sp>
      <p:sp>
        <p:nvSpPr>
          <p:cNvPr id="54" name="Shape 54"/>
          <p:cNvSpPr txBox="1"/>
          <p:nvPr/>
        </p:nvSpPr>
        <p:spPr>
          <a:xfrm>
            <a:off x="1219200" y="4724400"/>
            <a:ext cx="3145669" cy="16312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</a:rPr>
              <a:t>Philipp Haller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RWTH Aachen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http://www.se-rwth.de/</a:t>
            </a:r>
          </a:p>
        </p:txBody>
      </p:sp>
    </p:spTree>
    <p:extLst>
      <p:ext uri="{BB962C8B-B14F-4D97-AF65-F5344CB8AC3E}">
        <p14:creationId xmlns:p14="http://schemas.microsoft.com/office/powerpoint/2010/main" val="188569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– </a:t>
            </a:r>
            <a:r>
              <a:rPr lang="de-DE" dirty="0" err="1"/>
              <a:t>EnemyController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50B86D3-CDFB-45AD-9D10-476990F38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56" y="1519673"/>
            <a:ext cx="7164288" cy="510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6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– </a:t>
            </a:r>
            <a:r>
              <a:rPr lang="de-DE" dirty="0" err="1"/>
              <a:t>EnemyStrategy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EECFFE6-8906-477E-9249-6F118A6F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978" y="1413886"/>
            <a:ext cx="5890044" cy="521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15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– </a:t>
            </a:r>
            <a:r>
              <a:rPr lang="de-DE" dirty="0" err="1"/>
              <a:t>ObstacleStrategy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2AA7CD-9539-42CA-9465-FFE9C5417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48" y="1412776"/>
            <a:ext cx="7308304" cy="509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15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89" name="Shape 99">
            <a:extLst>
              <a:ext uri="{FF2B5EF4-FFF2-40B4-BE49-F238E27FC236}">
                <a16:creationId xmlns:a16="http://schemas.microsoft.com/office/drawing/2014/main" id="{EC815588-99DF-48FD-AA01-4B1D20F220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Language </a:t>
            </a:r>
            <a:r>
              <a:rPr lang="de-DE" dirty="0" err="1"/>
              <a:t>is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hierarchy</a:t>
            </a: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lvl="0" indent="-342900">
              <a:spcBef>
                <a:spcPts val="0"/>
              </a:spcBef>
            </a:pPr>
            <a:endParaRPr lang="de-DE" dirty="0"/>
          </a:p>
          <a:p>
            <a:pPr marL="0" lvl="0" indent="0">
              <a:spcBef>
                <a:spcPts val="0"/>
              </a:spcBef>
              <a:buNone/>
            </a:pPr>
            <a:endParaRPr lang="de-DE" dirty="0"/>
          </a:p>
          <a:p>
            <a:pPr lvl="0" indent="-342900">
              <a:spcBef>
                <a:spcPts val="0"/>
              </a:spcBef>
            </a:pPr>
            <a:r>
              <a:rPr lang="de-DE" dirty="0" err="1"/>
              <a:t>CoCo</a:t>
            </a:r>
            <a:r>
              <a:rPr lang="de-DE" dirty="0"/>
              <a:t> and </a:t>
            </a:r>
            <a:r>
              <a:rPr lang="de-DE" dirty="0" err="1"/>
              <a:t>console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aren‘t</a:t>
            </a:r>
            <a:r>
              <a:rPr lang="de-DE" dirty="0"/>
              <a:t> </a:t>
            </a:r>
            <a:r>
              <a:rPr lang="de-DE" dirty="0" err="1"/>
              <a:t>displayed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IDE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Error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tedious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/>
              <a:t>Small </a:t>
            </a:r>
            <a:r>
              <a:rPr lang="de-DE" dirty="0" err="1"/>
              <a:t>errors</a:t>
            </a:r>
            <a:r>
              <a:rPr lang="de-DE" dirty="0"/>
              <a:t> like </a:t>
            </a:r>
            <a:r>
              <a:rPr lang="de-DE" dirty="0" err="1"/>
              <a:t>typos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</a:t>
            </a:r>
            <a:endParaRPr lang="en-US" dirty="0"/>
          </a:p>
          <a:p>
            <a:pPr lvl="1" indent="-342900">
              <a:spcBef>
                <a:spcPts val="0"/>
              </a:spcBef>
            </a:pPr>
            <a:r>
              <a:rPr lang="en-US" dirty="0"/>
              <a:t>Occasionally errors can only be detected in generated c-code</a:t>
            </a:r>
          </a:p>
          <a:p>
            <a:pPr lvl="1" indent="-342900">
              <a:spcBef>
                <a:spcPts val="0"/>
              </a:spcBef>
            </a:pPr>
            <a:endParaRPr lang="en-US" dirty="0"/>
          </a:p>
          <a:p>
            <a:pPr lvl="1" indent="-342900">
              <a:spcBef>
                <a:spcPts val="0"/>
              </a:spcBef>
            </a:pPr>
            <a:endParaRPr lang="en-US" dirty="0"/>
          </a:p>
          <a:p>
            <a:pPr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In the current state not usable without information about the underlying systems and programming experience</a:t>
            </a:r>
          </a:p>
        </p:txBody>
      </p:sp>
    </p:spTree>
    <p:extLst>
      <p:ext uri="{BB962C8B-B14F-4D97-AF65-F5344CB8AC3E}">
        <p14:creationId xmlns:p14="http://schemas.microsoft.com/office/powerpoint/2010/main" val="2269469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8" name="Shape 99">
            <a:extLst>
              <a:ext uri="{FF2B5EF4-FFF2-40B4-BE49-F238E27FC236}">
                <a16:creationId xmlns:a16="http://schemas.microsoft.com/office/drawing/2014/main" id="{EED8CBE9-D89B-4CB8-86FA-34596102C5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3009600"/>
            <a:ext cx="822960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 sz="4400" dirty="0" err="1"/>
              <a:t>Thank</a:t>
            </a:r>
            <a:r>
              <a:rPr lang="de-DE" sz="4400" dirty="0"/>
              <a:t> </a:t>
            </a:r>
            <a:r>
              <a:rPr lang="de-DE" sz="4400" dirty="0" err="1"/>
              <a:t>you</a:t>
            </a:r>
            <a:r>
              <a:rPr lang="de-DE" sz="4400" dirty="0"/>
              <a:t> </a:t>
            </a:r>
            <a:r>
              <a:rPr lang="de-DE" sz="4400" dirty="0" err="1"/>
              <a:t>for</a:t>
            </a:r>
            <a:r>
              <a:rPr lang="de-DE" sz="4400" dirty="0"/>
              <a:t> </a:t>
            </a:r>
            <a:r>
              <a:rPr lang="de-DE" sz="4400" dirty="0" err="1"/>
              <a:t>your</a:t>
            </a:r>
            <a:r>
              <a:rPr lang="de-DE" sz="4400" dirty="0"/>
              <a:t> </a:t>
            </a:r>
            <a:r>
              <a:rPr lang="de-DE" sz="4400" dirty="0" err="1"/>
              <a:t>attention</a:t>
            </a:r>
            <a:r>
              <a:rPr lang="de-DE" sz="4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9584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de-DE" dirty="0"/>
              <a:t>Live Demo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1219200" y="1600200"/>
            <a:ext cx="80181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dirty="0"/>
              <a:t>Modelling Super Mario in</a:t>
            </a:r>
            <a:br>
              <a:rPr lang="de-DE" dirty="0"/>
            </a:br>
            <a:r>
              <a:rPr lang="de-DE" dirty="0" err="1"/>
              <a:t>EmbeddedMontiArc</a:t>
            </a:r>
            <a:endParaRPr lang="de-DE" dirty="0"/>
          </a:p>
        </p:txBody>
      </p:sp>
      <p:sp>
        <p:nvSpPr>
          <p:cNvPr id="54" name="Shape 54"/>
          <p:cNvSpPr txBox="1"/>
          <p:nvPr/>
        </p:nvSpPr>
        <p:spPr>
          <a:xfrm>
            <a:off x="1219200" y="4724400"/>
            <a:ext cx="3145669" cy="16312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</a:rPr>
              <a:t>Philipp Haller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RWTH Aachen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http://www.se-rwth.de/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30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endParaRPr lang="de-DE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Shape 60"/>
          <p:cNvGrpSpPr/>
          <p:nvPr/>
        </p:nvGrpSpPr>
        <p:grpSpPr>
          <a:xfrm>
            <a:off x="1635125" y="2647950"/>
            <a:ext cx="6716649" cy="542926"/>
            <a:chOff x="748" y="3668"/>
            <a:chExt cx="4231" cy="342"/>
          </a:xfrm>
        </p:grpSpPr>
        <p:sp>
          <p:nvSpPr>
            <p:cNvPr id="61" name="Shape 61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</a:rPr>
                <a:t>Game</a:t>
              </a:r>
            </a:p>
          </p:txBody>
        </p:sp>
        <p:sp>
          <p:nvSpPr>
            <p:cNvPr id="63" name="Shape 63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2</a:t>
              </a: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grpSp>
        <p:nvGrpSpPr>
          <p:cNvPr id="65" name="Shape 65"/>
          <p:cNvGrpSpPr/>
          <p:nvPr/>
        </p:nvGrpSpPr>
        <p:grpSpPr>
          <a:xfrm>
            <a:off x="1635125" y="4257675"/>
            <a:ext cx="6716649" cy="542926"/>
            <a:chOff x="748" y="3668"/>
            <a:chExt cx="4231" cy="342"/>
          </a:xfrm>
        </p:grpSpPr>
        <p:sp>
          <p:nvSpPr>
            <p:cNvPr id="66" name="Shape 66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</a:rPr>
                <a:t>Model</a:t>
              </a:r>
            </a:p>
          </p:txBody>
        </p:sp>
        <p:sp>
          <p:nvSpPr>
            <p:cNvPr id="68" name="Shape 68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4</a:t>
              </a: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grpSp>
        <p:nvGrpSpPr>
          <p:cNvPr id="70" name="Shape 70"/>
          <p:cNvGrpSpPr/>
          <p:nvPr/>
        </p:nvGrpSpPr>
        <p:grpSpPr>
          <a:xfrm>
            <a:off x="1635125" y="1843088"/>
            <a:ext cx="6716649" cy="542936"/>
            <a:chOff x="748" y="3668"/>
            <a:chExt cx="4231" cy="342"/>
          </a:xfrm>
        </p:grpSpPr>
        <p:sp>
          <p:nvSpPr>
            <p:cNvPr id="71" name="Shape 71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Motivation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</a:t>
              </a:r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1635125" y="3452813"/>
            <a:ext cx="6716649" cy="542936"/>
            <a:chOff x="748" y="3668"/>
            <a:chExt cx="4231" cy="342"/>
          </a:xfrm>
        </p:grpSpPr>
        <p:sp>
          <p:nvSpPr>
            <p:cNvPr id="76" name="Shape 76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</a:rPr>
                <a:t>Simulator</a:t>
              </a:r>
            </a:p>
          </p:txBody>
        </p:sp>
        <p:sp>
          <p:nvSpPr>
            <p:cNvPr id="78" name="Shape 78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3</a:t>
              </a: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grpSp>
        <p:nvGrpSpPr>
          <p:cNvPr id="23" name="Shape 65">
            <a:extLst>
              <a:ext uri="{FF2B5EF4-FFF2-40B4-BE49-F238E27FC236}">
                <a16:creationId xmlns:a16="http://schemas.microsoft.com/office/drawing/2014/main" id="{AF2147F8-7BA8-4407-A71A-A0709DE99CD2}"/>
              </a:ext>
            </a:extLst>
          </p:cNvPr>
          <p:cNvGrpSpPr/>
          <p:nvPr/>
        </p:nvGrpSpPr>
        <p:grpSpPr>
          <a:xfrm>
            <a:off x="1635125" y="5062527"/>
            <a:ext cx="6716649" cy="542926"/>
            <a:chOff x="748" y="3668"/>
            <a:chExt cx="4231" cy="342"/>
          </a:xfrm>
        </p:grpSpPr>
        <p:sp>
          <p:nvSpPr>
            <p:cNvPr id="24" name="Shape 66">
              <a:extLst>
                <a:ext uri="{FF2B5EF4-FFF2-40B4-BE49-F238E27FC236}">
                  <a16:creationId xmlns:a16="http://schemas.microsoft.com/office/drawing/2014/main" id="{4100FB80-B3DE-4094-8936-5181F86DEC29}"/>
                </a:ext>
              </a:extLst>
            </p:cNvPr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67">
              <a:extLst>
                <a:ext uri="{FF2B5EF4-FFF2-40B4-BE49-F238E27FC236}">
                  <a16:creationId xmlns:a16="http://schemas.microsoft.com/office/drawing/2014/main" id="{F5144435-E2E1-46D9-BFE2-66BB43EA197D}"/>
                </a:ext>
              </a:extLst>
            </p:cNvPr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</a:rPr>
                <a:t>Problems &amp; </a:t>
              </a:r>
              <a:r>
                <a:rPr lang="de-DE" sz="1800" dirty="0" err="1">
                  <a:solidFill>
                    <a:schemeClr val="dk1"/>
                  </a:solidFill>
                </a:rPr>
                <a:t>Conclusion</a:t>
              </a:r>
              <a:endParaRPr lang="de-DE" sz="1800" dirty="0">
                <a:solidFill>
                  <a:schemeClr val="dk1"/>
                </a:solidFill>
              </a:endParaRPr>
            </a:p>
          </p:txBody>
        </p:sp>
        <p:sp>
          <p:nvSpPr>
            <p:cNvPr id="26" name="Shape 68">
              <a:extLst>
                <a:ext uri="{FF2B5EF4-FFF2-40B4-BE49-F238E27FC236}">
                  <a16:creationId xmlns:a16="http://schemas.microsoft.com/office/drawing/2014/main" id="{C79EDD88-03EE-4808-932C-3E3A92E95978}"/>
                </a:ext>
              </a:extLst>
            </p:cNvPr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69">
              <a:extLst>
                <a:ext uri="{FF2B5EF4-FFF2-40B4-BE49-F238E27FC236}">
                  <a16:creationId xmlns:a16="http://schemas.microsoft.com/office/drawing/2014/main" id="{4FB45A09-5565-4DC6-8DBC-A300CDA30529}"/>
                </a:ext>
              </a:extLst>
            </p:cNvPr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30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sz="2520"/>
              <a:t>Motivation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 err="1"/>
              <a:t>Autonomous</a:t>
            </a:r>
            <a:r>
              <a:rPr lang="de-DE" dirty="0"/>
              <a:t> </a:t>
            </a:r>
            <a:r>
              <a:rPr lang="de-DE" dirty="0" err="1"/>
              <a:t>Vehicles</a:t>
            </a:r>
            <a:r>
              <a:rPr lang="de-DE" dirty="0"/>
              <a:t> will </a:t>
            </a:r>
            <a:r>
              <a:rPr lang="de-DE" dirty="0" err="1"/>
              <a:t>play</a:t>
            </a:r>
            <a:r>
              <a:rPr lang="de-DE" dirty="0"/>
              <a:t> a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role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de-DE" dirty="0"/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/>
              <a:t>Robots</a:t>
            </a: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/>
              <a:t>Cars</a:t>
            </a: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DSLs</a:t>
            </a:r>
          </a:p>
          <a:p>
            <a:pPr lvl="1" indent="-342900">
              <a:spcBef>
                <a:spcPts val="0"/>
              </a:spcBef>
            </a:pPr>
            <a:r>
              <a:rPr lang="de-DE" dirty="0" err="1"/>
              <a:t>Automization</a:t>
            </a:r>
            <a:endParaRPr lang="de-DE" dirty="0"/>
          </a:p>
          <a:p>
            <a:pPr lvl="1" indent="-342900">
              <a:spcBef>
                <a:spcPts val="0"/>
              </a:spcBef>
            </a:pPr>
            <a:r>
              <a:rPr lang="de-DE" dirty="0"/>
              <a:t>Control </a:t>
            </a:r>
            <a:r>
              <a:rPr lang="de-DE" dirty="0" err="1"/>
              <a:t>structures</a:t>
            </a:r>
            <a:endParaRPr lang="de-DE" dirty="0"/>
          </a:p>
          <a:p>
            <a:pPr lvl="1"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de-DE" dirty="0" err="1"/>
              <a:t>EmbeddedMontiArc</a:t>
            </a:r>
            <a:r>
              <a:rPr lang="de-DE" dirty="0"/>
              <a:t> DSL </a:t>
            </a:r>
            <a:r>
              <a:rPr lang="de-DE" dirty="0" err="1"/>
              <a:t>for</a:t>
            </a:r>
            <a:r>
              <a:rPr lang="de-DE" dirty="0"/>
              <a:t> Cyber-</a:t>
            </a:r>
            <a:r>
              <a:rPr lang="de-DE" dirty="0" err="1"/>
              <a:t>Physical</a:t>
            </a:r>
            <a:r>
              <a:rPr lang="de-DE" dirty="0"/>
              <a:t> Systems</a:t>
            </a:r>
          </a:p>
          <a:p>
            <a:pPr lvl="1" indent="-342900">
              <a:spcBef>
                <a:spcPts val="0"/>
              </a:spcBef>
            </a:pPr>
            <a:r>
              <a:rPr lang="de-DE" dirty="0" err="1"/>
              <a:t>Component</a:t>
            </a:r>
            <a:r>
              <a:rPr lang="de-DE" dirty="0"/>
              <a:t> and </a:t>
            </a:r>
            <a:r>
              <a:rPr lang="de-DE" dirty="0" err="1"/>
              <a:t>Connectors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Game</a:t>
            </a:r>
          </a:p>
        </p:txBody>
      </p:sp>
      <p:sp>
        <p:nvSpPr>
          <p:cNvPr id="114" name="Shape 99">
            <a:extLst>
              <a:ext uri="{FF2B5EF4-FFF2-40B4-BE49-F238E27FC236}">
                <a16:creationId xmlns:a16="http://schemas.microsoft.com/office/drawing/2014/main" id="{E0981841-91E2-4A12-BD09-9E359BAE3A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3200" y="4210888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Super Mario Bros</a:t>
            </a: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Nintendo in 1985</a:t>
            </a: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de-DE" dirty="0"/>
              <a:t>HTML5 / JavaScript </a:t>
            </a:r>
            <a:r>
              <a:rPr lang="de-DE" dirty="0" err="1"/>
              <a:t>rewrite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Josh Goldberg </a:t>
            </a:r>
            <a:endParaRPr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AC8117-80D2-4374-A3AD-C7F31109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225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9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300" cy="838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Simulator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Data </a:t>
            </a:r>
            <a:r>
              <a:rPr lang="de-DE" dirty="0" err="1"/>
              <a:t>Structures</a:t>
            </a:r>
            <a:endParaRPr lang="de-DE" dirty="0"/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FSM.GroupHolder.groups</a:t>
            </a:r>
            <a:r>
              <a:rPr lang="de-DE" dirty="0"/>
              <a:t>.</a:t>
            </a:r>
          </a:p>
          <a:p>
            <a:pPr lvl="2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Character</a:t>
            </a:r>
            <a:endParaRPr lang="de-DE" dirty="0"/>
          </a:p>
          <a:p>
            <a:pPr lvl="2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Scenery</a:t>
            </a:r>
            <a:endParaRPr lang="de-DE" dirty="0"/>
          </a:p>
          <a:p>
            <a:pPr lvl="2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Solids</a:t>
            </a:r>
            <a:endParaRPr lang="de-DE" dirty="0"/>
          </a:p>
          <a:p>
            <a:pPr lvl="2" indent="-342900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Interaction – </a:t>
            </a:r>
            <a:r>
              <a:rPr lang="de-DE" dirty="0" err="1"/>
              <a:t>Simulating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presses</a:t>
            </a:r>
            <a:endParaRPr lang="de-DE" dirty="0"/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Direction</a:t>
            </a:r>
            <a:r>
              <a:rPr lang="de-DE" dirty="0"/>
              <a:t> (</a:t>
            </a:r>
            <a:r>
              <a:rPr lang="de-DE" dirty="0" err="1"/>
              <a:t>left</a:t>
            </a:r>
            <a:r>
              <a:rPr lang="de-DE" dirty="0"/>
              <a:t> / </a:t>
            </a:r>
            <a:r>
              <a:rPr lang="de-DE" dirty="0" err="1"/>
              <a:t>right</a:t>
            </a:r>
            <a:r>
              <a:rPr lang="de-DE" dirty="0"/>
              <a:t>)</a:t>
            </a: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/>
              <a:t>Jump (</a:t>
            </a:r>
            <a:r>
              <a:rPr lang="de-DE" dirty="0" err="1"/>
              <a:t>up</a:t>
            </a:r>
            <a:r>
              <a:rPr lang="de-DE" dirty="0"/>
              <a:t>)</a:t>
            </a: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Crouch</a:t>
            </a:r>
            <a:r>
              <a:rPr lang="de-DE" dirty="0"/>
              <a:t> (down)</a:t>
            </a:r>
          </a:p>
          <a:p>
            <a:pPr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en-US" dirty="0"/>
              <a:t>Cyclic Data Extraction, Execution and Simulation of input</a:t>
            </a:r>
          </a:p>
          <a:p>
            <a:pPr indent="-342900">
              <a:spcBef>
                <a:spcPts val="0"/>
              </a:spcBef>
            </a:pPr>
            <a:endParaRPr lang="de-DE" dirty="0"/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317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300" cy="838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Simulator - </a:t>
            </a:r>
            <a:r>
              <a:rPr lang="de-DE" dirty="0" err="1"/>
              <a:t>Simplification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FDECC8A-8E95-415C-A58E-FA56B0D70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334" y="1916832"/>
            <a:ext cx="6085331" cy="40324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A6C7A7A-85A7-4146-A9C3-F876A238D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59" y="1556792"/>
            <a:ext cx="2402989" cy="4948212"/>
          </a:xfrm>
          <a:prstGeom prst="rect">
            <a:avLst/>
          </a:prstGeom>
        </p:spPr>
      </p:pic>
      <p:sp>
        <p:nvSpPr>
          <p:cNvPr id="5" name="Shape 99">
            <a:extLst>
              <a:ext uri="{FF2B5EF4-FFF2-40B4-BE49-F238E27FC236}">
                <a16:creationId xmlns:a16="http://schemas.microsoft.com/office/drawing/2014/main" id="{DE4ED523-7854-44E4-AD7A-E86A8A48C5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7944" y="1628800"/>
            <a:ext cx="4896544" cy="4782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de-DE" dirty="0" err="1"/>
              <a:t>Actuator</a:t>
            </a:r>
            <a:r>
              <a:rPr lang="de-DE" dirty="0"/>
              <a:t> Package</a:t>
            </a:r>
          </a:p>
          <a:p>
            <a:pPr lvl="1" indent="-342900">
              <a:spcBef>
                <a:spcPts val="0"/>
              </a:spcBef>
            </a:pPr>
            <a:r>
              <a:rPr lang="de-DE" dirty="0"/>
              <a:t>Different </a:t>
            </a:r>
            <a:r>
              <a:rPr lang="de-DE" dirty="0" err="1"/>
              <a:t>Strategies</a:t>
            </a:r>
            <a:endParaRPr lang="de-DE" dirty="0"/>
          </a:p>
          <a:p>
            <a:pPr lvl="1"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de-DE" dirty="0"/>
              <a:t>Environment Package</a:t>
            </a:r>
          </a:p>
          <a:p>
            <a:pPr lvl="1" indent="-342900">
              <a:spcBef>
                <a:spcPts val="0"/>
              </a:spcBef>
            </a:pPr>
            <a:r>
              <a:rPr lang="de-DE" dirty="0" err="1"/>
              <a:t>Enemies</a:t>
            </a:r>
            <a:endParaRPr lang="de-DE" dirty="0"/>
          </a:p>
          <a:p>
            <a:pPr lvl="1" indent="-342900">
              <a:spcBef>
                <a:spcPts val="0"/>
              </a:spcBef>
            </a:pPr>
            <a:r>
              <a:rPr lang="de-DE" dirty="0" err="1"/>
              <a:t>Obstacles</a:t>
            </a:r>
            <a:endParaRPr lang="de-DE" dirty="0"/>
          </a:p>
          <a:p>
            <a:pPr lvl="1" indent="-342900">
              <a:spcBef>
                <a:spcPts val="0"/>
              </a:spcBef>
            </a:pPr>
            <a:r>
              <a:rPr lang="de-DE" dirty="0"/>
              <a:t>Hole</a:t>
            </a:r>
          </a:p>
          <a:p>
            <a:pPr lvl="1"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de-DE" dirty="0"/>
              <a:t>Tools Package</a:t>
            </a:r>
          </a:p>
          <a:p>
            <a:pPr lvl="1" indent="-342900">
              <a:spcBef>
                <a:spcPts val="0"/>
              </a:spcBef>
            </a:pPr>
            <a:r>
              <a:rPr lang="de-DE" dirty="0" err="1"/>
              <a:t>GetVelocity</a:t>
            </a:r>
            <a:endParaRPr lang="de-DE" dirty="0"/>
          </a:p>
          <a:p>
            <a:pPr lvl="1" indent="-342900">
              <a:spcBef>
                <a:spcPts val="0"/>
              </a:spcBef>
            </a:pPr>
            <a:r>
              <a:rPr lang="de-DE" dirty="0" err="1"/>
              <a:t>Or</a:t>
            </a:r>
            <a:endParaRPr lang="de-DE" dirty="0"/>
          </a:p>
          <a:p>
            <a:pPr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de-DE" dirty="0"/>
              <a:t>Controller </a:t>
            </a:r>
          </a:p>
          <a:p>
            <a:pPr lvl="1" indent="-342900">
              <a:spcBef>
                <a:spcPts val="0"/>
              </a:spcBef>
            </a:pPr>
            <a:r>
              <a:rPr lang="de-DE" dirty="0" err="1"/>
              <a:t>EnemyController</a:t>
            </a:r>
            <a:endParaRPr lang="de-DE" dirty="0"/>
          </a:p>
          <a:p>
            <a:pPr lvl="1" indent="-342900">
              <a:spcBef>
                <a:spcPts val="0"/>
              </a:spcBef>
            </a:pPr>
            <a:r>
              <a:rPr lang="de-DE" dirty="0" err="1"/>
              <a:t>ObstacleController</a:t>
            </a:r>
            <a:endParaRPr lang="de-DE" dirty="0"/>
          </a:p>
          <a:p>
            <a:pPr indent="-342900">
              <a:spcBef>
                <a:spcPts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91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- Wrapper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3C13F5E-FF18-461A-89A8-DD027374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87413"/>
            <a:ext cx="73152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9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– Controller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2B3B4C8-E6A4-451A-94CC-84BE7781A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03" y="1700808"/>
            <a:ext cx="750899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52197"/>
      </p:ext>
    </p:extLst>
  </p:cSld>
  <p:clrMapOvr>
    <a:masterClrMapping/>
  </p:clrMapOvr>
</p:sld>
</file>

<file path=ppt/theme/theme1.xml><?xml version="1.0" encoding="utf-8"?>
<a:theme xmlns:a="http://schemas.openxmlformats.org/drawingml/2006/main" name="SE.v28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Bildschirmpräsentation (4:3)</PresentationFormat>
  <Paragraphs>111</Paragraphs>
  <Slides>15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 Symbols</vt:lpstr>
      <vt:lpstr>Wingdings</vt:lpstr>
      <vt:lpstr>SE.v28</vt:lpstr>
      <vt:lpstr>Modelling Super Mario in EmbeddedMontiArc</vt:lpstr>
      <vt:lpstr>Structure</vt:lpstr>
      <vt:lpstr>Motivation</vt:lpstr>
      <vt:lpstr>The Game</vt:lpstr>
      <vt:lpstr>Simulator</vt:lpstr>
      <vt:lpstr>Simulator - Simplification</vt:lpstr>
      <vt:lpstr>Modelling</vt:lpstr>
      <vt:lpstr>Modelling - Wrapper</vt:lpstr>
      <vt:lpstr>Modelling – Controller</vt:lpstr>
      <vt:lpstr>Modelling – EnemyController</vt:lpstr>
      <vt:lpstr>Modelling – EnemyStrategy</vt:lpstr>
      <vt:lpstr>Modelling – ObstacleStrategy</vt:lpstr>
      <vt:lpstr>Problems &amp; Conclusion</vt:lpstr>
      <vt:lpstr>PowerPoint-Präsentation</vt:lpstr>
      <vt:lpstr>Modelling Super Mario in EmbeddedMontiArc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Erweiterung der C&amp;C Viewsprache und dessen Verifikation für Eingebettete Systeme</dc:title>
  <cp:lastModifiedBy>AnoBit</cp:lastModifiedBy>
  <cp:revision>62</cp:revision>
  <dcterms:modified xsi:type="dcterms:W3CDTF">2018-07-03T21:11:37Z</dcterms:modified>
</cp:coreProperties>
</file>