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  <p:sldMasterId id="2147483736" r:id="rId2"/>
  </p:sldMasterIdLst>
  <p:notesMasterIdLst>
    <p:notesMasterId r:id="rId18"/>
  </p:notesMasterIdLst>
  <p:handoutMasterIdLst>
    <p:handoutMasterId r:id="rId19"/>
  </p:handoutMasterIdLst>
  <p:sldIdLst>
    <p:sldId id="360" r:id="rId3"/>
    <p:sldId id="409" r:id="rId4"/>
    <p:sldId id="406" r:id="rId5"/>
    <p:sldId id="398" r:id="rId6"/>
    <p:sldId id="397" r:id="rId7"/>
    <p:sldId id="410" r:id="rId8"/>
    <p:sldId id="399" r:id="rId9"/>
    <p:sldId id="401" r:id="rId10"/>
    <p:sldId id="400" r:id="rId11"/>
    <p:sldId id="411" r:id="rId12"/>
    <p:sldId id="408" r:id="rId13"/>
    <p:sldId id="402" r:id="rId14"/>
    <p:sldId id="403" r:id="rId15"/>
    <p:sldId id="404" r:id="rId16"/>
    <p:sldId id="405" r:id="rId17"/>
  </p:sldIdLst>
  <p:sldSz cx="9144000" cy="6858000" type="screen4x3"/>
  <p:notesSz cx="6858000" cy="994568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vge" initials="e" lastIdx="1" clrIdx="0">
    <p:extLst>
      <p:ext uri="{19B8F6BF-5375-455C-9EA6-DF929625EA0E}">
        <p15:presenceInfo xmlns:p15="http://schemas.microsoft.com/office/powerpoint/2012/main" userId="evg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09" autoAdjust="0"/>
    <p:restoredTop sz="92090" autoAdjust="0"/>
  </p:normalViewPr>
  <p:slideViewPr>
    <p:cSldViewPr>
      <p:cViewPr varScale="1">
        <p:scale>
          <a:sx n="70" d="100"/>
          <a:sy n="70" d="100"/>
        </p:scale>
        <p:origin x="118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3853" y="1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38A3974B-B00C-4483-BF96-A15ED75510F0}" type="datetimeFigureOut">
              <a:rPr lang="de-DE" smtClean="0"/>
              <a:t>12.06.2018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3853" y="9447847"/>
            <a:ext cx="2972547" cy="497843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66C2EBB5-03A9-4287-86AB-D3ACB1C448B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18300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5" y="0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/>
          <a:lstStyle>
            <a:lvl1pPr algn="r">
              <a:defRPr sz="1200"/>
            </a:lvl1pPr>
          </a:lstStyle>
          <a:p>
            <a:fld id="{D2F63E33-E6FB-4250-A920-0AA7F891E235}" type="datetimeFigureOut">
              <a:rPr lang="de-DE" smtClean="0"/>
              <a:pPr/>
              <a:t>12.06.2018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870" tIns="45935" rIns="91870" bIns="45935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1" y="4724204"/>
            <a:ext cx="5486400" cy="4475559"/>
          </a:xfrm>
          <a:prstGeom prst="rect">
            <a:avLst/>
          </a:prstGeom>
        </p:spPr>
        <p:txBody>
          <a:bodyPr vert="horz" lIns="91870" tIns="45935" rIns="91870" bIns="45935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46677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5" y="9446677"/>
            <a:ext cx="2971800" cy="497285"/>
          </a:xfrm>
          <a:prstGeom prst="rect">
            <a:avLst/>
          </a:prstGeom>
        </p:spPr>
        <p:txBody>
          <a:bodyPr vert="horz" lIns="91870" tIns="45935" rIns="91870" bIns="45935" rtlCol="0" anchor="b"/>
          <a:lstStyle>
            <a:lvl1pPr algn="r">
              <a:defRPr sz="1200"/>
            </a:lvl1pPr>
          </a:lstStyle>
          <a:p>
            <a:fld id="{127A2527-8F30-47DF-80B2-0F8CB5C8ED7B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9004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Nicht löschen: Vorlage</a:t>
            </a:r>
            <a:r>
              <a:rPr lang="de-DE" baseline="0" dirty="0" smtClean="0"/>
              <a:t> V32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7A2527-8F30-47DF-80B2-0F8CB5C8ED7B}" type="slidenum">
              <a:rPr lang="de-DE" smtClean="0">
                <a:solidFill>
                  <a:prstClr val="black"/>
                </a:solidFill>
              </a:rPr>
              <a:pPr/>
              <a:t>1</a:t>
            </a:fld>
            <a:endParaRPr lang="de-DE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9531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w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/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1" name="Picture 3" descr="C:\Users\Toni\Desktop\RWTH Aachen University.bmp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iagrammplatzhalter 3"/>
          <p:cNvSpPr>
            <a:spLocks noGrp="1"/>
          </p:cNvSpPr>
          <p:nvPr>
            <p:ph type="chart"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noProof="0" smtClean="0"/>
              <a:t>Diagramm durch Klicken auf Symbol hinzufügen</a:t>
            </a:r>
            <a:endParaRPr lang="en-US" noProof="0" smtClean="0"/>
          </a:p>
        </p:txBody>
      </p:sp>
    </p:spTree>
    <p:extLst>
      <p:ext uri="{BB962C8B-B14F-4D97-AF65-F5344CB8AC3E}">
        <p14:creationId xmlns:p14="http://schemas.microsoft.com/office/powerpoint/2010/main" val="447875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sz="half" idx="1"/>
          </p:nvPr>
        </p:nvSpPr>
        <p:spPr>
          <a:xfrm>
            <a:off x="762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000" y="1295400"/>
            <a:ext cx="4038600" cy="5410200"/>
          </a:xfr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7386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3492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260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1385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5" name="Line 15"/>
          <p:cNvSpPr>
            <a:spLocks noChangeShapeType="1"/>
          </p:cNvSpPr>
          <p:nvPr/>
        </p:nvSpPr>
        <p:spPr bwMode="auto">
          <a:xfrm>
            <a:off x="0" y="1219200"/>
            <a:ext cx="91440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1936" name="Line 16"/>
          <p:cNvSpPr>
            <a:spLocks noChangeShapeType="1"/>
          </p:cNvSpPr>
          <p:nvPr/>
        </p:nvSpPr>
        <p:spPr bwMode="auto">
          <a:xfrm>
            <a:off x="0" y="1143000"/>
            <a:ext cx="91440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  <a:effectLst/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81939" name="Rectangle 19"/>
          <p:cNvSpPr>
            <a:spLocks noGrp="1" noChangeArrowheads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</p:spPr>
        <p:txBody>
          <a:bodyPr/>
          <a:lstStyle>
            <a:lvl1pPr marL="0" indent="0">
              <a:buFont typeface="Wingdings" pitchFamily="2" charset="2"/>
              <a:buNone/>
              <a:defRPr smtClean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 smtClean="0"/>
          </a:p>
        </p:txBody>
      </p:sp>
      <p:sp>
        <p:nvSpPr>
          <p:cNvPr id="81940" name="Rectangle 20"/>
          <p:cNvSpPr>
            <a:spLocks noGrp="1" noChangeArrowheads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</p:spPr>
        <p:txBody>
          <a:bodyPr/>
          <a:lstStyle>
            <a:lvl1pPr algn="l">
              <a:defRPr b="1" smtClean="0"/>
            </a:lvl1pPr>
          </a:lstStyle>
          <a:p>
            <a:r>
              <a:rPr lang="de-DE" smtClean="0"/>
              <a:t>Titelmasterformat durch Klicken bearbeiten</a:t>
            </a:r>
            <a:endParaRPr lang="de-DE" dirty="0" smtClean="0"/>
          </a:p>
        </p:txBody>
      </p:sp>
      <p:pic>
        <p:nvPicPr>
          <p:cNvPr id="1026" name="Picture 2" descr="C:\Dokumente und Einstellungen\rendel\Eigene Dateien\vorlagen\02.logo\LogoRGB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400" y="257586"/>
            <a:ext cx="2745171" cy="666000"/>
          </a:xfrm>
          <a:prstGeom prst="rect">
            <a:avLst/>
          </a:prstGeom>
          <a:noFill/>
        </p:spPr>
      </p:pic>
      <p:pic>
        <p:nvPicPr>
          <p:cNvPr id="1027" name="Picture 3" descr="C:\Users\Toni\Desktop\RWTH Aachen University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44208" y="257586"/>
            <a:ext cx="2468571" cy="6660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20894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728569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531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12821" y="48646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/>
              <a:t>Evgeny Kusmenko</a:t>
            </a:r>
            <a:r>
              <a:rPr lang="de-DE" sz="1000" dirty="0"/>
              <a:t/>
            </a:r>
            <a:br>
              <a:rPr lang="de-DE" sz="1000" dirty="0"/>
            </a:br>
            <a:r>
              <a:rPr lang="de-DE" sz="1000" dirty="0" err="1" smtClean="0"/>
              <a:t>Chair</a:t>
            </a:r>
            <a:r>
              <a:rPr lang="de-DE" sz="1000" baseline="0" dirty="0" smtClean="0"/>
              <a:t> </a:t>
            </a:r>
            <a:r>
              <a:rPr lang="de-DE" sz="1000" baseline="0" dirty="0" err="1" smtClean="0"/>
              <a:t>of</a:t>
            </a:r>
            <a:r>
              <a:rPr lang="de-DE" sz="1000" dirty="0" smtClean="0"/>
              <a:t>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 smtClean="0"/>
              <a:t>RWTH </a:t>
            </a:r>
            <a:r>
              <a:rPr lang="de-DE" sz="1000" dirty="0"/>
              <a:t>Aachen</a:t>
            </a:r>
          </a:p>
          <a:p>
            <a:pPr>
              <a:spcBef>
                <a:spcPct val="50000"/>
              </a:spcBef>
            </a:pPr>
            <a:r>
              <a:rPr lang="de-DE" sz="800" dirty="0"/>
              <a:t>Seite </a:t>
            </a:r>
            <a:fld id="{2CE07847-B605-4127-89DE-8BBE4C3EB877}" type="slidenum">
              <a:rPr lang="de-DE" sz="800"/>
              <a:pPr>
                <a:spcBef>
                  <a:spcPct val="50000"/>
                </a:spcBef>
              </a:pPr>
              <a:t>‹Nr.›</a:t>
            </a:fld>
            <a:endParaRPr lang="de-DE" sz="800" dirty="0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97465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3" r:id="rId4"/>
    <p:sldLayoutId id="2147483734" r:id="rId5"/>
    <p:sldLayoutId id="2147483735" r:id="rId6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-36513" y="152400"/>
            <a:ext cx="1403351" cy="969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de-DE" sz="1000" b="1" dirty="0" smtClean="0">
                <a:ln>
                  <a:noFill/>
                </a:ln>
                <a:solidFill>
                  <a:srgbClr val="000000"/>
                </a:solidFill>
              </a:rPr>
              <a:t>Evgeny</a:t>
            </a:r>
            <a:r>
              <a:rPr lang="de-DE" sz="1000" b="1" baseline="0" dirty="0" smtClean="0">
                <a:ln>
                  <a:noFill/>
                </a:ln>
                <a:solidFill>
                  <a:srgbClr val="000000"/>
                </a:solidFill>
              </a:rPr>
              <a:t> Kusmenko</a:t>
            </a:r>
            <a:r>
              <a:rPr lang="de-DE" sz="1000" dirty="0">
                <a:solidFill>
                  <a:srgbClr val="000000"/>
                </a:solidFill>
              </a:rPr>
              <a:t/>
            </a:r>
            <a:br>
              <a:rPr lang="de-DE" sz="1000" dirty="0">
                <a:solidFill>
                  <a:srgbClr val="000000"/>
                </a:solidFill>
              </a:rPr>
            </a:br>
            <a:r>
              <a:rPr lang="de-DE" sz="1000" dirty="0">
                <a:solidFill>
                  <a:srgbClr val="000000"/>
                </a:solidFill>
              </a:rPr>
              <a:t>Lehrstuhl für Software Engineering</a:t>
            </a:r>
          </a:p>
          <a:p>
            <a:pPr>
              <a:spcBef>
                <a:spcPct val="50000"/>
              </a:spcBef>
            </a:pPr>
            <a:r>
              <a:rPr lang="de-DE" sz="1000" dirty="0">
                <a:solidFill>
                  <a:srgbClr val="000000"/>
                </a:solidFill>
              </a:rPr>
              <a:t>RWTH Aachen</a:t>
            </a:r>
          </a:p>
          <a:p>
            <a:pPr>
              <a:spcBef>
                <a:spcPct val="50000"/>
              </a:spcBef>
            </a:pPr>
            <a:r>
              <a:rPr lang="de-DE" sz="800" dirty="0">
                <a:solidFill>
                  <a:srgbClr val="000000"/>
                </a:solidFill>
              </a:rPr>
              <a:t>Seite </a:t>
            </a:r>
            <a:fld id="{2CE07847-B605-4127-89DE-8BBE4C3EB877}" type="slidenum">
              <a:rPr lang="de-DE" sz="800">
                <a:solidFill>
                  <a:srgbClr val="000000"/>
                </a:solidFill>
              </a:rPr>
              <a:pPr>
                <a:spcBef>
                  <a:spcPct val="50000"/>
                </a:spcBef>
              </a:pPr>
              <a:t>‹Nr.›</a:t>
            </a:fld>
            <a:endParaRPr lang="de-DE" sz="800" dirty="0">
              <a:solidFill>
                <a:srgbClr val="000000"/>
              </a:solidFill>
            </a:endParaRPr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 flipV="1">
            <a:off x="1403648" y="152400"/>
            <a:ext cx="0" cy="99060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2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5" name="Line 15"/>
          <p:cNvSpPr>
            <a:spLocks noChangeShapeType="1"/>
          </p:cNvSpPr>
          <p:nvPr/>
        </p:nvSpPr>
        <p:spPr bwMode="auto">
          <a:xfrm flipV="1">
            <a:off x="1331640" y="76200"/>
            <a:ext cx="0" cy="114300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6" name="Textplatzhalter 15"/>
          <p:cNvSpPr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17" name="Titelplatzhalter 16"/>
          <p:cNvSpPr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13" name="Line 14"/>
          <p:cNvSpPr>
            <a:spLocks noChangeShapeType="1"/>
          </p:cNvSpPr>
          <p:nvPr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8" name="Line 7"/>
          <p:cNvSpPr>
            <a:spLocks noChangeShapeType="1"/>
          </p:cNvSpPr>
          <p:nvPr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19" name="Line 14"/>
          <p:cNvSpPr>
            <a:spLocks noChangeShapeType="1"/>
          </p:cNvSpPr>
          <p:nvPr userDrawn="1"/>
        </p:nvSpPr>
        <p:spPr bwMode="auto">
          <a:xfrm>
            <a:off x="76200" y="1143000"/>
            <a:ext cx="9067800" cy="0"/>
          </a:xfrm>
          <a:prstGeom prst="line">
            <a:avLst/>
          </a:prstGeom>
          <a:noFill/>
          <a:ln w="1270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  <p:sp>
        <p:nvSpPr>
          <p:cNvPr id="20" name="Line 7"/>
          <p:cNvSpPr>
            <a:spLocks noChangeShapeType="1"/>
          </p:cNvSpPr>
          <p:nvPr userDrawn="1"/>
        </p:nvSpPr>
        <p:spPr bwMode="auto">
          <a:xfrm>
            <a:off x="152400" y="1219200"/>
            <a:ext cx="8991600" cy="0"/>
          </a:xfrm>
          <a:prstGeom prst="line">
            <a:avLst/>
          </a:prstGeom>
          <a:noFill/>
          <a:ln w="12700">
            <a:solidFill>
              <a:schemeClr val="accent6"/>
            </a:solidFill>
            <a:round/>
            <a:headEnd/>
            <a:tailEnd/>
          </a:ln>
        </p:spPr>
        <p:txBody>
          <a:bodyPr/>
          <a:lstStyle/>
          <a:p>
            <a:endParaRPr lang="de-DE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3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chemeClr val="tx1"/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67544" y="3645024"/>
            <a:ext cx="6400800" cy="1219200"/>
          </a:xfrm>
        </p:spPr>
        <p:txBody>
          <a:bodyPr/>
          <a:lstStyle/>
          <a:p>
            <a:pPr eaLnBrk="1" hangingPunct="1"/>
            <a:endParaRPr lang="de-DE" dirty="0"/>
          </a:p>
          <a:p>
            <a:pPr eaLnBrk="1" hangingPunct="1"/>
            <a:r>
              <a:rPr lang="de-DE" dirty="0" smtClean="0"/>
              <a:t>12.06.2018</a:t>
            </a:r>
            <a:endParaRPr lang="de-DE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de-DE" dirty="0" smtClean="0"/>
              <a:t>Multi-Target Code Generation</a:t>
            </a:r>
            <a:endParaRPr lang="de-DE" dirty="0"/>
          </a:p>
        </p:txBody>
      </p:sp>
      <p:sp>
        <p:nvSpPr>
          <p:cNvPr id="5124" name="Text Box 7"/>
          <p:cNvSpPr txBox="1">
            <a:spLocks noChangeArrowheads="1"/>
          </p:cNvSpPr>
          <p:nvPr/>
        </p:nvSpPr>
        <p:spPr bwMode="auto">
          <a:xfrm>
            <a:off x="1219200" y="4724400"/>
            <a:ext cx="2703241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2000" dirty="0" smtClean="0">
                <a:solidFill>
                  <a:srgbClr val="000000"/>
                </a:solidFill>
              </a:rPr>
              <a:t>Alexander Hellwig</a:t>
            </a:r>
          </a:p>
          <a:p>
            <a:r>
              <a:rPr lang="de-DE" sz="2000" smtClean="0">
                <a:solidFill>
                  <a:srgbClr val="000000"/>
                </a:solidFill>
              </a:rPr>
              <a:t>Evgeny </a:t>
            </a:r>
            <a:r>
              <a:rPr lang="de-DE" sz="2000" dirty="0" smtClean="0">
                <a:solidFill>
                  <a:srgbClr val="000000"/>
                </a:solidFill>
              </a:rPr>
              <a:t>Kusmenko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 smtClean="0">
                <a:solidFill>
                  <a:srgbClr val="000000"/>
                </a:solidFill>
              </a:rPr>
              <a:t>Software Engineering</a:t>
            </a:r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RWTH Aachen </a:t>
            </a:r>
          </a:p>
          <a:p>
            <a:endParaRPr lang="de-DE" sz="2000" dirty="0">
              <a:solidFill>
                <a:srgbClr val="000000"/>
              </a:solidFill>
            </a:endParaRPr>
          </a:p>
          <a:p>
            <a:r>
              <a:rPr lang="de-DE" sz="2000" dirty="0">
                <a:solidFill>
                  <a:srgbClr val="000000"/>
                </a:solidFill>
              </a:rPr>
              <a:t>http://www.se-rwth.de/</a:t>
            </a: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72" y="3861048"/>
            <a:ext cx="1428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76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 smtClean="0"/>
              <a:t>Exkurs </a:t>
            </a:r>
            <a:r>
              <a:rPr lang="de-DE" dirty="0" err="1" smtClean="0"/>
              <a:t>Machine</a:t>
            </a:r>
            <a:r>
              <a:rPr lang="de-DE" dirty="0" smtClean="0"/>
              <a:t> Learning in SE</a:t>
            </a:r>
            <a:endParaRPr lang="de-DE" dirty="0"/>
          </a:p>
        </p:txBody>
      </p:sp>
      <p:sp>
        <p:nvSpPr>
          <p:cNvPr id="5" name="CustomShape 2"/>
          <p:cNvSpPr/>
          <p:nvPr/>
        </p:nvSpPr>
        <p:spPr>
          <a:xfrm>
            <a:off x="3971471" y="1379458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" name="CustomShape 2"/>
          <p:cNvSpPr/>
          <p:nvPr/>
        </p:nvSpPr>
        <p:spPr>
          <a:xfrm>
            <a:off x="175163" y="4698505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8" name="CustomShape 2"/>
          <p:cNvSpPr/>
          <p:nvPr/>
        </p:nvSpPr>
        <p:spPr>
          <a:xfrm>
            <a:off x="178252" y="2683965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2478585" y="3025600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3850387" y="303451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Gerade Verbindung mit Pfeil 12"/>
          <p:cNvCxnSpPr>
            <a:stCxn id="9" idx="3"/>
            <a:endCxn id="12" idx="1"/>
          </p:cNvCxnSpPr>
          <p:nvPr/>
        </p:nvCxnSpPr>
        <p:spPr>
          <a:xfrm>
            <a:off x="2733661" y="3153140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690918" y="2996650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15" name="Textfeld 14"/>
          <p:cNvSpPr txBox="1"/>
          <p:nvPr/>
        </p:nvSpPr>
        <p:spPr>
          <a:xfrm>
            <a:off x="4095680" y="2182003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16" name="Textfeld 15"/>
          <p:cNvSpPr txBox="1"/>
          <p:nvPr/>
        </p:nvSpPr>
        <p:spPr>
          <a:xfrm>
            <a:off x="4039667" y="2972713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17" name="Textfeld 16"/>
          <p:cNvSpPr txBox="1"/>
          <p:nvPr/>
        </p:nvSpPr>
        <p:spPr>
          <a:xfrm>
            <a:off x="4055908" y="1739756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18" name="Textfeld 17"/>
          <p:cNvSpPr txBox="1"/>
          <p:nvPr/>
        </p:nvSpPr>
        <p:spPr>
          <a:xfrm>
            <a:off x="4031900" y="3750678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388604" y="3657675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21" name="Rechteck 20"/>
          <p:cNvSpPr/>
          <p:nvPr/>
        </p:nvSpPr>
        <p:spPr>
          <a:xfrm>
            <a:off x="1100397" y="4562958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hteck 21"/>
          <p:cNvSpPr/>
          <p:nvPr/>
        </p:nvSpPr>
        <p:spPr>
          <a:xfrm>
            <a:off x="1100397" y="3962739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feld 22"/>
          <p:cNvSpPr txBox="1"/>
          <p:nvPr/>
        </p:nvSpPr>
        <p:spPr>
          <a:xfrm>
            <a:off x="111421" y="5304040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770280" y="4857590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25" name="Gerade Verbindung mit Pfeil 24"/>
          <p:cNvCxnSpPr>
            <a:stCxn id="21" idx="0"/>
            <a:endCxn id="22" idx="2"/>
          </p:cNvCxnSpPr>
          <p:nvPr/>
        </p:nvCxnSpPr>
        <p:spPr>
          <a:xfrm flipV="1">
            <a:off x="1227935" y="4217817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>
            <a:off x="5903013" y="4591500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Ellipse 34"/>
          <p:cNvSpPr/>
          <p:nvPr/>
        </p:nvSpPr>
        <p:spPr>
          <a:xfrm>
            <a:off x="5940152" y="5761904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Ellipse 35"/>
          <p:cNvSpPr/>
          <p:nvPr/>
        </p:nvSpPr>
        <p:spPr>
          <a:xfrm>
            <a:off x="7210628" y="4591500"/>
            <a:ext cx="504056" cy="475408"/>
          </a:xfrm>
          <a:prstGeom prst="ellipse">
            <a:avLst/>
          </a:prstGeom>
          <a:noFill/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8" name="Gerader Verbinder 37"/>
          <p:cNvCxnSpPr>
            <a:stCxn id="34" idx="4"/>
            <a:endCxn id="35" idx="0"/>
          </p:cNvCxnSpPr>
          <p:nvPr/>
        </p:nvCxnSpPr>
        <p:spPr>
          <a:xfrm>
            <a:off x="6155041" y="5066908"/>
            <a:ext cx="37139" cy="6949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ihandform 39"/>
          <p:cNvSpPr/>
          <p:nvPr/>
        </p:nvSpPr>
        <p:spPr>
          <a:xfrm>
            <a:off x="2724912" y="5385816"/>
            <a:ext cx="3108960" cy="671310"/>
          </a:xfrm>
          <a:custGeom>
            <a:avLst/>
            <a:gdLst>
              <a:gd name="connsiteX0" fmla="*/ 0 w 3108960"/>
              <a:gd name="connsiteY0" fmla="*/ 0 h 671310"/>
              <a:gd name="connsiteX1" fmla="*/ 1709928 w 3108960"/>
              <a:gd name="connsiteY1" fmla="*/ 603504 h 671310"/>
              <a:gd name="connsiteX2" fmla="*/ 3108960 w 3108960"/>
              <a:gd name="connsiteY2" fmla="*/ 630936 h 671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8960" h="671310">
                <a:moveTo>
                  <a:pt x="0" y="0"/>
                </a:moveTo>
                <a:cubicBezTo>
                  <a:pt x="595884" y="249174"/>
                  <a:pt x="1191768" y="498348"/>
                  <a:pt x="1709928" y="603504"/>
                </a:cubicBezTo>
                <a:cubicBezTo>
                  <a:pt x="2228088" y="708660"/>
                  <a:pt x="2668524" y="669798"/>
                  <a:pt x="3108960" y="630936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Freihandform 40"/>
          <p:cNvSpPr/>
          <p:nvPr/>
        </p:nvSpPr>
        <p:spPr>
          <a:xfrm>
            <a:off x="2660904" y="3575304"/>
            <a:ext cx="3145536" cy="1252728"/>
          </a:xfrm>
          <a:custGeom>
            <a:avLst/>
            <a:gdLst>
              <a:gd name="connsiteX0" fmla="*/ 0 w 3145536"/>
              <a:gd name="connsiteY0" fmla="*/ 0 h 1252728"/>
              <a:gd name="connsiteX1" fmla="*/ 1344168 w 3145536"/>
              <a:gd name="connsiteY1" fmla="*/ 950976 h 1252728"/>
              <a:gd name="connsiteX2" fmla="*/ 3145536 w 3145536"/>
              <a:gd name="connsiteY2" fmla="*/ 1252728 h 12527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5536" h="1252728">
                <a:moveTo>
                  <a:pt x="0" y="0"/>
                </a:moveTo>
                <a:cubicBezTo>
                  <a:pt x="409956" y="371094"/>
                  <a:pt x="819912" y="742188"/>
                  <a:pt x="1344168" y="950976"/>
                </a:cubicBezTo>
                <a:cubicBezTo>
                  <a:pt x="1868424" y="1159764"/>
                  <a:pt x="2506980" y="1206246"/>
                  <a:pt x="3145536" y="1252728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r Verbinder 42"/>
          <p:cNvCxnSpPr/>
          <p:nvPr/>
        </p:nvCxnSpPr>
        <p:spPr>
          <a:xfrm flipV="1">
            <a:off x="2975086" y="2926340"/>
            <a:ext cx="562514" cy="415956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/>
          <p:cNvCxnSpPr/>
          <p:nvPr/>
        </p:nvCxnSpPr>
        <p:spPr>
          <a:xfrm flipH="1" flipV="1">
            <a:off x="3059832" y="2924944"/>
            <a:ext cx="384950" cy="47179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reihandform 46"/>
          <p:cNvSpPr/>
          <p:nvPr/>
        </p:nvSpPr>
        <p:spPr>
          <a:xfrm>
            <a:off x="1271016" y="4347879"/>
            <a:ext cx="4754880" cy="1172530"/>
          </a:xfrm>
          <a:custGeom>
            <a:avLst/>
            <a:gdLst>
              <a:gd name="connsiteX0" fmla="*/ 0 w 4754880"/>
              <a:gd name="connsiteY0" fmla="*/ 41241 h 1172530"/>
              <a:gd name="connsiteX1" fmla="*/ 1600200 w 4754880"/>
              <a:gd name="connsiteY1" fmla="*/ 68673 h 1172530"/>
              <a:gd name="connsiteX2" fmla="*/ 2395728 w 4754880"/>
              <a:gd name="connsiteY2" fmla="*/ 681321 h 1172530"/>
              <a:gd name="connsiteX3" fmla="*/ 3886200 w 4754880"/>
              <a:gd name="connsiteY3" fmla="*/ 1120233 h 1172530"/>
              <a:gd name="connsiteX4" fmla="*/ 4754880 w 4754880"/>
              <a:gd name="connsiteY4" fmla="*/ 1147665 h 1172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4880" h="1172530">
                <a:moveTo>
                  <a:pt x="0" y="41241"/>
                </a:moveTo>
                <a:cubicBezTo>
                  <a:pt x="600456" y="1617"/>
                  <a:pt x="1200912" y="-38007"/>
                  <a:pt x="1600200" y="68673"/>
                </a:cubicBezTo>
                <a:cubicBezTo>
                  <a:pt x="1999488" y="175353"/>
                  <a:pt x="2014728" y="506061"/>
                  <a:pt x="2395728" y="681321"/>
                </a:cubicBezTo>
                <a:cubicBezTo>
                  <a:pt x="2776728" y="856581"/>
                  <a:pt x="3493008" y="1042509"/>
                  <a:pt x="3886200" y="1120233"/>
                </a:cubicBezTo>
                <a:cubicBezTo>
                  <a:pt x="4279392" y="1197957"/>
                  <a:pt x="4517136" y="1172811"/>
                  <a:pt x="4754880" y="1147665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Freihandform 47"/>
          <p:cNvSpPr/>
          <p:nvPr/>
        </p:nvSpPr>
        <p:spPr>
          <a:xfrm>
            <a:off x="5733288" y="2737542"/>
            <a:ext cx="1655064" cy="1697298"/>
          </a:xfrm>
          <a:custGeom>
            <a:avLst/>
            <a:gdLst>
              <a:gd name="connsiteX0" fmla="*/ 0 w 1655064"/>
              <a:gd name="connsiteY0" fmla="*/ 60522 h 1697298"/>
              <a:gd name="connsiteX1" fmla="*/ 1042416 w 1655064"/>
              <a:gd name="connsiteY1" fmla="*/ 197682 h 1697298"/>
              <a:gd name="connsiteX2" fmla="*/ 1655064 w 1655064"/>
              <a:gd name="connsiteY2" fmla="*/ 1697298 h 1697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5064" h="1697298">
                <a:moveTo>
                  <a:pt x="0" y="60522"/>
                </a:moveTo>
                <a:cubicBezTo>
                  <a:pt x="383286" y="-7296"/>
                  <a:pt x="766572" y="-75114"/>
                  <a:pt x="1042416" y="197682"/>
                </a:cubicBezTo>
                <a:cubicBezTo>
                  <a:pt x="1318260" y="470478"/>
                  <a:pt x="1486662" y="1083888"/>
                  <a:pt x="1655064" y="1697298"/>
                </a:cubicBezTo>
              </a:path>
            </a:pathLst>
          </a:custGeom>
          <a:noFill/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feld 48"/>
              <p:cNvSpPr txBox="1"/>
              <p:nvPr/>
            </p:nvSpPr>
            <p:spPr>
              <a:xfrm>
                <a:off x="6684421" y="5223568"/>
                <a:ext cx="2496581" cy="18405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r>
                  <a:rPr lang="de-DE" b="0" dirty="0" smtClean="0"/>
                  <a:t/>
                </a:r>
                <a:br>
                  <a:rPr lang="de-DE" b="0" dirty="0" smtClean="0"/>
                </a:br>
                <a:endParaRPr lang="de-DE" b="0" dirty="0" smtClean="0"/>
              </a:p>
              <a:p>
                <a:pPr/>
                <a:r>
                  <a:rPr lang="de-DE" b="0" dirty="0" smtClean="0"/>
                  <a:t/>
                </a:r>
                <a:br>
                  <a:rPr lang="de-DE" b="0" dirty="0" smtClean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de-DE" b="0" dirty="0" smtClean="0"/>
              </a:p>
              <a:p>
                <a:endParaRPr lang="de-DE" dirty="0"/>
              </a:p>
            </p:txBody>
          </p:sp>
        </mc:Choice>
        <mc:Fallback xmlns="">
          <p:sp>
            <p:nvSpPr>
              <p:cNvPr id="49" name="Textfeld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421" y="5223568"/>
                <a:ext cx="2496581" cy="184056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feld 49"/>
          <p:cNvSpPr txBox="1"/>
          <p:nvPr/>
        </p:nvSpPr>
        <p:spPr>
          <a:xfrm>
            <a:off x="5998588" y="46661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51" name="Textfeld 50"/>
          <p:cNvSpPr txBox="1"/>
          <p:nvPr/>
        </p:nvSpPr>
        <p:spPr>
          <a:xfrm>
            <a:off x="6035727" y="581494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7322830" y="464818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9415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Spectral</a:t>
            </a:r>
            <a:r>
              <a:rPr lang="de-DE" dirty="0" smtClean="0"/>
              <a:t> Analysis</a:t>
            </a:r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Inhaltsplatzhalt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de-DE" dirty="0" smtClean="0"/>
                  <a:t>Solve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eigenproblem</a:t>
                </a:r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𝐴𝑣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𝑒𝑣</m:t>
                    </m:r>
                  </m:oMath>
                </a14:m>
                <a:endParaRPr lang="de-DE" dirty="0" smtClean="0"/>
              </a:p>
              <a:p>
                <a:endParaRPr lang="de-DE" dirty="0"/>
              </a:p>
              <a:p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our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example</a:t>
                </a:r>
                <a:r>
                  <a:rPr lang="de-DE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de-DE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de-DE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de-DE" dirty="0" smtClean="0"/>
              </a:p>
              <a:p>
                <a:pPr lvl="1"/>
                <a:endParaRPr lang="de-DE" dirty="0"/>
              </a:p>
              <a:p>
                <a:r>
                  <a:rPr lang="de-DE" dirty="0" smtClean="0"/>
                  <a:t>Non-zero </a:t>
                </a:r>
                <a:r>
                  <a:rPr lang="de-DE" dirty="0" err="1" smtClean="0"/>
                  <a:t>entries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appearing</a:t>
                </a:r>
                <a:r>
                  <a:rPr lang="de-DE" dirty="0" smtClean="0"/>
                  <a:t> in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ev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designate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clusters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which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need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e </a:t>
                </a:r>
                <a:r>
                  <a:rPr lang="de-DE" dirty="0" err="1" smtClean="0"/>
                  <a:t>dedployed</a:t>
                </a:r>
                <a:r>
                  <a:rPr lang="de-DE" dirty="0" smtClean="0"/>
                  <a:t> on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machine</a:t>
                </a:r>
                <a:r>
                  <a:rPr lang="de-DE" dirty="0" smtClean="0"/>
                  <a:t> (</a:t>
                </a:r>
                <a:r>
                  <a:rPr lang="de-DE" dirty="0" err="1" smtClean="0"/>
                  <a:t>no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middleware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communication</a:t>
                </a:r>
                <a:r>
                  <a:rPr lang="de-DE" dirty="0" smtClean="0"/>
                  <a:t>)</a:t>
                </a:r>
              </a:p>
              <a:p>
                <a:r>
                  <a:rPr lang="de-DE" dirty="0" smtClean="0"/>
                  <a:t>Potential: </a:t>
                </a:r>
                <a:r>
                  <a:rPr lang="de-DE" dirty="0" err="1" smtClean="0"/>
                  <a:t>Spectral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Methods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can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help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distribute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code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a </a:t>
                </a:r>
                <a:r>
                  <a:rPr lang="de-DE" dirty="0" err="1" smtClean="0"/>
                  <a:t>predefined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number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of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machines</a:t>
                </a:r>
                <a:endParaRPr lang="de-DE" dirty="0" smtClean="0"/>
              </a:p>
              <a:p>
                <a:r>
                  <a:rPr lang="de-DE" dirty="0" err="1" smtClean="0"/>
                  <a:t>We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use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the</a:t>
                </a:r>
                <a:r>
                  <a:rPr lang="de-DE" dirty="0" smtClean="0"/>
                  <a:t> same </a:t>
                </a:r>
                <a:r>
                  <a:rPr lang="de-DE" dirty="0" err="1" smtClean="0"/>
                  <a:t>technique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error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pattern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detection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for</a:t>
                </a:r>
                <a:r>
                  <a:rPr lang="de-DE" dirty="0" smtClean="0"/>
                  <a:t> BMW</a:t>
                </a:r>
              </a:p>
              <a:p>
                <a:pPr lvl="1"/>
                <a:endParaRPr lang="de-DE" dirty="0"/>
              </a:p>
            </p:txBody>
          </p:sp>
        </mc:Choice>
        <mc:Fallback xmlns="">
          <p:sp>
            <p:nvSpPr>
              <p:cNvPr id="3" name="Inhaltsplatzhalt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296" t="-902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fik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1772816"/>
            <a:ext cx="4895681" cy="2816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121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*-Bridge Generator </a:t>
            </a:r>
            <a:r>
              <a:rPr lang="de-DE" dirty="0" err="1" smtClean="0"/>
              <a:t>Composition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52640" y="1444887"/>
            <a:ext cx="31363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MainGenerator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CustomShape 3"/>
          <p:cNvSpPr/>
          <p:nvPr/>
        </p:nvSpPr>
        <p:spPr>
          <a:xfrm>
            <a:off x="156240" y="1870407"/>
            <a:ext cx="3130560" cy="9676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add(GeneratorImpl genImpl)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remove(GeneratorImpl genImpl)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6" name="CustomShape 4"/>
          <p:cNvSpPr/>
          <p:nvPr/>
        </p:nvSpPr>
        <p:spPr>
          <a:xfrm>
            <a:off x="6423120" y="1419327"/>
            <a:ext cx="260604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CoordinatingGenerator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7" name="CustomShape 5"/>
          <p:cNvSpPr/>
          <p:nvPr/>
        </p:nvSpPr>
        <p:spPr>
          <a:xfrm>
            <a:off x="6427080" y="1844847"/>
            <a:ext cx="2602080" cy="7772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generateCoordination()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CustomShape 6"/>
          <p:cNvSpPr/>
          <p:nvPr/>
        </p:nvSpPr>
        <p:spPr>
          <a:xfrm>
            <a:off x="165960" y="3633123"/>
            <a:ext cx="2606040" cy="81540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«interface»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 algn="ctr">
              <a:lnSpc>
                <a:spcPct val="100000"/>
              </a:lnSpc>
            </a:pPr>
            <a:r>
              <a:rPr lang="de-DE" sz="1600" b="0" i="1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GeneratorImpl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9" name="CustomShape 7"/>
          <p:cNvSpPr/>
          <p:nvPr/>
        </p:nvSpPr>
        <p:spPr>
          <a:xfrm>
            <a:off x="169920" y="4455003"/>
            <a:ext cx="2602440" cy="41904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0" name="CustomShape 8"/>
          <p:cNvSpPr/>
          <p:nvPr/>
        </p:nvSpPr>
        <p:spPr>
          <a:xfrm>
            <a:off x="5389560" y="2910224"/>
            <a:ext cx="31417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CustomShape 9"/>
          <p:cNvSpPr/>
          <p:nvPr/>
        </p:nvSpPr>
        <p:spPr>
          <a:xfrm>
            <a:off x="5389560" y="3335384"/>
            <a:ext cx="31392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2" name="CustomShape 10"/>
          <p:cNvSpPr/>
          <p:nvPr/>
        </p:nvSpPr>
        <p:spPr>
          <a:xfrm>
            <a:off x="5406480" y="3990944"/>
            <a:ext cx="31291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GeneratorRosCpp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3" name="CustomShape 11"/>
          <p:cNvSpPr/>
          <p:nvPr/>
        </p:nvSpPr>
        <p:spPr>
          <a:xfrm>
            <a:off x="5398200" y="4416464"/>
            <a:ext cx="313920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generate(ECIS comp)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4" name="CustomShape 12"/>
          <p:cNvSpPr/>
          <p:nvPr/>
        </p:nvSpPr>
        <p:spPr>
          <a:xfrm>
            <a:off x="5389560" y="5107664"/>
            <a:ext cx="31417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GeneratorOpenDavinciCpp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5" name="CustomShape 13"/>
          <p:cNvSpPr/>
          <p:nvPr/>
        </p:nvSpPr>
        <p:spPr>
          <a:xfrm>
            <a:off x="5389560" y="5532464"/>
            <a:ext cx="3143520" cy="43128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generate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(ECIS </a:t>
            </a:r>
            <a:r>
              <a:rPr lang="de-DE" sz="16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comp</a:t>
            </a:r>
            <a:r>
              <a:rPr lang="de-DE" sz="16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)</a:t>
            </a: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  <a:p>
            <a:pPr>
              <a:lnSpc>
                <a:spcPct val="100000"/>
              </a:lnSpc>
            </a:pPr>
            <a:endParaRPr lang="de-DE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6" name="CustomShape 14"/>
          <p:cNvSpPr/>
          <p:nvPr/>
        </p:nvSpPr>
        <p:spPr>
          <a:xfrm>
            <a:off x="5391360" y="6163184"/>
            <a:ext cx="370440" cy="36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...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7" name="Line 15"/>
          <p:cNvSpPr/>
          <p:nvPr/>
        </p:nvSpPr>
        <p:spPr>
          <a:xfrm flipH="1">
            <a:off x="1455018" y="3099807"/>
            <a:ext cx="0" cy="526836"/>
          </a:xfrm>
          <a:prstGeom prst="line">
            <a:avLst/>
          </a:prstGeom>
          <a:ln>
            <a:solidFill>
              <a:schemeClr val="tx1"/>
            </a:solidFill>
            <a:round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16"/>
          <p:cNvSpPr/>
          <p:nvPr/>
        </p:nvSpPr>
        <p:spPr>
          <a:xfrm>
            <a:off x="1460520" y="3367443"/>
            <a:ext cx="23796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*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9" name="CustomShape 17"/>
          <p:cNvSpPr/>
          <p:nvPr/>
        </p:nvSpPr>
        <p:spPr>
          <a:xfrm>
            <a:off x="1496880" y="3138327"/>
            <a:ext cx="263880" cy="27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20" name="Line 18"/>
          <p:cNvSpPr/>
          <p:nvPr/>
        </p:nvSpPr>
        <p:spPr>
          <a:xfrm flipH="1">
            <a:off x="3577320" y="1688247"/>
            <a:ext cx="2845800" cy="360"/>
          </a:xfrm>
          <a:prstGeom prst="line">
            <a:avLst/>
          </a:prstGeom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19"/>
          <p:cNvSpPr/>
          <p:nvPr/>
        </p:nvSpPr>
        <p:spPr>
          <a:xfrm rot="16200000">
            <a:off x="3279960" y="1543527"/>
            <a:ext cx="304560" cy="29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2" name="CustomShape 20"/>
          <p:cNvSpPr/>
          <p:nvPr/>
        </p:nvSpPr>
        <p:spPr>
          <a:xfrm>
            <a:off x="1365410" y="2847807"/>
            <a:ext cx="167760" cy="252000"/>
          </a:xfrm>
          <a:prstGeom prst="diamond">
            <a:avLst/>
          </a:prstGeom>
          <a:noFill/>
          <a:ln w="9360">
            <a:solidFill>
              <a:schemeClr val="tx1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3" name="CustomShape 21"/>
          <p:cNvSpPr/>
          <p:nvPr/>
        </p:nvSpPr>
        <p:spPr>
          <a:xfrm rot="16200000">
            <a:off x="2773440" y="4061864"/>
            <a:ext cx="304560" cy="290160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9360" cap="rnd">
            <a:solidFill>
              <a:schemeClr val="tx1"/>
            </a:solidFill>
            <a:custDash>
              <a:ds d="500000" sp="400000"/>
            </a:custDash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4" name="Line 22"/>
          <p:cNvSpPr/>
          <p:nvPr/>
        </p:nvSpPr>
        <p:spPr>
          <a:xfrm flipV="1">
            <a:off x="3095640" y="4208024"/>
            <a:ext cx="2309040" cy="21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5" name="Line 23"/>
          <p:cNvSpPr/>
          <p:nvPr/>
        </p:nvSpPr>
        <p:spPr>
          <a:xfrm flipV="1">
            <a:off x="4051080" y="3093824"/>
            <a:ext cx="360" cy="327888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6" name="Line 24"/>
          <p:cNvSpPr/>
          <p:nvPr/>
        </p:nvSpPr>
        <p:spPr>
          <a:xfrm flipH="1">
            <a:off x="4051080" y="3119024"/>
            <a:ext cx="127872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7" name="Line 25"/>
          <p:cNvSpPr/>
          <p:nvPr/>
        </p:nvSpPr>
        <p:spPr>
          <a:xfrm flipH="1">
            <a:off x="4051080" y="5290184"/>
            <a:ext cx="127872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8" name="Line 26"/>
          <p:cNvSpPr/>
          <p:nvPr/>
        </p:nvSpPr>
        <p:spPr>
          <a:xfrm flipH="1" flipV="1">
            <a:off x="4088520" y="6370184"/>
            <a:ext cx="1301040" cy="360"/>
          </a:xfrm>
          <a:prstGeom prst="line">
            <a:avLst/>
          </a:prstGeom>
          <a:ln w="9360" cap="rnd">
            <a:solidFill>
              <a:schemeClr val="tx1"/>
            </a:solidFill>
            <a:custDash>
              <a:ds d="500000" sp="400000"/>
            </a:custDash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9" name="Line 29"/>
          <p:cNvSpPr/>
          <p:nvPr/>
        </p:nvSpPr>
        <p:spPr>
          <a:xfrm>
            <a:off x="2408760" y="2029167"/>
            <a:ext cx="1452420" cy="391680"/>
          </a:xfrm>
          <a:prstGeom prst="line">
            <a:avLst/>
          </a:prstGeom>
          <a:ln>
            <a:custDash>
              <a:ds d="500000" sp="400000"/>
            </a:custDash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30" name="CustomShape 30"/>
          <p:cNvSpPr/>
          <p:nvPr/>
        </p:nvSpPr>
        <p:spPr>
          <a:xfrm>
            <a:off x="2282400" y="1969047"/>
            <a:ext cx="151920" cy="151920"/>
          </a:xfrm>
          <a:prstGeom prst="ellipse">
            <a:avLst/>
          </a:prstGeom>
          <a:solidFill>
            <a:schemeClr val="bg1"/>
          </a:solidFill>
          <a:ln>
            <a:rou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grpSp>
        <p:nvGrpSpPr>
          <p:cNvPr id="31" name="Gruppieren 30"/>
          <p:cNvGrpSpPr/>
          <p:nvPr/>
        </p:nvGrpSpPr>
        <p:grpSpPr>
          <a:xfrm>
            <a:off x="3865942" y="1988487"/>
            <a:ext cx="2292840" cy="806040"/>
            <a:chOff x="3853800" y="2033640"/>
            <a:chExt cx="2292840" cy="806040"/>
          </a:xfrm>
        </p:grpSpPr>
        <p:sp>
          <p:nvSpPr>
            <p:cNvPr id="32" name="CustomShape 28"/>
            <p:cNvSpPr/>
            <p:nvPr/>
          </p:nvSpPr>
          <p:spPr>
            <a:xfrm>
              <a:off x="3853800" y="2033640"/>
              <a:ext cx="2292840" cy="806040"/>
            </a:xfrm>
            <a:prstGeom prst="rect">
              <a:avLst/>
            </a:prstGeom>
            <a:noFill/>
            <a:ln w="9360">
              <a:solidFill>
                <a:schemeClr val="tx1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none" lIns="90000" tIns="45000" rIns="90000" bIns="45000" anchor="ctr"/>
            <a:lstStyle/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for each g in genImpls:</a:t>
              </a:r>
              <a:endPara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endParaRPr>
            </a:p>
            <a:p>
              <a:pPr>
                <a:lnSpc>
                  <a:spcPct val="100000"/>
                </a:lnSpc>
              </a:pPr>
              <a:r>
                <a:rPr lang="de-DE" sz="1600" b="0" strike="noStrike" spc="-1">
                  <a:solidFill>
                    <a:srgbClr val="000000"/>
                  </a:solidFill>
                  <a:uFill>
                    <a:solidFill>
                      <a:srgbClr val="FFFFFF"/>
                    </a:solidFill>
                  </a:uFill>
                  <a:latin typeface="Arial"/>
                  <a:ea typeface="DejaVu Sans"/>
                </a:rPr>
                <a:t>    g.generate(comp);</a:t>
              </a:r>
              <a:endParaRPr lang="de-DE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endParaRPr>
            </a:p>
          </p:txBody>
        </p:sp>
        <p:sp>
          <p:nvSpPr>
            <p:cNvPr id="33" name="CustomShape 31"/>
            <p:cNvSpPr/>
            <p:nvPr/>
          </p:nvSpPr>
          <p:spPr>
            <a:xfrm rot="10800000">
              <a:off x="5875478" y="2037502"/>
              <a:ext cx="266400" cy="266400"/>
            </a:xfrm>
            <a:prstGeom prst="rtTriangl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" name="CustomShape 32"/>
          <p:cNvSpPr/>
          <p:nvPr/>
        </p:nvSpPr>
        <p:spPr>
          <a:xfrm>
            <a:off x="281520" y="3180243"/>
            <a:ext cx="1698120" cy="360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genImpls</a:t>
            </a:r>
            <a:endParaRPr lang="de-DE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35" name="Abgerundetes Rechteck 34"/>
          <p:cNvSpPr/>
          <p:nvPr/>
        </p:nvSpPr>
        <p:spPr>
          <a:xfrm>
            <a:off x="1801112" y="4767421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Implementation</a:t>
            </a:r>
            <a:endParaRPr lang="de-DE" dirty="0"/>
          </a:p>
        </p:txBody>
      </p:sp>
      <p:sp>
        <p:nvSpPr>
          <p:cNvPr id="36" name="Abgerundetes Rechteck 35"/>
          <p:cNvSpPr/>
          <p:nvPr/>
        </p:nvSpPr>
        <p:spPr>
          <a:xfrm>
            <a:off x="1843001" y="2675067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Abstraction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680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System incl. Adapter</a:t>
            </a:r>
            <a:endParaRPr lang="de-DE" dirty="0"/>
          </a:p>
        </p:txBody>
      </p:sp>
      <p:pic>
        <p:nvPicPr>
          <p:cNvPr id="72" name="Grafik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448126"/>
            <a:ext cx="8372429" cy="5293242"/>
          </a:xfrm>
          <a:prstGeom prst="rect">
            <a:avLst/>
          </a:prstGeom>
        </p:spPr>
      </p:pic>
      <p:sp>
        <p:nvSpPr>
          <p:cNvPr id="74" name="Abgerundetes Rechteck 73"/>
          <p:cNvSpPr/>
          <p:nvPr/>
        </p:nvSpPr>
        <p:spPr>
          <a:xfrm>
            <a:off x="1619672" y="997260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Generated</a:t>
            </a:r>
            <a:r>
              <a:rPr lang="de-DE" dirty="0" smtClean="0"/>
              <a:t> Code Adapter</a:t>
            </a:r>
            <a:endParaRPr lang="de-DE" dirty="0"/>
          </a:p>
        </p:txBody>
      </p:sp>
      <p:sp>
        <p:nvSpPr>
          <p:cNvPr id="75" name="Abgerundetes Rechteck 74"/>
          <p:cNvSpPr/>
          <p:nvPr/>
        </p:nvSpPr>
        <p:spPr>
          <a:xfrm>
            <a:off x="7024283" y="962692"/>
            <a:ext cx="1820096" cy="59748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0000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Middleware</a:t>
            </a:r>
          </a:p>
          <a:p>
            <a:pPr algn="ctr"/>
            <a:r>
              <a:rPr lang="de-DE" dirty="0" smtClean="0"/>
              <a:t>Adapter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7612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</a:t>
            </a:r>
            <a:r>
              <a:rPr lang="de-DE" dirty="0" err="1" smtClean="0"/>
              <a:t>Artifacts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05898"/>
              </p:ext>
            </p:extLst>
          </p:nvPr>
        </p:nvGraphicFramePr>
        <p:xfrm>
          <a:off x="168932" y="1430523"/>
          <a:ext cx="8792096" cy="502281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64380"/>
                <a:gridCol w="5627716"/>
              </a:tblGrid>
              <a:tr h="3990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Generator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</a:rPr>
                        <a:t>Generated files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27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CoordinatingGenerator</a:t>
                      </a:r>
                      <a:endParaRPr lang="en-US" sz="20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CMakeLists.txt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coordinator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TrajectorySystemCoordinator.cpp</a:t>
                      </a:r>
                    </a:p>
                    <a:p>
                      <a:pPr lvl="0"/>
                      <a:r>
                        <a:rPr lang="en-US" sz="1800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IAdapter.h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0576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GeneratorCpp</a:t>
                      </a:r>
                      <a:endParaRPr lang="en-US" sz="20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cpp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.h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432">
                <a:tc>
                  <a:txBody>
                    <a:bodyPr/>
                    <a:lstStyle/>
                    <a:p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GeneratorOpenDavinciCpp</a:t>
                      </a:r>
                      <a:endParaRPr lang="en-US" noProof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├──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opendavinci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  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│          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penDavinciAdapter.h</a:t>
                      </a:r>
                      <a:endParaRPr lang="en-US" sz="1800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914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u="sng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+mn-lt"/>
                          <a:ea typeface="+mn-ea"/>
                        </a:rPr>
                        <a:t>GeneratorRosCpp</a:t>
                      </a:r>
                      <a:endParaRPr lang="en-US" sz="2000" b="0" u="sng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└── </a:t>
                      </a:r>
                      <a:r>
                        <a:rPr lang="en-US" sz="1800" b="0" strike="noStrike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roscpp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├── CMakeLists.txt</a:t>
                      </a:r>
                    </a:p>
                    <a:p>
                      <a:r>
                        <a:rPr lang="en-US" sz="1800" b="0" strike="noStrike" spc="-1" noProof="0" dirty="0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└── </a:t>
                      </a:r>
                      <a:r>
                        <a:rPr lang="en-US" sz="1800" spc="-1" noProof="0" dirty="0" err="1" smtClean="0">
                          <a:solidFill>
                            <a:schemeClr val="tx1"/>
                          </a:solidFill>
                          <a:uFill>
                            <a:solidFill>
                              <a:srgbClr val="FFFFFF"/>
                            </a:solidFill>
                          </a:u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TrajectorySystemAdapter.h</a:t>
                      </a:r>
                      <a:endParaRPr lang="en-US" sz="1800" b="0" strike="noStrike" spc="-1" noProof="0" dirty="0" smtClean="0">
                        <a:solidFill>
                          <a:schemeClr val="tx1"/>
                        </a:solidFill>
                        <a:uFill>
                          <a:solidFill>
                            <a:srgbClr val="FFFFFF"/>
                          </a:solidFill>
                        </a:u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393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Generated</a:t>
            </a:r>
            <a:r>
              <a:rPr lang="de-DE" dirty="0" smtClean="0"/>
              <a:t> Adapter</a:t>
            </a:r>
            <a:endParaRPr lang="de-DE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30574"/>
              </p:ext>
            </p:extLst>
          </p:nvPr>
        </p:nvGraphicFramePr>
        <p:xfrm>
          <a:off x="323528" y="1196752"/>
          <a:ext cx="8436936" cy="5539930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#include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TrajectorSystem.h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"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[...]</a:t>
                      </a:r>
                      <a:r>
                        <a:rPr lang="en-US" sz="1600" b="1" i="1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/* other includes*/ </a:t>
                      </a:r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class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TrajectorySystemRosAdapter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: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IAdapter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::Subscriber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mapSubscriber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i="0" kern="120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ros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::Publisher</a:t>
                      </a:r>
                      <a:r>
                        <a:rPr lang="en-US" sz="1600" b="1" i="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i="0" kern="1200" baseline="0" dirty="0" err="1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desiredMotionPublisher</a:t>
                      </a:r>
                      <a:r>
                        <a:rPr lang="en-US" sz="1600" b="1" i="0" kern="1200" baseline="0" dirty="0" smtClean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;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public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 comp){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= comp;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/*</a:t>
                      </a:r>
                      <a:r>
                        <a:rPr lang="en-US" sz="1600" b="1" i="0" kern="1200" dirty="0" err="1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600" b="1" i="0" kern="1200" dirty="0" smtClean="0">
                          <a:solidFill>
                            <a:srgbClr val="00B0F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publishers, subscribers and start ROS thread*/</a:t>
                      </a:r>
                      <a:endParaRPr lang="en-US" sz="1600" b="1" i="0" kern="1200" dirty="0">
                        <a:solidFill>
                          <a:srgbClr val="00B0F0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[...]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publish(){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15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struct_msgs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tmpMsg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=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msgFromStructMap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16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desiredMotionPublisher.publish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tmpMsg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17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18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6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19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void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mapCallback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struct_msgs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::Map&amp;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){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20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-&gt;map = 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structFromMsgMap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(</a:t>
                      </a:r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msg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);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21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} [...] };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feld 4"/>
          <p:cNvSpPr txBox="1"/>
          <p:nvPr/>
        </p:nvSpPr>
        <p:spPr>
          <a:xfrm>
            <a:off x="4879485" y="5490112"/>
            <a:ext cx="3880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by ROS every time 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a message is </a:t>
            </a:r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published on the topic </a:t>
            </a:r>
            <a:r>
              <a:rPr lang="en-US" sz="1600" b="1" dirty="0" smtClean="0">
                <a:solidFill>
                  <a:srgbClr val="00B0F0"/>
                </a:solidFill>
                <a:latin typeface="+mj-lt"/>
              </a:rPr>
              <a:t>/map</a:t>
            </a:r>
            <a:endParaRPr lang="en-US" sz="1600" b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6" name="Gekrümmte Verbindung 5"/>
          <p:cNvCxnSpPr>
            <a:stCxn id="5" idx="1"/>
          </p:cNvCxnSpPr>
          <p:nvPr/>
        </p:nvCxnSpPr>
        <p:spPr>
          <a:xfrm rot="10800000" flipV="1">
            <a:off x="1907219" y="5782499"/>
            <a:ext cx="2972267" cy="227135"/>
          </a:xfrm>
          <a:prstGeom prst="curvedConnector3">
            <a:avLst>
              <a:gd name="adj1" fmla="val 100342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Textfeld 6"/>
          <p:cNvSpPr txBox="1"/>
          <p:nvPr/>
        </p:nvSpPr>
        <p:spPr>
          <a:xfrm>
            <a:off x="4879485" y="4050572"/>
            <a:ext cx="35177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in a defined interval by </a:t>
            </a:r>
            <a:r>
              <a:rPr lang="en-US" sz="1600" i="1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TrajectorySystemCoordinator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8" name="Gekrümmte Verbindung 7"/>
          <p:cNvCxnSpPr>
            <a:stCxn id="7" idx="1"/>
          </p:cNvCxnSpPr>
          <p:nvPr/>
        </p:nvCxnSpPr>
        <p:spPr>
          <a:xfrm rot="10800000" flipV="1">
            <a:off x="1765897" y="4342960"/>
            <a:ext cx="3113588" cy="151676"/>
          </a:xfrm>
          <a:prstGeom prst="curvedConnector3">
            <a:avLst>
              <a:gd name="adj1" fmla="val 99926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feld 8"/>
          <p:cNvSpPr txBox="1"/>
          <p:nvPr/>
        </p:nvSpPr>
        <p:spPr>
          <a:xfrm>
            <a:off x="5540688" y="3006872"/>
            <a:ext cx="31068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called once by </a:t>
            </a:r>
            <a:r>
              <a:rPr lang="en-US" sz="1600" i="1" dirty="0" err="1" smtClean="0">
                <a:solidFill>
                  <a:srgbClr val="00B0F0"/>
                </a:solidFill>
                <a:latin typeface="Comic Sans MS" panose="030F0702030302020204" pitchFamily="66" charset="0"/>
              </a:rPr>
              <a:t>TrajectorySystemCoordinator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0" name="Gekrümmte Verbindung 9"/>
          <p:cNvCxnSpPr/>
          <p:nvPr/>
        </p:nvCxnSpPr>
        <p:spPr>
          <a:xfrm rot="10800000" flipV="1">
            <a:off x="1765897" y="3167471"/>
            <a:ext cx="3774793" cy="84253"/>
          </a:xfrm>
          <a:prstGeom prst="curvedConnector3">
            <a:avLst>
              <a:gd name="adj1" fmla="val 99205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Textfeld 10"/>
          <p:cNvSpPr txBox="1"/>
          <p:nvPr/>
        </p:nvSpPr>
        <p:spPr>
          <a:xfrm>
            <a:off x="5965361" y="1940244"/>
            <a:ext cx="2873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>
                <a:solidFill>
                  <a:srgbClr val="00B0F0"/>
                </a:solidFill>
                <a:latin typeface="Comic Sans MS" panose="030F0702030302020204" pitchFamily="66" charset="0"/>
              </a:rPr>
              <a:t>instance shared between the coordinator and other adapters</a:t>
            </a:r>
            <a:endParaRPr lang="en-US" sz="1600" i="1" dirty="0">
              <a:solidFill>
                <a:srgbClr val="00B0F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12" name="Gekrümmte Verbindung 94"/>
          <p:cNvCxnSpPr/>
          <p:nvPr/>
        </p:nvCxnSpPr>
        <p:spPr>
          <a:xfrm flipH="1" flipV="1">
            <a:off x="5057737" y="2125163"/>
            <a:ext cx="907625" cy="0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Gerader Verbinder 12"/>
          <p:cNvCxnSpPr/>
          <p:nvPr/>
        </p:nvCxnSpPr>
        <p:spPr>
          <a:xfrm>
            <a:off x="508507" y="6744985"/>
            <a:ext cx="82519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6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dergebnis für l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3718" y="447972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Simulatoren</a:t>
            </a:r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95536" y="1119130"/>
            <a:ext cx="2759968" cy="2439308"/>
            <a:chOff x="971600" y="2017508"/>
            <a:chExt cx="2759968" cy="2439308"/>
          </a:xfrm>
        </p:grpSpPr>
        <p:pic>
          <p:nvPicPr>
            <p:cNvPr id="5" name="Grafik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600" y="2386840"/>
              <a:ext cx="2759968" cy="2069976"/>
            </a:xfrm>
            <a:prstGeom prst="rect">
              <a:avLst/>
            </a:prstGeom>
          </p:spPr>
        </p:pic>
        <p:sp>
          <p:nvSpPr>
            <p:cNvPr id="6" name="Textfeld 5"/>
            <p:cNvSpPr txBox="1"/>
            <p:nvPr/>
          </p:nvSpPr>
          <p:spPr>
            <a:xfrm>
              <a:off x="984860" y="2017508"/>
              <a:ext cx="2655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TORCS / </a:t>
              </a:r>
              <a:r>
                <a:rPr lang="de-DE" dirty="0" err="1" smtClean="0"/>
                <a:t>OpenDaVINCI</a:t>
              </a:r>
              <a:endParaRPr lang="de-DE" dirty="0"/>
            </a:p>
          </p:txBody>
        </p:sp>
      </p:grpSp>
      <p:grpSp>
        <p:nvGrpSpPr>
          <p:cNvPr id="10" name="Gruppieren 9"/>
          <p:cNvGrpSpPr/>
          <p:nvPr/>
        </p:nvGrpSpPr>
        <p:grpSpPr>
          <a:xfrm>
            <a:off x="3753681" y="4323442"/>
            <a:ext cx="4416027" cy="2260659"/>
            <a:chOff x="3563888" y="1642937"/>
            <a:chExt cx="4416027" cy="2260659"/>
          </a:xfrm>
        </p:grpSpPr>
        <p:pic>
          <p:nvPicPr>
            <p:cNvPr id="8" name="Inhaltsplatzhalter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63888" y="2005792"/>
              <a:ext cx="3048106" cy="1897804"/>
            </a:xfrm>
            <a:prstGeom prst="rect">
              <a:avLst/>
            </a:prstGeom>
          </p:spPr>
        </p:pic>
        <p:sp>
          <p:nvSpPr>
            <p:cNvPr id="9" name="Textfeld 8"/>
            <p:cNvSpPr txBox="1"/>
            <p:nvPr/>
          </p:nvSpPr>
          <p:spPr>
            <a:xfrm>
              <a:off x="4328759" y="1642937"/>
              <a:ext cx="1146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MontiSim</a:t>
              </a:r>
              <a:endParaRPr lang="de-DE" dirty="0"/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7230927" y="1642937"/>
              <a:ext cx="7489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Veins</a:t>
              </a:r>
              <a:endParaRPr lang="de-DE" dirty="0"/>
            </a:p>
          </p:txBody>
        </p:sp>
      </p:grpSp>
      <p:grpSp>
        <p:nvGrpSpPr>
          <p:cNvPr id="13" name="Gruppieren 12"/>
          <p:cNvGrpSpPr/>
          <p:nvPr/>
        </p:nvGrpSpPr>
        <p:grpSpPr>
          <a:xfrm>
            <a:off x="6259351" y="1066515"/>
            <a:ext cx="2472599" cy="2463205"/>
            <a:chOff x="6732240" y="1979548"/>
            <a:chExt cx="2472599" cy="2463205"/>
          </a:xfrm>
        </p:grpSpPr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32240" y="2348880"/>
              <a:ext cx="2472599" cy="2093873"/>
            </a:xfrm>
            <a:prstGeom prst="rect">
              <a:avLst/>
            </a:prstGeom>
          </p:spPr>
        </p:pic>
        <p:sp>
          <p:nvSpPr>
            <p:cNvPr id="12" name="Textfeld 11"/>
            <p:cNvSpPr txBox="1"/>
            <p:nvPr/>
          </p:nvSpPr>
          <p:spPr>
            <a:xfrm>
              <a:off x="7376865" y="1979548"/>
              <a:ext cx="1056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smtClean="0"/>
                <a:t>Simulink</a:t>
              </a:r>
              <a:endParaRPr lang="de-DE" dirty="0"/>
            </a:p>
          </p:txBody>
        </p:sp>
      </p:grpSp>
      <p:grpSp>
        <p:nvGrpSpPr>
          <p:cNvPr id="17" name="Gruppieren 16"/>
          <p:cNvGrpSpPr/>
          <p:nvPr/>
        </p:nvGrpSpPr>
        <p:grpSpPr>
          <a:xfrm>
            <a:off x="395536" y="4323442"/>
            <a:ext cx="2759968" cy="2439308"/>
            <a:chOff x="467544" y="4323442"/>
            <a:chExt cx="2759968" cy="2439308"/>
          </a:xfrm>
        </p:grpSpPr>
        <p:pic>
          <p:nvPicPr>
            <p:cNvPr id="15" name="Grafik 1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7544" y="4692774"/>
              <a:ext cx="2759968" cy="2069976"/>
            </a:xfrm>
            <a:prstGeom prst="rect">
              <a:avLst/>
            </a:prstGeom>
          </p:spPr>
        </p:pic>
        <p:sp>
          <p:nvSpPr>
            <p:cNvPr id="16" name="Textfeld 15"/>
            <p:cNvSpPr txBox="1"/>
            <p:nvPr/>
          </p:nvSpPr>
          <p:spPr>
            <a:xfrm>
              <a:off x="633093" y="4323442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VDrift</a:t>
              </a:r>
              <a:r>
                <a:rPr lang="de-DE" dirty="0" smtClean="0"/>
                <a:t> / </a:t>
              </a:r>
              <a:r>
                <a:rPr lang="de-DE" dirty="0" err="1" smtClean="0"/>
                <a:t>OpenDaVINCI</a:t>
              </a:r>
              <a:endParaRPr lang="de-DE" dirty="0"/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3662606" y="1066515"/>
            <a:ext cx="2144794" cy="2439308"/>
            <a:chOff x="3472050" y="4323442"/>
            <a:chExt cx="2144794" cy="2439308"/>
          </a:xfrm>
        </p:grpSpPr>
        <p:pic>
          <p:nvPicPr>
            <p:cNvPr id="18" name="Grafik 17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2050" y="4692774"/>
              <a:ext cx="2144794" cy="2069976"/>
            </a:xfrm>
            <a:prstGeom prst="rect">
              <a:avLst/>
            </a:prstGeom>
          </p:spPr>
        </p:pic>
        <p:sp>
          <p:nvSpPr>
            <p:cNvPr id="19" name="Textfeld 18"/>
            <p:cNvSpPr txBox="1"/>
            <p:nvPr/>
          </p:nvSpPr>
          <p:spPr>
            <a:xfrm>
              <a:off x="3635896" y="4323442"/>
              <a:ext cx="16850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 smtClean="0"/>
                <a:t>Gazebo</a:t>
              </a:r>
              <a:r>
                <a:rPr lang="de-DE" dirty="0" smtClean="0"/>
                <a:t> / ROS</a:t>
              </a:r>
              <a:endParaRPr lang="de-DE" dirty="0"/>
            </a:p>
          </p:txBody>
        </p:sp>
      </p:grpSp>
      <p:sp>
        <p:nvSpPr>
          <p:cNvPr id="4" name="Rechteck 3"/>
          <p:cNvSpPr/>
          <p:nvPr/>
        </p:nvSpPr>
        <p:spPr>
          <a:xfrm>
            <a:off x="-324544" y="3499346"/>
            <a:ext cx="10057839" cy="73866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How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to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get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models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into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 a </a:t>
            </a:r>
            <a:r>
              <a:rPr lang="de-DE" sz="4200" b="0" cap="none" spc="0" dirty="0" err="1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simulator</a:t>
            </a:r>
            <a:r>
              <a:rPr lang="de-DE" sz="42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6478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Gazebo</a:t>
            </a:r>
            <a:r>
              <a:rPr lang="de-DE" dirty="0" smtClean="0"/>
              <a:t> </a:t>
            </a:r>
            <a:r>
              <a:rPr lang="de-DE" dirty="0" err="1" smtClean="0"/>
              <a:t>Self-Driving</a:t>
            </a:r>
            <a:r>
              <a:rPr lang="de-DE" dirty="0" smtClean="0"/>
              <a:t> </a:t>
            </a:r>
            <a:r>
              <a:rPr lang="de-DE" dirty="0" err="1" smtClean="0"/>
              <a:t>Vehicle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68" y="1859523"/>
            <a:ext cx="8479410" cy="4376898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4906023" y="4037622"/>
            <a:ext cx="16930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Obstacle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2171784" y="3315515"/>
            <a:ext cx="1402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Vehicle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3171283" y="4460377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Parking</a:t>
            </a:r>
            <a:r>
              <a:rPr lang="de-DE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 </a:t>
            </a:r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Vehicles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8" name="Freihandform 7"/>
          <p:cNvSpPr/>
          <p:nvPr/>
        </p:nvSpPr>
        <p:spPr bwMode="auto">
          <a:xfrm>
            <a:off x="4078259" y="5026046"/>
            <a:ext cx="283667" cy="396240"/>
          </a:xfrm>
          <a:custGeom>
            <a:avLst/>
            <a:gdLst>
              <a:gd name="connsiteX0" fmla="*/ 283667 w 283667"/>
              <a:gd name="connsiteY0" fmla="*/ 0 h 396240"/>
              <a:gd name="connsiteX1" fmla="*/ 9347 w 283667"/>
              <a:gd name="connsiteY1" fmla="*/ 203200 h 396240"/>
              <a:gd name="connsiteX2" fmla="*/ 90627 w 283667"/>
              <a:gd name="connsiteY2" fmla="*/ 396240 h 396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667" h="396240">
                <a:moveTo>
                  <a:pt x="283667" y="0"/>
                </a:moveTo>
                <a:cubicBezTo>
                  <a:pt x="162593" y="68580"/>
                  <a:pt x="41520" y="137160"/>
                  <a:pt x="9347" y="203200"/>
                </a:cubicBezTo>
                <a:cubicBezTo>
                  <a:pt x="-22826" y="269240"/>
                  <a:pt x="33900" y="332740"/>
                  <a:pt x="90627" y="39624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9" name="Freihandform 8"/>
          <p:cNvSpPr/>
          <p:nvPr/>
        </p:nvSpPr>
        <p:spPr bwMode="auto">
          <a:xfrm>
            <a:off x="5320041" y="4983839"/>
            <a:ext cx="104412" cy="365760"/>
          </a:xfrm>
          <a:custGeom>
            <a:avLst/>
            <a:gdLst>
              <a:gd name="connsiteX0" fmla="*/ 0 w 104412"/>
              <a:gd name="connsiteY0" fmla="*/ 0 h 365760"/>
              <a:gd name="connsiteX1" fmla="*/ 101600 w 104412"/>
              <a:gd name="connsiteY1" fmla="*/ 162560 h 365760"/>
              <a:gd name="connsiteX2" fmla="*/ 66040 w 104412"/>
              <a:gd name="connsiteY2" fmla="*/ 36576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412" h="365760">
                <a:moveTo>
                  <a:pt x="0" y="0"/>
                </a:moveTo>
                <a:cubicBezTo>
                  <a:pt x="45296" y="50800"/>
                  <a:pt x="90593" y="101600"/>
                  <a:pt x="101600" y="162560"/>
                </a:cubicBezTo>
                <a:cubicBezTo>
                  <a:pt x="112607" y="223520"/>
                  <a:pt x="89323" y="294640"/>
                  <a:pt x="66040" y="36576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0" name="Ellipse 9"/>
          <p:cNvSpPr/>
          <p:nvPr/>
        </p:nvSpPr>
        <p:spPr bwMode="auto">
          <a:xfrm>
            <a:off x="3690595" y="2612588"/>
            <a:ext cx="509046" cy="441698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1" name="Ellipse 10"/>
          <p:cNvSpPr/>
          <p:nvPr/>
        </p:nvSpPr>
        <p:spPr bwMode="auto">
          <a:xfrm rot="21305049">
            <a:off x="7202436" y="4131473"/>
            <a:ext cx="1134729" cy="674483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2" name="Ellipse 11"/>
          <p:cNvSpPr/>
          <p:nvPr/>
        </p:nvSpPr>
        <p:spPr bwMode="auto">
          <a:xfrm>
            <a:off x="3860276" y="5406352"/>
            <a:ext cx="2356701" cy="568217"/>
          </a:xfrm>
          <a:prstGeom prst="ellipse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5211584" y="3292608"/>
            <a:ext cx="938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smtClean="0">
                <a:solidFill>
                  <a:srgbClr val="0000CC"/>
                </a:solidFill>
                <a:latin typeface="Comic Sans MS" panose="030F0702030302020204" pitchFamily="66" charset="0"/>
              </a:rPr>
              <a:t>Wall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14" name="Freihandform 13"/>
          <p:cNvSpPr/>
          <p:nvPr/>
        </p:nvSpPr>
        <p:spPr bwMode="auto">
          <a:xfrm>
            <a:off x="4703028" y="4996263"/>
            <a:ext cx="234032" cy="370840"/>
          </a:xfrm>
          <a:custGeom>
            <a:avLst/>
            <a:gdLst>
              <a:gd name="connsiteX0" fmla="*/ 0 w 234032"/>
              <a:gd name="connsiteY0" fmla="*/ 0 h 370840"/>
              <a:gd name="connsiteX1" fmla="*/ 208280 w 234032"/>
              <a:gd name="connsiteY1" fmla="*/ 142240 h 370840"/>
              <a:gd name="connsiteX2" fmla="*/ 223520 w 234032"/>
              <a:gd name="connsiteY2" fmla="*/ 370840 h 3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032" h="370840">
                <a:moveTo>
                  <a:pt x="0" y="0"/>
                </a:moveTo>
                <a:cubicBezTo>
                  <a:pt x="85513" y="40216"/>
                  <a:pt x="171027" y="80433"/>
                  <a:pt x="208280" y="142240"/>
                </a:cubicBezTo>
                <a:cubicBezTo>
                  <a:pt x="245533" y="204047"/>
                  <a:pt x="234526" y="287443"/>
                  <a:pt x="223520" y="370840"/>
                </a:cubicBezTo>
              </a:path>
            </a:pathLst>
          </a:custGeom>
          <a:noFill/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5" name="Freihandform 14"/>
          <p:cNvSpPr/>
          <p:nvPr/>
        </p:nvSpPr>
        <p:spPr bwMode="auto">
          <a:xfrm>
            <a:off x="6536171" y="4218433"/>
            <a:ext cx="609600" cy="153086"/>
          </a:xfrm>
          <a:custGeom>
            <a:avLst/>
            <a:gdLst>
              <a:gd name="connsiteX0" fmla="*/ 0 w 609600"/>
              <a:gd name="connsiteY0" fmla="*/ 107366 h 153086"/>
              <a:gd name="connsiteX1" fmla="*/ 289560 w 609600"/>
              <a:gd name="connsiteY1" fmla="*/ 686 h 153086"/>
              <a:gd name="connsiteX2" fmla="*/ 609600 w 609600"/>
              <a:gd name="connsiteY2" fmla="*/ 153086 h 153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9600" h="153086">
                <a:moveTo>
                  <a:pt x="0" y="107366"/>
                </a:moveTo>
                <a:cubicBezTo>
                  <a:pt x="93980" y="50216"/>
                  <a:pt x="187960" y="-6934"/>
                  <a:pt x="289560" y="686"/>
                </a:cubicBezTo>
                <a:cubicBezTo>
                  <a:pt x="391160" y="8306"/>
                  <a:pt x="500380" y="80696"/>
                  <a:pt x="609600" y="153086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6" name="Freihandform 15"/>
          <p:cNvSpPr/>
          <p:nvPr/>
        </p:nvSpPr>
        <p:spPr bwMode="auto">
          <a:xfrm>
            <a:off x="3520888" y="3236311"/>
            <a:ext cx="411480" cy="381000"/>
          </a:xfrm>
          <a:custGeom>
            <a:avLst/>
            <a:gdLst>
              <a:gd name="connsiteX0" fmla="*/ 0 w 411480"/>
              <a:gd name="connsiteY0" fmla="*/ 381000 h 381000"/>
              <a:gd name="connsiteX1" fmla="*/ 320040 w 411480"/>
              <a:gd name="connsiteY1" fmla="*/ 259080 h 381000"/>
              <a:gd name="connsiteX2" fmla="*/ 411480 w 411480"/>
              <a:gd name="connsiteY2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" h="381000">
                <a:moveTo>
                  <a:pt x="0" y="381000"/>
                </a:moveTo>
                <a:cubicBezTo>
                  <a:pt x="125730" y="351790"/>
                  <a:pt x="251460" y="322580"/>
                  <a:pt x="320040" y="259080"/>
                </a:cubicBezTo>
                <a:cubicBezTo>
                  <a:pt x="388620" y="195580"/>
                  <a:pt x="400050" y="97790"/>
                  <a:pt x="411480" y="0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7" name="Freihandform 16"/>
          <p:cNvSpPr/>
          <p:nvPr/>
        </p:nvSpPr>
        <p:spPr bwMode="auto">
          <a:xfrm rot="19779976">
            <a:off x="6026014" y="3338026"/>
            <a:ext cx="538480" cy="97474"/>
          </a:xfrm>
          <a:custGeom>
            <a:avLst/>
            <a:gdLst>
              <a:gd name="connsiteX0" fmla="*/ 0 w 538480"/>
              <a:gd name="connsiteY0" fmla="*/ 81280 h 97474"/>
              <a:gd name="connsiteX1" fmla="*/ 340360 w 538480"/>
              <a:gd name="connsiteY1" fmla="*/ 91440 h 97474"/>
              <a:gd name="connsiteX2" fmla="*/ 538480 w 538480"/>
              <a:gd name="connsiteY2" fmla="*/ 0 h 97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8480" h="97474">
                <a:moveTo>
                  <a:pt x="0" y="81280"/>
                </a:moveTo>
                <a:cubicBezTo>
                  <a:pt x="125306" y="93133"/>
                  <a:pt x="250613" y="104987"/>
                  <a:pt x="340360" y="91440"/>
                </a:cubicBezTo>
                <a:cubicBezTo>
                  <a:pt x="430107" y="77893"/>
                  <a:pt x="484293" y="38946"/>
                  <a:pt x="538480" y="0"/>
                </a:cubicBezTo>
              </a:path>
            </a:pathLst>
          </a:custGeom>
          <a:noFill/>
          <a:ln w="25400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3481581" y="2779232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2822994" y="2670823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3171283" y="2688045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2461068" y="2682381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1757977" y="2887641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3" name="Ellipse 22"/>
          <p:cNvSpPr/>
          <p:nvPr/>
        </p:nvSpPr>
        <p:spPr bwMode="auto">
          <a:xfrm>
            <a:off x="1485455" y="3100313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4" name="Ellipse 23"/>
          <p:cNvSpPr/>
          <p:nvPr/>
        </p:nvSpPr>
        <p:spPr bwMode="auto">
          <a:xfrm>
            <a:off x="2105823" y="2728585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5" name="Ellipse 24"/>
          <p:cNvSpPr/>
          <p:nvPr/>
        </p:nvSpPr>
        <p:spPr bwMode="auto">
          <a:xfrm>
            <a:off x="1292999" y="3417584"/>
            <a:ext cx="108408" cy="10840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rgbClr val="0000CC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2031806" y="3899428"/>
            <a:ext cx="2795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 err="1" smtClean="0">
                <a:solidFill>
                  <a:srgbClr val="0000CC"/>
                </a:solidFill>
                <a:latin typeface="Comic Sans MS" panose="030F0702030302020204" pitchFamily="66" charset="0"/>
              </a:rPr>
              <a:t>Trajectory</a:t>
            </a:r>
            <a:r>
              <a:rPr lang="de-DE" sz="2800" smtClean="0">
                <a:solidFill>
                  <a:srgbClr val="0000CC"/>
                </a:solidFill>
                <a:latin typeface="Comic Sans MS" panose="030F0702030302020204" pitchFamily="66" charset="0"/>
              </a:rPr>
              <a:t> Plan</a:t>
            </a:r>
            <a:endParaRPr lang="de-DE" sz="2800" dirty="0">
              <a:solidFill>
                <a:srgbClr val="0000CC"/>
              </a:solidFill>
              <a:latin typeface="Comic Sans MS" panose="030F0702030302020204" pitchFamily="66" charset="0"/>
            </a:endParaRPr>
          </a:p>
        </p:txBody>
      </p:sp>
      <p:sp>
        <p:nvSpPr>
          <p:cNvPr id="27" name="Freihandform 26"/>
          <p:cNvSpPr/>
          <p:nvPr/>
        </p:nvSpPr>
        <p:spPr bwMode="auto">
          <a:xfrm>
            <a:off x="1593130" y="3304095"/>
            <a:ext cx="490194" cy="777711"/>
          </a:xfrm>
          <a:custGeom>
            <a:avLst/>
            <a:gdLst>
              <a:gd name="connsiteX0" fmla="*/ 490194 w 490194"/>
              <a:gd name="connsiteY0" fmla="*/ 777711 h 777711"/>
              <a:gd name="connsiteX1" fmla="*/ 169682 w 490194"/>
              <a:gd name="connsiteY1" fmla="*/ 636309 h 777711"/>
              <a:gd name="connsiteX2" fmla="*/ 0 w 490194"/>
              <a:gd name="connsiteY2" fmla="*/ 0 h 77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0194" h="777711">
                <a:moveTo>
                  <a:pt x="490194" y="777711"/>
                </a:moveTo>
                <a:cubicBezTo>
                  <a:pt x="370787" y="771819"/>
                  <a:pt x="251381" y="765927"/>
                  <a:pt x="169682" y="636309"/>
                </a:cubicBezTo>
                <a:cubicBezTo>
                  <a:pt x="87983" y="506690"/>
                  <a:pt x="43991" y="253345"/>
                  <a:pt x="0" y="0"/>
                </a:cubicBezTo>
              </a:path>
            </a:pathLst>
          </a:custGeom>
          <a:ln w="25400">
            <a:solidFill>
              <a:srgbClr val="36C1F3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Microsoft YaHei" pitchFamily="3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606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EmbeddedMontiArc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339593"/>
              </p:ext>
            </p:extLst>
          </p:nvPr>
        </p:nvGraphicFramePr>
        <p:xfrm>
          <a:off x="383536" y="1215326"/>
          <a:ext cx="8436936" cy="5598050"/>
        </p:xfrm>
        <a:graphic>
          <a:graphicData uri="http://schemas.openxmlformats.org/drawingml/2006/table">
            <a:tbl>
              <a:tblPr/>
              <a:tblGrid>
                <a:gridCol w="18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24871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500" b="0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component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TrajectorySystem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  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2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</a:p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ports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Map    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map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Position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SensorSignal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senSig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,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out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Trajectory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ObstacleDetection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obsDetection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7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Filter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filter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8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instance</a:t>
                      </a:r>
                      <a:r>
                        <a:rPr lang="en-US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9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map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planner.mapIn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 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pos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planner.posIn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endParaRPr kumimoji="0" lang="en-US" sz="18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planner.trajOut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desiredTraj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12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connect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obsDetection.obstacles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-&gt;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planner.obsIn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13</a:t>
                      </a:r>
                      <a:endParaRPr kumimoji="0" lang="en-US" altLang="de-DE" sz="1500" b="0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 </a:t>
                      </a:r>
                      <a:r>
                        <a:rPr lang="en-US" sz="1600" i="1" kern="1200" dirty="0" smtClean="0">
                          <a:solidFill>
                            <a:srgbClr val="00B0F0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/* other connections */ </a:t>
                      </a:r>
                      <a:r>
                        <a:rPr lang="en-US" sz="1600" b="1" i="0" kern="12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Textfeld 3"/>
          <p:cNvSpPr txBox="1">
            <a:spLocks noChangeArrowheads="1"/>
          </p:cNvSpPr>
          <p:nvPr/>
        </p:nvSpPr>
        <p:spPr bwMode="auto">
          <a:xfrm>
            <a:off x="849643" y="3430205"/>
            <a:ext cx="549007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instances of subcomponents defined in other artifacts </a:t>
            </a:r>
          </a:p>
        </p:txBody>
      </p:sp>
      <p:sp>
        <p:nvSpPr>
          <p:cNvPr id="6" name="Geschweifte Klammer rechts 5"/>
          <p:cNvSpPr/>
          <p:nvPr/>
        </p:nvSpPr>
        <p:spPr bwMode="auto">
          <a:xfrm rot="16200000">
            <a:off x="3480410" y="1120640"/>
            <a:ext cx="233355" cy="5618271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7" name="Geschweifte Klammer rechts 6"/>
          <p:cNvSpPr/>
          <p:nvPr/>
        </p:nvSpPr>
        <p:spPr bwMode="auto">
          <a:xfrm rot="16200000">
            <a:off x="1737047" y="1765822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8" name="Textfeld 3"/>
          <p:cNvSpPr txBox="1">
            <a:spLocks noChangeArrowheads="1"/>
          </p:cNvSpPr>
          <p:nvPr/>
        </p:nvSpPr>
        <p:spPr bwMode="auto">
          <a:xfrm>
            <a:off x="1277266" y="1543679"/>
            <a:ext cx="107213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direction</a:t>
            </a:r>
          </a:p>
        </p:txBody>
      </p:sp>
      <p:sp>
        <p:nvSpPr>
          <p:cNvPr id="9" name="Geschweifte Klammer rechts 8"/>
          <p:cNvSpPr/>
          <p:nvPr/>
        </p:nvSpPr>
        <p:spPr bwMode="auto">
          <a:xfrm rot="16200000">
            <a:off x="2043242" y="5114026"/>
            <a:ext cx="233355" cy="52370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0" name="Geschweifte Klammer rechts 9"/>
          <p:cNvSpPr/>
          <p:nvPr/>
        </p:nvSpPr>
        <p:spPr bwMode="auto">
          <a:xfrm rot="16200000">
            <a:off x="2709810" y="1765823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1" name="Textfeld 3"/>
          <p:cNvSpPr txBox="1">
            <a:spLocks noChangeArrowheads="1"/>
          </p:cNvSpPr>
          <p:nvPr/>
        </p:nvSpPr>
        <p:spPr bwMode="auto">
          <a:xfrm>
            <a:off x="2425716" y="1543679"/>
            <a:ext cx="7195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type</a:t>
            </a:r>
          </a:p>
        </p:txBody>
      </p:sp>
      <p:sp>
        <p:nvSpPr>
          <p:cNvPr id="12" name="Geschweifte Klammer rechts 11"/>
          <p:cNvSpPr/>
          <p:nvPr/>
        </p:nvSpPr>
        <p:spPr bwMode="auto">
          <a:xfrm rot="16200000">
            <a:off x="3811122" y="1732871"/>
            <a:ext cx="233355" cy="46241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3" name="Textfeld 3"/>
          <p:cNvSpPr txBox="1">
            <a:spLocks noChangeArrowheads="1"/>
          </p:cNvSpPr>
          <p:nvPr/>
        </p:nvSpPr>
        <p:spPr bwMode="auto">
          <a:xfrm>
            <a:off x="3461514" y="1543679"/>
            <a:ext cx="85045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dirty="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14" name="Textfeld 3"/>
          <p:cNvSpPr txBox="1">
            <a:spLocks noChangeArrowheads="1"/>
          </p:cNvSpPr>
          <p:nvPr/>
        </p:nvSpPr>
        <p:spPr bwMode="auto">
          <a:xfrm>
            <a:off x="1497512" y="4916946"/>
            <a:ext cx="13003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dirty="0">
                <a:latin typeface="Comic Sans MS" panose="030F0702030302020204" pitchFamily="66" charset="0"/>
              </a:rPr>
              <a:t>source port</a:t>
            </a:r>
          </a:p>
        </p:txBody>
      </p:sp>
      <p:sp>
        <p:nvSpPr>
          <p:cNvPr id="15" name="Geschweifte Klammer rechts 14"/>
          <p:cNvSpPr/>
          <p:nvPr/>
        </p:nvSpPr>
        <p:spPr bwMode="auto">
          <a:xfrm rot="16200000">
            <a:off x="3939822" y="4467188"/>
            <a:ext cx="233355" cy="1809983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/>
          </a:p>
        </p:txBody>
      </p:sp>
      <p:sp>
        <p:nvSpPr>
          <p:cNvPr id="16" name="Textfeld 3"/>
          <p:cNvSpPr txBox="1">
            <a:spLocks noChangeArrowheads="1"/>
          </p:cNvSpPr>
          <p:nvPr/>
        </p:nvSpPr>
        <p:spPr bwMode="auto">
          <a:xfrm>
            <a:off x="3345750" y="4916946"/>
            <a:ext cx="130031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dirty="0">
                <a:latin typeface="Comic Sans MS" panose="030F0702030302020204" pitchFamily="66" charset="0"/>
              </a:rPr>
              <a:t>target port</a:t>
            </a:r>
          </a:p>
        </p:txBody>
      </p:sp>
      <p:cxnSp>
        <p:nvCxnSpPr>
          <p:cNvPr id="17" name="Gerader Verbinder 16"/>
          <p:cNvCxnSpPr/>
          <p:nvPr/>
        </p:nvCxnSpPr>
        <p:spPr>
          <a:xfrm>
            <a:off x="568154" y="6813376"/>
            <a:ext cx="8252318" cy="0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101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EMAM </a:t>
            </a:r>
            <a:r>
              <a:rPr lang="de-DE" dirty="0" err="1" smtClean="0"/>
              <a:t>Diagram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30926" y="2172003"/>
            <a:ext cx="8772007" cy="44949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TrajectorySystem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620" y="2707268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60000">
            <a:off x="6806570" y="652001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6184350" y="2279485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08776" y="497669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/>
          <p:cNvSpPr/>
          <p:nvPr/>
        </p:nvSpPr>
        <p:spPr>
          <a:xfrm>
            <a:off x="2388042" y="5598532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2391131" y="3583992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29" y="313610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691464" y="3925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060330" y="270277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60400" y="3136103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063266" y="3934546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261507" y="3263641"/>
            <a:ext cx="5798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3"/>
            <a:endCxn id="15" idx="1"/>
          </p:cNvCxnSpPr>
          <p:nvPr/>
        </p:nvCxnSpPr>
        <p:spPr>
          <a:xfrm>
            <a:off x="4946540" y="4053167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3"/>
            <a:endCxn id="13" idx="1"/>
          </p:cNvCxnSpPr>
          <p:nvPr/>
        </p:nvCxnSpPr>
        <p:spPr>
          <a:xfrm flipV="1">
            <a:off x="262696" y="2830319"/>
            <a:ext cx="5797634" cy="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78027" y="25033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map:Map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03797" y="3896677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308559" y="3082030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252546" y="387274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71210" y="295512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pos:Position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6268787" y="26397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244779" y="4650705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018777" y="6365858"/>
            <a:ext cx="19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desiredTraj:Trajectory</a:t>
            </a:r>
            <a:endParaRPr lang="en-US" sz="1400" dirty="0"/>
          </a:p>
        </p:txBody>
      </p:sp>
      <p:sp>
        <p:nvSpPr>
          <p:cNvPr id="27" name="Rechteck 26"/>
          <p:cNvSpPr/>
          <p:nvPr/>
        </p:nvSpPr>
        <p:spPr>
          <a:xfrm>
            <a:off x="2263593" y="5957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429" y="597656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>
            <a:stCxn id="28" idx="3"/>
          </p:cNvCxnSpPr>
          <p:nvPr/>
        </p:nvCxnSpPr>
        <p:spPr>
          <a:xfrm flipV="1">
            <a:off x="261505" y="6101791"/>
            <a:ext cx="2002088" cy="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1699" y="5765467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601483" y="455770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2" name="Rechteck 31"/>
          <p:cNvSpPr/>
          <p:nvPr/>
        </p:nvSpPr>
        <p:spPr>
          <a:xfrm>
            <a:off x="3313276" y="5462985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13276" y="4862766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2324300" y="620406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2983159" y="575761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36" name="Gerade Verbindung mit Pfeil 35"/>
          <p:cNvCxnSpPr>
            <a:stCxn id="32" idx="0"/>
            <a:endCxn id="33" idx="2"/>
          </p:cNvCxnSpPr>
          <p:nvPr/>
        </p:nvCxnSpPr>
        <p:spPr>
          <a:xfrm flipV="1">
            <a:off x="3440814" y="5117844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2"/>
            <a:endCxn id="6" idx="0"/>
          </p:cNvCxnSpPr>
          <p:nvPr/>
        </p:nvCxnSpPr>
        <p:spPr>
          <a:xfrm>
            <a:off x="6936314" y="5231770"/>
            <a:ext cx="20" cy="128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671927" y="2193553"/>
            <a:ext cx="2905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copy </a:t>
            </a:r>
            <a:r>
              <a:rPr lang="en-US" dirty="0" err="1">
                <a:latin typeface="Comic Sans MS" panose="030F0702030302020204" pitchFamily="66" charset="0"/>
              </a:rPr>
              <a:t>ros</a:t>
            </a:r>
            <a:r>
              <a:rPr lang="en-US" dirty="0">
                <a:latin typeface="Comic Sans MS" panose="030F0702030302020204" pitchFamily="66" charset="0"/>
              </a:rPr>
              <a:t> connection from super component</a:t>
            </a:r>
          </a:p>
        </p:txBody>
      </p:sp>
      <p:cxnSp>
        <p:nvCxnSpPr>
          <p:cNvPr id="39" name="Gekrümmte Verbindung 38"/>
          <p:cNvCxnSpPr>
            <a:stCxn id="38" idx="3"/>
            <a:endCxn id="13" idx="0"/>
          </p:cNvCxnSpPr>
          <p:nvPr/>
        </p:nvCxnSpPr>
        <p:spPr>
          <a:xfrm>
            <a:off x="4577397" y="2485941"/>
            <a:ext cx="1610471" cy="216838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krümmte Verbindung 39"/>
          <p:cNvCxnSpPr>
            <a:stCxn id="38" idx="3"/>
            <a:endCxn id="14" idx="0"/>
          </p:cNvCxnSpPr>
          <p:nvPr/>
        </p:nvCxnSpPr>
        <p:spPr>
          <a:xfrm>
            <a:off x="4577397" y="2485941"/>
            <a:ext cx="1610541" cy="650162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krümmte Verbindung 40"/>
          <p:cNvCxnSpPr>
            <a:stCxn id="38" idx="3"/>
            <a:endCxn id="8" idx="0"/>
          </p:cNvCxnSpPr>
          <p:nvPr/>
        </p:nvCxnSpPr>
        <p:spPr>
          <a:xfrm>
            <a:off x="4577397" y="2485941"/>
            <a:ext cx="2358917" cy="2490753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krümmte Verbindung 41"/>
          <p:cNvCxnSpPr>
            <a:stCxn id="38" idx="3"/>
            <a:endCxn id="27" idx="3"/>
          </p:cNvCxnSpPr>
          <p:nvPr/>
        </p:nvCxnSpPr>
        <p:spPr>
          <a:xfrm flipH="1">
            <a:off x="2518669" y="2485941"/>
            <a:ext cx="2058728" cy="3599224"/>
          </a:xfrm>
          <a:prstGeom prst="curvedConnector3">
            <a:avLst>
              <a:gd name="adj1" fmla="val -1207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feld 42"/>
          <p:cNvSpPr txBox="1"/>
          <p:nvPr/>
        </p:nvSpPr>
        <p:spPr>
          <a:xfrm>
            <a:off x="4866235" y="5835814"/>
            <a:ext cx="251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generate </a:t>
            </a:r>
            <a:r>
              <a:rPr lang="en-US" sz="1600" i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ros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 connection</a:t>
            </a:r>
          </a:p>
        </p:txBody>
      </p:sp>
      <p:cxnSp>
        <p:nvCxnSpPr>
          <p:cNvPr id="44" name="Gekrümmte Verbindung 43"/>
          <p:cNvCxnSpPr>
            <a:stCxn id="43" idx="0"/>
            <a:endCxn id="12" idx="2"/>
          </p:cNvCxnSpPr>
          <p:nvPr/>
        </p:nvCxnSpPr>
        <p:spPr>
          <a:xfrm rot="16200000" flipV="1">
            <a:off x="4643923" y="4355785"/>
            <a:ext cx="1655111" cy="13049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krümmte Verbindung 44"/>
          <p:cNvCxnSpPr>
            <a:stCxn id="43" idx="0"/>
            <a:endCxn id="15" idx="2"/>
          </p:cNvCxnSpPr>
          <p:nvPr/>
        </p:nvCxnSpPr>
        <p:spPr>
          <a:xfrm rot="5400000" flipH="1" flipV="1">
            <a:off x="5334281" y="4979291"/>
            <a:ext cx="1646192" cy="6685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265983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EMAM </a:t>
            </a:r>
            <a:r>
              <a:rPr lang="de-DE" dirty="0" err="1" smtClean="0"/>
              <a:t>Diagram</a:t>
            </a:r>
            <a:r>
              <a:rPr lang="de-DE" dirty="0" smtClean="0"/>
              <a:t> + Port </a:t>
            </a:r>
            <a:r>
              <a:rPr lang="de-DE" dirty="0" err="1" smtClean="0"/>
              <a:t>Tagging</a:t>
            </a:r>
            <a:endParaRPr lang="de-DE" dirty="0"/>
          </a:p>
        </p:txBody>
      </p:sp>
      <p:sp>
        <p:nvSpPr>
          <p:cNvPr id="4" name="CustomShape 2"/>
          <p:cNvSpPr/>
          <p:nvPr/>
        </p:nvSpPr>
        <p:spPr>
          <a:xfrm>
            <a:off x="130926" y="2172003"/>
            <a:ext cx="8772007" cy="44949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TrajectorySystem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620" y="2707268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hteck 5"/>
          <p:cNvSpPr/>
          <p:nvPr/>
        </p:nvSpPr>
        <p:spPr>
          <a:xfrm rot="60000">
            <a:off x="6806570" y="652001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stomShape 2"/>
          <p:cNvSpPr/>
          <p:nvPr/>
        </p:nvSpPr>
        <p:spPr>
          <a:xfrm>
            <a:off x="6184350" y="2279485"/>
            <a:ext cx="1680649" cy="283835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Planner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08776" y="497669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stomShape 2"/>
          <p:cNvSpPr/>
          <p:nvPr/>
        </p:nvSpPr>
        <p:spPr>
          <a:xfrm>
            <a:off x="2388042" y="5598532"/>
            <a:ext cx="2425329" cy="1004932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Filter</a:t>
            </a:r>
          </a:p>
        </p:txBody>
      </p:sp>
      <p:sp>
        <p:nvSpPr>
          <p:cNvPr id="10" name="CustomShape 2"/>
          <p:cNvSpPr/>
          <p:nvPr/>
        </p:nvSpPr>
        <p:spPr>
          <a:xfrm>
            <a:off x="2391131" y="3583992"/>
            <a:ext cx="2422238" cy="142554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/>
          <a:lstStyle/>
          <a:p>
            <a:pPr>
              <a:lnSpc>
                <a:spcPct val="100000"/>
              </a:lnSpc>
            </a:pPr>
            <a:r>
              <a:rPr lang="de-DE" sz="1600" b="1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ObstacleDetection</a:t>
            </a:r>
            <a:endParaRPr lang="de-DE" b="1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ourier New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429" y="313610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691464" y="3925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6060330" y="2702779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/>
          <p:cNvSpPr/>
          <p:nvPr/>
        </p:nvSpPr>
        <p:spPr>
          <a:xfrm>
            <a:off x="6060400" y="3136103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/>
          <p:cNvSpPr/>
          <p:nvPr/>
        </p:nvSpPr>
        <p:spPr>
          <a:xfrm>
            <a:off x="6063266" y="3934546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Gerade Verbindung mit Pfeil 15"/>
          <p:cNvCxnSpPr>
            <a:stCxn id="11" idx="3"/>
            <a:endCxn id="14" idx="1"/>
          </p:cNvCxnSpPr>
          <p:nvPr/>
        </p:nvCxnSpPr>
        <p:spPr>
          <a:xfrm>
            <a:off x="261507" y="3263641"/>
            <a:ext cx="579889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stCxn id="12" idx="3"/>
            <a:endCxn id="15" idx="1"/>
          </p:cNvCxnSpPr>
          <p:nvPr/>
        </p:nvCxnSpPr>
        <p:spPr>
          <a:xfrm>
            <a:off x="4946540" y="4053167"/>
            <a:ext cx="1116726" cy="89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/>
          <p:cNvCxnSpPr>
            <a:stCxn id="5" idx="3"/>
            <a:endCxn id="13" idx="1"/>
          </p:cNvCxnSpPr>
          <p:nvPr/>
        </p:nvCxnSpPr>
        <p:spPr>
          <a:xfrm flipV="1">
            <a:off x="262696" y="2830319"/>
            <a:ext cx="5797634" cy="44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/>
          <p:cNvSpPr txBox="1"/>
          <p:nvPr/>
        </p:nvSpPr>
        <p:spPr>
          <a:xfrm>
            <a:off x="278027" y="2503345"/>
            <a:ext cx="9300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map:Map</a:t>
            </a:r>
            <a:endParaRPr lang="en-US" sz="1400" dirty="0"/>
          </a:p>
        </p:txBody>
      </p:sp>
      <p:sp>
        <p:nvSpPr>
          <p:cNvPr id="20" name="Textfeld 19"/>
          <p:cNvSpPr txBox="1"/>
          <p:nvPr/>
        </p:nvSpPr>
        <p:spPr>
          <a:xfrm>
            <a:off x="2903797" y="3896677"/>
            <a:ext cx="17876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obstacles:Obstacles</a:t>
            </a:r>
            <a:endParaRPr lang="en-US" sz="1400" dirty="0"/>
          </a:p>
        </p:txBody>
      </p:sp>
      <p:sp>
        <p:nvSpPr>
          <p:cNvPr id="21" name="Textfeld 20"/>
          <p:cNvSpPr txBox="1"/>
          <p:nvPr/>
        </p:nvSpPr>
        <p:spPr>
          <a:xfrm>
            <a:off x="6308559" y="3082030"/>
            <a:ext cx="13099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posIn:Position</a:t>
            </a:r>
            <a:endParaRPr lang="en-US" sz="1400" dirty="0"/>
          </a:p>
        </p:txBody>
      </p:sp>
      <p:sp>
        <p:nvSpPr>
          <p:cNvPr id="22" name="Textfeld 21"/>
          <p:cNvSpPr txBox="1"/>
          <p:nvPr/>
        </p:nvSpPr>
        <p:spPr>
          <a:xfrm>
            <a:off x="6252546" y="3872740"/>
            <a:ext cx="1468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obsIn:Obstacles</a:t>
            </a:r>
            <a:endParaRPr lang="en-US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71210" y="2955123"/>
            <a:ext cx="11608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pos:Position</a:t>
            </a:r>
            <a:endParaRPr lang="en-US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6268787" y="2639783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mapIn:Map</a:t>
            </a:r>
            <a:endParaRPr lang="en-US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244779" y="4650705"/>
            <a:ext cx="15597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trajOut:Trajectory</a:t>
            </a:r>
            <a:endParaRPr lang="en-US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7018777" y="6365858"/>
            <a:ext cx="19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desiredTraj:Trajectory</a:t>
            </a:r>
            <a:endParaRPr lang="en-US" sz="1400" dirty="0"/>
          </a:p>
        </p:txBody>
      </p:sp>
      <p:sp>
        <p:nvSpPr>
          <p:cNvPr id="27" name="Rechteck 26"/>
          <p:cNvSpPr/>
          <p:nvPr/>
        </p:nvSpPr>
        <p:spPr>
          <a:xfrm>
            <a:off x="2263593" y="5957627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hteck 27"/>
          <p:cNvSpPr/>
          <p:nvPr/>
        </p:nvSpPr>
        <p:spPr>
          <a:xfrm>
            <a:off x="6429" y="5976563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Gerade Verbindung mit Pfeil 28"/>
          <p:cNvCxnSpPr>
            <a:stCxn id="28" idx="3"/>
          </p:cNvCxnSpPr>
          <p:nvPr/>
        </p:nvCxnSpPr>
        <p:spPr>
          <a:xfrm flipV="1">
            <a:off x="261505" y="6101791"/>
            <a:ext cx="2002088" cy="2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271699" y="5765467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1" name="Textfeld 30"/>
          <p:cNvSpPr txBox="1"/>
          <p:nvPr/>
        </p:nvSpPr>
        <p:spPr>
          <a:xfrm>
            <a:off x="2601483" y="455770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senSig:SensorSignal</a:t>
            </a:r>
            <a:endParaRPr lang="en-US" sz="1400" dirty="0"/>
          </a:p>
        </p:txBody>
      </p:sp>
      <p:sp>
        <p:nvSpPr>
          <p:cNvPr id="32" name="Rechteck 31"/>
          <p:cNvSpPr/>
          <p:nvPr/>
        </p:nvSpPr>
        <p:spPr>
          <a:xfrm>
            <a:off x="3313276" y="5462985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hteck 32"/>
          <p:cNvSpPr/>
          <p:nvPr/>
        </p:nvSpPr>
        <p:spPr>
          <a:xfrm>
            <a:off x="3313276" y="4862766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feld 33"/>
          <p:cNvSpPr txBox="1"/>
          <p:nvPr/>
        </p:nvSpPr>
        <p:spPr>
          <a:xfrm>
            <a:off x="2324300" y="6204067"/>
            <a:ext cx="1678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sigIn:SensorSignal</a:t>
            </a:r>
            <a:endParaRPr lang="en-US" sz="1400" dirty="0"/>
          </a:p>
        </p:txBody>
      </p:sp>
      <p:sp>
        <p:nvSpPr>
          <p:cNvPr id="35" name="Textfeld 34"/>
          <p:cNvSpPr txBox="1"/>
          <p:nvPr/>
        </p:nvSpPr>
        <p:spPr>
          <a:xfrm>
            <a:off x="2983159" y="5757617"/>
            <a:ext cx="18181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sigOut:SensorSignal</a:t>
            </a:r>
            <a:endParaRPr lang="en-US" sz="1400" dirty="0"/>
          </a:p>
        </p:txBody>
      </p:sp>
      <p:cxnSp>
        <p:nvCxnSpPr>
          <p:cNvPr id="36" name="Gerade Verbindung mit Pfeil 35"/>
          <p:cNvCxnSpPr>
            <a:stCxn id="32" idx="0"/>
            <a:endCxn id="33" idx="2"/>
          </p:cNvCxnSpPr>
          <p:nvPr/>
        </p:nvCxnSpPr>
        <p:spPr>
          <a:xfrm flipV="1">
            <a:off x="3440814" y="5117844"/>
            <a:ext cx="0" cy="345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8" idx="2"/>
            <a:endCxn id="6" idx="0"/>
          </p:cNvCxnSpPr>
          <p:nvPr/>
        </p:nvCxnSpPr>
        <p:spPr>
          <a:xfrm>
            <a:off x="6936314" y="5231770"/>
            <a:ext cx="20" cy="12882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feld 37"/>
          <p:cNvSpPr txBox="1"/>
          <p:nvPr/>
        </p:nvSpPr>
        <p:spPr>
          <a:xfrm>
            <a:off x="1671927" y="2193553"/>
            <a:ext cx="290547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r"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dirty="0">
                <a:latin typeface="Comic Sans MS" panose="030F0702030302020204" pitchFamily="66" charset="0"/>
              </a:rPr>
              <a:t>copy </a:t>
            </a:r>
            <a:r>
              <a:rPr lang="en-US" dirty="0" err="1">
                <a:latin typeface="Comic Sans MS" panose="030F0702030302020204" pitchFamily="66" charset="0"/>
              </a:rPr>
              <a:t>ros</a:t>
            </a:r>
            <a:r>
              <a:rPr lang="en-US" dirty="0">
                <a:latin typeface="Comic Sans MS" panose="030F0702030302020204" pitchFamily="66" charset="0"/>
              </a:rPr>
              <a:t> connection from super component</a:t>
            </a:r>
          </a:p>
        </p:txBody>
      </p:sp>
      <p:cxnSp>
        <p:nvCxnSpPr>
          <p:cNvPr id="39" name="Gekrümmte Verbindung 38"/>
          <p:cNvCxnSpPr>
            <a:stCxn id="38" idx="3"/>
            <a:endCxn id="13" idx="0"/>
          </p:cNvCxnSpPr>
          <p:nvPr/>
        </p:nvCxnSpPr>
        <p:spPr>
          <a:xfrm>
            <a:off x="4577397" y="2485941"/>
            <a:ext cx="1610471" cy="216838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Gekrümmte Verbindung 39"/>
          <p:cNvCxnSpPr>
            <a:stCxn id="38" idx="3"/>
            <a:endCxn id="14" idx="0"/>
          </p:cNvCxnSpPr>
          <p:nvPr/>
        </p:nvCxnSpPr>
        <p:spPr>
          <a:xfrm>
            <a:off x="4577397" y="2485941"/>
            <a:ext cx="1610541" cy="650162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1" name="Gekrümmte Verbindung 40"/>
          <p:cNvCxnSpPr>
            <a:stCxn id="38" idx="3"/>
            <a:endCxn id="8" idx="0"/>
          </p:cNvCxnSpPr>
          <p:nvPr/>
        </p:nvCxnSpPr>
        <p:spPr>
          <a:xfrm>
            <a:off x="4577397" y="2485941"/>
            <a:ext cx="2358917" cy="2490753"/>
          </a:xfrm>
          <a:prstGeom prst="curvedConnector2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Gekrümmte Verbindung 41"/>
          <p:cNvCxnSpPr>
            <a:stCxn id="38" idx="3"/>
            <a:endCxn id="27" idx="3"/>
          </p:cNvCxnSpPr>
          <p:nvPr/>
        </p:nvCxnSpPr>
        <p:spPr>
          <a:xfrm flipH="1">
            <a:off x="2518669" y="2485941"/>
            <a:ext cx="2058728" cy="3599224"/>
          </a:xfrm>
          <a:prstGeom prst="curvedConnector3">
            <a:avLst>
              <a:gd name="adj1" fmla="val -1207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Textfeld 42"/>
          <p:cNvSpPr txBox="1"/>
          <p:nvPr/>
        </p:nvSpPr>
        <p:spPr>
          <a:xfrm>
            <a:off x="4866235" y="5835814"/>
            <a:ext cx="25154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generate </a:t>
            </a:r>
            <a:r>
              <a:rPr lang="en-US" sz="1600" i="1" dirty="0" err="1">
                <a:solidFill>
                  <a:srgbClr val="00B0F0"/>
                </a:solidFill>
                <a:latin typeface="Comic Sans MS" panose="030F0702030302020204" pitchFamily="66" charset="0"/>
              </a:rPr>
              <a:t>ros</a:t>
            </a:r>
            <a:r>
              <a:rPr lang="en-US" sz="1600" i="1" dirty="0">
                <a:solidFill>
                  <a:srgbClr val="00B0F0"/>
                </a:solidFill>
                <a:latin typeface="Comic Sans MS" panose="030F0702030302020204" pitchFamily="66" charset="0"/>
              </a:rPr>
              <a:t> connection</a:t>
            </a:r>
          </a:p>
        </p:txBody>
      </p:sp>
      <p:cxnSp>
        <p:nvCxnSpPr>
          <p:cNvPr id="44" name="Gekrümmte Verbindung 43"/>
          <p:cNvCxnSpPr>
            <a:stCxn id="43" idx="0"/>
            <a:endCxn id="12" idx="2"/>
          </p:cNvCxnSpPr>
          <p:nvPr/>
        </p:nvCxnSpPr>
        <p:spPr>
          <a:xfrm rot="16200000" flipV="1">
            <a:off x="4643923" y="4355785"/>
            <a:ext cx="1655111" cy="1304948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Gekrümmte Verbindung 44"/>
          <p:cNvCxnSpPr>
            <a:stCxn id="43" idx="0"/>
            <a:endCxn id="15" idx="2"/>
          </p:cNvCxnSpPr>
          <p:nvPr/>
        </p:nvCxnSpPr>
        <p:spPr>
          <a:xfrm rot="5400000" flipH="1" flipV="1">
            <a:off x="5334281" y="4979291"/>
            <a:ext cx="1646192" cy="66854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Rechteck 45"/>
          <p:cNvSpPr/>
          <p:nvPr/>
        </p:nvSpPr>
        <p:spPr>
          <a:xfrm>
            <a:off x="130926" y="1238491"/>
            <a:ext cx="255076" cy="2550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hteck 46"/>
          <p:cNvSpPr/>
          <p:nvPr/>
        </p:nvSpPr>
        <p:spPr>
          <a:xfrm>
            <a:off x="130926" y="1551754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hteck 47"/>
          <p:cNvSpPr/>
          <p:nvPr/>
        </p:nvSpPr>
        <p:spPr>
          <a:xfrm>
            <a:off x="133544" y="1865011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feld 48"/>
          <p:cNvSpPr txBox="1"/>
          <p:nvPr/>
        </p:nvSpPr>
        <p:spPr>
          <a:xfrm>
            <a:off x="478198" y="1196752"/>
            <a:ext cx="19303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normal EMAM-Port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478195" y="1501957"/>
            <a:ext cx="55595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EMAM-Port with incomplete </a:t>
            </a:r>
            <a:r>
              <a:rPr lang="en-US" sz="1600" dirty="0" err="1"/>
              <a:t>ros</a:t>
            </a:r>
            <a:r>
              <a:rPr lang="en-US" sz="1600" dirty="0"/>
              <a:t> </a:t>
            </a:r>
            <a:r>
              <a:rPr lang="en-US" sz="1600" dirty="0" smtClean="0"/>
              <a:t>info(no </a:t>
            </a:r>
            <a:r>
              <a:rPr lang="en-US" sz="1600" dirty="0"/>
              <a:t>topic name or type)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78197" y="1826721"/>
            <a:ext cx="32880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EMAM-Port with complete </a:t>
            </a:r>
            <a:r>
              <a:rPr lang="en-US" sz="1600" dirty="0" err="1"/>
              <a:t>ros</a:t>
            </a:r>
            <a:r>
              <a:rPr lang="en-US" sz="1600" dirty="0"/>
              <a:t> </a:t>
            </a:r>
            <a:r>
              <a:rPr lang="en-US" sz="1600" dirty="0" smtClean="0"/>
              <a:t>info</a:t>
            </a:r>
            <a:endParaRPr lang="en-US" sz="1600" dirty="0"/>
          </a:p>
        </p:txBody>
      </p:sp>
      <p:sp>
        <p:nvSpPr>
          <p:cNvPr id="52" name="Rechteck 51"/>
          <p:cNvSpPr/>
          <p:nvPr/>
        </p:nvSpPr>
        <p:spPr>
          <a:xfrm>
            <a:off x="2130476" y="3513243"/>
            <a:ext cx="3004105" cy="3245473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hteck 52"/>
          <p:cNvSpPr/>
          <p:nvPr/>
        </p:nvSpPr>
        <p:spPr>
          <a:xfrm>
            <a:off x="5962493" y="2195306"/>
            <a:ext cx="2065891" cy="3147969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Tagging</a:t>
            </a:r>
            <a:r>
              <a:rPr lang="de-DE" dirty="0" smtClean="0"/>
              <a:t> Model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9587"/>
              </p:ext>
            </p:extLst>
          </p:nvPr>
        </p:nvGraphicFramePr>
        <p:xfrm>
          <a:off x="165565" y="1323197"/>
          <a:ext cx="8945880" cy="3865911"/>
        </p:xfrm>
        <a:graphic>
          <a:graphicData uri="http://schemas.openxmlformats.org/drawingml/2006/table">
            <a:tbl>
              <a:tblPr/>
              <a:tblGrid>
                <a:gridCol w="19957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4630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09469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5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RosTags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{</a:t>
                      </a: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905267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kern="1200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endParaRPr kumimoji="0" lang="en-US" altLang="de-DE" sz="15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trajectorySystem.map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endParaRPr lang="en-US" sz="16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{topic= (name=/map, type=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struct_msgs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/Map)};</a:t>
                      </a:r>
                    </a:p>
                    <a:p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640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trajectorySystem.desiredTraj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</a:p>
                    <a:p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{topic= (name=/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desiredMotion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type=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struct_msgs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/Trajectory)};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54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96532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trajectorySystem.planner.mapIn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8774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5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tag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trajectorySystem.planner.obsIn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with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="1" baseline="0" dirty="0" err="1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RosConnection</a:t>
                      </a:r>
                      <a:r>
                        <a:rPr lang="en-US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</a:t>
                      </a:r>
                      <a:endParaRPr lang="en-US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7548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de-DE" sz="1500" b="1" i="0" u="none" strike="noStrike" cap="none" normalizeH="0" baseline="30000" dirty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5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6</a:t>
                      </a:r>
                      <a:endParaRPr kumimoji="0" lang="en-US" altLang="de-DE" sz="15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[...]}</a:t>
                      </a:r>
                      <a:endParaRPr lang="en-US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788096"/>
              </p:ext>
            </p:extLst>
          </p:nvPr>
        </p:nvGraphicFramePr>
        <p:xfrm>
          <a:off x="157945" y="5195509"/>
          <a:ext cx="8953500" cy="1251100"/>
        </p:xfrm>
        <a:graphic>
          <a:graphicData uri="http://schemas.openxmlformats.org/drawingml/2006/table">
            <a:tbl>
              <a:tblPr/>
              <a:tblGrid>
                <a:gridCol w="199741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7537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1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sz="16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struct</a:t>
                      </a:r>
                      <a:r>
                        <a:rPr kumimoji="0" lang="en-US" sz="16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Position{  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kern="1200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2</a:t>
                      </a:r>
                      <a:endParaRPr kumimoji="0" lang="en-US" altLang="de-DE" sz="1600" b="1" i="0" u="none" strike="noStrike" kern="1200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</a:p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-90°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0.000001°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90°  )  longitude;</a:t>
                      </a: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3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-180°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0.000001° : 180°) latitude;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47616"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de-DE" sz="1600" b="1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4</a:t>
                      </a:r>
                      <a:endParaRPr kumimoji="0" lang="en-US" altLang="de-DE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marL="7974" marR="7974" marT="7975" marB="0" anchor="b" horzOverflow="overflow">
                    <a:lnL>
                      <a:noFill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Q     ( -10km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10cm</a:t>
                      </a:r>
                      <a:r>
                        <a:rPr lang="en-US" sz="16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10km) altitude;}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7974" marR="7974" marT="7975" marB="0" anchor="ctr" horzOverflow="overflow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6" name="Textfeld 3"/>
          <p:cNvSpPr txBox="1">
            <a:spLocks noChangeArrowheads="1"/>
          </p:cNvSpPr>
          <p:nvPr/>
        </p:nvSpPr>
        <p:spPr bwMode="auto">
          <a:xfrm>
            <a:off x="948795" y="3824125"/>
            <a:ext cx="477012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 err="1">
                <a:latin typeface="Comic Sans MS" panose="030F0702030302020204" pitchFamily="66" charset="0"/>
              </a:rPr>
              <a:t>RosConnection</a:t>
            </a:r>
            <a:r>
              <a:rPr lang="en-US" altLang="de-DE" i="0" dirty="0">
                <a:latin typeface="Comic Sans MS" panose="030F0702030302020204" pitchFamily="66" charset="0"/>
              </a:rPr>
              <a:t> with incomplete information(     )</a:t>
            </a:r>
          </a:p>
        </p:txBody>
      </p:sp>
      <p:sp>
        <p:nvSpPr>
          <p:cNvPr id="7" name="Rechteck 6"/>
          <p:cNvSpPr/>
          <p:nvPr/>
        </p:nvSpPr>
        <p:spPr>
          <a:xfrm>
            <a:off x="5189379" y="3880175"/>
            <a:ext cx="255076" cy="255076"/>
          </a:xfrm>
          <a:prstGeom prst="rect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feld 3"/>
          <p:cNvSpPr txBox="1">
            <a:spLocks noChangeArrowheads="1"/>
          </p:cNvSpPr>
          <p:nvPr/>
        </p:nvSpPr>
        <p:spPr bwMode="auto">
          <a:xfrm>
            <a:off x="1624090" y="1289145"/>
            <a:ext cx="25038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tagged symbol</a:t>
            </a:r>
          </a:p>
        </p:txBody>
      </p:sp>
      <p:sp>
        <p:nvSpPr>
          <p:cNvPr id="9" name="Textfeld 3"/>
          <p:cNvSpPr txBox="1">
            <a:spLocks noChangeArrowheads="1"/>
          </p:cNvSpPr>
          <p:nvPr/>
        </p:nvSpPr>
        <p:spPr bwMode="auto">
          <a:xfrm>
            <a:off x="1215133" y="5319495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min value</a:t>
            </a:r>
          </a:p>
        </p:txBody>
      </p:sp>
      <p:sp>
        <p:nvSpPr>
          <p:cNvPr id="10" name="Textfeld 3"/>
          <p:cNvSpPr txBox="1">
            <a:spLocks noChangeArrowheads="1"/>
          </p:cNvSpPr>
          <p:nvPr/>
        </p:nvSpPr>
        <p:spPr bwMode="auto">
          <a:xfrm>
            <a:off x="2238752" y="5314703"/>
            <a:ext cx="113283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step size</a:t>
            </a:r>
          </a:p>
        </p:txBody>
      </p:sp>
      <p:sp>
        <p:nvSpPr>
          <p:cNvPr id="11" name="Textfeld 3"/>
          <p:cNvSpPr txBox="1">
            <a:spLocks noChangeArrowheads="1"/>
          </p:cNvSpPr>
          <p:nvPr/>
        </p:nvSpPr>
        <p:spPr bwMode="auto">
          <a:xfrm>
            <a:off x="3488430" y="5314703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r"/>
            <a:r>
              <a:rPr lang="en-US" altLang="de-DE" i="0" dirty="0">
                <a:latin typeface="Comic Sans MS" panose="030F0702030302020204" pitchFamily="66" charset="0"/>
              </a:rPr>
              <a:t>max value</a:t>
            </a:r>
          </a:p>
        </p:txBody>
      </p:sp>
      <p:sp>
        <p:nvSpPr>
          <p:cNvPr id="12" name="Textfeld 3"/>
          <p:cNvSpPr txBox="1">
            <a:spLocks noChangeArrowheads="1"/>
          </p:cNvSpPr>
          <p:nvPr/>
        </p:nvSpPr>
        <p:spPr bwMode="auto">
          <a:xfrm>
            <a:off x="4897960" y="1299988"/>
            <a:ext cx="14863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 type</a:t>
            </a:r>
          </a:p>
        </p:txBody>
      </p:sp>
      <p:sp>
        <p:nvSpPr>
          <p:cNvPr id="13" name="Textfeld 3"/>
          <p:cNvSpPr txBox="1">
            <a:spLocks noChangeArrowheads="1"/>
          </p:cNvSpPr>
          <p:nvPr/>
        </p:nvSpPr>
        <p:spPr bwMode="auto">
          <a:xfrm>
            <a:off x="7029537" y="1846806"/>
            <a:ext cx="11201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tag value</a:t>
            </a:r>
          </a:p>
        </p:txBody>
      </p:sp>
      <p:sp>
        <p:nvSpPr>
          <p:cNvPr id="14" name="Textfeld 3"/>
          <p:cNvSpPr txBox="1">
            <a:spLocks noChangeArrowheads="1"/>
          </p:cNvSpPr>
          <p:nvPr/>
        </p:nvSpPr>
        <p:spPr bwMode="auto">
          <a:xfrm>
            <a:off x="948795" y="2667701"/>
            <a:ext cx="57912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 err="1">
                <a:latin typeface="Comic Sans MS" panose="030F0702030302020204" pitchFamily="66" charset="0"/>
              </a:rPr>
              <a:t>RosConnection</a:t>
            </a:r>
            <a:r>
              <a:rPr lang="en-US" altLang="de-DE" i="0" dirty="0">
                <a:latin typeface="Comic Sans MS" panose="030F0702030302020204" pitchFamily="66" charset="0"/>
              </a:rPr>
              <a:t> with complete information(     </a:t>
            </a:r>
            <a:r>
              <a:rPr lang="en-US" altLang="de-DE" i="0" dirty="0" smtClean="0">
                <a:latin typeface="Comic Sans MS" panose="030F0702030302020204" pitchFamily="66" charset="0"/>
              </a:rPr>
              <a:t>)  </a:t>
            </a:r>
            <a:endParaRPr lang="en-US" altLang="de-DE" i="0" dirty="0">
              <a:latin typeface="Comic Sans MS" panose="030F0702030302020204" pitchFamily="66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5030961" y="2720046"/>
            <a:ext cx="255076" cy="2550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feld 3"/>
          <p:cNvSpPr txBox="1">
            <a:spLocks noChangeArrowheads="1"/>
          </p:cNvSpPr>
          <p:nvPr/>
        </p:nvSpPr>
        <p:spPr bwMode="auto">
          <a:xfrm>
            <a:off x="424921" y="5314703"/>
            <a:ext cx="61174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r>
              <a:rPr lang="en-US" altLang="de-DE" i="0" dirty="0">
                <a:latin typeface="Comic Sans MS" panose="030F0702030302020204" pitchFamily="66" charset="0"/>
              </a:rPr>
              <a:t>type</a:t>
            </a:r>
          </a:p>
        </p:txBody>
      </p:sp>
      <p:sp>
        <p:nvSpPr>
          <p:cNvPr id="17" name="Textfeld 3"/>
          <p:cNvSpPr txBox="1">
            <a:spLocks noChangeArrowheads="1"/>
          </p:cNvSpPr>
          <p:nvPr/>
        </p:nvSpPr>
        <p:spPr bwMode="auto">
          <a:xfrm>
            <a:off x="4810871" y="5314703"/>
            <a:ext cx="11328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i="0" dirty="0">
                <a:latin typeface="Comic Sans MS" panose="030F0702030302020204" pitchFamily="66" charset="0"/>
              </a:rPr>
              <a:t>name</a:t>
            </a:r>
          </a:p>
        </p:txBody>
      </p:sp>
      <p:sp>
        <p:nvSpPr>
          <p:cNvPr id="18" name="Geschweifte Klammer rechts 17"/>
          <p:cNvSpPr/>
          <p:nvPr/>
        </p:nvSpPr>
        <p:spPr bwMode="auto">
          <a:xfrm rot="16200000">
            <a:off x="1691612" y="5396080"/>
            <a:ext cx="233355" cy="652916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19" name="Geschweifte Klammer rechts 18"/>
          <p:cNvSpPr/>
          <p:nvPr/>
        </p:nvSpPr>
        <p:spPr bwMode="auto">
          <a:xfrm rot="16200000">
            <a:off x="2810483" y="5130745"/>
            <a:ext cx="233355" cy="1158375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0" name="Geschweifte Klammer rechts 19"/>
          <p:cNvSpPr/>
          <p:nvPr/>
        </p:nvSpPr>
        <p:spPr bwMode="auto">
          <a:xfrm rot="16200000">
            <a:off x="3938175" y="5396080"/>
            <a:ext cx="233355" cy="652916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1" name="Geschweifte Klammer rechts 20"/>
          <p:cNvSpPr/>
          <p:nvPr/>
        </p:nvSpPr>
        <p:spPr bwMode="auto">
          <a:xfrm rot="16200000">
            <a:off x="550449" y="5596173"/>
            <a:ext cx="233355" cy="252730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sp>
        <p:nvSpPr>
          <p:cNvPr id="22" name="Geschweifte Klammer rechts 21"/>
          <p:cNvSpPr/>
          <p:nvPr/>
        </p:nvSpPr>
        <p:spPr bwMode="auto">
          <a:xfrm rot="16200000">
            <a:off x="5290075" y="5102919"/>
            <a:ext cx="233355" cy="1191759"/>
          </a:xfrm>
          <a:prstGeom prst="rightBrace">
            <a:avLst/>
          </a:prstGeom>
          <a:noFill/>
          <a:ln w="9525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de-DE" sz="2400">
              <a:solidFill>
                <a:schemeClr val="bg1"/>
              </a:solidFill>
              <a:latin typeface="Arial" charset="0"/>
              <a:ea typeface="Microsoft YaHei" pitchFamily="32" charset="-122"/>
            </a:endParaRPr>
          </a:p>
        </p:txBody>
      </p:sp>
      <p:cxnSp>
        <p:nvCxnSpPr>
          <p:cNvPr id="23" name="Gekrümmte Verbindung 27"/>
          <p:cNvCxnSpPr>
            <a:stCxn id="13" idx="1"/>
          </p:cNvCxnSpPr>
          <p:nvPr/>
        </p:nvCxnSpPr>
        <p:spPr>
          <a:xfrm flipH="1">
            <a:off x="3371591" y="2016083"/>
            <a:ext cx="3657946" cy="161124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Gekrümmte Verbindung 27"/>
          <p:cNvCxnSpPr/>
          <p:nvPr/>
        </p:nvCxnSpPr>
        <p:spPr>
          <a:xfrm flipH="1">
            <a:off x="2623930" y="1597879"/>
            <a:ext cx="252100" cy="99995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5" name="Gekrümmte Verbindung 27"/>
          <p:cNvCxnSpPr/>
          <p:nvPr/>
        </p:nvCxnSpPr>
        <p:spPr>
          <a:xfrm flipH="1">
            <a:off x="5406752" y="1597771"/>
            <a:ext cx="196662" cy="118833"/>
          </a:xfrm>
          <a:prstGeom prst="straightConnector1">
            <a:avLst/>
          </a:prstGeom>
          <a:noFill/>
          <a:ln w="9525">
            <a:solidFill>
              <a:srgbClr val="00B0F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Bogen 25"/>
          <p:cNvSpPr/>
          <p:nvPr/>
        </p:nvSpPr>
        <p:spPr>
          <a:xfrm>
            <a:off x="819360" y="3024503"/>
            <a:ext cx="6505365" cy="170519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Bogen 26"/>
          <p:cNvSpPr/>
          <p:nvPr/>
        </p:nvSpPr>
        <p:spPr>
          <a:xfrm>
            <a:off x="819360" y="4172892"/>
            <a:ext cx="6505365" cy="170519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Gerader Verbinder 27"/>
          <p:cNvCxnSpPr/>
          <p:nvPr/>
        </p:nvCxnSpPr>
        <p:spPr>
          <a:xfrm flipV="1">
            <a:off x="4135113" y="4103832"/>
            <a:ext cx="0" cy="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/>
          <p:cNvCxnSpPr/>
          <p:nvPr/>
        </p:nvCxnSpPr>
        <p:spPr>
          <a:xfrm flipV="1">
            <a:off x="4132731" y="2952841"/>
            <a:ext cx="0" cy="69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Bogen 29"/>
          <p:cNvSpPr/>
          <p:nvPr/>
        </p:nvSpPr>
        <p:spPr>
          <a:xfrm>
            <a:off x="518792" y="2242575"/>
            <a:ext cx="5865481" cy="121564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Gerader Verbinder 30"/>
          <p:cNvCxnSpPr/>
          <p:nvPr/>
        </p:nvCxnSpPr>
        <p:spPr>
          <a:xfrm>
            <a:off x="3316569" y="2207386"/>
            <a:ext cx="0" cy="2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Bogen 31"/>
          <p:cNvSpPr/>
          <p:nvPr/>
        </p:nvSpPr>
        <p:spPr>
          <a:xfrm>
            <a:off x="857791" y="1752405"/>
            <a:ext cx="2831559" cy="89272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Gerader Verbinder 32"/>
          <p:cNvCxnSpPr/>
          <p:nvPr/>
        </p:nvCxnSpPr>
        <p:spPr>
          <a:xfrm>
            <a:off x="2271773" y="1759175"/>
            <a:ext cx="0" cy="25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Bogen 33"/>
          <p:cNvSpPr/>
          <p:nvPr/>
        </p:nvSpPr>
        <p:spPr>
          <a:xfrm>
            <a:off x="4343941" y="1772311"/>
            <a:ext cx="1955260" cy="74862"/>
          </a:xfrm>
          <a:prstGeom prst="arc">
            <a:avLst>
              <a:gd name="adj1" fmla="val 10825946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Gerader Verbinder 34"/>
          <p:cNvCxnSpPr/>
          <p:nvPr/>
        </p:nvCxnSpPr>
        <p:spPr>
          <a:xfrm>
            <a:off x="5319773" y="1750198"/>
            <a:ext cx="0" cy="232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/>
          <p:nvPr/>
        </p:nvCxnSpPr>
        <p:spPr>
          <a:xfrm>
            <a:off x="352839" y="6446935"/>
            <a:ext cx="8758605" cy="6401"/>
          </a:xfrm>
          <a:prstGeom prst="line">
            <a:avLst/>
          </a:prstGeom>
          <a:ln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832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Symbol </a:t>
            </a:r>
            <a:r>
              <a:rPr lang="de-DE" dirty="0" smtClean="0"/>
              <a:t>Table</a:t>
            </a:r>
            <a:endParaRPr lang="de-DE" dirty="0"/>
          </a:p>
        </p:txBody>
      </p:sp>
      <p:sp>
        <p:nvSpPr>
          <p:cNvPr id="197" name="CustomShape 2"/>
          <p:cNvSpPr/>
          <p:nvPr/>
        </p:nvSpPr>
        <p:spPr>
          <a:xfrm>
            <a:off x="3178915" y="1340768"/>
            <a:ext cx="1787329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trajectorySystem:ECIS</a:t>
            </a:r>
            <a:endParaRPr lang="de-DE" sz="1200" u="sng" spc="-1" dirty="0"/>
          </a:p>
        </p:txBody>
      </p:sp>
      <p:sp>
        <p:nvSpPr>
          <p:cNvPr id="198" name="CustomShape 2"/>
          <p:cNvSpPr/>
          <p:nvPr/>
        </p:nvSpPr>
        <p:spPr>
          <a:xfrm>
            <a:off x="3178914" y="1931664"/>
            <a:ext cx="1787328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spannedScope:Scope</a:t>
            </a:r>
            <a:endParaRPr lang="de-DE" sz="1200" u="sng" spc="-1" dirty="0"/>
          </a:p>
        </p:txBody>
      </p:sp>
      <p:sp>
        <p:nvSpPr>
          <p:cNvPr id="199" name="CustomShape 3"/>
          <p:cNvSpPr/>
          <p:nvPr/>
        </p:nvSpPr>
        <p:spPr>
          <a:xfrm>
            <a:off x="4536769" y="4141212"/>
            <a:ext cx="1713673" cy="6974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topicName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topicType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struct_msgs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36768" y="2703328"/>
            <a:ext cx="171367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map:PortSymbol</a:t>
            </a:r>
            <a:endParaRPr lang="de-DE" sz="1200" u="sng" spc="-1" dirty="0"/>
          </a:p>
        </p:txBody>
      </p:sp>
      <p:sp>
        <p:nvSpPr>
          <p:cNvPr id="201" name="CustomShape 2"/>
          <p:cNvSpPr/>
          <p:nvPr/>
        </p:nvSpPr>
        <p:spPr>
          <a:xfrm>
            <a:off x="4536770" y="3771946"/>
            <a:ext cx="1713673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02" name="CustomShape 3"/>
          <p:cNvSpPr/>
          <p:nvPr/>
        </p:nvSpPr>
        <p:spPr>
          <a:xfrm>
            <a:off x="4536768" y="3072596"/>
            <a:ext cx="1713672" cy="48008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69284" y="2701359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filter:ECIS</a:t>
            </a:r>
            <a:endParaRPr lang="de-DE" sz="1200" u="sng" spc="-1" dirty="0"/>
          </a:p>
        </p:txBody>
      </p:sp>
      <p:sp>
        <p:nvSpPr>
          <p:cNvPr id="204" name="CustomShape 2"/>
          <p:cNvSpPr/>
          <p:nvPr/>
        </p:nvSpPr>
        <p:spPr>
          <a:xfrm>
            <a:off x="7069726" y="2705272"/>
            <a:ext cx="124798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planner:ECIS</a:t>
            </a:r>
            <a:endParaRPr lang="de-DE" sz="1200" u="sng" spc="-1" dirty="0"/>
          </a:p>
        </p:txBody>
      </p:sp>
      <p:sp>
        <p:nvSpPr>
          <p:cNvPr id="205" name="CustomShape 2"/>
          <p:cNvSpPr/>
          <p:nvPr/>
        </p:nvSpPr>
        <p:spPr>
          <a:xfrm>
            <a:off x="201500" y="2703329"/>
            <a:ext cx="173230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obstacleDetection:ECIS</a:t>
            </a:r>
            <a:endParaRPr lang="de-DE" sz="1200" u="sng" spc="-1" dirty="0"/>
          </a:p>
        </p:txBody>
      </p:sp>
      <p:sp>
        <p:nvSpPr>
          <p:cNvPr id="206" name="CustomShape 2"/>
          <p:cNvSpPr/>
          <p:nvPr/>
        </p:nvSpPr>
        <p:spPr>
          <a:xfrm>
            <a:off x="443662" y="3338503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7" name="CustomShape 2"/>
          <p:cNvSpPr/>
          <p:nvPr/>
        </p:nvSpPr>
        <p:spPr>
          <a:xfrm>
            <a:off x="2469284" y="329225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8" name="CustomShape 2"/>
          <p:cNvSpPr/>
          <p:nvPr/>
        </p:nvSpPr>
        <p:spPr>
          <a:xfrm>
            <a:off x="7069727" y="3296168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9" name="CustomShape 2"/>
          <p:cNvSpPr/>
          <p:nvPr/>
        </p:nvSpPr>
        <p:spPr>
          <a:xfrm>
            <a:off x="245542" y="4023405"/>
            <a:ext cx="1647597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senSig:PortSymbol</a:t>
            </a:r>
            <a:endParaRPr lang="de-DE" sz="1200" u="sng" spc="-1" dirty="0"/>
          </a:p>
        </p:txBody>
      </p:sp>
      <p:sp>
        <p:nvSpPr>
          <p:cNvPr id="210" name="CustomShape 3"/>
          <p:cNvSpPr/>
          <p:nvPr/>
        </p:nvSpPr>
        <p:spPr>
          <a:xfrm>
            <a:off x="245542" y="4392675"/>
            <a:ext cx="1647597" cy="51636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7441" y="5343156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2" name="CustomShape 2"/>
          <p:cNvSpPr/>
          <p:nvPr/>
        </p:nvSpPr>
        <p:spPr>
          <a:xfrm>
            <a:off x="6909709" y="4060004"/>
            <a:ext cx="1567193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obsIn:PortSymbol</a:t>
            </a:r>
            <a:endParaRPr lang="de-DE" sz="1200" u="sng" spc="-1" dirty="0"/>
          </a:p>
        </p:txBody>
      </p:sp>
      <p:sp>
        <p:nvSpPr>
          <p:cNvPr id="213" name="CustomShape 3"/>
          <p:cNvSpPr/>
          <p:nvPr/>
        </p:nvSpPr>
        <p:spPr>
          <a:xfrm>
            <a:off x="6909709" y="4429272"/>
            <a:ext cx="1567193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Obstacles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69284" y="405803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sigOut:PortSymbol</a:t>
            </a:r>
            <a:endParaRPr lang="de-DE" sz="1200" u="sng" spc="-1" dirty="0"/>
          </a:p>
        </p:txBody>
      </p:sp>
      <p:sp>
        <p:nvSpPr>
          <p:cNvPr id="215" name="CustomShape 3"/>
          <p:cNvSpPr/>
          <p:nvPr/>
        </p:nvSpPr>
        <p:spPr>
          <a:xfrm>
            <a:off x="2469284" y="4427303"/>
            <a:ext cx="1723792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false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830123" y="5342334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7" name="CustomShape 2"/>
          <p:cNvSpPr/>
          <p:nvPr/>
        </p:nvSpPr>
        <p:spPr>
          <a:xfrm>
            <a:off x="2469286" y="5346019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cxnSp>
        <p:nvCxnSpPr>
          <p:cNvPr id="218" name="Gerade Verbindung mit Pfeil 217"/>
          <p:cNvCxnSpPr>
            <a:stCxn id="197" idx="2"/>
            <a:endCxn id="198" idx="0"/>
          </p:cNvCxnSpPr>
          <p:nvPr/>
        </p:nvCxnSpPr>
        <p:spPr>
          <a:xfrm>
            <a:off x="4072578" y="1710036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Gerade Verbindung mit Pfeil 109"/>
          <p:cNvCxnSpPr>
            <a:stCxn id="198" idx="2"/>
            <a:endCxn id="205" idx="0"/>
          </p:cNvCxnSpPr>
          <p:nvPr/>
        </p:nvCxnSpPr>
        <p:spPr>
          <a:xfrm rot="5400000">
            <a:off x="2368916" y="999666"/>
            <a:ext cx="402397" cy="3004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109"/>
          <p:cNvCxnSpPr>
            <a:stCxn id="198" idx="2"/>
            <a:endCxn id="204" idx="0"/>
          </p:cNvCxnSpPr>
          <p:nvPr/>
        </p:nvCxnSpPr>
        <p:spPr>
          <a:xfrm rot="16200000" flipH="1">
            <a:off x="5680977" y="692533"/>
            <a:ext cx="404340" cy="362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109"/>
          <p:cNvCxnSpPr>
            <a:stCxn id="198" idx="2"/>
            <a:endCxn id="200" idx="0"/>
          </p:cNvCxnSpPr>
          <p:nvPr/>
        </p:nvCxnSpPr>
        <p:spPr>
          <a:xfrm rot="16200000" flipH="1">
            <a:off x="4531893" y="1841617"/>
            <a:ext cx="402396" cy="132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109"/>
          <p:cNvCxnSpPr/>
          <p:nvPr/>
        </p:nvCxnSpPr>
        <p:spPr>
          <a:xfrm rot="5400000">
            <a:off x="3506636" y="2130446"/>
            <a:ext cx="400427" cy="741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02" idx="2"/>
            <a:endCxn id="201" idx="0"/>
          </p:cNvCxnSpPr>
          <p:nvPr/>
        </p:nvCxnSpPr>
        <p:spPr>
          <a:xfrm>
            <a:off x="5393606" y="3552682"/>
            <a:ext cx="1" cy="2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205" idx="2"/>
            <a:endCxn id="206" idx="0"/>
          </p:cNvCxnSpPr>
          <p:nvPr/>
        </p:nvCxnSpPr>
        <p:spPr>
          <a:xfrm>
            <a:off x="1067652" y="3072597"/>
            <a:ext cx="1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206" idx="2"/>
            <a:endCxn id="209" idx="0"/>
          </p:cNvCxnSpPr>
          <p:nvPr/>
        </p:nvCxnSpPr>
        <p:spPr>
          <a:xfrm>
            <a:off x="1067651" y="3707771"/>
            <a:ext cx="1688" cy="31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210" idx="2"/>
            <a:endCxn id="211" idx="0"/>
          </p:cNvCxnSpPr>
          <p:nvPr/>
        </p:nvCxnSpPr>
        <p:spPr>
          <a:xfrm>
            <a:off x="1069341" y="4909044"/>
            <a:ext cx="1281" cy="4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4" idx="2"/>
            <a:endCxn id="208" idx="0"/>
          </p:cNvCxnSpPr>
          <p:nvPr/>
        </p:nvCxnSpPr>
        <p:spPr>
          <a:xfrm>
            <a:off x="7693716" y="3074540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208" idx="2"/>
            <a:endCxn id="212" idx="0"/>
          </p:cNvCxnSpPr>
          <p:nvPr/>
        </p:nvCxnSpPr>
        <p:spPr>
          <a:xfrm flipH="1">
            <a:off x="7693304" y="3665436"/>
            <a:ext cx="412" cy="3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3" idx="2"/>
            <a:endCxn id="216" idx="0"/>
          </p:cNvCxnSpPr>
          <p:nvPr/>
        </p:nvCxnSpPr>
        <p:spPr>
          <a:xfrm flipH="1">
            <a:off x="7693304" y="4909042"/>
            <a:ext cx="2" cy="4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203" idx="2"/>
            <a:endCxn id="207" idx="0"/>
          </p:cNvCxnSpPr>
          <p:nvPr/>
        </p:nvCxnSpPr>
        <p:spPr>
          <a:xfrm>
            <a:off x="3331180" y="3070627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207" idx="2"/>
            <a:endCxn id="214" idx="0"/>
          </p:cNvCxnSpPr>
          <p:nvPr/>
        </p:nvCxnSpPr>
        <p:spPr>
          <a:xfrm>
            <a:off x="3331180" y="3661523"/>
            <a:ext cx="0" cy="3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215" idx="2"/>
            <a:endCxn id="217" idx="0"/>
          </p:cNvCxnSpPr>
          <p:nvPr/>
        </p:nvCxnSpPr>
        <p:spPr>
          <a:xfrm>
            <a:off x="3331180" y="4907073"/>
            <a:ext cx="1287" cy="4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Gerade Verbindung mit Pfeil 109"/>
          <p:cNvCxnSpPr>
            <a:stCxn id="208" idx="2"/>
          </p:cNvCxnSpPr>
          <p:nvPr/>
        </p:nvCxnSpPr>
        <p:spPr>
          <a:xfrm rot="16200000" flipH="1">
            <a:off x="8068499" y="3290654"/>
            <a:ext cx="394504" cy="114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feld 233"/>
          <p:cNvSpPr txBox="1"/>
          <p:nvPr/>
        </p:nvSpPr>
        <p:spPr>
          <a:xfrm>
            <a:off x="864165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35" name="Textfeld 234"/>
          <p:cNvSpPr txBox="1"/>
          <p:nvPr/>
        </p:nvSpPr>
        <p:spPr>
          <a:xfrm>
            <a:off x="200879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236" name="Gerade Verbindung mit Pfeil 109"/>
          <p:cNvCxnSpPr>
            <a:stCxn id="206" idx="2"/>
            <a:endCxn id="235" idx="0"/>
          </p:cNvCxnSpPr>
          <p:nvPr/>
        </p:nvCxnSpPr>
        <p:spPr>
          <a:xfrm rot="16200000" flipH="1">
            <a:off x="1456397" y="3319027"/>
            <a:ext cx="352169" cy="1129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5" name="Gerade Verbindung mit Pfeil 109"/>
          <p:cNvCxnSpPr/>
          <p:nvPr/>
        </p:nvCxnSpPr>
        <p:spPr>
          <a:xfrm rot="5400000">
            <a:off x="4622519" y="3415214"/>
            <a:ext cx="2535839" cy="966673"/>
          </a:xfrm>
          <a:prstGeom prst="bentConnector3">
            <a:avLst>
              <a:gd name="adj1" fmla="val 91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109"/>
          <p:cNvCxnSpPr/>
          <p:nvPr/>
        </p:nvCxnSpPr>
        <p:spPr>
          <a:xfrm rot="5400000">
            <a:off x="3972108" y="3888407"/>
            <a:ext cx="3780601" cy="1006077"/>
          </a:xfrm>
          <a:prstGeom prst="bentConnector3">
            <a:avLst>
              <a:gd name="adj1" fmla="val 94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5181565" y="60775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48" name="Textfeld 3"/>
          <p:cNvSpPr txBox="1">
            <a:spLocks noChangeArrowheads="1"/>
          </p:cNvSpPr>
          <p:nvPr/>
        </p:nvSpPr>
        <p:spPr bwMode="auto">
          <a:xfrm>
            <a:off x="4848607" y="1558984"/>
            <a:ext cx="44328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every element of the EMAM model is represented by a symbol (i.e.  each Component instance has an </a:t>
            </a:r>
            <a:r>
              <a:rPr lang="en-US" sz="1400" dirty="0" err="1" smtClean="0"/>
              <a:t>ExpandedComponentInstanceSymbol</a:t>
            </a:r>
            <a:r>
              <a:rPr lang="en-US" sz="1400" dirty="0" smtClean="0"/>
              <a:t> = ECIS)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49" name="Textfeld 3"/>
          <p:cNvSpPr txBox="1">
            <a:spLocks noChangeArrowheads="1"/>
          </p:cNvSpPr>
          <p:nvPr/>
        </p:nvSpPr>
        <p:spPr bwMode="auto">
          <a:xfrm>
            <a:off x="-194068" y="1382058"/>
            <a:ext cx="33563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each ECIS contains Symbols of its sub-elements (like Subcomponents, Ports and Connectors) in its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spannedScope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grpSp>
        <p:nvGrpSpPr>
          <p:cNvPr id="250" name="Gruppieren 249"/>
          <p:cNvGrpSpPr/>
          <p:nvPr/>
        </p:nvGrpSpPr>
        <p:grpSpPr>
          <a:xfrm>
            <a:off x="1435794" y="5940700"/>
            <a:ext cx="2800351" cy="523220"/>
            <a:chOff x="85950" y="5042907"/>
            <a:chExt cx="2800351" cy="523220"/>
          </a:xfrm>
        </p:grpSpPr>
        <p:sp>
          <p:nvSpPr>
            <p:cNvPr id="251" name="Textfeld 3"/>
            <p:cNvSpPr txBox="1">
              <a:spLocks noChangeArrowheads="1"/>
            </p:cNvSpPr>
            <p:nvPr/>
          </p:nvSpPr>
          <p:spPr bwMode="auto">
            <a:xfrm>
              <a:off x="85950" y="5042907"/>
              <a:ext cx="28003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buFontTx/>
                <a:buNone/>
                <a:defRPr sz="1600" i="1">
                  <a:solidFill>
                    <a:srgbClr val="00B0F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1400" i="0" dirty="0" smtClean="0">
                  <a:latin typeface="Comic Sans MS" panose="030F0702030302020204" pitchFamily="66" charset="0"/>
                </a:rPr>
                <a:t>Symbols of a Port with an incomplete </a:t>
              </a:r>
              <a:r>
                <a:rPr lang="en-US" altLang="de-DE" sz="1400" i="0" dirty="0" err="1" smtClean="0">
                  <a:latin typeface="Comic Sans MS" panose="030F0702030302020204" pitchFamily="66" charset="0"/>
                </a:rPr>
                <a:t>RosConnection</a:t>
              </a:r>
              <a:r>
                <a:rPr lang="en-US" altLang="de-DE" sz="1400" i="0" dirty="0" smtClean="0">
                  <a:latin typeface="Comic Sans MS" panose="030F0702030302020204" pitchFamily="66" charset="0"/>
                </a:rPr>
                <a:t>(     )</a:t>
              </a:r>
              <a:endParaRPr lang="en-US" altLang="de-DE"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2449560" y="5327536"/>
              <a:ext cx="180078" cy="1800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Gekrümmte Verbindung 252"/>
          <p:cNvCxnSpPr>
            <a:stCxn id="251" idx="1"/>
            <a:endCxn id="258" idx="2"/>
          </p:cNvCxnSpPr>
          <p:nvPr/>
        </p:nvCxnSpPr>
        <p:spPr>
          <a:xfrm rot="10800000">
            <a:off x="1070332" y="5850140"/>
            <a:ext cx="365462" cy="352170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3"/>
          <p:cNvSpPr txBox="1">
            <a:spLocks noChangeArrowheads="1"/>
          </p:cNvSpPr>
          <p:nvPr/>
        </p:nvSpPr>
        <p:spPr bwMode="auto">
          <a:xfrm>
            <a:off x="6609952" y="5812202"/>
            <a:ext cx="2510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Symbols of a Port with a complete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RosConnection</a:t>
            </a:r>
            <a:r>
              <a:rPr lang="en-US" altLang="de-DE" sz="1400" i="0" dirty="0" smtClean="0">
                <a:latin typeface="Comic Sans MS" panose="030F0702030302020204" pitchFamily="66" charset="0"/>
              </a:rPr>
              <a:t>(    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8774079" y="6102914"/>
            <a:ext cx="167176" cy="167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bgerundetes Rechteck 255"/>
          <p:cNvSpPr/>
          <p:nvPr/>
        </p:nvSpPr>
        <p:spPr>
          <a:xfrm>
            <a:off x="4478173" y="2583079"/>
            <a:ext cx="1840637" cy="2323994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krümmte Verbindung 256"/>
          <p:cNvCxnSpPr>
            <a:stCxn id="254" idx="1"/>
          </p:cNvCxnSpPr>
          <p:nvPr/>
        </p:nvCxnSpPr>
        <p:spPr>
          <a:xfrm rot="10800000">
            <a:off x="5839584" y="4484020"/>
            <a:ext cx="770368" cy="1589792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bgerundetes Rechteck 257"/>
          <p:cNvSpPr/>
          <p:nvPr/>
        </p:nvSpPr>
        <p:spPr>
          <a:xfrm>
            <a:off x="150013" y="3946189"/>
            <a:ext cx="1840637" cy="1903951"/>
          </a:xfrm>
          <a:prstGeom prst="roundRect">
            <a:avLst>
              <a:gd name="adj" fmla="val 373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ihandform 258"/>
          <p:cNvSpPr/>
          <p:nvPr/>
        </p:nvSpPr>
        <p:spPr>
          <a:xfrm>
            <a:off x="2305878" y="2135068"/>
            <a:ext cx="819978" cy="90430"/>
          </a:xfrm>
          <a:custGeom>
            <a:avLst/>
            <a:gdLst>
              <a:gd name="connsiteX0" fmla="*/ 0 w 819978"/>
              <a:gd name="connsiteY0" fmla="*/ 0 h 90430"/>
              <a:gd name="connsiteX1" fmla="*/ 472108 w 819978"/>
              <a:gd name="connsiteY1" fmla="*/ 89452 h 90430"/>
              <a:gd name="connsiteX2" fmla="*/ 819978 w 819978"/>
              <a:gd name="connsiteY2" fmla="*/ 39756 h 9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78" h="90430">
                <a:moveTo>
                  <a:pt x="0" y="0"/>
                </a:moveTo>
                <a:cubicBezTo>
                  <a:pt x="167722" y="41413"/>
                  <a:pt x="335445" y="82826"/>
                  <a:pt x="472108" y="89452"/>
                </a:cubicBezTo>
                <a:cubicBezTo>
                  <a:pt x="608771" y="96078"/>
                  <a:pt x="714374" y="67917"/>
                  <a:pt x="819978" y="39756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Freihandform 259"/>
          <p:cNvSpPr/>
          <p:nvPr/>
        </p:nvSpPr>
        <p:spPr>
          <a:xfrm>
            <a:off x="5108713" y="1465484"/>
            <a:ext cx="1510748" cy="171409"/>
          </a:xfrm>
          <a:custGeom>
            <a:avLst/>
            <a:gdLst>
              <a:gd name="connsiteX0" fmla="*/ 1510748 w 1510748"/>
              <a:gd name="connsiteY0" fmla="*/ 171409 h 171409"/>
              <a:gd name="connsiteX1" fmla="*/ 735496 w 1510748"/>
              <a:gd name="connsiteY1" fmla="*/ 12383 h 171409"/>
              <a:gd name="connsiteX2" fmla="*/ 0 w 1510748"/>
              <a:gd name="connsiteY2" fmla="*/ 22322 h 17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171409">
                <a:moveTo>
                  <a:pt x="1510748" y="171409"/>
                </a:moveTo>
                <a:cubicBezTo>
                  <a:pt x="1249017" y="104320"/>
                  <a:pt x="987287" y="37231"/>
                  <a:pt x="735496" y="12383"/>
                </a:cubicBezTo>
                <a:cubicBezTo>
                  <a:pt x="483705" y="-12465"/>
                  <a:pt x="241852" y="4928"/>
                  <a:pt x="0" y="22322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5181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Clustered</a:t>
            </a:r>
            <a:r>
              <a:rPr lang="de-DE" dirty="0" smtClean="0"/>
              <a:t> Symbol Table</a:t>
            </a:r>
            <a:endParaRPr lang="de-DE" dirty="0"/>
          </a:p>
        </p:txBody>
      </p:sp>
      <p:sp>
        <p:nvSpPr>
          <p:cNvPr id="197" name="CustomShape 2"/>
          <p:cNvSpPr/>
          <p:nvPr/>
        </p:nvSpPr>
        <p:spPr>
          <a:xfrm>
            <a:off x="3178915" y="1340768"/>
            <a:ext cx="1787329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trajectorySystem:ECIS</a:t>
            </a:r>
            <a:endParaRPr lang="de-DE" sz="1200" u="sng" spc="-1" dirty="0"/>
          </a:p>
        </p:txBody>
      </p:sp>
      <p:sp>
        <p:nvSpPr>
          <p:cNvPr id="198" name="CustomShape 2"/>
          <p:cNvSpPr/>
          <p:nvPr/>
        </p:nvSpPr>
        <p:spPr>
          <a:xfrm>
            <a:off x="3178914" y="1931664"/>
            <a:ext cx="1787328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spannedScope:Scope</a:t>
            </a:r>
            <a:endParaRPr lang="de-DE" sz="1200" u="sng" spc="-1" dirty="0"/>
          </a:p>
        </p:txBody>
      </p:sp>
      <p:sp>
        <p:nvSpPr>
          <p:cNvPr id="199" name="CustomShape 3"/>
          <p:cNvSpPr/>
          <p:nvPr/>
        </p:nvSpPr>
        <p:spPr>
          <a:xfrm>
            <a:off x="4536769" y="4141212"/>
            <a:ext cx="1713673" cy="697404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topicName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topicType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 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struct_msgs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/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4536768" y="2703328"/>
            <a:ext cx="171367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map:PortSymbol</a:t>
            </a:r>
            <a:endParaRPr lang="de-DE" sz="1200" u="sng" spc="-1" dirty="0"/>
          </a:p>
        </p:txBody>
      </p:sp>
      <p:sp>
        <p:nvSpPr>
          <p:cNvPr id="201" name="CustomShape 2"/>
          <p:cNvSpPr/>
          <p:nvPr/>
        </p:nvSpPr>
        <p:spPr>
          <a:xfrm>
            <a:off x="4536770" y="3771946"/>
            <a:ext cx="1713673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02" name="CustomShape 3"/>
          <p:cNvSpPr/>
          <p:nvPr/>
        </p:nvSpPr>
        <p:spPr>
          <a:xfrm>
            <a:off x="4536768" y="3072596"/>
            <a:ext cx="1713672" cy="480086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Map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03" name="CustomShape 2"/>
          <p:cNvSpPr/>
          <p:nvPr/>
        </p:nvSpPr>
        <p:spPr>
          <a:xfrm>
            <a:off x="2469284" y="2701359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filter:ECIS</a:t>
            </a:r>
            <a:endParaRPr lang="de-DE" sz="1200" u="sng" spc="-1" dirty="0"/>
          </a:p>
        </p:txBody>
      </p:sp>
      <p:sp>
        <p:nvSpPr>
          <p:cNvPr id="204" name="CustomShape 2"/>
          <p:cNvSpPr/>
          <p:nvPr/>
        </p:nvSpPr>
        <p:spPr>
          <a:xfrm>
            <a:off x="7069726" y="2705272"/>
            <a:ext cx="124798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planner:ECIS</a:t>
            </a:r>
            <a:endParaRPr lang="de-DE" sz="1200" u="sng" spc="-1" dirty="0"/>
          </a:p>
        </p:txBody>
      </p:sp>
      <p:sp>
        <p:nvSpPr>
          <p:cNvPr id="205" name="CustomShape 2"/>
          <p:cNvSpPr/>
          <p:nvPr/>
        </p:nvSpPr>
        <p:spPr>
          <a:xfrm>
            <a:off x="201500" y="2703329"/>
            <a:ext cx="1732300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>
                <a:ea typeface="DejaVu Sans"/>
              </a:rPr>
              <a:t>obstacleDetection:ECIS</a:t>
            </a:r>
            <a:endParaRPr lang="de-DE" sz="1200" u="sng" spc="-1" dirty="0"/>
          </a:p>
        </p:txBody>
      </p:sp>
      <p:sp>
        <p:nvSpPr>
          <p:cNvPr id="206" name="CustomShape 2"/>
          <p:cNvSpPr/>
          <p:nvPr/>
        </p:nvSpPr>
        <p:spPr>
          <a:xfrm>
            <a:off x="443662" y="3338503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7" name="CustomShape 2"/>
          <p:cNvSpPr/>
          <p:nvPr/>
        </p:nvSpPr>
        <p:spPr>
          <a:xfrm>
            <a:off x="2469284" y="329225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8" name="CustomShape 2"/>
          <p:cNvSpPr/>
          <p:nvPr/>
        </p:nvSpPr>
        <p:spPr>
          <a:xfrm>
            <a:off x="7069727" y="3296168"/>
            <a:ext cx="1247981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Scope</a:t>
            </a:r>
            <a:endParaRPr lang="de-DE" sz="1200" u="sng" spc="-1" dirty="0"/>
          </a:p>
        </p:txBody>
      </p:sp>
      <p:sp>
        <p:nvSpPr>
          <p:cNvPr id="209" name="CustomShape 2"/>
          <p:cNvSpPr/>
          <p:nvPr/>
        </p:nvSpPr>
        <p:spPr>
          <a:xfrm>
            <a:off x="245542" y="4023405"/>
            <a:ext cx="1647597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senSig:PortSymbol</a:t>
            </a:r>
            <a:endParaRPr lang="de-DE" sz="1200" u="sng" spc="-1" dirty="0"/>
          </a:p>
        </p:txBody>
      </p:sp>
      <p:sp>
        <p:nvSpPr>
          <p:cNvPr id="210" name="CustomShape 3"/>
          <p:cNvSpPr/>
          <p:nvPr/>
        </p:nvSpPr>
        <p:spPr>
          <a:xfrm>
            <a:off x="245542" y="4392675"/>
            <a:ext cx="1647597" cy="516369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207441" y="5343156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2" name="CustomShape 2"/>
          <p:cNvSpPr/>
          <p:nvPr/>
        </p:nvSpPr>
        <p:spPr>
          <a:xfrm>
            <a:off x="6909709" y="4060004"/>
            <a:ext cx="1567193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obsIn:PortSymbol</a:t>
            </a:r>
            <a:endParaRPr lang="de-DE" sz="1200" u="sng" spc="-1" dirty="0"/>
          </a:p>
        </p:txBody>
      </p:sp>
      <p:sp>
        <p:nvSpPr>
          <p:cNvPr id="213" name="CustomShape 3"/>
          <p:cNvSpPr/>
          <p:nvPr/>
        </p:nvSpPr>
        <p:spPr>
          <a:xfrm>
            <a:off x="6909709" y="4429272"/>
            <a:ext cx="1567193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true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Obstacles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2469284" y="4058035"/>
            <a:ext cx="1723792" cy="369268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 err="1"/>
              <a:t>sigOut:PortSymbol</a:t>
            </a:r>
            <a:endParaRPr lang="de-DE" sz="1200" u="sng" spc="-1" dirty="0"/>
          </a:p>
        </p:txBody>
      </p:sp>
      <p:sp>
        <p:nvSpPr>
          <p:cNvPr id="215" name="CustomShape 3"/>
          <p:cNvSpPr/>
          <p:nvPr/>
        </p:nvSpPr>
        <p:spPr>
          <a:xfrm>
            <a:off x="2469284" y="4427303"/>
            <a:ext cx="1723792" cy="479770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incoming</a:t>
            </a: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false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  <a:p>
            <a:pPr>
              <a:lnSpc>
                <a:spcPct val="100000"/>
              </a:lnSpc>
            </a:pPr>
            <a:r>
              <a:rPr lang="de-DE" sz="1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type = </a:t>
            </a:r>
            <a:r>
              <a:rPr lang="de-DE" sz="1200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SensorSignal</a:t>
            </a:r>
            <a:endParaRPr lang="de-DE" sz="12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6830123" y="5342334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sp>
        <p:nvSpPr>
          <p:cNvPr id="217" name="CustomShape 2"/>
          <p:cNvSpPr/>
          <p:nvPr/>
        </p:nvSpPr>
        <p:spPr>
          <a:xfrm>
            <a:off x="2469286" y="5346019"/>
            <a:ext cx="1726361" cy="369267"/>
          </a:xfrm>
          <a:prstGeom prst="rect">
            <a:avLst/>
          </a:prstGeom>
          <a:noFill/>
          <a:ln w="9360">
            <a:solidFill>
              <a:schemeClr val="tx1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de-DE" sz="1200" u="sng" spc="-1" dirty="0"/>
              <a:t>:</a:t>
            </a:r>
            <a:r>
              <a:rPr lang="de-DE" sz="1200" u="sng" spc="-1" dirty="0" err="1"/>
              <a:t>RosConnectionSymbol</a:t>
            </a:r>
            <a:endParaRPr lang="de-DE" sz="1200" u="sng" spc="-1" dirty="0"/>
          </a:p>
        </p:txBody>
      </p:sp>
      <p:cxnSp>
        <p:nvCxnSpPr>
          <p:cNvPr id="218" name="Gerade Verbindung mit Pfeil 217"/>
          <p:cNvCxnSpPr>
            <a:stCxn id="197" idx="2"/>
            <a:endCxn id="198" idx="0"/>
          </p:cNvCxnSpPr>
          <p:nvPr/>
        </p:nvCxnSpPr>
        <p:spPr>
          <a:xfrm>
            <a:off x="4072578" y="1710036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9" name="Gerade Verbindung mit Pfeil 109"/>
          <p:cNvCxnSpPr>
            <a:stCxn id="198" idx="2"/>
            <a:endCxn id="205" idx="0"/>
          </p:cNvCxnSpPr>
          <p:nvPr/>
        </p:nvCxnSpPr>
        <p:spPr>
          <a:xfrm rot="5400000">
            <a:off x="2368916" y="999666"/>
            <a:ext cx="402397" cy="30049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Gerade Verbindung mit Pfeil 109"/>
          <p:cNvCxnSpPr>
            <a:stCxn id="198" idx="2"/>
            <a:endCxn id="204" idx="0"/>
          </p:cNvCxnSpPr>
          <p:nvPr/>
        </p:nvCxnSpPr>
        <p:spPr>
          <a:xfrm rot="16200000" flipH="1">
            <a:off x="5680977" y="692533"/>
            <a:ext cx="404340" cy="36211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1" name="Gerade Verbindung mit Pfeil 109"/>
          <p:cNvCxnSpPr>
            <a:stCxn id="198" idx="2"/>
            <a:endCxn id="200" idx="0"/>
          </p:cNvCxnSpPr>
          <p:nvPr/>
        </p:nvCxnSpPr>
        <p:spPr>
          <a:xfrm rot="16200000" flipH="1">
            <a:off x="4531893" y="1841617"/>
            <a:ext cx="402396" cy="132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Gerade Verbindung mit Pfeil 109"/>
          <p:cNvCxnSpPr/>
          <p:nvPr/>
        </p:nvCxnSpPr>
        <p:spPr>
          <a:xfrm rot="5400000">
            <a:off x="3506636" y="2130446"/>
            <a:ext cx="400427" cy="741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3" name="Gerade Verbindung mit Pfeil 222"/>
          <p:cNvCxnSpPr>
            <a:stCxn id="202" idx="2"/>
            <a:endCxn id="201" idx="0"/>
          </p:cNvCxnSpPr>
          <p:nvPr/>
        </p:nvCxnSpPr>
        <p:spPr>
          <a:xfrm>
            <a:off x="5393606" y="3552682"/>
            <a:ext cx="1" cy="219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Gerade Verbindung mit Pfeil 223"/>
          <p:cNvCxnSpPr>
            <a:stCxn id="205" idx="2"/>
            <a:endCxn id="206" idx="0"/>
          </p:cNvCxnSpPr>
          <p:nvPr/>
        </p:nvCxnSpPr>
        <p:spPr>
          <a:xfrm>
            <a:off x="1067652" y="3072597"/>
            <a:ext cx="1" cy="265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Gerade Verbindung mit Pfeil 224"/>
          <p:cNvCxnSpPr>
            <a:stCxn id="206" idx="2"/>
            <a:endCxn id="209" idx="0"/>
          </p:cNvCxnSpPr>
          <p:nvPr/>
        </p:nvCxnSpPr>
        <p:spPr>
          <a:xfrm>
            <a:off x="1067651" y="3707771"/>
            <a:ext cx="1688" cy="3156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6" name="Gerade Verbindung mit Pfeil 225"/>
          <p:cNvCxnSpPr>
            <a:stCxn id="210" idx="2"/>
            <a:endCxn id="211" idx="0"/>
          </p:cNvCxnSpPr>
          <p:nvPr/>
        </p:nvCxnSpPr>
        <p:spPr>
          <a:xfrm>
            <a:off x="1069341" y="4909044"/>
            <a:ext cx="1281" cy="434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7" name="Gerade Verbindung mit Pfeil 226"/>
          <p:cNvCxnSpPr>
            <a:stCxn id="204" idx="2"/>
            <a:endCxn id="208" idx="0"/>
          </p:cNvCxnSpPr>
          <p:nvPr/>
        </p:nvCxnSpPr>
        <p:spPr>
          <a:xfrm>
            <a:off x="7693716" y="3074540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8" name="Gerade Verbindung mit Pfeil 227"/>
          <p:cNvCxnSpPr>
            <a:stCxn id="208" idx="2"/>
            <a:endCxn id="212" idx="0"/>
          </p:cNvCxnSpPr>
          <p:nvPr/>
        </p:nvCxnSpPr>
        <p:spPr>
          <a:xfrm flipH="1">
            <a:off x="7693304" y="3665436"/>
            <a:ext cx="412" cy="394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9" name="Gerade Verbindung mit Pfeil 228"/>
          <p:cNvCxnSpPr>
            <a:stCxn id="213" idx="2"/>
            <a:endCxn id="216" idx="0"/>
          </p:cNvCxnSpPr>
          <p:nvPr/>
        </p:nvCxnSpPr>
        <p:spPr>
          <a:xfrm flipH="1">
            <a:off x="7693304" y="4909042"/>
            <a:ext cx="2" cy="433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0" name="Gerade Verbindung mit Pfeil 229"/>
          <p:cNvCxnSpPr>
            <a:stCxn id="203" idx="2"/>
            <a:endCxn id="207" idx="0"/>
          </p:cNvCxnSpPr>
          <p:nvPr/>
        </p:nvCxnSpPr>
        <p:spPr>
          <a:xfrm>
            <a:off x="3331180" y="3070627"/>
            <a:ext cx="0" cy="221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1" name="Gerade Verbindung mit Pfeil 230"/>
          <p:cNvCxnSpPr>
            <a:stCxn id="207" idx="2"/>
            <a:endCxn id="214" idx="0"/>
          </p:cNvCxnSpPr>
          <p:nvPr/>
        </p:nvCxnSpPr>
        <p:spPr>
          <a:xfrm>
            <a:off x="3331180" y="3661523"/>
            <a:ext cx="0" cy="396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2" name="Gerade Verbindung mit Pfeil 231"/>
          <p:cNvCxnSpPr>
            <a:stCxn id="215" idx="2"/>
            <a:endCxn id="217" idx="0"/>
          </p:cNvCxnSpPr>
          <p:nvPr/>
        </p:nvCxnSpPr>
        <p:spPr>
          <a:xfrm>
            <a:off x="3331180" y="4907073"/>
            <a:ext cx="1287" cy="4389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Gerade Verbindung mit Pfeil 109"/>
          <p:cNvCxnSpPr>
            <a:stCxn id="208" idx="2"/>
          </p:cNvCxnSpPr>
          <p:nvPr/>
        </p:nvCxnSpPr>
        <p:spPr>
          <a:xfrm rot="16200000" flipH="1">
            <a:off x="8068499" y="3290654"/>
            <a:ext cx="394504" cy="114407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Textfeld 233"/>
          <p:cNvSpPr txBox="1"/>
          <p:nvPr/>
        </p:nvSpPr>
        <p:spPr>
          <a:xfrm>
            <a:off x="864165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35" name="Textfeld 234"/>
          <p:cNvSpPr txBox="1"/>
          <p:nvPr/>
        </p:nvSpPr>
        <p:spPr>
          <a:xfrm>
            <a:off x="2008794" y="405994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cxnSp>
        <p:nvCxnSpPr>
          <p:cNvPr id="236" name="Gerade Verbindung mit Pfeil 109"/>
          <p:cNvCxnSpPr>
            <a:stCxn id="206" idx="2"/>
            <a:endCxn id="235" idx="0"/>
          </p:cNvCxnSpPr>
          <p:nvPr/>
        </p:nvCxnSpPr>
        <p:spPr>
          <a:xfrm rot="16200000" flipH="1">
            <a:off x="1456397" y="3319027"/>
            <a:ext cx="352169" cy="1129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8" name="Textfeld 237"/>
          <p:cNvSpPr txBox="1"/>
          <p:nvPr/>
        </p:nvSpPr>
        <p:spPr>
          <a:xfrm>
            <a:off x="6637744" y="6315368"/>
            <a:ext cx="10310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Machine B</a:t>
            </a:r>
          </a:p>
        </p:txBody>
      </p:sp>
      <p:sp>
        <p:nvSpPr>
          <p:cNvPr id="239" name="Rechteck 238"/>
          <p:cNvSpPr/>
          <p:nvPr/>
        </p:nvSpPr>
        <p:spPr>
          <a:xfrm>
            <a:off x="9916" y="2423755"/>
            <a:ext cx="4337013" cy="419939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feld 239"/>
          <p:cNvSpPr txBox="1"/>
          <p:nvPr/>
        </p:nvSpPr>
        <p:spPr>
          <a:xfrm>
            <a:off x="1730" y="6348639"/>
            <a:ext cx="10211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Machine A</a:t>
            </a:r>
            <a:endParaRPr lang="en-US" sz="1400" dirty="0"/>
          </a:p>
        </p:txBody>
      </p:sp>
      <p:sp>
        <p:nvSpPr>
          <p:cNvPr id="242" name="Textfeld 241"/>
          <p:cNvSpPr txBox="1"/>
          <p:nvPr/>
        </p:nvSpPr>
        <p:spPr>
          <a:xfrm>
            <a:off x="4478435" y="6329298"/>
            <a:ext cx="2232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Replaced </a:t>
            </a:r>
            <a:r>
              <a:rPr lang="en-US" sz="1400" dirty="0" smtClean="0"/>
              <a:t>by middleware</a:t>
            </a:r>
            <a:endParaRPr lang="en-US" sz="1400" dirty="0"/>
          </a:p>
        </p:txBody>
      </p:sp>
      <p:cxnSp>
        <p:nvCxnSpPr>
          <p:cNvPr id="245" name="Gerade Verbindung mit Pfeil 109"/>
          <p:cNvCxnSpPr/>
          <p:nvPr/>
        </p:nvCxnSpPr>
        <p:spPr>
          <a:xfrm rot="5400000">
            <a:off x="4622519" y="3415214"/>
            <a:ext cx="2535839" cy="966673"/>
          </a:xfrm>
          <a:prstGeom prst="bentConnector3">
            <a:avLst>
              <a:gd name="adj1" fmla="val 9176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6" name="Gerade Verbindung mit Pfeil 109"/>
          <p:cNvCxnSpPr/>
          <p:nvPr/>
        </p:nvCxnSpPr>
        <p:spPr>
          <a:xfrm rot="5400000">
            <a:off x="3972108" y="3888407"/>
            <a:ext cx="3780601" cy="1006077"/>
          </a:xfrm>
          <a:prstGeom prst="bentConnector3">
            <a:avLst>
              <a:gd name="adj1" fmla="val 944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7" name="Textfeld 246"/>
          <p:cNvSpPr txBox="1"/>
          <p:nvPr/>
        </p:nvSpPr>
        <p:spPr>
          <a:xfrm>
            <a:off x="5181565" y="6077522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...</a:t>
            </a:r>
          </a:p>
        </p:txBody>
      </p:sp>
      <p:sp>
        <p:nvSpPr>
          <p:cNvPr id="248" name="Textfeld 3"/>
          <p:cNvSpPr txBox="1">
            <a:spLocks noChangeArrowheads="1"/>
          </p:cNvSpPr>
          <p:nvPr/>
        </p:nvSpPr>
        <p:spPr bwMode="auto">
          <a:xfrm>
            <a:off x="4848607" y="1558984"/>
            <a:ext cx="4432881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every element of the EMAM model is represented by a symbol (i.e.  each Component instance has an </a:t>
            </a:r>
            <a:r>
              <a:rPr lang="en-US" sz="1400" dirty="0" err="1" smtClean="0"/>
              <a:t>ExpandedComponentInstanceSymbol</a:t>
            </a:r>
            <a:r>
              <a:rPr lang="en-US" sz="1400" dirty="0" smtClean="0"/>
              <a:t> = ECIS)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49" name="Textfeld 3"/>
          <p:cNvSpPr txBox="1">
            <a:spLocks noChangeArrowheads="1"/>
          </p:cNvSpPr>
          <p:nvPr/>
        </p:nvSpPr>
        <p:spPr bwMode="auto">
          <a:xfrm>
            <a:off x="-194068" y="1382058"/>
            <a:ext cx="3356393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each ECIS contains Symbols of its sub-elements (like Subcomponents, Ports and Connectors) in its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spannedScope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grpSp>
        <p:nvGrpSpPr>
          <p:cNvPr id="250" name="Gruppieren 249"/>
          <p:cNvGrpSpPr/>
          <p:nvPr/>
        </p:nvGrpSpPr>
        <p:grpSpPr>
          <a:xfrm>
            <a:off x="1435794" y="5940700"/>
            <a:ext cx="2800351" cy="523220"/>
            <a:chOff x="85950" y="5042907"/>
            <a:chExt cx="2800351" cy="523220"/>
          </a:xfrm>
        </p:grpSpPr>
        <p:sp>
          <p:nvSpPr>
            <p:cNvPr id="251" name="Textfeld 3"/>
            <p:cNvSpPr txBox="1">
              <a:spLocks noChangeArrowheads="1"/>
            </p:cNvSpPr>
            <p:nvPr/>
          </p:nvSpPr>
          <p:spPr bwMode="auto">
            <a:xfrm>
              <a:off x="85950" y="5042907"/>
              <a:ext cx="280035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defPPr>
                <a:defRPr lang="de-DE"/>
              </a:defPPr>
              <a:lvl1pPr>
                <a:buFontTx/>
                <a:buNone/>
                <a:defRPr sz="1600" i="1">
                  <a:solidFill>
                    <a:srgbClr val="00B0F0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latin typeface="Arial" panose="020B0604020202020204" pitchFamily="34" charset="0"/>
                </a:defRPr>
              </a:lvl9pPr>
            </a:lstStyle>
            <a:p>
              <a:pPr algn="ctr"/>
              <a:r>
                <a:rPr lang="en-US" altLang="de-DE" sz="1400" i="0" dirty="0" smtClean="0">
                  <a:latin typeface="Comic Sans MS" panose="030F0702030302020204" pitchFamily="66" charset="0"/>
                </a:rPr>
                <a:t>Symbols of a Port with an incomplete </a:t>
              </a:r>
              <a:r>
                <a:rPr lang="en-US" altLang="de-DE" sz="1400" i="0" dirty="0" err="1" smtClean="0">
                  <a:latin typeface="Comic Sans MS" panose="030F0702030302020204" pitchFamily="66" charset="0"/>
                </a:rPr>
                <a:t>RosConnection</a:t>
              </a:r>
              <a:r>
                <a:rPr lang="en-US" altLang="de-DE" sz="1400" i="0" dirty="0" smtClean="0">
                  <a:latin typeface="Comic Sans MS" panose="030F0702030302020204" pitchFamily="66" charset="0"/>
                </a:rPr>
                <a:t>(     )</a:t>
              </a:r>
              <a:endParaRPr lang="en-US" altLang="de-DE" sz="1400" i="0" dirty="0">
                <a:latin typeface="Comic Sans MS" panose="030F0702030302020204" pitchFamily="66" charset="0"/>
              </a:endParaRPr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2449560" y="5327536"/>
              <a:ext cx="180078" cy="180078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53" name="Gekrümmte Verbindung 252"/>
          <p:cNvCxnSpPr>
            <a:stCxn id="251" idx="1"/>
            <a:endCxn id="258" idx="2"/>
          </p:cNvCxnSpPr>
          <p:nvPr/>
        </p:nvCxnSpPr>
        <p:spPr>
          <a:xfrm rot="10800000">
            <a:off x="1070332" y="5850140"/>
            <a:ext cx="365462" cy="352170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feld 3"/>
          <p:cNvSpPr txBox="1">
            <a:spLocks noChangeArrowheads="1"/>
          </p:cNvSpPr>
          <p:nvPr/>
        </p:nvSpPr>
        <p:spPr bwMode="auto">
          <a:xfrm>
            <a:off x="6609952" y="5812202"/>
            <a:ext cx="251051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defPPr>
              <a:defRPr lang="de-DE"/>
            </a:defPPr>
            <a:lvl1pPr>
              <a:buFontTx/>
              <a:buNone/>
              <a:defRPr sz="1600" i="1">
                <a:solidFill>
                  <a:srgbClr val="00B0F0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de-DE" sz="1400" i="0" dirty="0" smtClean="0">
                <a:latin typeface="Comic Sans MS" panose="030F0702030302020204" pitchFamily="66" charset="0"/>
              </a:rPr>
              <a:t>Symbols of a Port with a complete </a:t>
            </a:r>
            <a:r>
              <a:rPr lang="en-US" altLang="de-DE" sz="1400" i="0" dirty="0" err="1" smtClean="0">
                <a:latin typeface="Comic Sans MS" panose="030F0702030302020204" pitchFamily="66" charset="0"/>
              </a:rPr>
              <a:t>RosConnection</a:t>
            </a:r>
            <a:r>
              <a:rPr lang="en-US" altLang="de-DE" sz="1400" i="0" dirty="0" smtClean="0">
                <a:latin typeface="Comic Sans MS" panose="030F0702030302020204" pitchFamily="66" charset="0"/>
              </a:rPr>
              <a:t>(    )</a:t>
            </a:r>
            <a:endParaRPr lang="en-US" altLang="de-DE" sz="1400" i="0" dirty="0">
              <a:latin typeface="Comic Sans MS" panose="030F0702030302020204" pitchFamily="66" charset="0"/>
            </a:endParaRPr>
          </a:p>
        </p:txBody>
      </p:sp>
      <p:sp>
        <p:nvSpPr>
          <p:cNvPr id="255" name="Rechteck 254"/>
          <p:cNvSpPr/>
          <p:nvPr/>
        </p:nvSpPr>
        <p:spPr>
          <a:xfrm>
            <a:off x="8774079" y="6102914"/>
            <a:ext cx="167176" cy="1671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6" name="Abgerundetes Rechteck 255"/>
          <p:cNvSpPr/>
          <p:nvPr/>
        </p:nvSpPr>
        <p:spPr>
          <a:xfrm>
            <a:off x="4478173" y="2583079"/>
            <a:ext cx="1840637" cy="2323994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7" name="Gekrümmte Verbindung 256"/>
          <p:cNvCxnSpPr>
            <a:stCxn id="254" idx="1"/>
          </p:cNvCxnSpPr>
          <p:nvPr/>
        </p:nvCxnSpPr>
        <p:spPr>
          <a:xfrm rot="10800000">
            <a:off x="5839584" y="4484020"/>
            <a:ext cx="770368" cy="1589792"/>
          </a:xfrm>
          <a:prstGeom prst="curvedConnector2">
            <a:avLst/>
          </a:prstGeom>
          <a:ln>
            <a:solidFill>
              <a:srgbClr val="00B0F0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Abgerundetes Rechteck 257"/>
          <p:cNvSpPr/>
          <p:nvPr/>
        </p:nvSpPr>
        <p:spPr>
          <a:xfrm>
            <a:off x="150013" y="3946189"/>
            <a:ext cx="1840637" cy="1903951"/>
          </a:xfrm>
          <a:prstGeom prst="roundRect">
            <a:avLst>
              <a:gd name="adj" fmla="val 3730"/>
            </a:avLst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ihandform 258"/>
          <p:cNvSpPr/>
          <p:nvPr/>
        </p:nvSpPr>
        <p:spPr>
          <a:xfrm>
            <a:off x="2305878" y="2135068"/>
            <a:ext cx="819978" cy="90430"/>
          </a:xfrm>
          <a:custGeom>
            <a:avLst/>
            <a:gdLst>
              <a:gd name="connsiteX0" fmla="*/ 0 w 819978"/>
              <a:gd name="connsiteY0" fmla="*/ 0 h 90430"/>
              <a:gd name="connsiteX1" fmla="*/ 472108 w 819978"/>
              <a:gd name="connsiteY1" fmla="*/ 89452 h 90430"/>
              <a:gd name="connsiteX2" fmla="*/ 819978 w 819978"/>
              <a:gd name="connsiteY2" fmla="*/ 39756 h 904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9978" h="90430">
                <a:moveTo>
                  <a:pt x="0" y="0"/>
                </a:moveTo>
                <a:cubicBezTo>
                  <a:pt x="167722" y="41413"/>
                  <a:pt x="335445" y="82826"/>
                  <a:pt x="472108" y="89452"/>
                </a:cubicBezTo>
                <a:cubicBezTo>
                  <a:pt x="608771" y="96078"/>
                  <a:pt x="714374" y="67917"/>
                  <a:pt x="819978" y="39756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0" name="Freihandform 259"/>
          <p:cNvSpPr/>
          <p:nvPr/>
        </p:nvSpPr>
        <p:spPr>
          <a:xfrm>
            <a:off x="5108713" y="1465484"/>
            <a:ext cx="1510748" cy="171409"/>
          </a:xfrm>
          <a:custGeom>
            <a:avLst/>
            <a:gdLst>
              <a:gd name="connsiteX0" fmla="*/ 1510748 w 1510748"/>
              <a:gd name="connsiteY0" fmla="*/ 171409 h 171409"/>
              <a:gd name="connsiteX1" fmla="*/ 735496 w 1510748"/>
              <a:gd name="connsiteY1" fmla="*/ 12383 h 171409"/>
              <a:gd name="connsiteX2" fmla="*/ 0 w 1510748"/>
              <a:gd name="connsiteY2" fmla="*/ 22322 h 1714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10748" h="171409">
                <a:moveTo>
                  <a:pt x="1510748" y="171409"/>
                </a:moveTo>
                <a:cubicBezTo>
                  <a:pt x="1249017" y="104320"/>
                  <a:pt x="987287" y="37231"/>
                  <a:pt x="735496" y="12383"/>
                </a:cubicBezTo>
                <a:cubicBezTo>
                  <a:pt x="483705" y="-12465"/>
                  <a:pt x="241852" y="4928"/>
                  <a:pt x="0" y="22322"/>
                </a:cubicBezTo>
              </a:path>
            </a:pathLst>
          </a:custGeom>
          <a:noFill/>
          <a:ln w="9525">
            <a:solidFill>
              <a:srgbClr val="00B0F0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hteck 260"/>
          <p:cNvSpPr/>
          <p:nvPr/>
        </p:nvSpPr>
        <p:spPr>
          <a:xfrm>
            <a:off x="4427984" y="2420888"/>
            <a:ext cx="4337013" cy="4199390"/>
          </a:xfrm>
          <a:prstGeom prst="rect">
            <a:avLst/>
          </a:prstGeom>
          <a:noFill/>
          <a:ln>
            <a:solidFill>
              <a:schemeClr val="accent3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03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>
          <a:solidFill>
            <a:srgbClr val="0000CC"/>
          </a:solidFill>
          <a:tailEnd type="arrow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2.xml><?xml version="1.0" encoding="utf-8"?>
<a:theme xmlns:a="http://schemas.openxmlformats.org/drawingml/2006/main" name="1_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SE-RWT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>
        <a:noFill/>
        <a:ln>
          <a:solidFill>
            <a:schemeClr val="accent2"/>
          </a:solidFill>
          <a:tailEnd type="arrow"/>
        </a:ln>
      </a:spPr>
      <a:bodyPr rtlCol="0" anchor="ctr"/>
      <a:lstStyle>
        <a:defPPr algn="ctr">
          <a:defRPr>
            <a:solidFill>
              <a:schemeClr val="accent2"/>
            </a:solidFill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Editier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339933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339933"/>
        </a:folHlink>
      </a:clrScheme>
    </a:extraClrScheme>
    <a:extraClrScheme>
      <a:clrScheme name="Anzeige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C0C0C0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C0C0C0"/>
        </a:folHlink>
      </a:clrScheme>
    </a:extraClrScheme>
    <a:extraClrScheme>
      <a:clrScheme name="Druckmodus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FFFF"/>
        </a:accent1>
        <a:accent2>
          <a:srgbClr val="0000CC"/>
        </a:accent2>
        <a:accent3>
          <a:srgbClr val="FF0000"/>
        </a:accent3>
        <a:accent4>
          <a:srgbClr val="FFFFFF"/>
        </a:accent4>
        <a:accent5>
          <a:srgbClr val="0067A6"/>
        </a:accent5>
        <a:accent6>
          <a:srgbClr val="779EC9"/>
        </a:accent6>
        <a:hlink>
          <a:srgbClr val="FF0000"/>
        </a:hlink>
        <a:folHlink>
          <a:srgbClr val="FFFFFF"/>
        </a:folHlink>
      </a:clrScheme>
    </a:extraClrScheme>
  </a:extraClrScheme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SE.v28</Template>
  <TotalTime>0</TotalTime>
  <Words>890</Words>
  <Application>Microsoft Office PowerPoint</Application>
  <PresentationFormat>Bildschirmpräsentation (4:3)</PresentationFormat>
  <Paragraphs>345</Paragraphs>
  <Slides>15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15</vt:i4>
      </vt:variant>
    </vt:vector>
  </HeadingPairs>
  <TitlesOfParts>
    <vt:vector size="26" baseType="lpstr">
      <vt:lpstr>Microsoft YaHei</vt:lpstr>
      <vt:lpstr>Arial</vt:lpstr>
      <vt:lpstr>Calibri</vt:lpstr>
      <vt:lpstr>Cambria Math</vt:lpstr>
      <vt:lpstr>Comic Sans MS</vt:lpstr>
      <vt:lpstr>Courier New</vt:lpstr>
      <vt:lpstr>DejaVu Sans</vt:lpstr>
      <vt:lpstr>Times New Roman</vt:lpstr>
      <vt:lpstr>Wingdings</vt:lpstr>
      <vt:lpstr>SE.v28</vt:lpstr>
      <vt:lpstr>1_SE.v28</vt:lpstr>
      <vt:lpstr>Multi-Target Code Generation</vt:lpstr>
      <vt:lpstr>Simulatoren</vt:lpstr>
      <vt:lpstr>Gazebo Self-Driving Vehicle Example</vt:lpstr>
      <vt:lpstr>EmbeddedMontiArc Model</vt:lpstr>
      <vt:lpstr>EMAM Diagram</vt:lpstr>
      <vt:lpstr>EMAM Diagram + Port Tagging</vt:lpstr>
      <vt:lpstr>Tagging Model</vt:lpstr>
      <vt:lpstr>Symbol Table</vt:lpstr>
      <vt:lpstr>Clustered Symbol Table</vt:lpstr>
      <vt:lpstr>Exkurs Machine Learning in SE</vt:lpstr>
      <vt:lpstr>Spectral Analysis</vt:lpstr>
      <vt:lpstr>*-Bridge Generator Composition</vt:lpstr>
      <vt:lpstr>Generated System incl. Adapter</vt:lpstr>
      <vt:lpstr>Generated Artifacts</vt:lpstr>
      <vt:lpstr>Generated Adapter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Folienvorlage intern</dc:title>
  <dc:creator>SE-RWTH;Evgeny Kusmenko</dc:creator>
  <dc:description>Vorlage V25</dc:description>
  <cp:lastModifiedBy>Evgeny Kusmenko</cp:lastModifiedBy>
  <cp:revision>445</cp:revision>
  <cp:lastPrinted>2017-03-21T11:29:48Z</cp:lastPrinted>
  <dcterms:modified xsi:type="dcterms:W3CDTF">2018-06-12T13:11:52Z</dcterms:modified>
</cp:coreProperties>
</file>