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6"/>
  </p:notesMasterIdLst>
  <p:sldIdLst>
    <p:sldId id="256" r:id="rId2"/>
    <p:sldId id="257" r:id="rId3"/>
    <p:sldId id="258" r:id="rId4"/>
    <p:sldId id="324" r:id="rId5"/>
    <p:sldId id="260" r:id="rId6"/>
    <p:sldId id="296" r:id="rId7"/>
    <p:sldId id="325" r:id="rId8"/>
    <p:sldId id="298" r:id="rId9"/>
    <p:sldId id="300" r:id="rId10"/>
    <p:sldId id="304" r:id="rId11"/>
    <p:sldId id="305" r:id="rId12"/>
    <p:sldId id="306" r:id="rId13"/>
    <p:sldId id="267" r:id="rId14"/>
    <p:sldId id="308" r:id="rId15"/>
    <p:sldId id="268" r:id="rId16"/>
    <p:sldId id="269" r:id="rId17"/>
    <p:sldId id="278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289" r:id="rId33"/>
    <p:sldId id="309" r:id="rId34"/>
    <p:sldId id="270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9" autoAdjust="0"/>
    <p:restoredTop sz="94660"/>
  </p:normalViewPr>
  <p:slideViewPr>
    <p:cSldViewPr>
      <p:cViewPr varScale="1">
        <p:scale>
          <a:sx n="81" d="100"/>
          <a:sy n="81" d="100"/>
        </p:scale>
        <p:origin x="908" y="68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 löschen: Vorlage V32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02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-DE"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1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0" y="1143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380" y="28535"/>
            <a:ext cx="4286620" cy="105353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el, Text und Diagramm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chart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36513" y="152400"/>
            <a:ext cx="1403351" cy="969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000" b="1">
                <a:solidFill>
                  <a:schemeClr val="dk1"/>
                </a:solidFill>
              </a:rPr>
              <a:t>Fabian Kahlert</a:t>
            </a: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Lehrstuhl für Software Engineering</a:t>
            </a: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</a:t>
            </a:r>
          </a:p>
          <a:p>
            <a:pPr marL="0" marR="0" lvl="0" indent="0" algn="l" rtl="0">
              <a:spcBef>
                <a:spcPts val="400"/>
              </a:spcBef>
              <a:buSzPct val="25000"/>
              <a:buNone/>
            </a:pPr>
            <a:r>
              <a:rPr lang="de-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de-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e-DE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 rot="10800000">
            <a:off x="1403648" y="152400"/>
            <a:ext cx="0" cy="99060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 rot="10800000">
            <a:off x="1331640" y="76200"/>
            <a:ext cx="0" cy="114300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0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Noto Sans Symbols"/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801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/>
              <a:t>Erweiterung der C&amp;C Viewsprache und dessen Verifikation für Eingebettete Systeme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219200" y="4724400"/>
            <a:ext cx="3145669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</a:rPr>
              <a:t>Fabian Kahlert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http://www.se-rwth.de/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C&amp;C Views – Abstrakte Konnektoren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20335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C&amp;C Views – Abstrakte Effektoren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20335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B32F6F3-D162-4DE6-A616-B6785B380BA0}"/>
              </a:ext>
            </a:extLst>
          </p:cNvPr>
          <p:cNvCxnSpPr>
            <a:stCxn id="173" idx="3"/>
            <a:endCxn id="175" idx="1"/>
          </p:cNvCxnSpPr>
          <p:nvPr/>
        </p:nvCxnSpPr>
        <p:spPr>
          <a:xfrm>
            <a:off x="977843" y="4950575"/>
            <a:ext cx="2211173" cy="22787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474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C&amp;C Views – Ports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20335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C&amp;C Views – Ports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885450" y="1698000"/>
            <a:ext cx="7373100" cy="3462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D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ExampleView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ExampleComponent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ports</a:t>
            </a:r>
            <a:endParaRPr lang="de-D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 </a:t>
            </a:r>
            <a:r>
              <a:rPr lang="de-DE" dirty="0">
                <a:latin typeface="Times New Roman"/>
                <a:ea typeface="Times New Roman"/>
                <a:cs typeface="Times New Roman"/>
                <a:sym typeface="Times New Roman"/>
              </a:rPr>
              <a:t>(0 km/h : 250 km/h) in1,		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fully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specified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endParaRPr lang="de-DE" dirty="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de-DE" dirty="0">
                <a:latin typeface="Times New Roman"/>
                <a:ea typeface="Times New Roman"/>
                <a:cs typeface="Times New Roman"/>
                <a:sym typeface="Times New Roman"/>
              </a:rPr>
              <a:t>? in2,				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untyped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endParaRPr lang="de-DE" dirty="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de-D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de-DE" dirty="0">
                <a:latin typeface="Times New Roman"/>
                <a:ea typeface="Times New Roman"/>
                <a:cs typeface="Times New Roman"/>
                <a:sym typeface="Times New Roman"/>
              </a:rPr>
              <a:t> ?,			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unnamed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endParaRPr lang="de-DE" dirty="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</a:t>
            </a:r>
            <a:r>
              <a:rPr lang="de-DE" dirty="0">
                <a:latin typeface="Times New Roman"/>
                <a:ea typeface="Times New Roman"/>
                <a:cs typeface="Times New Roman"/>
                <a:sym typeface="Times New Roman"/>
              </a:rPr>
              <a:t>? ?,				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untyped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unnamed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endParaRPr lang="de-DE" dirty="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</a:t>
            </a:r>
            <a:r>
              <a:rPr lang="de-DE" dirty="0">
                <a:latin typeface="Times New Roman"/>
                <a:ea typeface="Times New Roman"/>
                <a:cs typeface="Times New Roman"/>
                <a:sym typeface="Times New Roman"/>
              </a:rPr>
              <a:t>(-</a:t>
            </a:r>
            <a:r>
              <a:rPr lang="de-DE" dirty="0" err="1"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r>
              <a:rPr lang="de-DE" dirty="0">
                <a:latin typeface="Times New Roman"/>
                <a:ea typeface="Times New Roman"/>
                <a:cs typeface="Times New Roman"/>
                <a:sym typeface="Times New Roman"/>
              </a:rPr>
              <a:t> m/s^2 : </a:t>
            </a:r>
            <a:r>
              <a:rPr lang="de-DE" dirty="0" err="1"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r>
              <a:rPr lang="de-DE" dirty="0">
                <a:latin typeface="Times New Roman"/>
                <a:ea typeface="Times New Roman"/>
                <a:cs typeface="Times New Roman"/>
                <a:sym typeface="Times New Roman"/>
              </a:rPr>
              <a:t> m/s^2) $</a:t>
            </a:r>
            <a:r>
              <a:rPr lang="de-DE" dirty="0" err="1">
                <a:latin typeface="Times New Roman"/>
                <a:ea typeface="Times New Roman"/>
                <a:cs typeface="Times New Roman"/>
                <a:sym typeface="Times New Roman"/>
              </a:rPr>
              <a:t>accel</a:t>
            </a:r>
            <a:r>
              <a:rPr lang="de-DE" dirty="0">
                <a:latin typeface="Times New Roman"/>
                <a:ea typeface="Times New Roman"/>
                <a:cs typeface="Times New Roman"/>
                <a:sym typeface="Times New Roman"/>
              </a:rPr>
              <a:t>,	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</a:t>
            </a:r>
            <a:endParaRPr lang="de-DE" dirty="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</a:t>
            </a:r>
            <a:r>
              <a:rPr lang="de-DE" dirty="0">
                <a:latin typeface="Times New Roman"/>
                <a:ea typeface="Times New Roman"/>
                <a:cs typeface="Times New Roman"/>
                <a:sym typeface="Times New Roman"/>
              </a:rPr>
              <a:t>? $tap2;			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de-DE" dirty="0" err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untyped</a:t>
            </a:r>
            <a:r>
              <a:rPr lang="de-DE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TAP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C&amp;C Views – Instanzen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885450" y="1698000"/>
            <a:ext cx="7373100" cy="3462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de-D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ExampleView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ExampleComponent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ports</a:t>
            </a:r>
            <a:endParaRPr lang="de-D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 ? in1,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out ? out1;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ExampleComponent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cmpA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ExampleComponent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cmpB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endParaRPr lang="de-D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cmpA.out1 -&gt; cmpB.in1;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32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C&amp;C Views – Keywords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>
              <a:spcBef>
                <a:spcPts val="0"/>
              </a:spcBef>
            </a:pPr>
            <a:r>
              <a:rPr lang="de-DE" dirty="0" err="1"/>
              <a:t>atomic</a:t>
            </a:r>
            <a:r>
              <a:rPr lang="de-DE" dirty="0"/>
              <a:t>:</a:t>
            </a:r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>
              <a:spcBef>
                <a:spcPts val="0"/>
              </a:spcBef>
            </a:pPr>
            <a:r>
              <a:rPr lang="de-DE" dirty="0"/>
              <a:t>interface-</a:t>
            </a:r>
            <a:r>
              <a:rPr lang="de-DE" dirty="0" err="1"/>
              <a:t>complete</a:t>
            </a:r>
            <a:r>
              <a:rPr lang="de-DE" dirty="0"/>
              <a:t>:</a:t>
            </a:r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>
              <a:spcBef>
                <a:spcPts val="0"/>
              </a:spcBef>
              <a:buFont typeface="Noto Sans Symbols"/>
              <a:buChar char="▪"/>
            </a:pPr>
            <a:endParaRPr lang="de-DE" dirty="0"/>
          </a:p>
        </p:txBody>
      </p:sp>
      <p:sp>
        <p:nvSpPr>
          <p:cNvPr id="4" name="Shape 409">
            <a:extLst>
              <a:ext uri="{FF2B5EF4-FFF2-40B4-BE49-F238E27FC236}">
                <a16:creationId xmlns:a16="http://schemas.microsoft.com/office/drawing/2014/main" id="{FD24FEF4-8930-42E1-87BE-C68C2E5275C8}"/>
              </a:ext>
            </a:extLst>
          </p:cNvPr>
          <p:cNvSpPr txBox="1">
            <a:spLocks/>
          </p:cNvSpPr>
          <p:nvPr/>
        </p:nvSpPr>
        <p:spPr>
          <a:xfrm>
            <a:off x="1475570" y="2100957"/>
            <a:ext cx="4992374" cy="5647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de-D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ExampleComponent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}</a:t>
            </a:r>
          </a:p>
          <a:p>
            <a:pPr marL="0" indent="0">
              <a:spcBef>
                <a:spcPts val="0"/>
              </a:spcBef>
              <a:buFont typeface="Noto Sans Symbols"/>
              <a:buNone/>
            </a:pPr>
            <a:endParaRPr lang="de-D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 409">
            <a:extLst>
              <a:ext uri="{FF2B5EF4-FFF2-40B4-BE49-F238E27FC236}">
                <a16:creationId xmlns:a16="http://schemas.microsoft.com/office/drawing/2014/main" id="{607DF787-DF33-4FEA-A1EC-C44525C9CA73}"/>
              </a:ext>
            </a:extLst>
          </p:cNvPr>
          <p:cNvSpPr txBox="1">
            <a:spLocks/>
          </p:cNvSpPr>
          <p:nvPr/>
        </p:nvSpPr>
        <p:spPr>
          <a:xfrm>
            <a:off x="1475570" y="3911675"/>
            <a:ext cx="4992374" cy="17452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de-D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ExampleComponent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</a:p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ports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</a:t>
            </a:r>
          </a:p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 in1,</a:t>
            </a:r>
          </a:p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de-D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 out1;</a:t>
            </a:r>
          </a:p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de-D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Erfüllbarkeit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Modell erfüllt View </a:t>
            </a:r>
            <a:r>
              <a:rPr lang="de-DE" dirty="0" err="1"/>
              <a:t>gdw</a:t>
            </a:r>
            <a:r>
              <a:rPr lang="de-DE" dirty="0"/>
              <a:t>.:</a:t>
            </a:r>
          </a:p>
          <a:p>
            <a:pPr marL="584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Korrekte Namen, Typen &amp; Richtungen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Alle Verbindungen durch Konnektoren u. Effektoren existieren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Korrekte Kapselung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Keywords erfüllt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AC910-91AA-4220-955B-82555322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35E567-72AB-4FB0-A3E0-01470100F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Dokumentieren Fehler oder Implementation</a:t>
            </a:r>
          </a:p>
          <a:p>
            <a:pPr lvl="1"/>
            <a:r>
              <a:rPr lang="de-DE" dirty="0"/>
              <a:t>Ausschließlich relevanter Kontext</a:t>
            </a:r>
          </a:p>
          <a:p>
            <a:pPr lvl="1"/>
            <a:r>
              <a:rPr lang="de-DE" dirty="0"/>
              <a:t>Zusätzliche Beschreibung</a:t>
            </a:r>
          </a:p>
          <a:p>
            <a:pPr marL="584200" lvl="1" indent="0">
              <a:buNone/>
            </a:pPr>
            <a:r>
              <a:rPr lang="de-DE" dirty="0"/>
              <a:t>⇒ Unterstützung des Entwicklers</a:t>
            </a:r>
          </a:p>
          <a:p>
            <a:pPr marL="584200" lvl="1" indent="0">
              <a:buNone/>
            </a:pPr>
            <a:endParaRPr lang="de-DE" dirty="0"/>
          </a:p>
          <a:p>
            <a:r>
              <a:rPr lang="de-DE" dirty="0"/>
              <a:t>Generation nach Verifikation</a:t>
            </a:r>
          </a:p>
          <a:p>
            <a:endParaRPr lang="de-DE" dirty="0"/>
          </a:p>
          <a:p>
            <a:r>
              <a:rPr lang="de-DE" dirty="0"/>
              <a:t>Zwei Klassen: Positiv / Negativ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33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Positiv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20335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09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Positiv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20335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Gliederung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1635125" y="2647950"/>
            <a:ext cx="6716649" cy="542926"/>
            <a:chOff x="748" y="3668"/>
            <a:chExt cx="4231" cy="342"/>
          </a:xfrm>
        </p:grpSpPr>
        <p:sp>
          <p:nvSpPr>
            <p:cNvPr id="61" name="Shape 6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C&amp;C Modelle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2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1635125" y="4257675"/>
            <a:ext cx="6716649" cy="542926"/>
            <a:chOff x="748" y="3668"/>
            <a:chExt cx="4231" cy="342"/>
          </a:xfrm>
        </p:grpSpPr>
        <p:sp>
          <p:nvSpPr>
            <p:cNvPr id="66" name="Shape 6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Erfüllbarkeit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4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1635125" y="1843088"/>
            <a:ext cx="6716649" cy="542936"/>
            <a:chOff x="748" y="3668"/>
            <a:chExt cx="4231" cy="342"/>
          </a:xfrm>
        </p:grpSpPr>
        <p:sp>
          <p:nvSpPr>
            <p:cNvPr id="71" name="Shape 7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Motivation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635125" y="3452813"/>
            <a:ext cx="6716649" cy="542936"/>
            <a:chOff x="748" y="3668"/>
            <a:chExt cx="4231" cy="342"/>
          </a:xfrm>
        </p:grpSpPr>
        <p:sp>
          <p:nvSpPr>
            <p:cNvPr id="76" name="Shape 7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C&amp;C Views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3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23" name="Shape 65">
            <a:extLst>
              <a:ext uri="{FF2B5EF4-FFF2-40B4-BE49-F238E27FC236}">
                <a16:creationId xmlns:a16="http://schemas.microsoft.com/office/drawing/2014/main" id="{AF2147F8-7BA8-4407-A71A-A0709DE99CD2}"/>
              </a:ext>
            </a:extLst>
          </p:cNvPr>
          <p:cNvGrpSpPr/>
          <p:nvPr/>
        </p:nvGrpSpPr>
        <p:grpSpPr>
          <a:xfrm>
            <a:off x="1635125" y="5062527"/>
            <a:ext cx="6716649" cy="542926"/>
            <a:chOff x="748" y="3668"/>
            <a:chExt cx="4231" cy="342"/>
          </a:xfrm>
        </p:grpSpPr>
        <p:sp>
          <p:nvSpPr>
            <p:cNvPr id="24" name="Shape 66">
              <a:extLst>
                <a:ext uri="{FF2B5EF4-FFF2-40B4-BE49-F238E27FC236}">
                  <a16:creationId xmlns:a16="http://schemas.microsoft.com/office/drawing/2014/main" id="{4100FB80-B3DE-4094-8936-5181F86DEC29}"/>
                </a:ext>
              </a:extLst>
            </p:cNvPr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7">
              <a:extLst>
                <a:ext uri="{FF2B5EF4-FFF2-40B4-BE49-F238E27FC236}">
                  <a16:creationId xmlns:a16="http://schemas.microsoft.com/office/drawing/2014/main" id="{F5144435-E2E1-46D9-BFE2-66BB43EA197D}"/>
                </a:ext>
              </a:extLst>
            </p:cNvPr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Zeugen</a:t>
              </a:r>
            </a:p>
          </p:txBody>
        </p:sp>
        <p:sp>
          <p:nvSpPr>
            <p:cNvPr id="26" name="Shape 68">
              <a:extLst>
                <a:ext uri="{FF2B5EF4-FFF2-40B4-BE49-F238E27FC236}">
                  <a16:creationId xmlns:a16="http://schemas.microsoft.com/office/drawing/2014/main" id="{C79EDD88-03EE-4808-932C-3E3A92E95978}"/>
                </a:ext>
              </a:extLst>
            </p:cNvPr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69">
              <a:extLst>
                <a:ext uri="{FF2B5EF4-FFF2-40B4-BE49-F238E27FC236}">
                  <a16:creationId xmlns:a16="http://schemas.microsoft.com/office/drawing/2014/main" id="{4FB45A09-5565-4DC6-8DBC-A300CDA30529}"/>
                </a:ext>
              </a:extLst>
            </p:cNvPr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Positiv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20335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Positiv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20335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Positiv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20335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Positiv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20335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2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Positiv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20335" y="4365112"/>
            <a:ext cx="72000" cy="7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8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Positiv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20335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5A0CE4F-2B30-4A0E-BBFD-853442FF34DC}"/>
              </a:ext>
            </a:extLst>
          </p:cNvPr>
          <p:cNvCxnSpPr>
            <a:stCxn id="173" idx="3"/>
            <a:endCxn id="175" idx="1"/>
          </p:cNvCxnSpPr>
          <p:nvPr/>
        </p:nvCxnSpPr>
        <p:spPr>
          <a:xfrm>
            <a:off x="977843" y="4950575"/>
            <a:ext cx="2211173" cy="227878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70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Positiv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201B0A8-C018-47D3-8C4D-0D35D9ED381E}"/>
              </a:ext>
            </a:extLst>
          </p:cNvPr>
          <p:cNvGrpSpPr/>
          <p:nvPr/>
        </p:nvGrpSpPr>
        <p:grpSpPr>
          <a:xfrm>
            <a:off x="1962898" y="1268760"/>
            <a:ext cx="5218204" cy="4104456"/>
            <a:chOff x="197502" y="1484784"/>
            <a:chExt cx="5218204" cy="4104456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04B54679-9876-4AED-8531-724A28242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7502" y="1844824"/>
              <a:ext cx="5094578" cy="3744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ParkingAssistant</a:t>
              </a:r>
              <a:endPara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36E26A01-595C-4822-A0B2-63838F61ADB9}"/>
                </a:ext>
              </a:extLst>
            </p:cNvPr>
            <p:cNvSpPr/>
            <p:nvPr/>
          </p:nvSpPr>
          <p:spPr bwMode="auto">
            <a:xfrm>
              <a:off x="508675" y="2276872"/>
              <a:ext cx="3055213" cy="20882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SensorManager</a:t>
              </a:r>
              <a:endPara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09CD2413-67A9-4D9D-BC3B-A0FC60909F8F}"/>
                </a:ext>
              </a:extLst>
            </p:cNvPr>
            <p:cNvSpPr/>
            <p:nvPr/>
          </p:nvSpPr>
          <p:spPr bwMode="auto">
            <a:xfrm>
              <a:off x="899592" y="2856769"/>
              <a:ext cx="2351625" cy="1329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Sensor</a:t>
              </a:r>
              <a:b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</a:br>
              <a: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Fusion</a:t>
              </a:r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66B58C90-CD15-4285-A79D-10FB1B53D204}"/>
                </a:ext>
              </a:extLst>
            </p:cNvPr>
            <p:cNvSpPr/>
            <p:nvPr/>
          </p:nvSpPr>
          <p:spPr bwMode="auto">
            <a:xfrm>
              <a:off x="3167864" y="3321008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A49FCB36-D90E-419F-9F7B-5EF84D4CA6F7}"/>
                </a:ext>
              </a:extLst>
            </p:cNvPr>
            <p:cNvSpPr/>
            <p:nvPr/>
          </p:nvSpPr>
          <p:spPr bwMode="auto">
            <a:xfrm>
              <a:off x="856181" y="4797152"/>
              <a:ext cx="2422835" cy="5992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Emergency</a:t>
              </a:r>
            </a:p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Brake</a:t>
              </a:r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7F08C6A9-DE07-4F18-877F-2B3EA33FD347}"/>
                </a:ext>
              </a:extLst>
            </p:cNvPr>
            <p:cNvSpPr/>
            <p:nvPr/>
          </p:nvSpPr>
          <p:spPr bwMode="auto">
            <a:xfrm>
              <a:off x="797843" y="4860575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4938C375-A44A-42AA-BD47-EE8B75C905BE}"/>
                </a:ext>
              </a:extLst>
            </p:cNvPr>
            <p:cNvSpPr/>
            <p:nvPr/>
          </p:nvSpPr>
          <p:spPr bwMode="auto">
            <a:xfrm>
              <a:off x="3203848" y="4941168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CCA6BC30-EB11-4DFE-A09C-6ECF5121949A}"/>
                </a:ext>
              </a:extLst>
            </p:cNvPr>
            <p:cNvSpPr/>
            <p:nvPr/>
          </p:nvSpPr>
          <p:spPr bwMode="auto">
            <a:xfrm>
              <a:off x="3477132" y="3320884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D416A8DD-DFD3-4031-BB9E-8A74BF88BAE1}"/>
                </a:ext>
              </a:extLst>
            </p:cNvPr>
            <p:cNvCxnSpPr>
              <a:cxnSpLocks noChangeAspect="1"/>
              <a:stCxn id="177" idx="3"/>
              <a:endCxn id="170" idx="1"/>
            </p:cNvCxnSpPr>
            <p:nvPr/>
          </p:nvCxnSpPr>
          <p:spPr bwMode="auto">
            <a:xfrm flipV="1">
              <a:off x="3347864" y="3410884"/>
              <a:ext cx="129268" cy="12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Gerade Verbindung mit Pfeil 131">
              <a:extLst>
                <a:ext uri="{FF2B5EF4-FFF2-40B4-BE49-F238E27FC236}">
                  <a16:creationId xmlns:a16="http://schemas.microsoft.com/office/drawing/2014/main" id="{08B2B6C9-96E4-4250-9680-254FE51B1DC9}"/>
                </a:ext>
              </a:extLst>
            </p:cNvPr>
            <p:cNvCxnSpPr>
              <a:cxnSpLocks noChangeAspect="1"/>
              <a:stCxn id="149" idx="6"/>
              <a:endCxn id="131" idx="1"/>
            </p:cNvCxnSpPr>
            <p:nvPr/>
          </p:nvCxnSpPr>
          <p:spPr bwMode="auto">
            <a:xfrm>
              <a:off x="5080811" y="5024794"/>
              <a:ext cx="147688" cy="363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5077F743-C8F4-43DA-83C8-F6A0DBB454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07068" y="3323774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135" name="Gerade Verbindung mit Pfeil 134">
              <a:extLst>
                <a:ext uri="{FF2B5EF4-FFF2-40B4-BE49-F238E27FC236}">
                  <a16:creationId xmlns:a16="http://schemas.microsoft.com/office/drawing/2014/main" id="{CB1CD708-C719-4CF2-B2FC-556C4D23376F}"/>
                </a:ext>
              </a:extLst>
            </p:cNvPr>
            <p:cNvCxnSpPr>
              <a:cxnSpLocks noChangeAspect="1"/>
              <a:stCxn id="171" idx="3"/>
              <a:endCxn id="134" idx="1"/>
            </p:cNvCxnSpPr>
            <p:nvPr/>
          </p:nvCxnSpPr>
          <p:spPr bwMode="auto">
            <a:xfrm>
              <a:off x="4933841" y="3413774"/>
              <a:ext cx="273227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0C3AFAF-8B4C-40BF-9EED-D321FFD895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28499" y="4938424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516AD55C-4D31-4302-BEED-1E16AB8411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28499" y="4597647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48549AE5-415C-4A8D-ABB8-FFCBB69300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28499" y="4263490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348C9F8B-B168-4C10-A94D-CE1D641917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35706" y="5265224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143" name="Gewinkelter Verbinder 163">
              <a:extLst>
                <a:ext uri="{FF2B5EF4-FFF2-40B4-BE49-F238E27FC236}">
                  <a16:creationId xmlns:a16="http://schemas.microsoft.com/office/drawing/2014/main" id="{7E61FA49-30A2-4C5B-A049-3FDE12FEF8C6}"/>
                </a:ext>
              </a:extLst>
            </p:cNvPr>
            <p:cNvCxnSpPr>
              <a:cxnSpLocks noChangeAspect="1"/>
              <a:stCxn id="149" idx="6"/>
              <a:endCxn id="136" idx="1"/>
            </p:cNvCxnSpPr>
            <p:nvPr/>
          </p:nvCxnSpPr>
          <p:spPr bwMode="auto">
            <a:xfrm flipV="1">
              <a:off x="5080811" y="4687647"/>
              <a:ext cx="147688" cy="337147"/>
            </a:xfrm>
            <a:prstGeom prst="bentConnector3">
              <a:avLst>
                <a:gd name="adj1" fmla="val -6432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Gewinkelter Verbinder 165">
              <a:extLst>
                <a:ext uri="{FF2B5EF4-FFF2-40B4-BE49-F238E27FC236}">
                  <a16:creationId xmlns:a16="http://schemas.microsoft.com/office/drawing/2014/main" id="{DD933165-70A4-40E7-9550-E8D4CC6FED32}"/>
                </a:ext>
              </a:extLst>
            </p:cNvPr>
            <p:cNvCxnSpPr>
              <a:cxnSpLocks noChangeAspect="1"/>
              <a:stCxn id="149" idx="6"/>
              <a:endCxn id="138" idx="1"/>
            </p:cNvCxnSpPr>
            <p:nvPr/>
          </p:nvCxnSpPr>
          <p:spPr bwMode="auto">
            <a:xfrm flipV="1">
              <a:off x="5080811" y="4353490"/>
              <a:ext cx="147688" cy="671304"/>
            </a:xfrm>
            <a:prstGeom prst="bentConnector3">
              <a:avLst>
                <a:gd name="adj1" fmla="val -8045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Gewinkelter Verbinder 168">
              <a:extLst>
                <a:ext uri="{FF2B5EF4-FFF2-40B4-BE49-F238E27FC236}">
                  <a16:creationId xmlns:a16="http://schemas.microsoft.com/office/drawing/2014/main" id="{56AC920C-8018-41C4-9909-E700B86DB53C}"/>
                </a:ext>
              </a:extLst>
            </p:cNvPr>
            <p:cNvCxnSpPr>
              <a:cxnSpLocks noChangeAspect="1"/>
              <a:stCxn id="149" idx="6"/>
              <a:endCxn id="140" idx="1"/>
            </p:cNvCxnSpPr>
            <p:nvPr/>
          </p:nvCxnSpPr>
          <p:spPr bwMode="auto">
            <a:xfrm>
              <a:off x="5080811" y="5024794"/>
              <a:ext cx="154895" cy="330430"/>
            </a:xfrm>
            <a:prstGeom prst="bentConnector3">
              <a:avLst>
                <a:gd name="adj1" fmla="val -3806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AutoShape 1036">
              <a:extLst>
                <a:ext uri="{FF2B5EF4-FFF2-40B4-BE49-F238E27FC236}">
                  <a16:creationId xmlns:a16="http://schemas.microsoft.com/office/drawing/2014/main" id="{8E7AACD0-A956-4F70-B562-8760CC913B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4499992" y="1484784"/>
              <a:ext cx="821879" cy="228600"/>
            </a:xfrm>
            <a:prstGeom prst="foldedCorner">
              <a:avLst>
                <a:gd name="adj" fmla="val 1850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600" b="1" noProof="1"/>
                <a:t>Witness</a:t>
              </a:r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7B9ABDB0-F333-4499-A591-4188C1671A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08811" y="498879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89514C10-7FB1-4484-BA41-27ED1A6F78BC}"/>
                </a:ext>
              </a:extLst>
            </p:cNvPr>
            <p:cNvSpPr/>
            <p:nvPr/>
          </p:nvSpPr>
          <p:spPr bwMode="auto">
            <a:xfrm>
              <a:off x="3949041" y="3153630"/>
              <a:ext cx="891556" cy="6354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Feed</a:t>
              </a:r>
            </a:p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back</a:t>
              </a: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9F3F782C-3476-4B22-A1AD-4BAB71BA0B00}"/>
                </a:ext>
              </a:extLst>
            </p:cNvPr>
            <p:cNvSpPr/>
            <p:nvPr/>
          </p:nvSpPr>
          <p:spPr bwMode="auto">
            <a:xfrm>
              <a:off x="4753841" y="3323774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A390E930-B9E6-45E1-BE13-7E18E08628CE}"/>
                </a:ext>
              </a:extLst>
            </p:cNvPr>
            <p:cNvSpPr/>
            <p:nvPr/>
          </p:nvSpPr>
          <p:spPr bwMode="auto">
            <a:xfrm>
              <a:off x="3873616" y="3321008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233" name="Verbinder: gewinkelt 232">
              <a:extLst>
                <a:ext uri="{FF2B5EF4-FFF2-40B4-BE49-F238E27FC236}">
                  <a16:creationId xmlns:a16="http://schemas.microsoft.com/office/drawing/2014/main" id="{174EA473-9DF2-47C9-ACE0-9273F58C1655}"/>
                </a:ext>
              </a:extLst>
            </p:cNvPr>
            <p:cNvCxnSpPr>
              <a:stCxn id="170" idx="3"/>
              <a:endCxn id="231" idx="1"/>
            </p:cNvCxnSpPr>
            <p:nvPr/>
          </p:nvCxnSpPr>
          <p:spPr>
            <a:xfrm>
              <a:off x="3657132" y="3410884"/>
              <a:ext cx="216484" cy="1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Verbinder: gewinkelt 234">
              <a:extLst>
                <a:ext uri="{FF2B5EF4-FFF2-40B4-BE49-F238E27FC236}">
                  <a16:creationId xmlns:a16="http://schemas.microsoft.com/office/drawing/2014/main" id="{29CEFF9A-AC92-4472-8524-C8A695331F27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 rot="10800000" flipV="1">
              <a:off x="797844" y="4581127"/>
              <a:ext cx="2910061" cy="369447"/>
            </a:xfrm>
            <a:prstGeom prst="bentConnector3">
              <a:avLst>
                <a:gd name="adj1" fmla="val 10567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015B93D0-990E-48D9-BC6C-254AAC264433}"/>
                </a:ext>
              </a:extLst>
            </p:cNvPr>
            <p:cNvCxnSpPr>
              <a:cxnSpLocks/>
            </p:cNvCxnSpPr>
            <p:nvPr/>
          </p:nvCxnSpPr>
          <p:spPr>
            <a:xfrm>
              <a:off x="3702575" y="3409952"/>
              <a:ext cx="0" cy="1171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266E8EC6-F328-47A2-94B5-953CA17B83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71622" y="337543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BCEDB1F-9EE3-47C4-BB01-2364A614A27F}"/>
                </a:ext>
              </a:extLst>
            </p:cNvPr>
            <p:cNvCxnSpPr>
              <a:stCxn id="175" idx="3"/>
              <a:endCxn id="149" idx="2"/>
            </p:cNvCxnSpPr>
            <p:nvPr/>
          </p:nvCxnSpPr>
          <p:spPr>
            <a:xfrm flipV="1">
              <a:off x="3383848" y="5024794"/>
              <a:ext cx="1624963" cy="6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511896B2-AF3E-40FA-807C-7D2627F41C07}"/>
              </a:ext>
            </a:extLst>
          </p:cNvPr>
          <p:cNvSpPr txBox="1"/>
          <p:nvPr/>
        </p:nvSpPr>
        <p:spPr>
          <a:xfrm>
            <a:off x="2729525" y="5865438"/>
            <a:ext cx="3799201" cy="30777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C&amp;C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satisfies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64BE0F-8223-4CD4-B119-BCC0C9D5C25C}"/>
              </a:ext>
            </a:extLst>
          </p:cNvPr>
          <p:cNvSpPr txBox="1"/>
          <p:nvPr/>
        </p:nvSpPr>
        <p:spPr>
          <a:xfrm>
            <a:off x="2627784" y="5589240"/>
            <a:ext cx="379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Beschreibung:</a:t>
            </a:r>
          </a:p>
        </p:txBody>
      </p:sp>
    </p:spTree>
    <p:extLst>
      <p:ext uri="{BB962C8B-B14F-4D97-AF65-F5344CB8AC3E}">
        <p14:creationId xmlns:p14="http://schemas.microsoft.com/office/powerpoint/2010/main" val="221862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Negativ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127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7092280" y="3428536"/>
            <a:ext cx="490932" cy="4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76052675-8B0A-48E7-A2A4-D552DFBBB421}"/>
              </a:ext>
            </a:extLst>
          </p:cNvPr>
          <p:cNvSpPr/>
          <p:nvPr/>
        </p:nvSpPr>
        <p:spPr bwMode="auto">
          <a:xfrm>
            <a:off x="7668344" y="3140968"/>
            <a:ext cx="108012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B19FF0C5-8DFE-45A5-9524-C97A9511D047}"/>
              </a:ext>
            </a:extLst>
          </p:cNvPr>
          <p:cNvSpPr/>
          <p:nvPr/>
        </p:nvSpPr>
        <p:spPr bwMode="auto">
          <a:xfrm>
            <a:off x="5652120" y="3140968"/>
            <a:ext cx="144016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CB706B2-09E8-4D0D-9135-5DAA0012613D}"/>
              </a:ext>
            </a:extLst>
          </p:cNvPr>
          <p:cNvSpPr/>
          <p:nvPr/>
        </p:nvSpPr>
        <p:spPr bwMode="auto">
          <a:xfrm>
            <a:off x="7583212" y="333853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83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Negativ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38307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1270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7092280" y="3428536"/>
            <a:ext cx="490932" cy="4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76052675-8B0A-48E7-A2A4-D552DFBBB421}"/>
              </a:ext>
            </a:extLst>
          </p:cNvPr>
          <p:cNvSpPr/>
          <p:nvPr/>
        </p:nvSpPr>
        <p:spPr bwMode="auto">
          <a:xfrm>
            <a:off x="7668344" y="3140968"/>
            <a:ext cx="1080120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B19FF0C5-8DFE-45A5-9524-C97A9511D047}"/>
              </a:ext>
            </a:extLst>
          </p:cNvPr>
          <p:cNvSpPr/>
          <p:nvPr/>
        </p:nvSpPr>
        <p:spPr bwMode="auto">
          <a:xfrm>
            <a:off x="5652120" y="3140968"/>
            <a:ext cx="1440160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CB706B2-09E8-4D0D-9135-5DAA0012613D}"/>
              </a:ext>
            </a:extLst>
          </p:cNvPr>
          <p:cNvSpPr/>
          <p:nvPr/>
        </p:nvSpPr>
        <p:spPr bwMode="auto">
          <a:xfrm>
            <a:off x="7583212" y="333853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12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Negativ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38307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127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7092280" y="3428536"/>
            <a:ext cx="490932" cy="4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76052675-8B0A-48E7-A2A4-D552DFBBB421}"/>
              </a:ext>
            </a:extLst>
          </p:cNvPr>
          <p:cNvSpPr/>
          <p:nvPr/>
        </p:nvSpPr>
        <p:spPr bwMode="auto">
          <a:xfrm>
            <a:off x="7668344" y="3140968"/>
            <a:ext cx="108012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B19FF0C5-8DFE-45A5-9524-C97A9511D047}"/>
              </a:ext>
            </a:extLst>
          </p:cNvPr>
          <p:cNvSpPr/>
          <p:nvPr/>
        </p:nvSpPr>
        <p:spPr bwMode="auto">
          <a:xfrm>
            <a:off x="5652120" y="3140968"/>
            <a:ext cx="144016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CB706B2-09E8-4D0D-9135-5DAA0012613D}"/>
              </a:ext>
            </a:extLst>
          </p:cNvPr>
          <p:cNvSpPr/>
          <p:nvPr/>
        </p:nvSpPr>
        <p:spPr bwMode="auto">
          <a:xfrm>
            <a:off x="7583212" y="3338536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520"/>
              <a:t>Motivation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Software wird immer wichtiger und verbreiteter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C&amp;C Modelle als Entwicklungshilfe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Oftmals sicherheitskritisch (bspw. Auto)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⇒ Software muss korrekt funktionieren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⇒ Anforderungen müssen erfüllt sein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C&amp;C Modelle komplex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⇒ Manuelle Verifikation schwer möglich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C&amp;C Views: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Abstrakte Spezifikation von strukturellen Anforderungen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⇒ Ermöglichen einfache Verifikation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Negativ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46568" y="4988794"/>
            <a:ext cx="72000" cy="72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127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7092280" y="3428536"/>
            <a:ext cx="490932" cy="464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76052675-8B0A-48E7-A2A4-D552DFBBB421}"/>
              </a:ext>
            </a:extLst>
          </p:cNvPr>
          <p:cNvSpPr/>
          <p:nvPr/>
        </p:nvSpPr>
        <p:spPr bwMode="auto">
          <a:xfrm>
            <a:off x="7668344" y="3140968"/>
            <a:ext cx="108012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B19FF0C5-8DFE-45A5-9524-C97A9511D047}"/>
              </a:ext>
            </a:extLst>
          </p:cNvPr>
          <p:cNvSpPr/>
          <p:nvPr/>
        </p:nvSpPr>
        <p:spPr bwMode="auto">
          <a:xfrm>
            <a:off x="5652120" y="3140968"/>
            <a:ext cx="144016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CB706B2-09E8-4D0D-9135-5DAA0012613D}"/>
              </a:ext>
            </a:extLst>
          </p:cNvPr>
          <p:cNvSpPr/>
          <p:nvPr/>
        </p:nvSpPr>
        <p:spPr bwMode="auto">
          <a:xfrm>
            <a:off x="7583212" y="333853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68518E31-5506-491D-8CDE-F98E459F7D83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0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Zeugen – Negativ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489E9A9-C952-4E82-AF94-215738C46312}"/>
              </a:ext>
            </a:extLst>
          </p:cNvPr>
          <p:cNvGrpSpPr/>
          <p:nvPr/>
        </p:nvGrpSpPr>
        <p:grpSpPr>
          <a:xfrm>
            <a:off x="395536" y="2024274"/>
            <a:ext cx="4703541" cy="2952328"/>
            <a:chOff x="683568" y="1484784"/>
            <a:chExt cx="4703541" cy="2952328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04B54679-9876-4AED-8531-724A28242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3568" y="1844824"/>
              <a:ext cx="4608512" cy="25922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ParkingAssistant</a:t>
              </a:r>
              <a:endPara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46" name="AutoShape 1036">
              <a:extLst>
                <a:ext uri="{FF2B5EF4-FFF2-40B4-BE49-F238E27FC236}">
                  <a16:creationId xmlns:a16="http://schemas.microsoft.com/office/drawing/2014/main" id="{8E7AACD0-A956-4F70-B562-8760CC913B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4499992" y="1484784"/>
              <a:ext cx="821879" cy="228600"/>
            </a:xfrm>
            <a:prstGeom prst="foldedCorner">
              <a:avLst>
                <a:gd name="adj" fmla="val 1850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600" b="1" noProof="1"/>
                <a:t>Witness</a:t>
              </a:r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AE306FA-B18C-4EE5-A649-74162540962D}"/>
                </a:ext>
              </a:extLst>
            </p:cNvPr>
            <p:cNvGrpSpPr/>
            <p:nvPr/>
          </p:nvGrpSpPr>
          <p:grpSpPr>
            <a:xfrm>
              <a:off x="3779912" y="2348880"/>
              <a:ext cx="966981" cy="635410"/>
              <a:chOff x="3873616" y="3153630"/>
              <a:chExt cx="966981" cy="635410"/>
            </a:xfrm>
          </p:grpSpPr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89514C10-7FB1-4484-BA41-27ED1A6F78BC}"/>
                  </a:ext>
                </a:extLst>
              </p:cNvPr>
              <p:cNvSpPr/>
              <p:nvPr/>
            </p:nvSpPr>
            <p:spPr bwMode="auto">
              <a:xfrm>
                <a:off x="3949041" y="3153630"/>
                <a:ext cx="891556" cy="63541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de-DE" sz="18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  <a:t>Feed</a:t>
                </a:r>
              </a:p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de-DE" sz="18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  <a:t>back</a:t>
                </a:r>
              </a:p>
            </p:txBody>
          </p:sp>
          <p:sp>
            <p:nvSpPr>
              <p:cNvPr id="231" name="Rechteck 230">
                <a:extLst>
                  <a:ext uri="{FF2B5EF4-FFF2-40B4-BE49-F238E27FC236}">
                    <a16:creationId xmlns:a16="http://schemas.microsoft.com/office/drawing/2014/main" id="{A390E930-B9E6-45E1-BE13-7E18E08628CE}"/>
                  </a:ext>
                </a:extLst>
              </p:cNvPr>
              <p:cNvSpPr/>
              <p:nvPr/>
            </p:nvSpPr>
            <p:spPr bwMode="auto">
              <a:xfrm>
                <a:off x="3873616" y="3321008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2721930D-94D6-4BFC-A62F-F78287BE6393}"/>
                </a:ext>
              </a:extLst>
            </p:cNvPr>
            <p:cNvGrpSpPr/>
            <p:nvPr/>
          </p:nvGrpSpPr>
          <p:grpSpPr>
            <a:xfrm>
              <a:off x="827584" y="2852936"/>
              <a:ext cx="4559525" cy="1318376"/>
              <a:chOff x="856181" y="4263490"/>
              <a:chExt cx="4559525" cy="1318376"/>
            </a:xfrm>
          </p:grpSpPr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A49FCB36-D90E-419F-9F7B-5EF84D4CA6F7}"/>
                  </a:ext>
                </a:extLst>
              </p:cNvPr>
              <p:cNvSpPr/>
              <p:nvPr/>
            </p:nvSpPr>
            <p:spPr bwMode="auto">
              <a:xfrm>
                <a:off x="856181" y="4797152"/>
                <a:ext cx="2422835" cy="59922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de-DE" sz="18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  <a:t>Emergency</a:t>
                </a:r>
              </a:p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de-DE" sz="18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  <a:t>Brake</a:t>
                </a:r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4938C375-A44A-42AA-BD47-EE8B75C905BE}"/>
                  </a:ext>
                </a:extLst>
              </p:cNvPr>
              <p:cNvSpPr/>
              <p:nvPr/>
            </p:nvSpPr>
            <p:spPr bwMode="auto">
              <a:xfrm>
                <a:off x="3189016" y="5088453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08B2B6C9-96E4-4250-9680-254FE51B1DC9}"/>
                  </a:ext>
                </a:extLst>
              </p:cNvPr>
              <p:cNvCxnSpPr>
                <a:cxnSpLocks noChangeAspect="1"/>
                <a:stCxn id="168" idx="3"/>
                <a:endCxn id="131" idx="1"/>
              </p:cNvCxnSpPr>
              <p:nvPr/>
            </p:nvCxnSpPr>
            <p:spPr bwMode="auto">
              <a:xfrm flipV="1">
                <a:off x="4916839" y="5028424"/>
                <a:ext cx="311660" cy="289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E0C3AFAF-8B4C-40BF-9EED-D321FFD895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28499" y="493842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516AD55C-4D31-4302-BEED-1E16AB8411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28499" y="459764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48549AE5-415C-4A8D-ABB8-FFCBB69300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28499" y="4263490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40" name="Rechteck 139">
                <a:extLst>
                  <a:ext uri="{FF2B5EF4-FFF2-40B4-BE49-F238E27FC236}">
                    <a16:creationId xmlns:a16="http://schemas.microsoft.com/office/drawing/2014/main" id="{348C9F8B-B168-4C10-A94D-CE1D641917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35706" y="526522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cxnSp>
            <p:nvCxnSpPr>
              <p:cNvPr id="143" name="Gewinkelter Verbinder 163">
                <a:extLst>
                  <a:ext uri="{FF2B5EF4-FFF2-40B4-BE49-F238E27FC236}">
                    <a16:creationId xmlns:a16="http://schemas.microsoft.com/office/drawing/2014/main" id="{7E61FA49-30A2-4C5B-A049-3FDE12FEF8C6}"/>
                  </a:ext>
                </a:extLst>
              </p:cNvPr>
              <p:cNvCxnSpPr>
                <a:cxnSpLocks noChangeAspect="1"/>
                <a:stCxn id="168" idx="3"/>
                <a:endCxn id="136" idx="1"/>
              </p:cNvCxnSpPr>
              <p:nvPr/>
            </p:nvCxnSpPr>
            <p:spPr bwMode="auto">
              <a:xfrm flipV="1">
                <a:off x="4916839" y="4687647"/>
                <a:ext cx="311660" cy="341066"/>
              </a:xfrm>
              <a:prstGeom prst="bentConnector3">
                <a:avLst>
                  <a:gd name="adj1" fmla="val 50000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4" name="Gewinkelter Verbinder 165">
                <a:extLst>
                  <a:ext uri="{FF2B5EF4-FFF2-40B4-BE49-F238E27FC236}">
                    <a16:creationId xmlns:a16="http://schemas.microsoft.com/office/drawing/2014/main" id="{DD933165-70A4-40E7-9550-E8D4CC6FED32}"/>
                  </a:ext>
                </a:extLst>
              </p:cNvPr>
              <p:cNvCxnSpPr>
                <a:cxnSpLocks noChangeAspect="1"/>
                <a:stCxn id="168" idx="3"/>
                <a:endCxn id="138" idx="1"/>
              </p:cNvCxnSpPr>
              <p:nvPr/>
            </p:nvCxnSpPr>
            <p:spPr bwMode="auto">
              <a:xfrm flipV="1">
                <a:off x="4916839" y="4353490"/>
                <a:ext cx="311660" cy="675223"/>
              </a:xfrm>
              <a:prstGeom prst="bentConnector3">
                <a:avLst>
                  <a:gd name="adj1" fmla="val 50000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5" name="Gewinkelter Verbinder 168">
                <a:extLst>
                  <a:ext uri="{FF2B5EF4-FFF2-40B4-BE49-F238E27FC236}">
                    <a16:creationId xmlns:a16="http://schemas.microsoft.com/office/drawing/2014/main" id="{56AC920C-8018-41C4-9909-E700B86DB53C}"/>
                  </a:ext>
                </a:extLst>
              </p:cNvPr>
              <p:cNvCxnSpPr>
                <a:cxnSpLocks noChangeAspect="1"/>
                <a:stCxn id="168" idx="3"/>
                <a:endCxn id="140" idx="1"/>
              </p:cNvCxnSpPr>
              <p:nvPr/>
            </p:nvCxnSpPr>
            <p:spPr bwMode="auto">
              <a:xfrm>
                <a:off x="4916839" y="5028713"/>
                <a:ext cx="318867" cy="326511"/>
              </a:xfrm>
              <a:prstGeom prst="bentConnector3">
                <a:avLst>
                  <a:gd name="adj1" fmla="val 50000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7B9ABDB0-F333-4499-A591-4188C1671A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08811" y="498879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4DD32D76-2C8F-40E9-9919-553A736168DB}"/>
                  </a:ext>
                </a:extLst>
              </p:cNvPr>
              <p:cNvSpPr/>
              <p:nvPr/>
            </p:nvSpPr>
            <p:spPr bwMode="auto">
              <a:xfrm>
                <a:off x="3653331" y="4622960"/>
                <a:ext cx="1173324" cy="95890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de-DE" sz="18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  <a:t>Brake</a:t>
                </a:r>
                <a:br>
                  <a:rPr kumimoji="0" lang="de-DE" sz="18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</a:br>
                <a:r>
                  <a:rPr kumimoji="0" lang="de-DE" sz="1800" b="1" i="0" u="none" strike="noStrike" cap="none" normalizeH="0" baseline="0" dirty="0" err="1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  <a:t>Actuator</a:t>
                </a:r>
                <a:endPara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1FD2382A-7F1A-4AB7-B8EB-9F305F809222}"/>
                  </a:ext>
                </a:extLst>
              </p:cNvPr>
              <p:cNvSpPr/>
              <p:nvPr/>
            </p:nvSpPr>
            <p:spPr bwMode="auto">
              <a:xfrm>
                <a:off x="3563888" y="5077810"/>
                <a:ext cx="180000" cy="2018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BF3890AA-627C-4BFC-B9F0-53E1B465DE78}"/>
                  </a:ext>
                </a:extLst>
              </p:cNvPr>
              <p:cNvSpPr/>
              <p:nvPr/>
            </p:nvSpPr>
            <p:spPr bwMode="auto">
              <a:xfrm>
                <a:off x="4736839" y="4927766"/>
                <a:ext cx="180000" cy="2018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cxnSp>
            <p:nvCxnSpPr>
              <p:cNvPr id="16" name="Verbinder: gewinkelt 15">
                <a:extLst>
                  <a:ext uri="{FF2B5EF4-FFF2-40B4-BE49-F238E27FC236}">
                    <a16:creationId xmlns:a16="http://schemas.microsoft.com/office/drawing/2014/main" id="{F59BC3F7-7027-49E1-8C37-4C4DAC9B8E7E}"/>
                  </a:ext>
                </a:extLst>
              </p:cNvPr>
              <p:cNvCxnSpPr>
                <a:stCxn id="175" idx="3"/>
                <a:endCxn id="167" idx="1"/>
              </p:cNvCxnSpPr>
              <p:nvPr/>
            </p:nvCxnSpPr>
            <p:spPr>
              <a:xfrm>
                <a:off x="3369016" y="5178453"/>
                <a:ext cx="194872" cy="30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92BEA21-DC27-4DB6-A699-108FFAAF3AFA}"/>
              </a:ext>
            </a:extLst>
          </p:cNvPr>
          <p:cNvGrpSpPr/>
          <p:nvPr/>
        </p:nvGrpSpPr>
        <p:grpSpPr>
          <a:xfrm>
            <a:off x="5436096" y="2672346"/>
            <a:ext cx="3413647" cy="1656184"/>
            <a:chOff x="5508104" y="2276872"/>
            <a:chExt cx="3413647" cy="1656184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F1E456D5-5C7F-4FC3-ACCD-8F31AA10B1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08104" y="2662616"/>
              <a:ext cx="3407517" cy="12704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ParkingAssistant</a:t>
              </a:r>
              <a:endPara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26" name="AutoShape 1036">
              <a:extLst>
                <a:ext uri="{FF2B5EF4-FFF2-40B4-BE49-F238E27FC236}">
                  <a16:creationId xmlns:a16="http://schemas.microsoft.com/office/drawing/2014/main" id="{DAE46A1D-61BD-4F30-A1E1-0D5EDDA06C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8243888" y="2276872"/>
              <a:ext cx="677863" cy="228600"/>
            </a:xfrm>
            <a:prstGeom prst="foldedCorner">
              <a:avLst>
                <a:gd name="adj" fmla="val 1850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600" b="1" noProof="1"/>
                <a:t>EMV</a:t>
              </a:r>
            </a:p>
          </p:txBody>
        </p: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A9DF633F-30E6-41E2-A329-9D9249BD4237}"/>
                </a:ext>
              </a:extLst>
            </p:cNvPr>
            <p:cNvCxnSpPr>
              <a:cxnSpLocks/>
              <a:stCxn id="91" idx="3"/>
              <a:endCxn id="94" idx="1"/>
            </p:cNvCxnSpPr>
            <p:nvPr/>
          </p:nvCxnSpPr>
          <p:spPr>
            <a:xfrm flipV="1">
              <a:off x="7092280" y="3428536"/>
              <a:ext cx="490932" cy="46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76052675-8B0A-48E7-A2A4-D552DFBBB421}"/>
                </a:ext>
              </a:extLst>
            </p:cNvPr>
            <p:cNvSpPr/>
            <p:nvPr/>
          </p:nvSpPr>
          <p:spPr bwMode="auto">
            <a:xfrm>
              <a:off x="7668344" y="3140968"/>
              <a:ext cx="1080120" cy="57606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defTabSz="449263">
                <a:buClr>
                  <a:srgbClr val="000000"/>
                </a:buClr>
                <a:buSzPct val="100000"/>
              </a:pPr>
              <a:r>
                <a:rPr lang="de-DE" b="1" dirty="0">
                  <a:ea typeface="Microsoft YaHei" pitchFamily="32" charset="-122"/>
                </a:rPr>
                <a:t>Feedback</a:t>
              </a:r>
              <a:endPara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B19FF0C5-8DFE-45A5-9524-C97A9511D047}"/>
                </a:ext>
              </a:extLst>
            </p:cNvPr>
            <p:cNvSpPr/>
            <p:nvPr/>
          </p:nvSpPr>
          <p:spPr bwMode="auto">
            <a:xfrm>
              <a:off x="5652120" y="3140968"/>
              <a:ext cx="1440160" cy="57606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defTabSz="449263">
                <a:buClr>
                  <a:srgbClr val="000000"/>
                </a:buClr>
                <a:buSzPct val="100000"/>
              </a:pPr>
              <a:r>
                <a:rPr kumimoji="0" lang="de-DE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Emergency</a:t>
              </a:r>
            </a:p>
            <a:p>
              <a:pPr algn="ctr" defTabSz="449263">
                <a:buClr>
                  <a:srgbClr val="000000"/>
                </a:buClr>
                <a:buSzPct val="100000"/>
              </a:pPr>
              <a:r>
                <a:rPr kumimoji="0" lang="de-DE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Brake</a:t>
              </a:r>
              <a:endPara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1CB706B2-09E8-4D0D-9135-5DAA0012613D}"/>
                </a:ext>
              </a:extLst>
            </p:cNvPr>
            <p:cNvSpPr/>
            <p:nvPr/>
          </p:nvSpPr>
          <p:spPr bwMode="auto">
            <a:xfrm>
              <a:off x="7583212" y="3338536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5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Zeugen – Negativ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DD4903E-DE01-4D16-AD9D-0711FE44680D}"/>
              </a:ext>
            </a:extLst>
          </p:cNvPr>
          <p:cNvSpPr txBox="1"/>
          <p:nvPr/>
        </p:nvSpPr>
        <p:spPr>
          <a:xfrm>
            <a:off x="1518168" y="5445224"/>
            <a:ext cx="6120680" cy="5232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C&amp;C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effector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</a:p>
          <a:p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(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unnamed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unnamed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de-DE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D7DB3A5-EDAE-4671-8E35-11379BE3476B}"/>
              </a:ext>
            </a:extLst>
          </p:cNvPr>
          <p:cNvSpPr txBox="1"/>
          <p:nvPr/>
        </p:nvSpPr>
        <p:spPr>
          <a:xfrm>
            <a:off x="1411022" y="5149281"/>
            <a:ext cx="379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A4C107E-A2AC-430D-84DC-E293CEE5663C}"/>
              </a:ext>
            </a:extLst>
          </p:cNvPr>
          <p:cNvSpPr>
            <a:spLocks noChangeAspect="1"/>
          </p:cNvSpPr>
          <p:nvPr/>
        </p:nvSpPr>
        <p:spPr bwMode="auto">
          <a:xfrm>
            <a:off x="2123728" y="2384314"/>
            <a:ext cx="4608512" cy="25922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6" name="AutoShape 1036">
            <a:extLst>
              <a:ext uri="{FF2B5EF4-FFF2-40B4-BE49-F238E27FC236}">
                <a16:creationId xmlns:a16="http://schemas.microsoft.com/office/drawing/2014/main" id="{C1CDDA86-8CEA-4E71-8262-9B1FFC8D6B45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5868144" y="2024274"/>
            <a:ext cx="893887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Witness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7AD26DD-0AFC-4FBE-A3EC-04F88F2DB912}"/>
              </a:ext>
            </a:extLst>
          </p:cNvPr>
          <p:cNvGrpSpPr/>
          <p:nvPr/>
        </p:nvGrpSpPr>
        <p:grpSpPr>
          <a:xfrm>
            <a:off x="4860032" y="2877166"/>
            <a:ext cx="1368153" cy="635410"/>
            <a:chOff x="3873616" y="3153630"/>
            <a:chExt cx="1368153" cy="635410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2ACE9122-60A0-4B6A-ACC6-4D58B49BBCC8}"/>
                </a:ext>
              </a:extLst>
            </p:cNvPr>
            <p:cNvSpPr/>
            <p:nvPr/>
          </p:nvSpPr>
          <p:spPr bwMode="auto">
            <a:xfrm>
              <a:off x="3949041" y="3153630"/>
              <a:ext cx="1292728" cy="6354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Feedback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BFEB383-8F6A-4C95-9361-97B78F12B09B}"/>
                </a:ext>
              </a:extLst>
            </p:cNvPr>
            <p:cNvSpPr/>
            <p:nvPr/>
          </p:nvSpPr>
          <p:spPr bwMode="auto">
            <a:xfrm>
              <a:off x="3873616" y="3321008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AD0EF11-D8CD-44C0-A300-8C5C32D295E5}"/>
              </a:ext>
            </a:extLst>
          </p:cNvPr>
          <p:cNvGrpSpPr/>
          <p:nvPr/>
        </p:nvGrpSpPr>
        <p:grpSpPr>
          <a:xfrm>
            <a:off x="2267744" y="3392426"/>
            <a:ext cx="4559525" cy="1318376"/>
            <a:chOff x="856181" y="4263490"/>
            <a:chExt cx="4559525" cy="1318376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59167B5-4BB1-4CBF-BAF2-2C5CA53C5165}"/>
                </a:ext>
              </a:extLst>
            </p:cNvPr>
            <p:cNvSpPr/>
            <p:nvPr/>
          </p:nvSpPr>
          <p:spPr bwMode="auto">
            <a:xfrm>
              <a:off x="856181" y="4797152"/>
              <a:ext cx="2422835" cy="5992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Emergency</a:t>
              </a:r>
            </a:p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Brake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D26ED3B-EA7A-4059-A1D6-7FCAE01C09A2}"/>
                </a:ext>
              </a:extLst>
            </p:cNvPr>
            <p:cNvSpPr/>
            <p:nvPr/>
          </p:nvSpPr>
          <p:spPr bwMode="auto">
            <a:xfrm>
              <a:off x="3189016" y="5088453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F271E8B-CB13-4FCD-9276-90A2D7496F4F}"/>
                </a:ext>
              </a:extLst>
            </p:cNvPr>
            <p:cNvCxnSpPr>
              <a:cxnSpLocks noChangeAspect="1"/>
              <a:stCxn id="44" idx="3"/>
              <a:endCxn id="32" idx="1"/>
            </p:cNvCxnSpPr>
            <p:nvPr/>
          </p:nvCxnSpPr>
          <p:spPr bwMode="auto">
            <a:xfrm flipV="1">
              <a:off x="4916839" y="5028424"/>
              <a:ext cx="311660" cy="28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A5AB85A-C96A-4B0F-ABC3-8338E7DA63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28499" y="4938424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D3B43FB8-9B2E-4ACE-AB7B-BA4857F77A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28499" y="4597647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BD61557-D357-4AB0-90B2-E6123AD0A6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28499" y="4263490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575A1FF-3DDC-4225-817B-12B1C1016A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35706" y="5265224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38" name="Gewinkelter Verbinder 163">
              <a:extLst>
                <a:ext uri="{FF2B5EF4-FFF2-40B4-BE49-F238E27FC236}">
                  <a16:creationId xmlns:a16="http://schemas.microsoft.com/office/drawing/2014/main" id="{9A174E8B-4518-490D-90AF-25F69B381CF2}"/>
                </a:ext>
              </a:extLst>
            </p:cNvPr>
            <p:cNvCxnSpPr>
              <a:cxnSpLocks noChangeAspect="1"/>
              <a:stCxn id="44" idx="3"/>
              <a:endCxn id="35" idx="1"/>
            </p:cNvCxnSpPr>
            <p:nvPr/>
          </p:nvCxnSpPr>
          <p:spPr bwMode="auto">
            <a:xfrm flipV="1">
              <a:off x="4916839" y="4687647"/>
              <a:ext cx="311660" cy="341066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Gewinkelter Verbinder 165">
              <a:extLst>
                <a:ext uri="{FF2B5EF4-FFF2-40B4-BE49-F238E27FC236}">
                  <a16:creationId xmlns:a16="http://schemas.microsoft.com/office/drawing/2014/main" id="{4E2DE5EE-0B8F-4FC9-8B30-580D02C0490A}"/>
                </a:ext>
              </a:extLst>
            </p:cNvPr>
            <p:cNvCxnSpPr>
              <a:cxnSpLocks noChangeAspect="1"/>
              <a:stCxn id="44" idx="3"/>
              <a:endCxn id="36" idx="1"/>
            </p:cNvCxnSpPr>
            <p:nvPr/>
          </p:nvCxnSpPr>
          <p:spPr bwMode="auto">
            <a:xfrm flipV="1">
              <a:off x="4916839" y="4353490"/>
              <a:ext cx="311660" cy="675223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Gewinkelter Verbinder 168">
              <a:extLst>
                <a:ext uri="{FF2B5EF4-FFF2-40B4-BE49-F238E27FC236}">
                  <a16:creationId xmlns:a16="http://schemas.microsoft.com/office/drawing/2014/main" id="{16B796A5-478B-47A9-B21D-AE69B47BDC64}"/>
                </a:ext>
              </a:extLst>
            </p:cNvPr>
            <p:cNvCxnSpPr>
              <a:cxnSpLocks noChangeAspect="1"/>
              <a:stCxn id="44" idx="3"/>
              <a:endCxn id="37" idx="1"/>
            </p:cNvCxnSpPr>
            <p:nvPr/>
          </p:nvCxnSpPr>
          <p:spPr bwMode="auto">
            <a:xfrm>
              <a:off x="4916839" y="5028713"/>
              <a:ext cx="318867" cy="326511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A7A40DB-EF95-421B-AF4B-AFFC98F6F2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08811" y="498879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5D23363-6B26-4A51-8F7D-C9CB7E399C7E}"/>
                </a:ext>
              </a:extLst>
            </p:cNvPr>
            <p:cNvSpPr/>
            <p:nvPr/>
          </p:nvSpPr>
          <p:spPr bwMode="auto">
            <a:xfrm>
              <a:off x="3653331" y="4622960"/>
              <a:ext cx="1173324" cy="95890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Brake</a:t>
              </a:r>
              <a:b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</a:br>
              <a:r>
                <a:rPr kumimoji="0" lang="de-DE" sz="1800" b="1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Actuator</a:t>
              </a:r>
              <a:endPara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A5FF310-1FE8-48AA-86FC-4931B81E3E49}"/>
                </a:ext>
              </a:extLst>
            </p:cNvPr>
            <p:cNvSpPr/>
            <p:nvPr/>
          </p:nvSpPr>
          <p:spPr bwMode="auto">
            <a:xfrm>
              <a:off x="3563888" y="5077810"/>
              <a:ext cx="180000" cy="2018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94441FF-15D4-4FA2-9FE8-0A7378201D4E}"/>
                </a:ext>
              </a:extLst>
            </p:cNvPr>
            <p:cNvSpPr/>
            <p:nvPr/>
          </p:nvSpPr>
          <p:spPr bwMode="auto">
            <a:xfrm>
              <a:off x="4736839" y="4927766"/>
              <a:ext cx="180000" cy="2018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45" name="Verbinder: gewinkelt 44">
              <a:extLst>
                <a:ext uri="{FF2B5EF4-FFF2-40B4-BE49-F238E27FC236}">
                  <a16:creationId xmlns:a16="http://schemas.microsoft.com/office/drawing/2014/main" id="{270DC95C-B735-4A23-979E-F9F6B0701532}"/>
                </a:ext>
              </a:extLst>
            </p:cNvPr>
            <p:cNvCxnSpPr>
              <a:stCxn id="30" idx="3"/>
              <a:endCxn id="43" idx="1"/>
            </p:cNvCxnSpPr>
            <p:nvPr/>
          </p:nvCxnSpPr>
          <p:spPr>
            <a:xfrm>
              <a:off x="3369016" y="5178453"/>
              <a:ext cx="194872" cy="3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078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BD22B-1597-4525-BB1B-5AED3CFD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EE2948-398C-437F-9879-7B8BE0862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Neu:</a:t>
            </a:r>
          </a:p>
          <a:p>
            <a:pPr lvl="1"/>
            <a:r>
              <a:rPr lang="de-DE" dirty="0"/>
              <a:t>Alle Änderungen durch EMA </a:t>
            </a:r>
          </a:p>
          <a:p>
            <a:pPr lvl="2"/>
            <a:r>
              <a:rPr lang="de-DE" dirty="0"/>
              <a:t>Instanzen</a:t>
            </a:r>
          </a:p>
          <a:p>
            <a:pPr lvl="2"/>
            <a:r>
              <a:rPr lang="de-DE" dirty="0"/>
              <a:t>Portarrays</a:t>
            </a:r>
          </a:p>
          <a:p>
            <a:pPr lvl="2"/>
            <a:r>
              <a:rPr lang="de-DE" dirty="0"/>
              <a:t>Komponentenarrays</a:t>
            </a:r>
          </a:p>
          <a:p>
            <a:pPr lvl="2"/>
            <a:r>
              <a:rPr lang="de-DE" dirty="0"/>
              <a:t>Einheiten</a:t>
            </a:r>
          </a:p>
          <a:p>
            <a:pPr lvl="2"/>
            <a:r>
              <a:rPr lang="de-DE" dirty="0"/>
              <a:t>   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Textuell anonyme Ports</a:t>
            </a:r>
          </a:p>
          <a:p>
            <a:pPr lvl="1"/>
            <a:r>
              <a:rPr lang="de-DE" dirty="0" err="1"/>
              <a:t>Ungetypte</a:t>
            </a:r>
            <a:r>
              <a:rPr lang="de-DE" dirty="0"/>
              <a:t> anonyme Ports</a:t>
            </a:r>
          </a:p>
          <a:p>
            <a:pPr lvl="1"/>
            <a:r>
              <a:rPr lang="de-DE" dirty="0"/>
              <a:t>Verifikation nach Komponententyp (statt Instanzen)</a:t>
            </a:r>
          </a:p>
          <a:p>
            <a:pPr lvl="1"/>
            <a:r>
              <a:rPr lang="de-DE" dirty="0" err="1"/>
              <a:t>Atomic</a:t>
            </a:r>
            <a:r>
              <a:rPr lang="de-DE" dirty="0"/>
              <a:t> (+ Zeugen)</a:t>
            </a:r>
          </a:p>
          <a:p>
            <a:pPr lvl="1"/>
            <a:r>
              <a:rPr lang="de-DE" dirty="0"/>
              <a:t>Interface-</a:t>
            </a:r>
            <a:r>
              <a:rPr lang="de-DE" dirty="0" err="1"/>
              <a:t>completeness</a:t>
            </a:r>
            <a:r>
              <a:rPr lang="de-DE" dirty="0"/>
              <a:t> (+ Zeugen)</a:t>
            </a:r>
          </a:p>
          <a:p>
            <a:pPr lvl="1"/>
            <a:r>
              <a:rPr lang="de-DE" dirty="0"/>
              <a:t>Negative Zeugen für Effektoren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300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429" name="Shape 429"/>
          <p:cNvSpPr txBox="1"/>
          <p:nvPr/>
        </p:nvSpPr>
        <p:spPr>
          <a:xfrm>
            <a:off x="1219200" y="3276600"/>
            <a:ext cx="596265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800">
                <a:solidFill>
                  <a:schemeClr val="dk2"/>
                </a:solidFill>
              </a:rPr>
              <a:t>D</a:t>
            </a:r>
            <a:r>
              <a:rPr lang="de-DE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anke für Ihre Aufmerksamkeit.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452515" y="1988840"/>
            <a:ext cx="5928362" cy="41044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1763688" y="2420888"/>
            <a:ext cx="3456384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 </a:t>
            </a:r>
            <a:r>
              <a:rPr kumimoji="0" lang="de-DE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sm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C&amp;C Modelle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362517" y="278241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0" name="Textfeld 11">
            <a:extLst>
              <a:ext uri="{FF2B5EF4-FFF2-40B4-BE49-F238E27FC236}">
                <a16:creationId xmlns:a16="http://schemas.microsoft.com/office/drawing/2014/main" id="{CE0DBBF4-9228-4231-A40E-9D3A3EF3F671}"/>
              </a:ext>
            </a:extLst>
          </p:cNvPr>
          <p:cNvSpPr txBox="1">
            <a:spLocks noChangeAspect="1"/>
          </p:cNvSpPr>
          <p:nvPr/>
        </p:nvSpPr>
        <p:spPr>
          <a:xfrm>
            <a:off x="362261" y="2733915"/>
            <a:ext cx="104708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posCar:GPS</a:t>
            </a:r>
            <a:endParaRPr lang="de-DE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362517" y="32554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57">
                <a:extLst>
                  <a:ext uri="{FF2B5EF4-FFF2-40B4-BE49-F238E27FC236}">
                    <a16:creationId xmlns:a16="http://schemas.microsoft.com/office/drawing/2014/main" id="{A75E5421-E539-4131-978F-B9C92DEBF5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7751" y="3212976"/>
                <a:ext cx="891592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de-DE" sz="1200" dirty="0" err="1"/>
                  <a:t>signal</a:t>
                </a:r>
                <a:r>
                  <a:rPr lang="de-DE" sz="1200" dirty="0"/>
                  <a:t>[1]: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2" name="Textfeld 57">
                <a:extLst>
                  <a:ext uri="{FF2B5EF4-FFF2-40B4-BE49-F238E27FC236}">
                    <a16:creationId xmlns:a16="http://schemas.microsoft.com/office/drawing/2014/main" id="{A75E5421-E539-4131-978F-B9C92DEBF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1" y="3212976"/>
                <a:ext cx="891592" cy="276998"/>
              </a:xfrm>
              <a:prstGeom prst="rect">
                <a:avLst/>
              </a:prstGeom>
              <a:blipFill>
                <a:blip r:embed="rId2"/>
                <a:stretch>
                  <a:fillRect l="-685" t="-2174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hteck 102">
            <a:extLst>
              <a:ext uri="{FF2B5EF4-FFF2-40B4-BE49-F238E27FC236}">
                <a16:creationId xmlns:a16="http://schemas.microsoft.com/office/drawing/2014/main" id="{F545C55D-B570-4294-BC38-329AA2C8C25C}"/>
              </a:ext>
            </a:extLst>
          </p:cNvPr>
          <p:cNvSpPr>
            <a:spLocks noChangeAspect="1"/>
          </p:cNvSpPr>
          <p:nvPr/>
        </p:nvSpPr>
        <p:spPr bwMode="auto">
          <a:xfrm>
            <a:off x="1362517" y="365109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4" name="Textfeld 59">
            <a:extLst>
              <a:ext uri="{FF2B5EF4-FFF2-40B4-BE49-F238E27FC236}">
                <a16:creationId xmlns:a16="http://schemas.microsoft.com/office/drawing/2014/main" id="{D93B68D1-2E96-4F1C-B349-C9D2FF883D07}"/>
              </a:ext>
            </a:extLst>
          </p:cNvPr>
          <p:cNvSpPr txBox="1">
            <a:spLocks noChangeAspect="1"/>
          </p:cNvSpPr>
          <p:nvPr/>
        </p:nvSpPr>
        <p:spPr>
          <a:xfrm>
            <a:off x="1070789" y="3602595"/>
            <a:ext cx="33855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/>
              <a:t>…</a:t>
            </a:r>
            <a:endParaRPr lang="de-DE" dirty="0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362517" y="412557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feld 61">
                <a:extLst>
                  <a:ext uri="{FF2B5EF4-FFF2-40B4-BE49-F238E27FC236}">
                    <a16:creationId xmlns:a16="http://schemas.microsoft.com/office/drawing/2014/main" id="{D08C65B0-8A37-404A-9E45-AD15292C2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32793" y="4077072"/>
                <a:ext cx="976548" cy="276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de-DE" sz="1200" dirty="0" err="1"/>
                  <a:t>signal</a:t>
                </a:r>
                <a:r>
                  <a:rPr lang="de-DE" sz="1200" dirty="0"/>
                  <a:t>[10]: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106" name="Textfeld 61">
                <a:extLst>
                  <a:ext uri="{FF2B5EF4-FFF2-40B4-BE49-F238E27FC236}">
                    <a16:creationId xmlns:a16="http://schemas.microsoft.com/office/drawing/2014/main" id="{D08C65B0-8A37-404A-9E45-AD15292C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93" y="4077072"/>
                <a:ext cx="976548" cy="276998"/>
              </a:xfrm>
              <a:prstGeom prst="rect">
                <a:avLst/>
              </a:prstGeom>
              <a:blipFill>
                <a:blip r:embed="rId3"/>
                <a:stretch>
                  <a:fillRect l="-625" t="-4444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362517" y="451977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8" name="Textfeld 63">
            <a:extLst>
              <a:ext uri="{FF2B5EF4-FFF2-40B4-BE49-F238E27FC236}">
                <a16:creationId xmlns:a16="http://schemas.microsoft.com/office/drawing/2014/main" id="{8157798D-1213-4BAA-B5AE-A9A708E53ADC}"/>
              </a:ext>
            </a:extLst>
          </p:cNvPr>
          <p:cNvSpPr txBox="1">
            <a:spLocks noChangeAspect="1"/>
          </p:cNvSpPr>
          <p:nvPr/>
        </p:nvSpPr>
        <p:spPr>
          <a:xfrm>
            <a:off x="4791" y="4471275"/>
            <a:ext cx="140455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/>
              <a:t>speed:0..250km/h</a:t>
            </a:r>
            <a:endParaRPr lang="de-DE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362517" y="563881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Textfeld 65">
            <a:extLst>
              <a:ext uri="{FF2B5EF4-FFF2-40B4-BE49-F238E27FC236}">
                <a16:creationId xmlns:a16="http://schemas.microsoft.com/office/drawing/2014/main" id="{625E4AE6-2C9E-4E8F-AD82-F532592E6740}"/>
              </a:ext>
            </a:extLst>
          </p:cNvPr>
          <p:cNvSpPr txBox="1">
            <a:spLocks noChangeAspect="1"/>
          </p:cNvSpPr>
          <p:nvPr/>
        </p:nvSpPr>
        <p:spPr>
          <a:xfrm>
            <a:off x="-27269" y="5596753"/>
            <a:ext cx="143661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direction</a:t>
            </a:r>
            <a:r>
              <a:rPr lang="de-DE" sz="1200" dirty="0"/>
              <a:t>:-90..+90°</a:t>
            </a:r>
            <a:endParaRPr lang="de-DE" dirty="0"/>
          </a:p>
        </p:txBody>
      </p: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8625947B-AC69-4233-A936-3C54E2073B1E}"/>
              </a:ext>
            </a:extLst>
          </p:cNvPr>
          <p:cNvGrpSpPr/>
          <p:nvPr/>
        </p:nvGrpSpPr>
        <p:grpSpPr>
          <a:xfrm>
            <a:off x="2205756" y="2961146"/>
            <a:ext cx="2822134" cy="1403958"/>
            <a:chOff x="2205756" y="2845236"/>
            <a:chExt cx="2822134" cy="1403958"/>
          </a:xfrm>
        </p:grpSpPr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8A1EE815-356F-4A65-A8DE-79A9A8ED11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05756" y="2845236"/>
              <a:ext cx="1323088" cy="533500"/>
              <a:chOff x="1776811" y="2339240"/>
              <a:chExt cx="1323089" cy="533500"/>
            </a:xfrm>
          </p:grpSpPr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1254DD5E-4C5A-436C-9EE6-89F6718FA863}"/>
                  </a:ext>
                </a:extLst>
              </p:cNvPr>
              <p:cNvSpPr/>
              <p:nvPr/>
            </p:nvSpPr>
            <p:spPr bwMode="auto">
              <a:xfrm>
                <a:off x="1851660" y="2339240"/>
                <a:ext cx="1158240" cy="5335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de-DE" sz="18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  <a:t>Filter</a:t>
                </a:r>
              </a:p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de-DE" dirty="0" err="1">
                    <a:ea typeface="Microsoft YaHei" pitchFamily="32" charset="-122"/>
                  </a:rPr>
                  <a:t>flt</a:t>
                </a:r>
                <a:r>
                  <a:rPr lang="de-DE" dirty="0">
                    <a:ea typeface="Microsoft YaHei" pitchFamily="32" charset="-122"/>
                  </a:rPr>
                  <a:t>[1]</a:t>
                </a:r>
                <a:endParaRPr kumimoji="0" lang="de-DE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58E7726D-B94A-4924-8AA1-C9A318ADCAF4}"/>
                  </a:ext>
                </a:extLst>
              </p:cNvPr>
              <p:cNvSpPr/>
              <p:nvPr/>
            </p:nvSpPr>
            <p:spPr bwMode="auto">
              <a:xfrm>
                <a:off x="1776811" y="2397935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3613915B-DE57-4ECD-8767-248716686A49}"/>
                  </a:ext>
                </a:extLst>
              </p:cNvPr>
              <p:cNvSpPr/>
              <p:nvPr/>
            </p:nvSpPr>
            <p:spPr bwMode="auto">
              <a:xfrm>
                <a:off x="1776811" y="263533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40C63D71-E269-4DFD-AAB0-1793616E562A}"/>
                  </a:ext>
                </a:extLst>
              </p:cNvPr>
              <p:cNvSpPr/>
              <p:nvPr/>
            </p:nvSpPr>
            <p:spPr bwMode="auto">
              <a:xfrm>
                <a:off x="2919900" y="2515990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</p:grpSp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3B3AF5A9-24F2-4C8C-8588-B33949EA78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05756" y="3715694"/>
              <a:ext cx="1323088" cy="533500"/>
              <a:chOff x="1776811" y="2339240"/>
              <a:chExt cx="1323089" cy="533500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1E88F908-04D6-4FB0-9817-64EB7B5D4333}"/>
                  </a:ext>
                </a:extLst>
              </p:cNvPr>
              <p:cNvSpPr/>
              <p:nvPr/>
            </p:nvSpPr>
            <p:spPr bwMode="auto">
              <a:xfrm>
                <a:off x="1851660" y="2339240"/>
                <a:ext cx="1158240" cy="5335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de-DE" sz="18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  <a:t>Filter</a:t>
                </a:r>
              </a:p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de-DE" dirty="0" err="1">
                    <a:ea typeface="Microsoft YaHei" pitchFamily="32" charset="-122"/>
                  </a:rPr>
                  <a:t>flt</a:t>
                </a:r>
                <a:r>
                  <a:rPr lang="de-DE" dirty="0">
                    <a:ea typeface="Microsoft YaHei" pitchFamily="32" charset="-122"/>
                  </a:rPr>
                  <a:t>[10]</a:t>
                </a:r>
                <a:endParaRPr kumimoji="0" lang="de-DE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6A926CFF-8AA5-438B-A971-4F0FFA24D98E}"/>
                  </a:ext>
                </a:extLst>
              </p:cNvPr>
              <p:cNvSpPr/>
              <p:nvPr/>
            </p:nvSpPr>
            <p:spPr bwMode="auto">
              <a:xfrm>
                <a:off x="1776811" y="2397935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0A6D3200-020C-4734-852C-7D458713D327}"/>
                  </a:ext>
                </a:extLst>
              </p:cNvPr>
              <p:cNvSpPr/>
              <p:nvPr/>
            </p:nvSpPr>
            <p:spPr bwMode="auto">
              <a:xfrm>
                <a:off x="1776811" y="263533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A655CF72-9642-4EF7-BD8F-036C8BE26C9A}"/>
                  </a:ext>
                </a:extLst>
              </p:cNvPr>
              <p:cNvSpPr/>
              <p:nvPr/>
            </p:nvSpPr>
            <p:spPr bwMode="auto">
              <a:xfrm>
                <a:off x="2919900" y="2515990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</p:grpSp>
        <p:sp>
          <p:nvSpPr>
            <p:cNvPr id="113" name="Textfeld 76">
              <a:extLst>
                <a:ext uri="{FF2B5EF4-FFF2-40B4-BE49-F238E27FC236}">
                  <a16:creationId xmlns:a16="http://schemas.microsoft.com/office/drawing/2014/main" id="{A6FD20E6-3416-4FA3-BC81-5ABF52728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61234" y="3378735"/>
              <a:ext cx="338553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de-DE" sz="1200" dirty="0"/>
                <a:t>…</a:t>
              </a:r>
              <a:endParaRPr lang="de-DE" dirty="0"/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F4D6007C-A203-440A-8CEA-2F39979B42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6563" y="2884875"/>
              <a:ext cx="1431327" cy="1329167"/>
              <a:chOff x="3952270" y="2412255"/>
              <a:chExt cx="1431326" cy="1329166"/>
            </a:xfrm>
          </p:grpSpPr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09CD2413-67A9-4D9D-BC3B-A0FC60909F8F}"/>
                  </a:ext>
                </a:extLst>
              </p:cNvPr>
              <p:cNvSpPr/>
              <p:nvPr/>
            </p:nvSpPr>
            <p:spPr bwMode="auto">
              <a:xfrm>
                <a:off x="4121547" y="2412255"/>
                <a:ext cx="1158240" cy="132916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de-DE" sz="18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  <a:t>Sensor</a:t>
                </a:r>
                <a:br>
                  <a:rPr kumimoji="0" lang="de-DE" sz="18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</a:br>
                <a:r>
                  <a:rPr kumimoji="0" lang="de-DE" sz="1800" b="1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  <a:t>Fusion</a:t>
                </a:r>
              </a:p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de-DE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Microsoft YaHei" pitchFamily="32" charset="-122"/>
                  </a:rPr>
                  <a:t>sf</a:t>
                </a:r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66B58C90-CD15-4285-A79D-10FB1B53D204}"/>
                  </a:ext>
                </a:extLst>
              </p:cNvPr>
              <p:cNvSpPr/>
              <p:nvPr/>
            </p:nvSpPr>
            <p:spPr bwMode="auto">
              <a:xfrm>
                <a:off x="5203596" y="2876494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F768ECC5-626D-4973-ADF2-1BA78043C6BE}"/>
                  </a:ext>
                </a:extLst>
              </p:cNvPr>
              <p:cNvSpPr/>
              <p:nvPr/>
            </p:nvSpPr>
            <p:spPr bwMode="auto">
              <a:xfrm>
                <a:off x="4031547" y="254925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8AD87C43-C3AA-48A7-898E-9300D3097D63}"/>
                  </a:ext>
                </a:extLst>
              </p:cNvPr>
              <p:cNvSpPr/>
              <p:nvPr/>
            </p:nvSpPr>
            <p:spPr bwMode="auto">
              <a:xfrm>
                <a:off x="4031547" y="298359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80" name="Rechteck 179">
                <a:extLst>
                  <a:ext uri="{FF2B5EF4-FFF2-40B4-BE49-F238E27FC236}">
                    <a16:creationId xmlns:a16="http://schemas.microsoft.com/office/drawing/2014/main" id="{06DCA083-B6B1-4C79-A3BD-78183B8D19C6}"/>
                  </a:ext>
                </a:extLst>
              </p:cNvPr>
              <p:cNvSpPr/>
              <p:nvPr/>
            </p:nvSpPr>
            <p:spPr bwMode="auto">
              <a:xfrm>
                <a:off x="4031547" y="3417937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Microsoft YaHei" pitchFamily="32" charset="-122"/>
                </a:endParaRPr>
              </a:p>
            </p:txBody>
          </p:sp>
          <p:sp>
            <p:nvSpPr>
              <p:cNvPr id="181" name="Textfeld 116">
                <a:extLst>
                  <a:ext uri="{FF2B5EF4-FFF2-40B4-BE49-F238E27FC236}">
                    <a16:creationId xmlns:a16="http://schemas.microsoft.com/office/drawing/2014/main" id="{10D8C895-1F67-4C25-A84F-382F7C569F23}"/>
                  </a:ext>
                </a:extLst>
              </p:cNvPr>
              <p:cNvSpPr txBox="1"/>
              <p:nvPr/>
            </p:nvSpPr>
            <p:spPr>
              <a:xfrm>
                <a:off x="3952270" y="2897661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de-DE" sz="1200" dirty="0"/>
                  <a:t>…</a:t>
                </a:r>
                <a:endParaRPr lang="de-DE" dirty="0"/>
              </a:p>
            </p:txBody>
          </p:sp>
        </p:grpSp>
      </p:grp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3528844" y="3227787"/>
            <a:ext cx="146996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3528844" y="4096468"/>
            <a:ext cx="146996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1" name="Textfeld 117">
            <a:extLst>
              <a:ext uri="{FF2B5EF4-FFF2-40B4-BE49-F238E27FC236}">
                <a16:creationId xmlns:a16="http://schemas.microsoft.com/office/drawing/2014/main" id="{5BB192E8-C4FB-4925-BAB3-BA611C677DDD}"/>
              </a:ext>
            </a:extLst>
          </p:cNvPr>
          <p:cNvSpPr txBox="1">
            <a:spLocks noChangeAspect="1"/>
          </p:cNvSpPr>
          <p:nvPr/>
        </p:nvSpPr>
        <p:spPr>
          <a:xfrm>
            <a:off x="5364088" y="3933056"/>
            <a:ext cx="126829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/>
              <a:t>distance:0..25m</a:t>
            </a:r>
            <a:endParaRPr lang="de-DE" dirty="0"/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45E67940-F70E-41EE-A939-F69D026A79BB}"/>
              </a:ext>
            </a:extLst>
          </p:cNvPr>
          <p:cNvGrpSpPr>
            <a:grpSpLocks noChangeAspect="1"/>
          </p:cNvGrpSpPr>
          <p:nvPr/>
        </p:nvGrpSpPr>
        <p:grpSpPr>
          <a:xfrm>
            <a:off x="2052856" y="4948642"/>
            <a:ext cx="2571173" cy="599228"/>
            <a:chOff x="4386683" y="4015690"/>
            <a:chExt cx="2571173" cy="599228"/>
          </a:xfrm>
        </p:grpSpPr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A49FCB36-D90E-419F-9F7B-5EF84D4CA6F7}"/>
                </a:ext>
              </a:extLst>
            </p:cNvPr>
            <p:cNvSpPr/>
            <p:nvPr/>
          </p:nvSpPr>
          <p:spPr bwMode="auto">
            <a:xfrm>
              <a:off x="4445021" y="4015690"/>
              <a:ext cx="2422835" cy="5992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EmergencyBrake</a:t>
              </a:r>
              <a:endPara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de-DE" dirty="0" err="1">
                  <a:ea typeface="Microsoft YaHei" pitchFamily="32" charset="-122"/>
                </a:rPr>
                <a:t>eb</a:t>
              </a:r>
              <a:endPara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7F08C6A9-DE07-4F18-877F-2B3EA33FD347}"/>
                </a:ext>
              </a:extLst>
            </p:cNvPr>
            <p:cNvSpPr/>
            <p:nvPr/>
          </p:nvSpPr>
          <p:spPr bwMode="auto">
            <a:xfrm>
              <a:off x="4386683" y="4079113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630A5DB8-CAFA-4184-A0E8-454D7966497A}"/>
                </a:ext>
              </a:extLst>
            </p:cNvPr>
            <p:cNvSpPr/>
            <p:nvPr/>
          </p:nvSpPr>
          <p:spPr bwMode="auto">
            <a:xfrm>
              <a:off x="4386683" y="4316515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4938C375-A44A-42AA-BD47-EE8B75C905BE}"/>
                </a:ext>
              </a:extLst>
            </p:cNvPr>
            <p:cNvSpPr/>
            <p:nvPr/>
          </p:nvSpPr>
          <p:spPr bwMode="auto">
            <a:xfrm>
              <a:off x="6777856" y="4306991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</p:grp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1542517" y="4609776"/>
            <a:ext cx="510339" cy="729691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2623147E-122D-4154-876F-74A708DE64C4}"/>
              </a:ext>
            </a:extLst>
          </p:cNvPr>
          <p:cNvCxnSpPr>
            <a:cxnSpLocks noChangeAspect="1"/>
            <a:stCxn id="109" idx="3"/>
            <a:endCxn id="165" idx="1"/>
          </p:cNvCxnSpPr>
          <p:nvPr/>
        </p:nvCxnSpPr>
        <p:spPr bwMode="auto">
          <a:xfrm>
            <a:off x="1542517" y="5728816"/>
            <a:ext cx="3886436" cy="7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5CD8CC7A-7EF4-4EDC-BDCC-543AB4EF8A2B}"/>
              </a:ext>
            </a:extLst>
          </p:cNvPr>
          <p:cNvGrpSpPr>
            <a:grpSpLocks noChangeAspect="1"/>
          </p:cNvGrpSpPr>
          <p:nvPr/>
        </p:nvGrpSpPr>
        <p:grpSpPr>
          <a:xfrm>
            <a:off x="5148064" y="3297646"/>
            <a:ext cx="1944216" cy="533500"/>
            <a:chOff x="5551733" y="2458330"/>
            <a:chExt cx="1944216" cy="533500"/>
          </a:xfrm>
        </p:grpSpPr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89514C10-7FB1-4484-BA41-27ED1A6F78BC}"/>
                </a:ext>
              </a:extLst>
            </p:cNvPr>
            <p:cNvSpPr/>
            <p:nvPr/>
          </p:nvSpPr>
          <p:spPr bwMode="auto">
            <a:xfrm>
              <a:off x="5987198" y="2458330"/>
              <a:ext cx="1427062" cy="5335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Feedback</a:t>
              </a:r>
            </a:p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de-DE" dirty="0" err="1">
                  <a:ea typeface="Microsoft YaHei" pitchFamily="32" charset="-122"/>
                </a:rPr>
                <a:t>fb</a:t>
              </a:r>
              <a:endPara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CCA6BC30-EB11-4DFE-A09C-6ECF5121949A}"/>
                </a:ext>
              </a:extLst>
            </p:cNvPr>
            <p:cNvSpPr/>
            <p:nvPr/>
          </p:nvSpPr>
          <p:spPr bwMode="auto">
            <a:xfrm>
              <a:off x="5551733" y="2625584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9F3F782C-3476-4B22-A1AD-4BAB71BA0B00}"/>
                </a:ext>
              </a:extLst>
            </p:cNvPr>
            <p:cNvSpPr/>
            <p:nvPr/>
          </p:nvSpPr>
          <p:spPr bwMode="auto">
            <a:xfrm>
              <a:off x="7315949" y="2632199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</p:grp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5027890" y="3554900"/>
            <a:ext cx="120174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5517785" y="4941168"/>
            <a:ext cx="1427062" cy="968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dirty="0" err="1">
                <a:ea typeface="Microsoft YaHei" pitchFamily="32" charset="-122"/>
              </a:rPr>
              <a:t>ba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5431334" y="522920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6846536" y="5243331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A12E4B55-9315-44CF-8C27-E397E61AF285}"/>
              </a:ext>
            </a:extLst>
          </p:cNvPr>
          <p:cNvCxnSpPr>
            <a:cxnSpLocks noChangeAspect="1"/>
            <a:stCxn id="175" idx="3"/>
            <a:endCxn id="167" idx="1"/>
          </p:cNvCxnSpPr>
          <p:nvPr/>
        </p:nvCxnSpPr>
        <p:spPr bwMode="auto">
          <a:xfrm>
            <a:off x="4624029" y="5329943"/>
            <a:ext cx="807305" cy="2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0" name="Textfeld 140">
            <a:extLst>
              <a:ext uri="{FF2B5EF4-FFF2-40B4-BE49-F238E27FC236}">
                <a16:creationId xmlns:a16="http://schemas.microsoft.com/office/drawing/2014/main" id="{B2061C40-DC75-4D9D-A1B4-1E4B5F4D1106}"/>
              </a:ext>
            </a:extLst>
          </p:cNvPr>
          <p:cNvSpPr txBox="1">
            <a:spLocks noChangeAspect="1"/>
          </p:cNvSpPr>
          <p:nvPr/>
        </p:nvSpPr>
        <p:spPr>
          <a:xfrm>
            <a:off x="4480944" y="5013176"/>
            <a:ext cx="113204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/>
              <a:t>force:0..100%</a:t>
            </a:r>
            <a:endParaRPr lang="de-DE" dirty="0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7275906" y="524825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7026536" y="5338250"/>
            <a:ext cx="249370" cy="60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Textfeld 147">
            <a:extLst>
              <a:ext uri="{FF2B5EF4-FFF2-40B4-BE49-F238E27FC236}">
                <a16:creationId xmlns:a16="http://schemas.microsoft.com/office/drawing/2014/main" id="{92B80A06-33C6-47DB-8686-76CACE5BBFBC}"/>
              </a:ext>
            </a:extLst>
          </p:cNvPr>
          <p:cNvSpPr txBox="1">
            <a:spLocks noChangeAspect="1"/>
          </p:cNvSpPr>
          <p:nvPr/>
        </p:nvSpPr>
        <p:spPr>
          <a:xfrm>
            <a:off x="7458294" y="5200966"/>
            <a:ext cx="178927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brakeForce</a:t>
            </a:r>
            <a:r>
              <a:rPr lang="de-DE" sz="1200" dirty="0"/>
              <a:t>[3]:0..200kN</a:t>
            </a:r>
            <a:endParaRPr lang="de-DE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7261424" y="34677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 flipV="1">
            <a:off x="7092280" y="3557790"/>
            <a:ext cx="169144" cy="37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7275906" y="490747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7" name="Textfeld 154">
            <a:extLst>
              <a:ext uri="{FF2B5EF4-FFF2-40B4-BE49-F238E27FC236}">
                <a16:creationId xmlns:a16="http://schemas.microsoft.com/office/drawing/2014/main" id="{A55680C2-3F8C-4580-B61A-0035059920EC}"/>
              </a:ext>
            </a:extLst>
          </p:cNvPr>
          <p:cNvSpPr txBox="1">
            <a:spLocks noChangeAspect="1"/>
          </p:cNvSpPr>
          <p:nvPr/>
        </p:nvSpPr>
        <p:spPr>
          <a:xfrm>
            <a:off x="7458294" y="4866809"/>
            <a:ext cx="178927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brakeForce</a:t>
            </a:r>
            <a:r>
              <a:rPr lang="de-DE" sz="1200" dirty="0"/>
              <a:t>[2]:0..200kN</a:t>
            </a:r>
            <a:endParaRPr lang="de-DE" dirty="0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7275906" y="457331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9" name="Textfeld 156">
            <a:extLst>
              <a:ext uri="{FF2B5EF4-FFF2-40B4-BE49-F238E27FC236}">
                <a16:creationId xmlns:a16="http://schemas.microsoft.com/office/drawing/2014/main" id="{D00A07D1-6F90-4DF9-B646-79F513D489DD}"/>
              </a:ext>
            </a:extLst>
          </p:cNvPr>
          <p:cNvSpPr txBox="1">
            <a:spLocks noChangeAspect="1"/>
          </p:cNvSpPr>
          <p:nvPr/>
        </p:nvSpPr>
        <p:spPr>
          <a:xfrm>
            <a:off x="7458294" y="4532652"/>
            <a:ext cx="178927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brakeForce</a:t>
            </a:r>
            <a:r>
              <a:rPr lang="de-DE" sz="1200" dirty="0"/>
              <a:t>[1]:0..200kN</a:t>
            </a:r>
            <a:endParaRPr lang="de-DE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7283113" y="557505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Textfeld 158">
            <a:extLst>
              <a:ext uri="{FF2B5EF4-FFF2-40B4-BE49-F238E27FC236}">
                <a16:creationId xmlns:a16="http://schemas.microsoft.com/office/drawing/2014/main" id="{F7DC5CAF-BD73-4CCD-B9B1-DA2467D31501}"/>
              </a:ext>
            </a:extLst>
          </p:cNvPr>
          <p:cNvSpPr txBox="1">
            <a:spLocks noChangeAspect="1"/>
          </p:cNvSpPr>
          <p:nvPr/>
        </p:nvSpPr>
        <p:spPr>
          <a:xfrm>
            <a:off x="7463248" y="5535006"/>
            <a:ext cx="1789272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brakeForce</a:t>
            </a:r>
            <a:r>
              <a:rPr lang="de-DE" sz="1200" dirty="0"/>
              <a:t>[4]:0..200kN</a:t>
            </a:r>
            <a:endParaRPr lang="de-DE" dirty="0"/>
          </a:p>
        </p:txBody>
      </p:sp>
      <p:sp>
        <p:nvSpPr>
          <p:cNvPr id="142" name="Textfeld 159">
            <a:extLst>
              <a:ext uri="{FF2B5EF4-FFF2-40B4-BE49-F238E27FC236}">
                <a16:creationId xmlns:a16="http://schemas.microsoft.com/office/drawing/2014/main" id="{2E884759-929F-4860-9624-4513BA848370}"/>
              </a:ext>
            </a:extLst>
          </p:cNvPr>
          <p:cNvSpPr txBox="1">
            <a:spLocks noChangeAspect="1"/>
          </p:cNvSpPr>
          <p:nvPr/>
        </p:nvSpPr>
        <p:spPr>
          <a:xfrm>
            <a:off x="7424050" y="3406819"/>
            <a:ext cx="160011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 err="1"/>
              <a:t>userFeedback:Enum</a:t>
            </a:r>
            <a:endParaRPr lang="de-DE" dirty="0"/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7026536" y="4997473"/>
            <a:ext cx="249370" cy="34680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7026536" y="4663316"/>
            <a:ext cx="249370" cy="68096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7026536" y="5344278"/>
            <a:ext cx="256577" cy="32077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7020272" y="1700808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7111328" y="5301208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50" name="Textfeld 3">
            <a:extLst>
              <a:ext uri="{FF2B5EF4-FFF2-40B4-BE49-F238E27FC236}">
                <a16:creationId xmlns:a16="http://schemas.microsoft.com/office/drawing/2014/main" id="{0626D876-1109-441A-8C51-2B2B899F2C9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1004" y="4775627"/>
            <a:ext cx="9300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400" i="1" dirty="0">
                <a:solidFill>
                  <a:srgbClr val="00B0F0"/>
                </a:solidFill>
              </a:rPr>
              <a:t>input port</a:t>
            </a:r>
          </a:p>
        </p:txBody>
      </p:sp>
      <p:sp>
        <p:nvSpPr>
          <p:cNvPr id="151" name="Freihandform 184">
            <a:extLst>
              <a:ext uri="{FF2B5EF4-FFF2-40B4-BE49-F238E27FC236}">
                <a16:creationId xmlns:a16="http://schemas.microsoft.com/office/drawing/2014/main" id="{1E26700A-5A1D-4B29-809F-1E76DDE59D0B}"/>
              </a:ext>
            </a:extLst>
          </p:cNvPr>
          <p:cNvSpPr>
            <a:spLocks/>
          </p:cNvSpPr>
          <p:nvPr/>
        </p:nvSpPr>
        <p:spPr bwMode="auto">
          <a:xfrm>
            <a:off x="1055097" y="4727127"/>
            <a:ext cx="299727" cy="275258"/>
          </a:xfrm>
          <a:custGeom>
            <a:avLst/>
            <a:gdLst>
              <a:gd name="connsiteX0" fmla="*/ 0 w 342900"/>
              <a:gd name="connsiteY0" fmla="*/ 289560 h 362317"/>
              <a:gd name="connsiteX1" fmla="*/ 182880 w 342900"/>
              <a:gd name="connsiteY1" fmla="*/ 342900 h 362317"/>
              <a:gd name="connsiteX2" fmla="*/ 342900 w 342900"/>
              <a:gd name="connsiteY2" fmla="*/ 0 h 3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362317">
                <a:moveTo>
                  <a:pt x="0" y="289560"/>
                </a:moveTo>
                <a:cubicBezTo>
                  <a:pt x="62865" y="340360"/>
                  <a:pt x="125730" y="391160"/>
                  <a:pt x="182880" y="342900"/>
                </a:cubicBezTo>
                <a:cubicBezTo>
                  <a:pt x="240030" y="294640"/>
                  <a:pt x="291465" y="147320"/>
                  <a:pt x="342900" y="0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40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52" name="Textfeld 3">
            <a:extLst>
              <a:ext uri="{FF2B5EF4-FFF2-40B4-BE49-F238E27FC236}">
                <a16:creationId xmlns:a16="http://schemas.microsoft.com/office/drawing/2014/main" id="{61AA25E5-6292-48A8-8CA0-999D397E1D5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41424" y="2866231"/>
            <a:ext cx="1039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400" i="1" dirty="0">
                <a:solidFill>
                  <a:srgbClr val="00B0F0"/>
                </a:solidFill>
              </a:rPr>
              <a:t>output port</a:t>
            </a:r>
          </a:p>
        </p:txBody>
      </p:sp>
      <p:sp>
        <p:nvSpPr>
          <p:cNvPr id="153" name="Freihandform 186">
            <a:extLst>
              <a:ext uri="{FF2B5EF4-FFF2-40B4-BE49-F238E27FC236}">
                <a16:creationId xmlns:a16="http://schemas.microsoft.com/office/drawing/2014/main" id="{04D86897-458F-472A-87FC-49287B5C293B}"/>
              </a:ext>
            </a:extLst>
          </p:cNvPr>
          <p:cNvSpPr>
            <a:spLocks noChangeAspect="1"/>
          </p:cNvSpPr>
          <p:nvPr/>
        </p:nvSpPr>
        <p:spPr bwMode="auto">
          <a:xfrm>
            <a:off x="7487557" y="3026256"/>
            <a:ext cx="1195563" cy="449580"/>
          </a:xfrm>
          <a:custGeom>
            <a:avLst/>
            <a:gdLst>
              <a:gd name="connsiteX0" fmla="*/ 937260 w 1195563"/>
              <a:gd name="connsiteY0" fmla="*/ 0 h 449580"/>
              <a:gd name="connsiteX1" fmla="*/ 1135380 w 1195563"/>
              <a:gd name="connsiteY1" fmla="*/ 121920 h 449580"/>
              <a:gd name="connsiteX2" fmla="*/ 0 w 1195563"/>
              <a:gd name="connsiteY2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5563" h="449580">
                <a:moveTo>
                  <a:pt x="937260" y="0"/>
                </a:moveTo>
                <a:cubicBezTo>
                  <a:pt x="1114425" y="23495"/>
                  <a:pt x="1291590" y="46990"/>
                  <a:pt x="1135380" y="121920"/>
                </a:cubicBezTo>
                <a:cubicBezTo>
                  <a:pt x="979170" y="196850"/>
                  <a:pt x="489585" y="323215"/>
                  <a:pt x="0" y="449580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40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56" name="Textfeld 3">
            <a:extLst>
              <a:ext uri="{FF2B5EF4-FFF2-40B4-BE49-F238E27FC236}">
                <a16:creationId xmlns:a16="http://schemas.microsoft.com/office/drawing/2014/main" id="{AC525AC2-E10C-41AD-80C0-D7E3EA8F25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3894" y="3598226"/>
            <a:ext cx="9492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400" i="1" dirty="0">
                <a:solidFill>
                  <a:srgbClr val="00B0F0"/>
                </a:solidFill>
              </a:rPr>
              <a:t>port array</a:t>
            </a:r>
          </a:p>
        </p:txBody>
      </p:sp>
      <p:sp>
        <p:nvSpPr>
          <p:cNvPr id="157" name="Freihandform 190">
            <a:extLst>
              <a:ext uri="{FF2B5EF4-FFF2-40B4-BE49-F238E27FC236}">
                <a16:creationId xmlns:a16="http://schemas.microsoft.com/office/drawing/2014/main" id="{9496D6FF-94B1-4F07-877A-3E782740E62E}"/>
              </a:ext>
            </a:extLst>
          </p:cNvPr>
          <p:cNvSpPr>
            <a:spLocks noChangeAspect="1"/>
          </p:cNvSpPr>
          <p:nvPr/>
        </p:nvSpPr>
        <p:spPr bwMode="auto">
          <a:xfrm>
            <a:off x="911497" y="3399636"/>
            <a:ext cx="234280" cy="358140"/>
          </a:xfrm>
          <a:custGeom>
            <a:avLst/>
            <a:gdLst>
              <a:gd name="connsiteX0" fmla="*/ 0 w 234280"/>
              <a:gd name="connsiteY0" fmla="*/ 358140 h 358140"/>
              <a:gd name="connsiteX1" fmla="*/ 220980 w 234280"/>
              <a:gd name="connsiteY1" fmla="*/ 220980 h 358140"/>
              <a:gd name="connsiteX2" fmla="*/ 190500 w 234280"/>
              <a:gd name="connsiteY2" fmla="*/ 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80" h="358140">
                <a:moveTo>
                  <a:pt x="0" y="358140"/>
                </a:moveTo>
                <a:cubicBezTo>
                  <a:pt x="94615" y="319405"/>
                  <a:pt x="189230" y="280670"/>
                  <a:pt x="220980" y="220980"/>
                </a:cubicBezTo>
                <a:cubicBezTo>
                  <a:pt x="252730" y="161290"/>
                  <a:pt x="221615" y="80645"/>
                  <a:pt x="190500" y="0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40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58" name="Freihandform 191">
            <a:extLst>
              <a:ext uri="{FF2B5EF4-FFF2-40B4-BE49-F238E27FC236}">
                <a16:creationId xmlns:a16="http://schemas.microsoft.com/office/drawing/2014/main" id="{9B72B410-F15F-41FC-8880-32934F418736}"/>
              </a:ext>
            </a:extLst>
          </p:cNvPr>
          <p:cNvSpPr>
            <a:spLocks noChangeAspect="1"/>
          </p:cNvSpPr>
          <p:nvPr/>
        </p:nvSpPr>
        <p:spPr bwMode="auto">
          <a:xfrm>
            <a:off x="888636" y="3795876"/>
            <a:ext cx="212798" cy="281196"/>
          </a:xfrm>
          <a:custGeom>
            <a:avLst/>
            <a:gdLst>
              <a:gd name="connsiteX0" fmla="*/ 0 w 201829"/>
              <a:gd name="connsiteY0" fmla="*/ 0 h 266700"/>
              <a:gd name="connsiteX1" fmla="*/ 175260 w 201829"/>
              <a:gd name="connsiteY1" fmla="*/ 45720 h 266700"/>
              <a:gd name="connsiteX2" fmla="*/ 198120 w 201829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829" h="266700">
                <a:moveTo>
                  <a:pt x="0" y="0"/>
                </a:moveTo>
                <a:cubicBezTo>
                  <a:pt x="71120" y="635"/>
                  <a:pt x="142240" y="1270"/>
                  <a:pt x="175260" y="45720"/>
                </a:cubicBezTo>
                <a:cubicBezTo>
                  <a:pt x="208280" y="90170"/>
                  <a:pt x="203200" y="178435"/>
                  <a:pt x="198120" y="266700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40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59" name="Textfeld 3">
            <a:extLst>
              <a:ext uri="{FF2B5EF4-FFF2-40B4-BE49-F238E27FC236}">
                <a16:creationId xmlns:a16="http://schemas.microsoft.com/office/drawing/2014/main" id="{92803641-EE5B-4855-8DFC-FDE80CA520B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36561" y="1538385"/>
            <a:ext cx="145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400" i="1" dirty="0">
                <a:solidFill>
                  <a:srgbClr val="00B0F0"/>
                </a:solidFill>
              </a:rPr>
              <a:t>component type</a:t>
            </a:r>
          </a:p>
        </p:txBody>
      </p:sp>
      <p:sp>
        <p:nvSpPr>
          <p:cNvPr id="160" name="Freihandform 193">
            <a:extLst>
              <a:ext uri="{FF2B5EF4-FFF2-40B4-BE49-F238E27FC236}">
                <a16:creationId xmlns:a16="http://schemas.microsoft.com/office/drawing/2014/main" id="{DD7DA148-0B9C-4F58-829A-F542A4997326}"/>
              </a:ext>
            </a:extLst>
          </p:cNvPr>
          <p:cNvSpPr>
            <a:spLocks noChangeAspect="1"/>
          </p:cNvSpPr>
          <p:nvPr/>
        </p:nvSpPr>
        <p:spPr bwMode="auto">
          <a:xfrm>
            <a:off x="5360823" y="1754409"/>
            <a:ext cx="248426" cy="234431"/>
          </a:xfrm>
          <a:custGeom>
            <a:avLst/>
            <a:gdLst>
              <a:gd name="connsiteX0" fmla="*/ 304800 w 492568"/>
              <a:gd name="connsiteY0" fmla="*/ 0 h 464820"/>
              <a:gd name="connsiteX1" fmla="*/ 480060 w 492568"/>
              <a:gd name="connsiteY1" fmla="*/ 121920 h 464820"/>
              <a:gd name="connsiteX2" fmla="*/ 0 w 492568"/>
              <a:gd name="connsiteY2" fmla="*/ 464820 h 46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568" h="464820">
                <a:moveTo>
                  <a:pt x="304800" y="0"/>
                </a:moveTo>
                <a:cubicBezTo>
                  <a:pt x="417830" y="22225"/>
                  <a:pt x="530860" y="44450"/>
                  <a:pt x="480060" y="121920"/>
                </a:cubicBezTo>
                <a:cubicBezTo>
                  <a:pt x="429260" y="199390"/>
                  <a:pt x="214630" y="332105"/>
                  <a:pt x="0" y="464820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40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61" name="Textfeld 3">
            <a:extLst>
              <a:ext uri="{FF2B5EF4-FFF2-40B4-BE49-F238E27FC236}">
                <a16:creationId xmlns:a16="http://schemas.microsoft.com/office/drawing/2014/main" id="{7C656785-301F-472A-B9A9-4AD7B0B1784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27269" y="2136365"/>
            <a:ext cx="9893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400" i="1" dirty="0">
                <a:solidFill>
                  <a:srgbClr val="00B0F0"/>
                </a:solidFill>
              </a:rPr>
              <a:t>port name</a:t>
            </a:r>
          </a:p>
        </p:txBody>
      </p:sp>
      <p:sp>
        <p:nvSpPr>
          <p:cNvPr id="162" name="Textfeld 3">
            <a:extLst>
              <a:ext uri="{FF2B5EF4-FFF2-40B4-BE49-F238E27FC236}">
                <a16:creationId xmlns:a16="http://schemas.microsoft.com/office/drawing/2014/main" id="{530D7CFD-0292-4D8B-A6A3-240AB3B1358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2192" y="2383300"/>
            <a:ext cx="8803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400" i="1" dirty="0">
                <a:solidFill>
                  <a:srgbClr val="00B0F0"/>
                </a:solidFill>
              </a:rPr>
              <a:t>port type</a:t>
            </a:r>
          </a:p>
        </p:txBody>
      </p:sp>
      <p:sp>
        <p:nvSpPr>
          <p:cNvPr id="163" name="Freihandform 197">
            <a:extLst>
              <a:ext uri="{FF2B5EF4-FFF2-40B4-BE49-F238E27FC236}">
                <a16:creationId xmlns:a16="http://schemas.microsoft.com/office/drawing/2014/main" id="{C845D690-DD7E-4577-9408-C482E18237E6}"/>
              </a:ext>
            </a:extLst>
          </p:cNvPr>
          <p:cNvSpPr>
            <a:spLocks noChangeAspect="1"/>
          </p:cNvSpPr>
          <p:nvPr/>
        </p:nvSpPr>
        <p:spPr bwMode="auto">
          <a:xfrm>
            <a:off x="270192" y="2399432"/>
            <a:ext cx="215637" cy="405843"/>
          </a:xfrm>
          <a:custGeom>
            <a:avLst/>
            <a:gdLst>
              <a:gd name="connsiteX0" fmla="*/ 130765 w 199345"/>
              <a:gd name="connsiteY0" fmla="*/ 0 h 533400"/>
              <a:gd name="connsiteX1" fmla="*/ 1225 w 199345"/>
              <a:gd name="connsiteY1" fmla="*/ 251460 h 533400"/>
              <a:gd name="connsiteX2" fmla="*/ 199345 w 199345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345" h="533400">
                <a:moveTo>
                  <a:pt x="130765" y="0"/>
                </a:moveTo>
                <a:cubicBezTo>
                  <a:pt x="60280" y="81280"/>
                  <a:pt x="-10205" y="162560"/>
                  <a:pt x="1225" y="251460"/>
                </a:cubicBezTo>
                <a:cubicBezTo>
                  <a:pt x="12655" y="340360"/>
                  <a:pt x="106000" y="436880"/>
                  <a:pt x="199345" y="533400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40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64" name="Freihandform 198">
            <a:extLst>
              <a:ext uri="{FF2B5EF4-FFF2-40B4-BE49-F238E27FC236}">
                <a16:creationId xmlns:a16="http://schemas.microsoft.com/office/drawing/2014/main" id="{7D20821E-93D9-4316-8504-14CE6AA3A7EA}"/>
              </a:ext>
            </a:extLst>
          </p:cNvPr>
          <p:cNvSpPr>
            <a:spLocks noChangeAspect="1"/>
          </p:cNvSpPr>
          <p:nvPr/>
        </p:nvSpPr>
        <p:spPr bwMode="auto">
          <a:xfrm>
            <a:off x="1223916" y="2530956"/>
            <a:ext cx="189222" cy="243840"/>
          </a:xfrm>
          <a:custGeom>
            <a:avLst/>
            <a:gdLst>
              <a:gd name="connsiteX0" fmla="*/ 129540 w 189221"/>
              <a:gd name="connsiteY0" fmla="*/ 0 h 243840"/>
              <a:gd name="connsiteX1" fmla="*/ 182880 w 189221"/>
              <a:gd name="connsiteY1" fmla="*/ 106680 h 243840"/>
              <a:gd name="connsiteX2" fmla="*/ 0 w 189221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221" h="243840">
                <a:moveTo>
                  <a:pt x="129540" y="0"/>
                </a:moveTo>
                <a:cubicBezTo>
                  <a:pt x="167005" y="33020"/>
                  <a:pt x="204470" y="66040"/>
                  <a:pt x="182880" y="106680"/>
                </a:cubicBezTo>
                <a:cubicBezTo>
                  <a:pt x="161290" y="147320"/>
                  <a:pt x="80645" y="195580"/>
                  <a:pt x="0" y="243840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40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5428953" y="563955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3" name="Textfeld 3">
            <a:extLst>
              <a:ext uri="{FF2B5EF4-FFF2-40B4-BE49-F238E27FC236}">
                <a16:creationId xmlns:a16="http://schemas.microsoft.com/office/drawing/2014/main" id="{2AE3FB8D-5BC4-410B-B6C9-A95B865008D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20072" y="2348880"/>
            <a:ext cx="1786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400" i="1" dirty="0">
                <a:solidFill>
                  <a:srgbClr val="00B0F0"/>
                </a:solidFill>
              </a:rPr>
              <a:t>component instance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1672163" y="278092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1672163" y="325816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1672163" y="4128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E645C0-BA8D-4646-9F4C-F77B7B022CFA}"/>
              </a:ext>
            </a:extLst>
          </p:cNvPr>
          <p:cNvSpPr>
            <a:spLocks noChangeAspect="1"/>
          </p:cNvSpPr>
          <p:nvPr/>
        </p:nvSpPr>
        <p:spPr bwMode="auto">
          <a:xfrm>
            <a:off x="1672079" y="364770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1542517" y="2870928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1852163" y="2870928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1852163" y="2870928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1994006" y="307372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1542517" y="3345488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1542517" y="4215573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1852163" y="3347243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1852163" y="4217701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Textfeld 116">
            <a:extLst>
              <a:ext uri="{FF2B5EF4-FFF2-40B4-BE49-F238E27FC236}">
                <a16:creationId xmlns:a16="http://schemas.microsoft.com/office/drawing/2014/main" id="{46308CD7-84D1-4D66-964D-8C7ED0642E98}"/>
              </a:ext>
            </a:extLst>
          </p:cNvPr>
          <p:cNvSpPr txBox="1"/>
          <p:nvPr/>
        </p:nvSpPr>
        <p:spPr>
          <a:xfrm>
            <a:off x="1592965" y="35730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200" dirty="0"/>
              <a:t>…</a:t>
            </a:r>
            <a:endParaRPr lang="de-DE" dirty="0"/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5508104" y="34650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5328064" y="3554900"/>
            <a:ext cx="180040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2052856" y="4725143"/>
            <a:ext cx="3311232" cy="376921"/>
          </a:xfrm>
          <a:prstGeom prst="bentConnector3">
            <a:avLst>
              <a:gd name="adj1" fmla="val 1046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5364088" y="3553968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5333135" y="3519448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5" name="Freihandform 184">
            <a:extLst>
              <a:ext uri="{FF2B5EF4-FFF2-40B4-BE49-F238E27FC236}">
                <a16:creationId xmlns:a16="http://schemas.microsoft.com/office/drawing/2014/main" id="{B27B8BCC-ACDD-4008-9B98-546E12709350}"/>
              </a:ext>
            </a:extLst>
          </p:cNvPr>
          <p:cNvSpPr>
            <a:spLocks/>
          </p:cNvSpPr>
          <p:nvPr/>
        </p:nvSpPr>
        <p:spPr bwMode="auto">
          <a:xfrm flipH="1" flipV="1">
            <a:off x="4571999" y="2348880"/>
            <a:ext cx="720079" cy="216024"/>
          </a:xfrm>
          <a:custGeom>
            <a:avLst/>
            <a:gdLst>
              <a:gd name="connsiteX0" fmla="*/ 0 w 342900"/>
              <a:gd name="connsiteY0" fmla="*/ 289560 h 362317"/>
              <a:gd name="connsiteX1" fmla="*/ 182880 w 342900"/>
              <a:gd name="connsiteY1" fmla="*/ 342900 h 362317"/>
              <a:gd name="connsiteX2" fmla="*/ 342900 w 342900"/>
              <a:gd name="connsiteY2" fmla="*/ 0 h 3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362317">
                <a:moveTo>
                  <a:pt x="0" y="289560"/>
                </a:moveTo>
                <a:cubicBezTo>
                  <a:pt x="62865" y="340360"/>
                  <a:pt x="125730" y="391160"/>
                  <a:pt x="182880" y="342900"/>
                </a:cubicBezTo>
                <a:cubicBezTo>
                  <a:pt x="240030" y="294640"/>
                  <a:pt x="291465" y="147320"/>
                  <a:pt x="342900" y="0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40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319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C&amp;C Views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“Abstrakte Modelle”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Entwickelt zur Verifikation von Modellen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Modellierungssprache: </a:t>
            </a:r>
            <a:r>
              <a:rPr lang="de-DE" dirty="0" err="1"/>
              <a:t>EmbeddedMontiView</a:t>
            </a:r>
            <a:r>
              <a:rPr lang="de-DE" dirty="0"/>
              <a:t> (EMV)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Abstraktionen: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Hierarchie</a:t>
            </a:r>
          </a:p>
          <a:p>
            <a:pPr lvl="1" rtl="0">
              <a:spcBef>
                <a:spcPts val="0"/>
              </a:spcBef>
            </a:pPr>
            <a:r>
              <a:rPr lang="de-DE" dirty="0"/>
              <a:t>Konnektoren</a:t>
            </a:r>
          </a:p>
          <a:p>
            <a:pPr lvl="1" rtl="0">
              <a:spcBef>
                <a:spcPts val="0"/>
              </a:spcBef>
            </a:pPr>
            <a:r>
              <a:rPr lang="de-DE" dirty="0"/>
              <a:t>Effektoren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Ports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Port Namen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Port Typen</a:t>
            </a:r>
          </a:p>
          <a:p>
            <a:pPr marR="0" lvl="1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Komponenteninstanzen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C&amp;C Views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DE7F8D9-EC39-4C80-A6FC-089794F85D1F}"/>
              </a:ext>
            </a:extLst>
          </p:cNvPr>
          <p:cNvGrpSpPr>
            <a:grpSpLocks noChangeAspect="1"/>
          </p:cNvGrpSpPr>
          <p:nvPr/>
        </p:nvGrpSpPr>
        <p:grpSpPr>
          <a:xfrm>
            <a:off x="1860384" y="1548776"/>
            <a:ext cx="5423232" cy="3903324"/>
            <a:chOff x="5508104" y="2276872"/>
            <a:chExt cx="3501647" cy="2520280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F1E456D5-5C7F-4FC3-ACCD-8F31AA10B1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08104" y="2662616"/>
              <a:ext cx="3407517" cy="213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ParkingAssistant</a:t>
              </a:r>
              <a:endPara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C7799FEB-97B6-4692-B727-EA77AF161A68}"/>
                </a:ext>
              </a:extLst>
            </p:cNvPr>
            <p:cNvSpPr/>
            <p:nvPr/>
          </p:nvSpPr>
          <p:spPr bwMode="auto">
            <a:xfrm>
              <a:off x="5664820" y="3284984"/>
              <a:ext cx="848626" cy="1329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defTabSz="449263">
                <a:buClr>
                  <a:srgbClr val="000000"/>
                </a:buClr>
                <a:buSzPct val="100000"/>
              </a:pPr>
              <a:r>
                <a:rPr lang="de-DE" b="1" dirty="0">
                  <a:ea typeface="Microsoft YaHei" pitchFamily="32" charset="-122"/>
                </a:rPr>
                <a:t>Sensor</a:t>
              </a:r>
            </a:p>
            <a:p>
              <a:pPr algn="ctr" defTabSz="449263">
                <a:buClr>
                  <a:srgbClr val="000000"/>
                </a:buClr>
                <a:buSzPct val="100000"/>
              </a:pPr>
              <a:r>
                <a:rPr lang="de-DE" b="1" dirty="0">
                  <a:ea typeface="Microsoft YaHei" pitchFamily="32" charset="-122"/>
                </a:rPr>
                <a:t>Fusion</a:t>
              </a:r>
              <a:endPara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D280261D-A752-4ADC-9047-DEB0C7F298D9}"/>
                </a:ext>
              </a:extLst>
            </p:cNvPr>
            <p:cNvSpPr/>
            <p:nvPr/>
          </p:nvSpPr>
          <p:spPr bwMode="auto">
            <a:xfrm>
              <a:off x="6660232" y="4034508"/>
              <a:ext cx="1728191" cy="5992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defTabSz="449263">
                <a:buClr>
                  <a:srgbClr val="000000"/>
                </a:buClr>
                <a:buSzPct val="100000"/>
              </a:pPr>
              <a:r>
                <a:rPr kumimoji="0" lang="de-DE" b="1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EmergencyBrake</a:t>
              </a:r>
              <a:endPara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75CED1FA-81E9-4409-BC42-DF9EB7A2FC96}"/>
                </a:ext>
              </a:extLst>
            </p:cNvPr>
            <p:cNvSpPr/>
            <p:nvPr/>
          </p:nvSpPr>
          <p:spPr bwMode="auto">
            <a:xfrm>
              <a:off x="7020272" y="3429000"/>
              <a:ext cx="1359616" cy="5335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defTabSz="449263">
                <a:buClr>
                  <a:srgbClr val="000000"/>
                </a:buClr>
                <a:buSzPct val="100000"/>
              </a:pPr>
              <a:r>
                <a:rPr lang="de-DE" b="1" dirty="0">
                  <a:ea typeface="Microsoft YaHei" pitchFamily="32" charset="-122"/>
                </a:rPr>
                <a:t>Feedback</a:t>
              </a:r>
              <a:endPara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2FB1BDF0-052A-4612-A3EB-38B581ACE69B}"/>
                </a:ext>
              </a:extLst>
            </p:cNvPr>
            <p:cNvSpPr/>
            <p:nvPr/>
          </p:nvSpPr>
          <p:spPr bwMode="auto">
            <a:xfrm>
              <a:off x="6926142" y="3621659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6B76B5D1-3266-401C-8679-EE39A6F8F612}"/>
                </a:ext>
              </a:extLst>
            </p:cNvPr>
            <p:cNvSpPr/>
            <p:nvPr/>
          </p:nvSpPr>
          <p:spPr bwMode="auto">
            <a:xfrm>
              <a:off x="8294018" y="3615479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0C7CBEDE-9ADF-4ADF-ADBC-CA8DCAA7EC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21491" y="3987202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38EBFFA-991C-4C4D-9DEF-471107C7B694}"/>
                </a:ext>
              </a:extLst>
            </p:cNvPr>
            <p:cNvCxnSpPr>
              <a:cxnSpLocks noChangeAspect="1"/>
              <a:stCxn id="130" idx="3"/>
              <a:endCxn id="121" idx="1"/>
            </p:cNvCxnSpPr>
            <p:nvPr/>
          </p:nvCxnSpPr>
          <p:spPr bwMode="auto">
            <a:xfrm>
              <a:off x="8483716" y="4410622"/>
              <a:ext cx="34498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B60687D2-C57E-4D93-9732-96922338D0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29751" y="3068960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7F638E4D-A79C-41DE-BB4F-40A43F34C3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21491" y="3653045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A4584DE9-0212-41CA-AAEE-259F96132D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21491" y="3318888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8A9DB445-0B58-4265-9B27-EE737EFEB7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28698" y="4320622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123" name="Gewinkelter Verbinder 163">
              <a:extLst>
                <a:ext uri="{FF2B5EF4-FFF2-40B4-BE49-F238E27FC236}">
                  <a16:creationId xmlns:a16="http://schemas.microsoft.com/office/drawing/2014/main" id="{D609A6E2-E03A-4C19-AE7F-4DDAEB38AACB}"/>
                </a:ext>
              </a:extLst>
            </p:cNvPr>
            <p:cNvCxnSpPr>
              <a:cxnSpLocks noChangeAspect="1"/>
              <a:stCxn id="130" idx="3"/>
              <a:endCxn id="114" idx="1"/>
            </p:cNvCxnSpPr>
            <p:nvPr/>
          </p:nvCxnSpPr>
          <p:spPr bwMode="auto">
            <a:xfrm flipV="1">
              <a:off x="8483716" y="4077202"/>
              <a:ext cx="337775" cy="333420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Gewinkelter Verbinder 165">
              <a:extLst>
                <a:ext uri="{FF2B5EF4-FFF2-40B4-BE49-F238E27FC236}">
                  <a16:creationId xmlns:a16="http://schemas.microsoft.com/office/drawing/2014/main" id="{03D92A23-F314-405E-B827-72772906AEE7}"/>
                </a:ext>
              </a:extLst>
            </p:cNvPr>
            <p:cNvCxnSpPr>
              <a:cxnSpLocks noChangeAspect="1"/>
              <a:stCxn id="130" idx="3"/>
              <a:endCxn id="118" idx="1"/>
            </p:cNvCxnSpPr>
            <p:nvPr/>
          </p:nvCxnSpPr>
          <p:spPr bwMode="auto">
            <a:xfrm flipV="1">
              <a:off x="8483716" y="3408888"/>
              <a:ext cx="337775" cy="1001734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AutoShape 1036">
              <a:extLst>
                <a:ext uri="{FF2B5EF4-FFF2-40B4-BE49-F238E27FC236}">
                  <a16:creationId xmlns:a16="http://schemas.microsoft.com/office/drawing/2014/main" id="{DAE46A1D-61BD-4F30-A1E1-0D5EDDA06C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8243888" y="2276872"/>
              <a:ext cx="677863" cy="228600"/>
            </a:xfrm>
            <a:prstGeom prst="foldedCorner">
              <a:avLst>
                <a:gd name="adj" fmla="val 1850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600" b="1" noProof="1"/>
                <a:t>EMV</a:t>
              </a:r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E80480FC-D84A-4771-B15A-ABBAA153A7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20335" y="436511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F5FCEDFE-EE0C-4A70-A8FD-2A5E56123834}"/>
                </a:ext>
              </a:extLst>
            </p:cNvPr>
            <p:cNvSpPr/>
            <p:nvPr/>
          </p:nvSpPr>
          <p:spPr bwMode="auto">
            <a:xfrm>
              <a:off x="8303716" y="4309675"/>
              <a:ext cx="180000" cy="2018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133" name="Verbinder: gewinkelt 132">
              <a:extLst>
                <a:ext uri="{FF2B5EF4-FFF2-40B4-BE49-F238E27FC236}">
                  <a16:creationId xmlns:a16="http://schemas.microsoft.com/office/drawing/2014/main" id="{7C8CEEA1-3A12-4905-8218-3A8BBA380E55}"/>
                </a:ext>
              </a:extLst>
            </p:cNvPr>
            <p:cNvCxnSpPr>
              <a:stCxn id="147" idx="3"/>
              <a:endCxn id="116" idx="1"/>
            </p:cNvCxnSpPr>
            <p:nvPr/>
          </p:nvCxnSpPr>
          <p:spPr>
            <a:xfrm flipV="1">
              <a:off x="8474018" y="3158960"/>
              <a:ext cx="355733" cy="546519"/>
            </a:xfrm>
            <a:prstGeom prst="bentConnector3">
              <a:avLst>
                <a:gd name="adj1" fmla="val 375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Verbinder: gewinkelt 138">
              <a:extLst>
                <a:ext uri="{FF2B5EF4-FFF2-40B4-BE49-F238E27FC236}">
                  <a16:creationId xmlns:a16="http://schemas.microsoft.com/office/drawing/2014/main" id="{699DB754-A4D9-4332-BCB1-0601F70E89D0}"/>
                </a:ext>
              </a:extLst>
            </p:cNvPr>
            <p:cNvCxnSpPr>
              <a:stCxn id="130" idx="3"/>
              <a:endCxn id="117" idx="1"/>
            </p:cNvCxnSpPr>
            <p:nvPr/>
          </p:nvCxnSpPr>
          <p:spPr>
            <a:xfrm flipV="1">
              <a:off x="8483716" y="3743045"/>
              <a:ext cx="337775" cy="6675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0F6853CB-D735-42E6-A4BA-E4C3E79A4AD5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6516216" y="3711659"/>
              <a:ext cx="409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A9DF633F-30E6-41E2-A329-9D9249BD4237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>
              <a:off x="6516216" y="4410622"/>
              <a:ext cx="178750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59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C&amp;C Views – Hierarchie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DE7F8D9-EC39-4C80-A6FC-089794F85D1F}"/>
              </a:ext>
            </a:extLst>
          </p:cNvPr>
          <p:cNvGrpSpPr/>
          <p:nvPr/>
        </p:nvGrpSpPr>
        <p:grpSpPr>
          <a:xfrm>
            <a:off x="5508104" y="2276872"/>
            <a:ext cx="3501647" cy="2520280"/>
            <a:chOff x="5508104" y="2276872"/>
            <a:chExt cx="3501647" cy="2520280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F1E456D5-5C7F-4FC3-ACCD-8F31AA10B1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08104" y="2662616"/>
              <a:ext cx="3407517" cy="213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de-DE" sz="1800" b="1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ParkingAssistant</a:t>
              </a:r>
              <a:endPara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C7799FEB-97B6-4692-B727-EA77AF161A68}"/>
                </a:ext>
              </a:extLst>
            </p:cNvPr>
            <p:cNvSpPr/>
            <p:nvPr/>
          </p:nvSpPr>
          <p:spPr bwMode="auto">
            <a:xfrm>
              <a:off x="5664820" y="3284984"/>
              <a:ext cx="848626" cy="1329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defTabSz="449263">
                <a:buClr>
                  <a:srgbClr val="000000"/>
                </a:buClr>
                <a:buSzPct val="100000"/>
              </a:pPr>
              <a:r>
                <a:rPr lang="de-DE" b="1" dirty="0">
                  <a:ea typeface="Microsoft YaHei" pitchFamily="32" charset="-122"/>
                </a:rPr>
                <a:t>Sensor</a:t>
              </a:r>
            </a:p>
            <a:p>
              <a:pPr algn="ctr" defTabSz="449263">
                <a:buClr>
                  <a:srgbClr val="000000"/>
                </a:buClr>
                <a:buSzPct val="100000"/>
              </a:pPr>
              <a:r>
                <a:rPr lang="de-DE" b="1" dirty="0">
                  <a:ea typeface="Microsoft YaHei" pitchFamily="32" charset="-122"/>
                </a:rPr>
                <a:t>Fusion</a:t>
              </a:r>
              <a:endPara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D280261D-A752-4ADC-9047-DEB0C7F298D9}"/>
                </a:ext>
              </a:extLst>
            </p:cNvPr>
            <p:cNvSpPr/>
            <p:nvPr/>
          </p:nvSpPr>
          <p:spPr bwMode="auto">
            <a:xfrm>
              <a:off x="6660232" y="4034508"/>
              <a:ext cx="1728191" cy="5992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defTabSz="449263">
                <a:buClr>
                  <a:srgbClr val="000000"/>
                </a:buClr>
                <a:buSzPct val="100000"/>
              </a:pPr>
              <a:r>
                <a:rPr kumimoji="0" lang="de-DE" b="1" i="0" u="none" strike="noStrike" cap="none" normalizeH="0" baseline="0" dirty="0" err="1">
                  <a:ln>
                    <a:noFill/>
                  </a:ln>
                  <a:effectLst/>
                  <a:latin typeface="Arial" charset="0"/>
                  <a:ea typeface="Microsoft YaHei" pitchFamily="32" charset="-122"/>
                </a:rPr>
                <a:t>EmergencyBrake</a:t>
              </a:r>
              <a:endPara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75CED1FA-81E9-4409-BC42-DF9EB7A2FC96}"/>
                </a:ext>
              </a:extLst>
            </p:cNvPr>
            <p:cNvSpPr/>
            <p:nvPr/>
          </p:nvSpPr>
          <p:spPr bwMode="auto">
            <a:xfrm>
              <a:off x="7020272" y="3429000"/>
              <a:ext cx="1359616" cy="5335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defTabSz="449263">
                <a:buClr>
                  <a:srgbClr val="000000"/>
                </a:buClr>
                <a:buSzPct val="100000"/>
              </a:pPr>
              <a:r>
                <a:rPr lang="de-DE" b="1" dirty="0">
                  <a:ea typeface="Microsoft YaHei" pitchFamily="32" charset="-122"/>
                </a:rPr>
                <a:t>Feedback</a:t>
              </a:r>
              <a:endParaRPr kumimoji="0" lang="de-DE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2FB1BDF0-052A-4612-A3EB-38B581ACE69B}"/>
                </a:ext>
              </a:extLst>
            </p:cNvPr>
            <p:cNvSpPr/>
            <p:nvPr/>
          </p:nvSpPr>
          <p:spPr bwMode="auto">
            <a:xfrm>
              <a:off x="6926142" y="3621659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6B76B5D1-3266-401C-8679-EE39A6F8F612}"/>
                </a:ext>
              </a:extLst>
            </p:cNvPr>
            <p:cNvSpPr/>
            <p:nvPr/>
          </p:nvSpPr>
          <p:spPr bwMode="auto">
            <a:xfrm>
              <a:off x="8294018" y="3615479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0C7CBEDE-9ADF-4ADF-ADBC-CA8DCAA7EC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21491" y="3987202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38EBFFA-991C-4C4D-9DEF-471107C7B694}"/>
                </a:ext>
              </a:extLst>
            </p:cNvPr>
            <p:cNvCxnSpPr>
              <a:cxnSpLocks noChangeAspect="1"/>
              <a:stCxn id="130" idx="3"/>
              <a:endCxn id="121" idx="1"/>
            </p:cNvCxnSpPr>
            <p:nvPr/>
          </p:nvCxnSpPr>
          <p:spPr bwMode="auto">
            <a:xfrm>
              <a:off x="8483716" y="4410622"/>
              <a:ext cx="344982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B60687D2-C57E-4D93-9732-96922338D0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29751" y="3068960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7F638E4D-A79C-41DE-BB4F-40A43F34C3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21491" y="3653045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A4584DE9-0212-41CA-AAEE-259F96132D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21491" y="3318888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8A9DB445-0B58-4265-9B27-EE737EFEB7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28698" y="4320622"/>
              <a:ext cx="180000" cy="18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123" name="Gewinkelter Verbinder 163">
              <a:extLst>
                <a:ext uri="{FF2B5EF4-FFF2-40B4-BE49-F238E27FC236}">
                  <a16:creationId xmlns:a16="http://schemas.microsoft.com/office/drawing/2014/main" id="{D609A6E2-E03A-4C19-AE7F-4DDAEB38AACB}"/>
                </a:ext>
              </a:extLst>
            </p:cNvPr>
            <p:cNvCxnSpPr>
              <a:cxnSpLocks noChangeAspect="1"/>
              <a:stCxn id="130" idx="3"/>
              <a:endCxn id="114" idx="1"/>
            </p:cNvCxnSpPr>
            <p:nvPr/>
          </p:nvCxnSpPr>
          <p:spPr bwMode="auto">
            <a:xfrm flipV="1">
              <a:off x="8483716" y="4077202"/>
              <a:ext cx="337775" cy="333420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Gewinkelter Verbinder 165">
              <a:extLst>
                <a:ext uri="{FF2B5EF4-FFF2-40B4-BE49-F238E27FC236}">
                  <a16:creationId xmlns:a16="http://schemas.microsoft.com/office/drawing/2014/main" id="{03D92A23-F314-405E-B827-72772906AEE7}"/>
                </a:ext>
              </a:extLst>
            </p:cNvPr>
            <p:cNvCxnSpPr>
              <a:cxnSpLocks noChangeAspect="1"/>
              <a:stCxn id="130" idx="3"/>
              <a:endCxn id="118" idx="1"/>
            </p:cNvCxnSpPr>
            <p:nvPr/>
          </p:nvCxnSpPr>
          <p:spPr bwMode="auto">
            <a:xfrm flipV="1">
              <a:off x="8483716" y="3408888"/>
              <a:ext cx="337775" cy="1001734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AutoShape 1036">
              <a:extLst>
                <a:ext uri="{FF2B5EF4-FFF2-40B4-BE49-F238E27FC236}">
                  <a16:creationId xmlns:a16="http://schemas.microsoft.com/office/drawing/2014/main" id="{DAE46A1D-61BD-4F30-A1E1-0D5EDDA06C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8243888" y="2276872"/>
              <a:ext cx="677863" cy="228600"/>
            </a:xfrm>
            <a:prstGeom prst="foldedCorner">
              <a:avLst>
                <a:gd name="adj" fmla="val 1850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600" b="1" noProof="1"/>
                <a:t>EMV</a:t>
              </a:r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E80480FC-D84A-4771-B15A-ABBAA153A7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20335" y="436511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F5FCEDFE-EE0C-4A70-A8FD-2A5E56123834}"/>
                </a:ext>
              </a:extLst>
            </p:cNvPr>
            <p:cNvSpPr/>
            <p:nvPr/>
          </p:nvSpPr>
          <p:spPr bwMode="auto">
            <a:xfrm>
              <a:off x="8303716" y="4309675"/>
              <a:ext cx="180000" cy="2018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pitchFamily="32" charset="-122"/>
              </a:endParaRPr>
            </a:p>
          </p:txBody>
        </p:sp>
        <p:cxnSp>
          <p:nvCxnSpPr>
            <p:cNvPr id="133" name="Verbinder: gewinkelt 132">
              <a:extLst>
                <a:ext uri="{FF2B5EF4-FFF2-40B4-BE49-F238E27FC236}">
                  <a16:creationId xmlns:a16="http://schemas.microsoft.com/office/drawing/2014/main" id="{7C8CEEA1-3A12-4905-8218-3A8BBA380E55}"/>
                </a:ext>
              </a:extLst>
            </p:cNvPr>
            <p:cNvCxnSpPr>
              <a:stCxn id="147" idx="3"/>
              <a:endCxn id="116" idx="1"/>
            </p:cNvCxnSpPr>
            <p:nvPr/>
          </p:nvCxnSpPr>
          <p:spPr>
            <a:xfrm flipV="1">
              <a:off x="8474018" y="3158960"/>
              <a:ext cx="355733" cy="546519"/>
            </a:xfrm>
            <a:prstGeom prst="bentConnector3">
              <a:avLst>
                <a:gd name="adj1" fmla="val 375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Verbinder: gewinkelt 138">
              <a:extLst>
                <a:ext uri="{FF2B5EF4-FFF2-40B4-BE49-F238E27FC236}">
                  <a16:creationId xmlns:a16="http://schemas.microsoft.com/office/drawing/2014/main" id="{699DB754-A4D9-4332-BCB1-0601F70E89D0}"/>
                </a:ext>
              </a:extLst>
            </p:cNvPr>
            <p:cNvCxnSpPr>
              <a:stCxn id="130" idx="3"/>
              <a:endCxn id="117" idx="1"/>
            </p:cNvCxnSpPr>
            <p:nvPr/>
          </p:nvCxnSpPr>
          <p:spPr>
            <a:xfrm flipV="1">
              <a:off x="8483716" y="3743045"/>
              <a:ext cx="337775" cy="6675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0F6853CB-D735-42E6-A4BA-E4C3E79A4AD5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6516216" y="3711659"/>
              <a:ext cx="409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A9DF633F-30E6-41E2-A329-9D9249BD4237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>
              <a:off x="6516216" y="4410622"/>
              <a:ext cx="178750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946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C&amp;C Views – Hierarchie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16353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C&amp;C Views – Hierarchie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4B54679-9876-4AED-8531-724A28242F9C}"/>
              </a:ext>
            </a:extLst>
          </p:cNvPr>
          <p:cNvSpPr>
            <a:spLocks noChangeAspect="1"/>
          </p:cNvSpPr>
          <p:nvPr/>
        </p:nvSpPr>
        <p:spPr bwMode="auto">
          <a:xfrm>
            <a:off x="197502" y="1844824"/>
            <a:ext cx="5094578" cy="3960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6E26A01-595C-4822-A0B2-63838F61ADB9}"/>
              </a:ext>
            </a:extLst>
          </p:cNvPr>
          <p:cNvSpPr/>
          <p:nvPr/>
        </p:nvSpPr>
        <p:spPr bwMode="auto">
          <a:xfrm>
            <a:off x="508675" y="2276872"/>
            <a:ext cx="3055213" cy="2088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SensorManager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D8198F8-7553-41D6-823E-B33E7CA755A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263840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1262307-2297-4954-8147-755F331F2296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11147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A0AC367-446B-434B-B03A-54A604117BC5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398155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5F8FB2A-1BAB-49C1-99D0-BCF45BEF0604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43757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633F48D-187D-45CA-9412-457B85D790BE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53610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254DD5E-4C5A-436C-9EE6-89F6718FA863}"/>
              </a:ext>
            </a:extLst>
          </p:cNvPr>
          <p:cNvSpPr/>
          <p:nvPr/>
        </p:nvSpPr>
        <p:spPr bwMode="auto">
          <a:xfrm>
            <a:off x="1025593" y="2817130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58E7726D-B94A-4924-8AA1-C9A318ADCAF4}"/>
              </a:ext>
            </a:extLst>
          </p:cNvPr>
          <p:cNvSpPr/>
          <p:nvPr/>
        </p:nvSpPr>
        <p:spPr bwMode="auto">
          <a:xfrm>
            <a:off x="950743" y="287582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3613915B-DE57-4ECD-8767-248716686A49}"/>
              </a:ext>
            </a:extLst>
          </p:cNvPr>
          <p:cNvSpPr/>
          <p:nvPr/>
        </p:nvSpPr>
        <p:spPr bwMode="auto">
          <a:xfrm>
            <a:off x="950743" y="311322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0C63D71-E269-4DFD-AAB0-1793616E562A}"/>
              </a:ext>
            </a:extLst>
          </p:cNvPr>
          <p:cNvSpPr/>
          <p:nvPr/>
        </p:nvSpPr>
        <p:spPr bwMode="auto">
          <a:xfrm>
            <a:off x="1820991" y="299388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1E88F908-04D6-4FB0-9817-64EB7B5D4333}"/>
              </a:ext>
            </a:extLst>
          </p:cNvPr>
          <p:cNvSpPr/>
          <p:nvPr/>
        </p:nvSpPr>
        <p:spPr bwMode="auto">
          <a:xfrm>
            <a:off x="1025593" y="3687588"/>
            <a:ext cx="882112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Filter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A926CFF-8AA5-438B-A971-4F0FFA24D98E}"/>
              </a:ext>
            </a:extLst>
          </p:cNvPr>
          <p:cNvSpPr/>
          <p:nvPr/>
        </p:nvSpPr>
        <p:spPr bwMode="auto">
          <a:xfrm>
            <a:off x="950743" y="374628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A6D3200-020C-4734-852C-7D458713D327}"/>
              </a:ext>
            </a:extLst>
          </p:cNvPr>
          <p:cNvSpPr/>
          <p:nvPr/>
        </p:nvSpPr>
        <p:spPr bwMode="auto">
          <a:xfrm>
            <a:off x="950743" y="398368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655CF72-9642-4EF7-BD8F-036C8BE26C9A}"/>
              </a:ext>
            </a:extLst>
          </p:cNvPr>
          <p:cNvSpPr/>
          <p:nvPr/>
        </p:nvSpPr>
        <p:spPr bwMode="auto">
          <a:xfrm>
            <a:off x="1820991" y="386433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9CD2413-67A9-4D9D-BC3B-A0FC60909F8F}"/>
              </a:ext>
            </a:extLst>
          </p:cNvPr>
          <p:cNvSpPr/>
          <p:nvPr/>
        </p:nvSpPr>
        <p:spPr bwMode="auto">
          <a:xfrm>
            <a:off x="2270164" y="2856769"/>
            <a:ext cx="981053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Sensor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Fusion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6B58C90-CD15-4285-A79D-10FB1B53D204}"/>
              </a:ext>
            </a:extLst>
          </p:cNvPr>
          <p:cNvSpPr/>
          <p:nvPr/>
        </p:nvSpPr>
        <p:spPr bwMode="auto">
          <a:xfrm>
            <a:off x="3167864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F768ECC5-626D-4973-ADF2-1BA78043C6BE}"/>
              </a:ext>
            </a:extLst>
          </p:cNvPr>
          <p:cNvSpPr/>
          <p:nvPr/>
        </p:nvSpPr>
        <p:spPr bwMode="auto">
          <a:xfrm>
            <a:off x="2180164" y="2993771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6DCA083-B6B1-4C79-A3BD-78183B8D19C6}"/>
              </a:ext>
            </a:extLst>
          </p:cNvPr>
          <p:cNvSpPr/>
          <p:nvPr/>
        </p:nvSpPr>
        <p:spPr bwMode="auto">
          <a:xfrm>
            <a:off x="2180164" y="386245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D122C96F-988F-4193-A47A-E57354178EC1}"/>
              </a:ext>
            </a:extLst>
          </p:cNvPr>
          <p:cNvCxnSpPr>
            <a:cxnSpLocks noChangeAspect="1"/>
            <a:stCxn id="189" idx="3"/>
            <a:endCxn id="178" idx="1"/>
          </p:cNvCxnSpPr>
          <p:nvPr/>
        </p:nvCxnSpPr>
        <p:spPr bwMode="auto">
          <a:xfrm flipV="1">
            <a:off x="2000991" y="3083771"/>
            <a:ext cx="179173" cy="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A39D3773-1352-46F9-BEC9-004C0B929EB6}"/>
              </a:ext>
            </a:extLst>
          </p:cNvPr>
          <p:cNvCxnSpPr>
            <a:cxnSpLocks noChangeAspect="1"/>
            <a:stCxn id="185" idx="3"/>
            <a:endCxn id="180" idx="1"/>
          </p:cNvCxnSpPr>
          <p:nvPr/>
        </p:nvCxnSpPr>
        <p:spPr bwMode="auto">
          <a:xfrm flipV="1">
            <a:off x="2000991" y="3952452"/>
            <a:ext cx="179173" cy="18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A49FCB36-D90E-419F-9F7B-5EF84D4CA6F7}"/>
              </a:ext>
            </a:extLst>
          </p:cNvPr>
          <p:cNvSpPr/>
          <p:nvPr/>
        </p:nvSpPr>
        <p:spPr bwMode="auto">
          <a:xfrm>
            <a:off x="856181" y="4797152"/>
            <a:ext cx="2422835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F08C6A9-DE07-4F18-877F-2B3EA33FD347}"/>
              </a:ext>
            </a:extLst>
          </p:cNvPr>
          <p:cNvSpPr/>
          <p:nvPr/>
        </p:nvSpPr>
        <p:spPr bwMode="auto">
          <a:xfrm>
            <a:off x="797843" y="486057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30A5DB8-CAFA-4184-A0E8-454D7966497A}"/>
              </a:ext>
            </a:extLst>
          </p:cNvPr>
          <p:cNvSpPr/>
          <p:nvPr/>
        </p:nvSpPr>
        <p:spPr bwMode="auto">
          <a:xfrm>
            <a:off x="797843" y="509797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38C375-A44A-42AA-BD47-EE8B75C905BE}"/>
              </a:ext>
            </a:extLst>
          </p:cNvPr>
          <p:cNvSpPr/>
          <p:nvPr/>
        </p:nvSpPr>
        <p:spPr bwMode="auto">
          <a:xfrm>
            <a:off x="3189016" y="5088453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4" name="Gewinkelter Verbinder 80">
            <a:extLst>
              <a:ext uri="{FF2B5EF4-FFF2-40B4-BE49-F238E27FC236}">
                <a16:creationId xmlns:a16="http://schemas.microsoft.com/office/drawing/2014/main" id="{255BCBC2-2552-49E3-94FC-E1D04991E9E6}"/>
              </a:ext>
            </a:extLst>
          </p:cNvPr>
          <p:cNvCxnSpPr>
            <a:cxnSpLocks noChangeAspect="1"/>
            <a:stCxn id="107" idx="3"/>
            <a:endCxn id="174" idx="1"/>
          </p:cNvCxnSpPr>
          <p:nvPr/>
        </p:nvCxnSpPr>
        <p:spPr bwMode="auto">
          <a:xfrm>
            <a:off x="287504" y="4465760"/>
            <a:ext cx="510339" cy="722217"/>
          </a:xfrm>
          <a:prstGeom prst="bent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0" name="Rechteck 169">
            <a:extLst>
              <a:ext uri="{FF2B5EF4-FFF2-40B4-BE49-F238E27FC236}">
                <a16:creationId xmlns:a16="http://schemas.microsoft.com/office/drawing/2014/main" id="{CCA6BC30-EB11-4DFE-A09C-6ECF5121949A}"/>
              </a:ext>
            </a:extLst>
          </p:cNvPr>
          <p:cNvSpPr/>
          <p:nvPr/>
        </p:nvSpPr>
        <p:spPr bwMode="auto">
          <a:xfrm>
            <a:off x="3477132" y="332088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416A8DD-DFD3-4031-BB9E-8A74BF88BAE1}"/>
              </a:ext>
            </a:extLst>
          </p:cNvPr>
          <p:cNvCxnSpPr>
            <a:cxnSpLocks noChangeAspect="1"/>
            <a:stCxn id="177" idx="3"/>
            <a:endCxn id="170" idx="1"/>
          </p:cNvCxnSpPr>
          <p:nvPr/>
        </p:nvCxnSpPr>
        <p:spPr bwMode="auto">
          <a:xfrm flipV="1">
            <a:off x="3347864" y="3410884"/>
            <a:ext cx="129268" cy="12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8B2B6C9-96E4-4250-9680-254FE51B1DC9}"/>
              </a:ext>
            </a:extLst>
          </p:cNvPr>
          <p:cNvCxnSpPr>
            <a:cxnSpLocks noChangeAspect="1"/>
            <a:stCxn id="168" idx="3"/>
            <a:endCxn id="131" idx="1"/>
          </p:cNvCxnSpPr>
          <p:nvPr/>
        </p:nvCxnSpPr>
        <p:spPr bwMode="auto">
          <a:xfrm flipV="1">
            <a:off x="4916839" y="5028424"/>
            <a:ext cx="311660" cy="28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077F743-C8F4-43DA-83C8-F6A0DBB45498}"/>
              </a:ext>
            </a:extLst>
          </p:cNvPr>
          <p:cNvSpPr>
            <a:spLocks noChangeAspect="1"/>
          </p:cNvSpPr>
          <p:nvPr/>
        </p:nvSpPr>
        <p:spPr bwMode="auto">
          <a:xfrm>
            <a:off x="5207068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CB1CD708-C719-4CF2-B2FC-556C4D23376F}"/>
              </a:ext>
            </a:extLst>
          </p:cNvPr>
          <p:cNvCxnSpPr>
            <a:cxnSpLocks noChangeAspect="1"/>
            <a:stCxn id="171" idx="3"/>
            <a:endCxn id="134" idx="1"/>
          </p:cNvCxnSpPr>
          <p:nvPr/>
        </p:nvCxnSpPr>
        <p:spPr bwMode="auto">
          <a:xfrm>
            <a:off x="4933841" y="3413774"/>
            <a:ext cx="273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E0C3AFAF-8B4C-40BF-9EED-D321FFD895C9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9384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16AD55C-4D31-4302-BEED-1E16AB84111C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597647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8549AE5-415C-4A8D-ABB8-FFCBB693000D}"/>
              </a:ext>
            </a:extLst>
          </p:cNvPr>
          <p:cNvSpPr>
            <a:spLocks noChangeAspect="1"/>
          </p:cNvSpPr>
          <p:nvPr/>
        </p:nvSpPr>
        <p:spPr bwMode="auto">
          <a:xfrm>
            <a:off x="5228499" y="426349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48C9F8B-B168-4C10-A94D-CE1D641917A5}"/>
              </a:ext>
            </a:extLst>
          </p:cNvPr>
          <p:cNvSpPr>
            <a:spLocks noChangeAspect="1"/>
          </p:cNvSpPr>
          <p:nvPr/>
        </p:nvSpPr>
        <p:spPr bwMode="auto">
          <a:xfrm>
            <a:off x="5235706" y="526522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43" name="Gewinkelter Verbinder 163">
            <a:extLst>
              <a:ext uri="{FF2B5EF4-FFF2-40B4-BE49-F238E27FC236}">
                <a16:creationId xmlns:a16="http://schemas.microsoft.com/office/drawing/2014/main" id="{7E61FA49-30A2-4C5B-A049-3FDE12FEF8C6}"/>
              </a:ext>
            </a:extLst>
          </p:cNvPr>
          <p:cNvCxnSpPr>
            <a:cxnSpLocks noChangeAspect="1"/>
            <a:stCxn id="168" idx="3"/>
            <a:endCxn id="136" idx="1"/>
          </p:cNvCxnSpPr>
          <p:nvPr/>
        </p:nvCxnSpPr>
        <p:spPr bwMode="auto">
          <a:xfrm flipV="1">
            <a:off x="4916839" y="4687647"/>
            <a:ext cx="311660" cy="34106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Gewinkelter Verbinder 165">
            <a:extLst>
              <a:ext uri="{FF2B5EF4-FFF2-40B4-BE49-F238E27FC236}">
                <a16:creationId xmlns:a16="http://schemas.microsoft.com/office/drawing/2014/main" id="{DD933165-70A4-40E7-9550-E8D4CC6FED32}"/>
              </a:ext>
            </a:extLst>
          </p:cNvPr>
          <p:cNvCxnSpPr>
            <a:cxnSpLocks noChangeAspect="1"/>
            <a:stCxn id="168" idx="3"/>
            <a:endCxn id="138" idx="1"/>
          </p:cNvCxnSpPr>
          <p:nvPr/>
        </p:nvCxnSpPr>
        <p:spPr bwMode="auto">
          <a:xfrm flipV="1">
            <a:off x="4916839" y="4353490"/>
            <a:ext cx="311660" cy="67522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Gewinkelter Verbinder 168">
            <a:extLst>
              <a:ext uri="{FF2B5EF4-FFF2-40B4-BE49-F238E27FC236}">
                <a16:creationId xmlns:a16="http://schemas.microsoft.com/office/drawing/2014/main" id="{56AC920C-8018-41C4-9909-E700B86DB53C}"/>
              </a:ext>
            </a:extLst>
          </p:cNvPr>
          <p:cNvCxnSpPr>
            <a:cxnSpLocks noChangeAspect="1"/>
            <a:stCxn id="168" idx="3"/>
            <a:endCxn id="140" idx="1"/>
          </p:cNvCxnSpPr>
          <p:nvPr/>
        </p:nvCxnSpPr>
        <p:spPr bwMode="auto">
          <a:xfrm>
            <a:off x="4916839" y="5028713"/>
            <a:ext cx="318867" cy="32651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AutoShape 1036">
            <a:extLst>
              <a:ext uri="{FF2B5EF4-FFF2-40B4-BE49-F238E27FC236}">
                <a16:creationId xmlns:a16="http://schemas.microsoft.com/office/drawing/2014/main" id="{8E7AACD0-A956-4F70-B562-8760CC913BC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644008" y="1484784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7B9ABDB0-F333-4499-A591-4188C1671AFB}"/>
              </a:ext>
            </a:extLst>
          </p:cNvPr>
          <p:cNvSpPr>
            <a:spLocks noChangeAspect="1"/>
          </p:cNvSpPr>
          <p:nvPr/>
        </p:nvSpPr>
        <p:spPr bwMode="auto">
          <a:xfrm>
            <a:off x="5008811" y="4988794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4DD32D76-2C8F-40E9-9919-553A736168DB}"/>
              </a:ext>
            </a:extLst>
          </p:cNvPr>
          <p:cNvSpPr/>
          <p:nvPr/>
        </p:nvSpPr>
        <p:spPr bwMode="auto">
          <a:xfrm>
            <a:off x="3653331" y="4797152"/>
            <a:ext cx="1173324" cy="7847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Brake</a:t>
            </a:r>
            <a:b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</a:b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Actuator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FD2382A-7F1A-4AB7-B8EB-9F305F809222}"/>
              </a:ext>
            </a:extLst>
          </p:cNvPr>
          <p:cNvSpPr/>
          <p:nvPr/>
        </p:nvSpPr>
        <p:spPr bwMode="auto">
          <a:xfrm>
            <a:off x="3563888" y="5077810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BF3890AA-627C-4BFC-B9F0-53E1B465DE78}"/>
              </a:ext>
            </a:extLst>
          </p:cNvPr>
          <p:cNvSpPr/>
          <p:nvPr/>
        </p:nvSpPr>
        <p:spPr bwMode="auto">
          <a:xfrm>
            <a:off x="4736839" y="4927766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7BEACF5-C788-4EA4-9800-512935810389}"/>
              </a:ext>
            </a:extLst>
          </p:cNvPr>
          <p:cNvSpPr>
            <a:spLocks noChangeAspect="1"/>
          </p:cNvSpPr>
          <p:nvPr/>
        </p:nvSpPr>
        <p:spPr bwMode="auto">
          <a:xfrm>
            <a:off x="3567777" y="535949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CED2D-4C76-43B8-891F-812023FB38D1}"/>
              </a:ext>
            </a:extLst>
          </p:cNvPr>
          <p:cNvSpPr/>
          <p:nvPr/>
        </p:nvSpPr>
        <p:spPr bwMode="auto">
          <a:xfrm>
            <a:off x="417150" y="263691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AA1BDEEC-624E-41D6-9C3F-75E6C5E8A6C4}"/>
              </a:ext>
            </a:extLst>
          </p:cNvPr>
          <p:cNvSpPr/>
          <p:nvPr/>
        </p:nvSpPr>
        <p:spPr bwMode="auto">
          <a:xfrm>
            <a:off x="417150" y="311414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B342E35-8937-4CE6-8DB1-A8D3BDE019E8}"/>
              </a:ext>
            </a:extLst>
          </p:cNvPr>
          <p:cNvSpPr/>
          <p:nvPr/>
        </p:nvSpPr>
        <p:spPr bwMode="auto">
          <a:xfrm>
            <a:off x="417150" y="3984606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5239C9E7-E4DA-4805-B54B-99339C661F69}"/>
              </a:ext>
            </a:extLst>
          </p:cNvPr>
          <p:cNvCxnSpPr>
            <a:cxnSpLocks/>
            <a:stCxn id="99" idx="3"/>
            <a:endCxn id="202" idx="1"/>
          </p:cNvCxnSpPr>
          <p:nvPr/>
        </p:nvCxnSpPr>
        <p:spPr>
          <a:xfrm flipV="1">
            <a:off x="287504" y="2726912"/>
            <a:ext cx="129646" cy="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FF1B4BDB-4936-42FD-B96C-D558788201B5}"/>
              </a:ext>
            </a:extLst>
          </p:cNvPr>
          <p:cNvCxnSpPr>
            <a:stCxn id="202" idx="3"/>
            <a:endCxn id="187" idx="1"/>
          </p:cNvCxnSpPr>
          <p:nvPr/>
        </p:nvCxnSpPr>
        <p:spPr>
          <a:xfrm>
            <a:off x="597150" y="2726912"/>
            <a:ext cx="353593" cy="238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Verbinder: gewinkelt 215">
            <a:extLst>
              <a:ext uri="{FF2B5EF4-FFF2-40B4-BE49-F238E27FC236}">
                <a16:creationId xmlns:a16="http://schemas.microsoft.com/office/drawing/2014/main" id="{93507A72-AC15-4FCD-9640-21FEFA72F5E1}"/>
              </a:ext>
            </a:extLst>
          </p:cNvPr>
          <p:cNvCxnSpPr>
            <a:stCxn id="202" idx="3"/>
            <a:endCxn id="183" idx="1"/>
          </p:cNvCxnSpPr>
          <p:nvPr/>
        </p:nvCxnSpPr>
        <p:spPr>
          <a:xfrm>
            <a:off x="597150" y="2726912"/>
            <a:ext cx="353593" cy="1109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9D6C4BE0-43F5-49B3-A884-84B3E745A6F0}"/>
              </a:ext>
            </a:extLst>
          </p:cNvPr>
          <p:cNvSpPr>
            <a:spLocks noChangeAspect="1"/>
          </p:cNvSpPr>
          <p:nvPr/>
        </p:nvSpPr>
        <p:spPr bwMode="auto">
          <a:xfrm>
            <a:off x="738993" y="2929706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1F5CE142-DFE9-446F-9128-BEF5DF242D18}"/>
              </a:ext>
            </a:extLst>
          </p:cNvPr>
          <p:cNvCxnSpPr>
            <a:stCxn id="101" idx="3"/>
            <a:endCxn id="203" idx="1"/>
          </p:cNvCxnSpPr>
          <p:nvPr/>
        </p:nvCxnSpPr>
        <p:spPr>
          <a:xfrm>
            <a:off x="287504" y="3201472"/>
            <a:ext cx="129646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C33F1939-96E6-4D3E-817C-3D93DC05D7CB}"/>
              </a:ext>
            </a:extLst>
          </p:cNvPr>
          <p:cNvCxnSpPr>
            <a:cxnSpLocks/>
            <a:stCxn id="105" idx="3"/>
            <a:endCxn id="205" idx="1"/>
          </p:cNvCxnSpPr>
          <p:nvPr/>
        </p:nvCxnSpPr>
        <p:spPr>
          <a:xfrm>
            <a:off x="287504" y="4071557"/>
            <a:ext cx="129646" cy="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5A5F5B4D-13E9-4BB5-9120-B84FC3B1B48F}"/>
              </a:ext>
            </a:extLst>
          </p:cNvPr>
          <p:cNvCxnSpPr>
            <a:stCxn id="203" idx="3"/>
            <a:endCxn id="188" idx="1"/>
          </p:cNvCxnSpPr>
          <p:nvPr/>
        </p:nvCxnSpPr>
        <p:spPr>
          <a:xfrm flipV="1">
            <a:off x="597150" y="3203227"/>
            <a:ext cx="353593" cy="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9E556576-A842-4ED2-AC57-FACD186EC518}"/>
              </a:ext>
            </a:extLst>
          </p:cNvPr>
          <p:cNvCxnSpPr>
            <a:cxnSpLocks/>
            <a:stCxn id="205" idx="3"/>
            <a:endCxn id="184" idx="1"/>
          </p:cNvCxnSpPr>
          <p:nvPr/>
        </p:nvCxnSpPr>
        <p:spPr>
          <a:xfrm flipV="1">
            <a:off x="597150" y="4073685"/>
            <a:ext cx="353593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hteck 168">
            <a:extLst>
              <a:ext uri="{FF2B5EF4-FFF2-40B4-BE49-F238E27FC236}">
                <a16:creationId xmlns:a16="http://schemas.microsoft.com/office/drawing/2014/main" id="{89514C10-7FB1-4484-BA41-27ED1A6F78BC}"/>
              </a:ext>
            </a:extLst>
          </p:cNvPr>
          <p:cNvSpPr/>
          <p:nvPr/>
        </p:nvSpPr>
        <p:spPr bwMode="auto">
          <a:xfrm>
            <a:off x="3949041" y="3153630"/>
            <a:ext cx="891556" cy="6354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Feed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back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F3F782C-3476-4B22-A1AD-4BAB71BA0B00}"/>
              </a:ext>
            </a:extLst>
          </p:cNvPr>
          <p:cNvSpPr/>
          <p:nvPr/>
        </p:nvSpPr>
        <p:spPr bwMode="auto">
          <a:xfrm>
            <a:off x="4753841" y="3323774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A390E930-B9E6-45E1-BE13-7E18E08628CE}"/>
              </a:ext>
            </a:extLst>
          </p:cNvPr>
          <p:cNvSpPr/>
          <p:nvPr/>
        </p:nvSpPr>
        <p:spPr bwMode="auto">
          <a:xfrm>
            <a:off x="3873616" y="332100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233" name="Verbinder: gewinkelt 232">
            <a:extLst>
              <a:ext uri="{FF2B5EF4-FFF2-40B4-BE49-F238E27FC236}">
                <a16:creationId xmlns:a16="http://schemas.microsoft.com/office/drawing/2014/main" id="{174EA473-9DF2-47C9-ACE0-9273F58C1655}"/>
              </a:ext>
            </a:extLst>
          </p:cNvPr>
          <p:cNvCxnSpPr>
            <a:stCxn id="170" idx="3"/>
            <a:endCxn id="231" idx="1"/>
          </p:cNvCxnSpPr>
          <p:nvPr/>
        </p:nvCxnSpPr>
        <p:spPr>
          <a:xfrm>
            <a:off x="3657132" y="3410884"/>
            <a:ext cx="216484" cy="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29CEFF9A-AC92-4472-8524-C8A695331F27}"/>
              </a:ext>
            </a:extLst>
          </p:cNvPr>
          <p:cNvCxnSpPr>
            <a:cxnSpLocks/>
            <a:endCxn id="173" idx="1"/>
          </p:cNvCxnSpPr>
          <p:nvPr/>
        </p:nvCxnSpPr>
        <p:spPr>
          <a:xfrm rot="10800000" flipV="1">
            <a:off x="797844" y="4581127"/>
            <a:ext cx="2910061" cy="369447"/>
          </a:xfrm>
          <a:prstGeom prst="bentConnector3">
            <a:avLst>
              <a:gd name="adj1" fmla="val 105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15B93D0-990E-48D9-BC6C-254AAC264433}"/>
              </a:ext>
            </a:extLst>
          </p:cNvPr>
          <p:cNvCxnSpPr>
            <a:cxnSpLocks/>
          </p:cNvCxnSpPr>
          <p:nvPr/>
        </p:nvCxnSpPr>
        <p:spPr>
          <a:xfrm>
            <a:off x="3702575" y="3409952"/>
            <a:ext cx="0" cy="117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66E8EC6-F328-47A2-94B5-953CA17B8350}"/>
              </a:ext>
            </a:extLst>
          </p:cNvPr>
          <p:cNvSpPr>
            <a:spLocks noChangeAspect="1"/>
          </p:cNvSpPr>
          <p:nvPr/>
        </p:nvSpPr>
        <p:spPr bwMode="auto">
          <a:xfrm>
            <a:off x="3671622" y="337543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59BC3F7-7027-49E1-8C37-4C4DAC9B8E7E}"/>
              </a:ext>
            </a:extLst>
          </p:cNvPr>
          <p:cNvCxnSpPr>
            <a:stCxn id="175" idx="3"/>
            <a:endCxn id="167" idx="1"/>
          </p:cNvCxnSpPr>
          <p:nvPr/>
        </p:nvCxnSpPr>
        <p:spPr>
          <a:xfrm>
            <a:off x="3369016" y="5178453"/>
            <a:ext cx="194872" cy="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7EF24853-328C-432C-BE8D-030B06F45AA1}"/>
              </a:ext>
            </a:extLst>
          </p:cNvPr>
          <p:cNvCxnSpPr>
            <a:stCxn id="109" idx="3"/>
            <a:endCxn id="165" idx="1"/>
          </p:cNvCxnSpPr>
          <p:nvPr/>
        </p:nvCxnSpPr>
        <p:spPr>
          <a:xfrm flipV="1">
            <a:off x="287504" y="5449492"/>
            <a:ext cx="3280273" cy="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1E456D5-5C7F-4FC3-ACCD-8F31AA10B155}"/>
              </a:ext>
            </a:extLst>
          </p:cNvPr>
          <p:cNvSpPr>
            <a:spLocks noChangeAspect="1"/>
          </p:cNvSpPr>
          <p:nvPr/>
        </p:nvSpPr>
        <p:spPr bwMode="auto">
          <a:xfrm>
            <a:off x="5508104" y="2662616"/>
            <a:ext cx="3407517" cy="21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18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ParkingAssistant</a:t>
            </a:r>
            <a:endParaRPr kumimoji="0" lang="de-DE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C7799FEB-97B6-4692-B727-EA77AF161A68}"/>
              </a:ext>
            </a:extLst>
          </p:cNvPr>
          <p:cNvSpPr/>
          <p:nvPr/>
        </p:nvSpPr>
        <p:spPr bwMode="auto">
          <a:xfrm>
            <a:off x="5664820" y="3284984"/>
            <a:ext cx="848626" cy="1329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Sensor</a:t>
            </a:r>
          </a:p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Fusion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80261D-A752-4ADC-9047-DEB0C7F298D9}"/>
              </a:ext>
            </a:extLst>
          </p:cNvPr>
          <p:cNvSpPr/>
          <p:nvPr/>
        </p:nvSpPr>
        <p:spPr bwMode="auto">
          <a:xfrm>
            <a:off x="6660232" y="4034508"/>
            <a:ext cx="1728191" cy="5992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kumimoji="0" lang="de-DE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Microsoft YaHei" pitchFamily="32" charset="-122"/>
              </a:rPr>
              <a:t>EmergencyBrake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5CED1FA-81E9-4409-BC42-DF9EB7A2FC96}"/>
              </a:ext>
            </a:extLst>
          </p:cNvPr>
          <p:cNvSpPr/>
          <p:nvPr/>
        </p:nvSpPr>
        <p:spPr bwMode="auto">
          <a:xfrm>
            <a:off x="7020272" y="3429000"/>
            <a:ext cx="1359616" cy="53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449263">
              <a:buClr>
                <a:srgbClr val="000000"/>
              </a:buClr>
              <a:buSzPct val="100000"/>
            </a:pPr>
            <a:r>
              <a:rPr lang="de-DE" b="1" dirty="0">
                <a:ea typeface="Microsoft YaHei" pitchFamily="32" charset="-122"/>
              </a:rPr>
              <a:t>Feedback</a:t>
            </a:r>
            <a:endParaRPr kumimoji="0" lang="de-DE" i="0" u="none" strike="noStrike" cap="none" normalizeH="0" baseline="0" dirty="0">
              <a:ln>
                <a:noFill/>
              </a:ln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FB1BDF0-052A-4612-A3EB-38B581ACE69B}"/>
              </a:ext>
            </a:extLst>
          </p:cNvPr>
          <p:cNvSpPr/>
          <p:nvPr/>
        </p:nvSpPr>
        <p:spPr bwMode="auto">
          <a:xfrm>
            <a:off x="6926142" y="362165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B76B5D1-3266-401C-8679-EE39A6F8F612}"/>
              </a:ext>
            </a:extLst>
          </p:cNvPr>
          <p:cNvSpPr/>
          <p:nvPr/>
        </p:nvSpPr>
        <p:spPr bwMode="auto">
          <a:xfrm>
            <a:off x="8294018" y="3615479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0C7CBEDE-9ADF-4ADF-ADBC-CA8DCAA7ECDD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98720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538EBFFA-991C-4C4D-9DEF-471107C7B694}"/>
              </a:ext>
            </a:extLst>
          </p:cNvPr>
          <p:cNvCxnSpPr>
            <a:cxnSpLocks noChangeAspect="1"/>
            <a:stCxn id="130" idx="3"/>
            <a:endCxn id="121" idx="1"/>
          </p:cNvCxnSpPr>
          <p:nvPr/>
        </p:nvCxnSpPr>
        <p:spPr bwMode="auto">
          <a:xfrm>
            <a:off x="8483716" y="4410622"/>
            <a:ext cx="34498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B60687D2-C57E-4D93-9732-96922338D011}"/>
              </a:ext>
            </a:extLst>
          </p:cNvPr>
          <p:cNvSpPr>
            <a:spLocks noChangeAspect="1"/>
          </p:cNvSpPr>
          <p:nvPr/>
        </p:nvSpPr>
        <p:spPr bwMode="auto">
          <a:xfrm>
            <a:off x="8829751" y="3068960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F638E4D-A79C-41DE-BB4F-40A43F34C38C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653045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4584DE9-0212-41CA-AAEE-259F96132D18}"/>
              </a:ext>
            </a:extLst>
          </p:cNvPr>
          <p:cNvSpPr>
            <a:spLocks noChangeAspect="1"/>
          </p:cNvSpPr>
          <p:nvPr/>
        </p:nvSpPr>
        <p:spPr bwMode="auto">
          <a:xfrm>
            <a:off x="8821491" y="3318888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A9DB445-0B58-4265-9B27-EE737EFEB7DA}"/>
              </a:ext>
            </a:extLst>
          </p:cNvPr>
          <p:cNvSpPr>
            <a:spLocks noChangeAspect="1"/>
          </p:cNvSpPr>
          <p:nvPr/>
        </p:nvSpPr>
        <p:spPr bwMode="auto">
          <a:xfrm>
            <a:off x="8828698" y="4320622"/>
            <a:ext cx="1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23" name="Gewinkelter Verbinder 163">
            <a:extLst>
              <a:ext uri="{FF2B5EF4-FFF2-40B4-BE49-F238E27FC236}">
                <a16:creationId xmlns:a16="http://schemas.microsoft.com/office/drawing/2014/main" id="{D609A6E2-E03A-4C19-AE7F-4DDAEB38AACB}"/>
              </a:ext>
            </a:extLst>
          </p:cNvPr>
          <p:cNvCxnSpPr>
            <a:cxnSpLocks noChangeAspect="1"/>
            <a:stCxn id="130" idx="3"/>
            <a:endCxn id="114" idx="1"/>
          </p:cNvCxnSpPr>
          <p:nvPr/>
        </p:nvCxnSpPr>
        <p:spPr bwMode="auto">
          <a:xfrm flipV="1">
            <a:off x="8483716" y="4077202"/>
            <a:ext cx="337775" cy="33342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Gewinkelter Verbinder 165">
            <a:extLst>
              <a:ext uri="{FF2B5EF4-FFF2-40B4-BE49-F238E27FC236}">
                <a16:creationId xmlns:a16="http://schemas.microsoft.com/office/drawing/2014/main" id="{03D92A23-F314-405E-B827-72772906AEE7}"/>
              </a:ext>
            </a:extLst>
          </p:cNvPr>
          <p:cNvCxnSpPr>
            <a:cxnSpLocks noChangeAspect="1"/>
            <a:stCxn id="130" idx="3"/>
            <a:endCxn id="118" idx="1"/>
          </p:cNvCxnSpPr>
          <p:nvPr/>
        </p:nvCxnSpPr>
        <p:spPr bwMode="auto">
          <a:xfrm flipV="1">
            <a:off x="8483716" y="3408888"/>
            <a:ext cx="337775" cy="10017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AutoShape 1036">
            <a:extLst>
              <a:ext uri="{FF2B5EF4-FFF2-40B4-BE49-F238E27FC236}">
                <a16:creationId xmlns:a16="http://schemas.microsoft.com/office/drawing/2014/main" id="{DAE46A1D-61BD-4F30-A1E1-0D5EDDA06C0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243888" y="2276872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EMV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E80480FC-D84A-4771-B15A-ABBAA153A751}"/>
              </a:ext>
            </a:extLst>
          </p:cNvPr>
          <p:cNvSpPr>
            <a:spLocks noChangeAspect="1"/>
          </p:cNvSpPr>
          <p:nvPr/>
        </p:nvSpPr>
        <p:spPr bwMode="auto">
          <a:xfrm>
            <a:off x="8641764" y="436511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5FCEDFE-EE0C-4A70-A8FD-2A5E56123834}"/>
              </a:ext>
            </a:extLst>
          </p:cNvPr>
          <p:cNvSpPr/>
          <p:nvPr/>
        </p:nvSpPr>
        <p:spPr bwMode="auto">
          <a:xfrm>
            <a:off x="8303716" y="4309675"/>
            <a:ext cx="180000" cy="201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7C8CEEA1-3A12-4905-8218-3A8BBA380E55}"/>
              </a:ext>
            </a:extLst>
          </p:cNvPr>
          <p:cNvCxnSpPr>
            <a:stCxn id="147" idx="3"/>
            <a:endCxn id="116" idx="1"/>
          </p:cNvCxnSpPr>
          <p:nvPr/>
        </p:nvCxnSpPr>
        <p:spPr>
          <a:xfrm flipV="1">
            <a:off x="8474018" y="3158960"/>
            <a:ext cx="355733" cy="546519"/>
          </a:xfrm>
          <a:prstGeom prst="bentConnector3">
            <a:avLst>
              <a:gd name="adj1" fmla="val 37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699DB754-A4D9-4332-BCB1-0601F70E89D0}"/>
              </a:ext>
            </a:extLst>
          </p:cNvPr>
          <p:cNvCxnSpPr>
            <a:stCxn id="130" idx="3"/>
            <a:endCxn id="117" idx="1"/>
          </p:cNvCxnSpPr>
          <p:nvPr/>
        </p:nvCxnSpPr>
        <p:spPr>
          <a:xfrm flipV="1">
            <a:off x="8483716" y="3743045"/>
            <a:ext cx="337775" cy="66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6853CB-D735-42E6-A4BA-E4C3E79A4AD5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6516216" y="3711659"/>
            <a:ext cx="40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A9DF633F-30E6-41E2-A329-9D9249BD4237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6516216" y="4410622"/>
            <a:ext cx="17875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4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Bildschirmpräsentation (4:3)</PresentationFormat>
  <Paragraphs>531</Paragraphs>
  <Slides>34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Microsoft YaHei</vt:lpstr>
      <vt:lpstr>Arial</vt:lpstr>
      <vt:lpstr>Calibri</vt:lpstr>
      <vt:lpstr>Cambria Math</vt:lpstr>
      <vt:lpstr>Noto Sans Symbols</vt:lpstr>
      <vt:lpstr>Times New Roman</vt:lpstr>
      <vt:lpstr>SE.v28</vt:lpstr>
      <vt:lpstr>Erweiterung der C&amp;C Viewsprache und dessen Verifikation für Eingebettete Systeme</vt:lpstr>
      <vt:lpstr>Gliederung</vt:lpstr>
      <vt:lpstr>Motivation</vt:lpstr>
      <vt:lpstr>C&amp;C Modelle</vt:lpstr>
      <vt:lpstr>C&amp;C Views</vt:lpstr>
      <vt:lpstr>C&amp;C Views </vt:lpstr>
      <vt:lpstr>C&amp;C Views – Hierarchie </vt:lpstr>
      <vt:lpstr>C&amp;C Views – Hierarchie </vt:lpstr>
      <vt:lpstr>C&amp;C Views – Hierarchie </vt:lpstr>
      <vt:lpstr>C&amp;C Views – Abstrakte Konnektoren </vt:lpstr>
      <vt:lpstr>C&amp;C Views – Abstrakte Effektoren </vt:lpstr>
      <vt:lpstr>C&amp;C Views – Ports </vt:lpstr>
      <vt:lpstr>C&amp;C Views – Ports</vt:lpstr>
      <vt:lpstr>C&amp;C Views – Instanzen</vt:lpstr>
      <vt:lpstr>C&amp;C Views – Keywords</vt:lpstr>
      <vt:lpstr>Erfüllbarkeit</vt:lpstr>
      <vt:lpstr>Zeugen</vt:lpstr>
      <vt:lpstr>Zeugen – Positiv</vt:lpstr>
      <vt:lpstr>Zeugen – Positiv</vt:lpstr>
      <vt:lpstr>Zeugen – Positiv</vt:lpstr>
      <vt:lpstr>Zeugen – Positiv</vt:lpstr>
      <vt:lpstr>Zeugen – Positiv</vt:lpstr>
      <vt:lpstr>Zeugen – Positiv</vt:lpstr>
      <vt:lpstr>Zeugen – Positiv</vt:lpstr>
      <vt:lpstr>Zeugen – Positiv</vt:lpstr>
      <vt:lpstr>Zeugen – Positiv</vt:lpstr>
      <vt:lpstr>Zeugen – Negativ</vt:lpstr>
      <vt:lpstr>Zeugen – Negativ</vt:lpstr>
      <vt:lpstr>Zeugen – Negativ</vt:lpstr>
      <vt:lpstr>Zeugen – Negativ</vt:lpstr>
      <vt:lpstr>Zeugen – Negativ</vt:lpstr>
      <vt:lpstr>Zeugen – Negativ</vt:lpstr>
      <vt:lpstr>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Erweiterung der C&amp;C Viewsprache und dessen Verifikation für Eingebettete Systeme</dc:title>
  <cp:lastModifiedBy>Michael v.W.</cp:lastModifiedBy>
  <cp:revision>37</cp:revision>
  <dcterms:modified xsi:type="dcterms:W3CDTF">2018-06-13T10:37:51Z</dcterms:modified>
</cp:coreProperties>
</file>