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6" r:id="rId6"/>
    <p:sldId id="269" r:id="rId7"/>
    <p:sldId id="273" r:id="rId8"/>
    <p:sldId id="274" r:id="rId9"/>
    <p:sldId id="275" r:id="rId10"/>
    <p:sldId id="276" r:id="rId11"/>
    <p:sldId id="267" r:id="rId12"/>
    <p:sldId id="270" r:id="rId13"/>
    <p:sldId id="277" r:id="rId14"/>
    <p:sldId id="268" r:id="rId15"/>
    <p:sldId id="271" r:id="rId16"/>
    <p:sldId id="278" r:id="rId17"/>
    <p:sldId id="279" r:id="rId18"/>
    <p:sldId id="280" r:id="rId19"/>
    <p:sldId id="281" r:id="rId20"/>
    <p:sldId id="282" r:id="rId21"/>
    <p:sldId id="261" r:id="rId22"/>
    <p:sldId id="262" r:id="rId23"/>
    <p:sldId id="263" r:id="rId24"/>
    <p:sldId id="272" r:id="rId25"/>
    <p:sldId id="265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5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87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41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69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42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5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45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82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20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877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79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240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896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7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8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73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51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32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667000" y="0"/>
            <a:ext cx="6477000" cy="1219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1588" y="1219200"/>
            <a:ext cx="9145588" cy="0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21"/>
          <p:cNvCxnSpPr/>
          <p:nvPr/>
        </p:nvCxnSpPr>
        <p:spPr>
          <a:xfrm>
            <a:off x="-1588" y="1143000"/>
            <a:ext cx="9145588" cy="0"/>
          </a:xfrm>
          <a:prstGeom prst="straightConnector1">
            <a:avLst/>
          </a:prstGeom>
          <a:noFill/>
          <a:ln w="12700" cap="flat" cmpd="sng">
            <a:solidFill>
              <a:srgbClr val="5C5C5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171700" y="-114300"/>
            <a:ext cx="5410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4724400" y="2438400"/>
            <a:ext cx="6477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533400" y="457200"/>
            <a:ext cx="6477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Diagramm" type="txAndChart">
  <p:cSld name="TEXT_AND_CHAR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Inhalt" type="txAndObj">
  <p:cSld name="TEXT_AND_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 rot="10800000">
            <a:off x="1371600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rgbClr val="5C5C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76200" y="1143000"/>
            <a:ext cx="8839200" cy="0"/>
          </a:xfrm>
          <a:prstGeom prst="straightConnector1">
            <a:avLst/>
          </a:prstGeom>
          <a:noFill/>
          <a:ln w="12700" cap="flat" cmpd="sng">
            <a:solidFill>
              <a:srgbClr val="5C5C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152400" y="1219200"/>
            <a:ext cx="8839200" cy="0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 rot="10800000">
            <a:off x="129540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SEP/Seminar/…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Studentenvorlage</a:t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  <a:endParaRPr/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DATUM,   Folie</a:t>
            </a: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Ablageort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EmbeddedMontiArc:</a:t>
            </a:r>
            <a:b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Implementation Case Study</a:t>
            </a:r>
            <a:endParaRPr sz="2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219200" y="4724400"/>
            <a:ext cx="55835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Philipp Haller, Malte Heithoff, Mustafa Sezer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Seminar am Lehrstuhl für Software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Simulators </a:t>
            </a:r>
            <a:r>
              <a:rPr lang="de-DE" dirty="0" err="1"/>
              <a:t>callable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IDE </a:t>
            </a:r>
            <a:r>
              <a:rPr lang="de-DE" dirty="0" err="1"/>
              <a:t>directly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B3BBC7-BFD2-4808-9216-F5FDE1D0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3" y="4496930"/>
            <a:ext cx="2982191" cy="21313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830A0B-73C0-42E9-A1E2-8831379B3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13" y="2382005"/>
            <a:ext cx="2238823" cy="31805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E00FFF-DCA2-4D04-B5DE-781AACBF6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694940"/>
            <a:ext cx="2810324" cy="14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7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222" name="Shape 22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228" name="Shape 228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 txBox="1"/>
              <p:nvPr/>
            </p:nvSpPr>
            <p:spPr>
              <a:xfrm>
                <a:off x="1379" y="3709"/>
                <a:ext cx="73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Approach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Shape 233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236" name="Shape 23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57" name="Shape 25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02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pPr marL="800100"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Expert</a:t>
            </a:r>
          </a:p>
          <a:p>
            <a:pPr marL="800100"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Beginners</a:t>
            </a:r>
          </a:p>
          <a:p>
            <a:pPr marL="342900" indent="-342900">
              <a:spcBef>
                <a:spcPts val="0"/>
              </a:spcBef>
            </a:pPr>
            <a:endParaRPr lang="de-DE" dirty="0"/>
          </a:p>
          <a:p>
            <a:pPr marL="342900" indent="-342900">
              <a:spcBef>
                <a:spcPts val="0"/>
              </a:spcBef>
            </a:pPr>
            <a:r>
              <a:rPr lang="de-DE" dirty="0"/>
              <a:t>Tasks:</a:t>
            </a:r>
          </a:p>
          <a:p>
            <a:pPr marL="800100" lvl="1" indent="-342900">
              <a:spcBef>
                <a:spcPts val="0"/>
              </a:spcBef>
            </a:pPr>
            <a:r>
              <a:rPr lang="de-DE" dirty="0"/>
              <a:t>Implement </a:t>
            </a:r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800100" lvl="1" indent="-342900">
              <a:spcBef>
                <a:spcPts val="0"/>
              </a:spcBef>
            </a:pP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SuperMario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IDE</a:t>
            </a:r>
          </a:p>
          <a:p>
            <a:pPr marL="800100" lvl="1" indent="-342900">
              <a:spcBef>
                <a:spcPts val="0"/>
              </a:spcBef>
            </a:pPr>
            <a:r>
              <a:rPr lang="de-DE" dirty="0"/>
              <a:t>Implement </a:t>
            </a:r>
            <a:r>
              <a:rPr lang="de-DE" dirty="0" err="1"/>
              <a:t>SuperMario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spcBef>
                <a:spcPts val="0"/>
              </a:spcBef>
            </a:pPr>
            <a:endParaRPr lang="de-DE" dirty="0"/>
          </a:p>
          <a:p>
            <a:pPr marL="342900" indent="-342900">
              <a:spcBef>
                <a:spcPts val="0"/>
              </a:spcBef>
            </a:pPr>
            <a:r>
              <a:rPr lang="de-DE" dirty="0"/>
              <a:t>Fill out a </a:t>
            </a:r>
            <a:r>
              <a:rPr lang="de-DE" dirty="0" err="1"/>
              <a:t>questionnaire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and </a:t>
            </a:r>
            <a:r>
              <a:rPr lang="de-DE" dirty="0" err="1"/>
              <a:t>impressions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28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>
              <a:buNone/>
            </a:pPr>
            <a:r>
              <a:rPr lang="de-DE" dirty="0" err="1"/>
              <a:t>Questionnaire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 &amp; </a:t>
            </a:r>
            <a:r>
              <a:rPr lang="de-DE" dirty="0" err="1"/>
              <a:t>refactored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Aufwand der Einrichtung der IDE / des Simulators</a:t>
            </a:r>
          </a:p>
          <a:p>
            <a:pPr fontAlgn="base"/>
            <a:r>
              <a:rPr lang="de-DE" dirty="0"/>
              <a:t>Performance (Im Workflow gibt es nicht viele Wartezeiten)</a:t>
            </a:r>
          </a:p>
          <a:p>
            <a:pPr fontAlgn="base"/>
            <a:r>
              <a:rPr lang="de-DE" dirty="0"/>
              <a:t>Integration des Simulators in IDE</a:t>
            </a:r>
          </a:p>
          <a:p>
            <a:pPr fontAlgn="base"/>
            <a:r>
              <a:rPr lang="de-DE" dirty="0" err="1"/>
              <a:t>Intuitivität</a:t>
            </a:r>
            <a:r>
              <a:rPr lang="de-DE" dirty="0"/>
              <a:t> der Umgebung / der Eingabemöglichkeiten 2x </a:t>
            </a:r>
          </a:p>
          <a:p>
            <a:pPr fontAlgn="base"/>
            <a:r>
              <a:rPr lang="de-DE" dirty="0"/>
              <a:t>Angemessene Zeit zur Implementierung</a:t>
            </a:r>
          </a:p>
          <a:p>
            <a:pPr lvl="1" fontAlgn="base"/>
            <a:r>
              <a:rPr lang="de-DE" sz="1400" dirty="0"/>
              <a:t>Skala: 10: Viel schneller als erwartet,</a:t>
            </a:r>
          </a:p>
          <a:p>
            <a:pPr lvl="1" fontAlgn="base"/>
            <a:r>
              <a:rPr lang="de-DE" sz="1400" dirty="0"/>
              <a:t>Skala: 1: Sehr viel langsamer,</a:t>
            </a:r>
          </a:p>
          <a:p>
            <a:pPr lvl="1" fontAlgn="base"/>
            <a:r>
              <a:rPr lang="de-DE" sz="1400" dirty="0"/>
              <a:t>Skala: 5: Keine Abweichung von der Erwartung</a:t>
            </a:r>
          </a:p>
          <a:p>
            <a:pPr fontAlgn="base"/>
            <a:r>
              <a:rPr lang="de-DE" dirty="0"/>
              <a:t>Häufigkeit von Bugs</a:t>
            </a:r>
          </a:p>
          <a:p>
            <a:pPr lvl="1" fontAlgn="base"/>
            <a:r>
              <a:rPr lang="de-DE" dirty="0"/>
              <a:t>Anteil der Bugs die den Arbeitsablauf sehr stark stören</a:t>
            </a:r>
          </a:p>
          <a:p>
            <a:pPr fontAlgn="base"/>
            <a:r>
              <a:rPr lang="de-DE" dirty="0"/>
              <a:t>Error Handling / </a:t>
            </a:r>
            <a:r>
              <a:rPr lang="de-DE" dirty="0" err="1"/>
              <a:t>Intuitivität</a:t>
            </a:r>
            <a:r>
              <a:rPr lang="de-DE" dirty="0"/>
              <a:t> der Fehlermeldungen</a:t>
            </a:r>
          </a:p>
          <a:p>
            <a:pPr fontAlgn="base"/>
            <a:r>
              <a:rPr lang="de-DE" dirty="0" err="1"/>
              <a:t>Featurevollständigkeit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35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222" name="Shape 22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229" name="Shape 22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235" name="Shape 235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 txBox="1"/>
              <p:nvPr/>
            </p:nvSpPr>
            <p:spPr>
              <a:xfrm>
                <a:off x="1379" y="3709"/>
                <a:ext cx="73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Modelling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Shape 240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57" name="Shape 25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75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Interfaces: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800100"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Pacman</a:t>
            </a:r>
            <a:endParaRPr lang="de-DE" dirty="0"/>
          </a:p>
          <a:p>
            <a:pPr marL="457200" lvl="1" indent="0">
              <a:spcBef>
                <a:spcPts val="0"/>
              </a:spcBef>
              <a:buNone/>
            </a:pPr>
            <a:r>
              <a:rPr lang="de-DE" dirty="0"/>
              <a:t>	[ADD]</a:t>
            </a:r>
          </a:p>
          <a:p>
            <a:pPr marL="800100" lvl="1" indent="-342900">
              <a:spcBef>
                <a:spcPts val="0"/>
              </a:spcBef>
            </a:pPr>
            <a:r>
              <a:rPr lang="de-DE" dirty="0" err="1"/>
              <a:t>SuperMario</a:t>
            </a:r>
            <a:endParaRPr lang="de-DE" dirty="0"/>
          </a:p>
          <a:p>
            <a:pPr marL="457200" lvl="1" indent="0">
              <a:spcBef>
                <a:spcPts val="0"/>
              </a:spcBef>
              <a:buNone/>
            </a:pPr>
            <a:r>
              <a:rPr lang="de-DE" dirty="0"/>
              <a:t>	[ADD]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dirty="0"/>
          </a:p>
          <a:p>
            <a:pPr marL="342900" indent="-342900">
              <a:spcBef>
                <a:spcPts val="0"/>
              </a:spcBef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800100" lvl="1" indent="-342900">
              <a:spcBef>
                <a:spcPts val="0"/>
              </a:spcBef>
            </a:pPr>
            <a:r>
              <a:rPr lang="de-DE" dirty="0" err="1"/>
              <a:t>EmbeddedMontiArc</a:t>
            </a:r>
            <a:r>
              <a:rPr lang="de-DE" dirty="0"/>
              <a:t> Stream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0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8873" y="3429000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ghosts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6C8A89-FA71-4B63-98C8-07CD57D5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67166"/>
            <a:ext cx="3580952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8873" y="3429000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ghost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6C8A89-FA71-4B63-98C8-07CD57D5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68341"/>
            <a:ext cx="3580952" cy="44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9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7895" y="5476009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dirty="0"/>
              <a:t>Mario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jump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E7A9-2551-4412-BFE4-FEB065C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65" y="1537646"/>
            <a:ext cx="462027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7895" y="5476009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dirty="0"/>
              <a:t>Mario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eat</a:t>
            </a:r>
            <a:r>
              <a:rPr lang="de-DE" dirty="0"/>
              <a:t> </a:t>
            </a:r>
            <a:r>
              <a:rPr lang="de-DE" dirty="0" err="1"/>
              <a:t>mushrooms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survivability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E7A9-2551-4412-BFE4-FEB065C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66" y="1537646"/>
            <a:ext cx="455566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9" name="Shape 7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84" name="Shape 84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89" name="Shape 8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94" name="Shape 94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99" name="Shape 99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 txBox="1"/>
              <p:nvPr/>
            </p:nvSpPr>
            <p:spPr>
              <a:xfrm>
                <a:off x="1379" y="3709"/>
                <a:ext cx="87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Introduction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1.</a:t>
                </a:r>
                <a:endParaRPr/>
              </a:p>
            </p:txBody>
          </p:sp>
        </p:grpSp>
        <p:sp>
          <p:nvSpPr>
            <p:cNvPr id="104" name="Shape 104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106" name="Shape 10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7895" y="5476009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dirty="0"/>
              <a:t>Mario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walk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holes</a:t>
            </a:r>
            <a:r>
              <a:rPr lang="de-DE" dirty="0"/>
              <a:t> and </a:t>
            </a:r>
            <a:r>
              <a:rPr lang="de-DE" dirty="0" err="1"/>
              <a:t>watch</a:t>
            </a:r>
            <a:r>
              <a:rPr lang="de-DE" dirty="0"/>
              <a:t> out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enemies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E7A9-2551-4412-BFE4-FEB065C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65" y="2646707"/>
            <a:ext cx="6351069" cy="15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177" name="Shape 17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182" name="Shape 18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187" name="Shape 18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192" name="Shape 192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 txBox="1"/>
              <p:nvPr/>
            </p:nvSpPr>
            <p:spPr>
              <a:xfrm>
                <a:off x="1379" y="3709"/>
                <a:ext cx="79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Evaluation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Shape 197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199" name="Shape 19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04" name="Shape 204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Evaluation: Subject Write-up by Mustafa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C&amp;C (connector, component, ports etc.)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accustomed to the syntax of EMA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IDE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Honestly: not easy to get into the project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intuitive datatypes in EMA: B (Boolean), Z (Integer), Q (Rational number), N (Natural number)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intervals/domain to the datatypes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units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 of matrices in a more intuitive way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beginner tutorials which taught the “component principle“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Displaying whether a package is correct or not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possibility of debugging (there is no variable watcher and breakpoints)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start console is available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222" name="Shape 22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229" name="Shape 22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236" name="Shape 23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828676" y="5881266"/>
            <a:ext cx="7486650" cy="500062"/>
            <a:chOff x="240" y="912"/>
            <a:chExt cx="4716" cy="315"/>
          </a:xfrm>
        </p:grpSpPr>
        <p:grpSp>
          <p:nvGrpSpPr>
            <p:cNvPr id="256" name="Shape 256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1379" y="3709"/>
                <a:ext cx="83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Conclusion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TBD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44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259632" y="32129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sz="2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Modelling languages for cyber-physical systems play an important role in SE (e.g. automotive sector)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Specific Languages (DSLs) are used to cope with specialized tasks and environment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modelling languages is still a problem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and Connector (C&amp;C) approach to describe the architecture of DSLs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on cyber-physical systems is still necessary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costs in real-life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must be based on physical laws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contribution: Case Study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of the ease of use and reusability for reactive systems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Exactly: Analysing the components and behaviour of the PacMan and SuperMario game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experiences (how long did we need to learn EMA? Which difficulties?)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of the case study: 4 Research questions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RQ1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EmbeddedMontiArc suitable for other systems?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RQ2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it possible to integrate other simlators in a recent amount of work?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RQ3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What kind of background knowledge is needed to model C&amp;C in EMA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RQ4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What features are good and what are not suited?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221" name="Shape 221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Shape 223"/>
              <p:cNvSpPr txBox="1"/>
              <p:nvPr/>
            </p:nvSpPr>
            <p:spPr>
              <a:xfrm>
                <a:off x="1379" y="3709"/>
                <a:ext cx="61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Context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 txBox="1"/>
              <p:nvPr/>
            </p:nvSpPr>
            <p:spPr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6" name="Shape 226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229" name="Shape 22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236" name="Shape 23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57" name="Shape 25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95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EmbeddedMontiArc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family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45895F-8BE7-4FDA-83F1-F728CD2D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7" y="2189018"/>
            <a:ext cx="8623766" cy="44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Cloud9 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comfortable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EA5BB2-2038-4C6C-9B36-3B411C78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64" y="2483427"/>
            <a:ext cx="4198271" cy="37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A3AF81-87A2-4E04-95E6-8F09C9C8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295400"/>
            <a:ext cx="734290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3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A3AF81-87A2-4E04-95E6-8F09C9C8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330036"/>
            <a:ext cx="7342909" cy="52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02376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Bildschirmpräsentation (4:3)</PresentationFormat>
  <Paragraphs>188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Noto Sans Symbols</vt:lpstr>
      <vt:lpstr>Times New Roman</vt:lpstr>
      <vt:lpstr>SSE</vt:lpstr>
      <vt:lpstr>EmbeddedMontiArc: An Implementation Case Study</vt:lpstr>
      <vt:lpstr>Outline</vt:lpstr>
      <vt:lpstr>Introduction</vt:lpstr>
      <vt:lpstr>Introduction</vt:lpstr>
      <vt:lpstr>Outline</vt:lpstr>
      <vt:lpstr>Context</vt:lpstr>
      <vt:lpstr>Context</vt:lpstr>
      <vt:lpstr>Context</vt:lpstr>
      <vt:lpstr>Context</vt:lpstr>
      <vt:lpstr>Context</vt:lpstr>
      <vt:lpstr>Outline</vt:lpstr>
      <vt:lpstr>Approach</vt:lpstr>
      <vt:lpstr>Approach</vt:lpstr>
      <vt:lpstr>Outline</vt:lpstr>
      <vt:lpstr>Modeling</vt:lpstr>
      <vt:lpstr>Modeling – Test cases</vt:lpstr>
      <vt:lpstr>Modeling – Test cases</vt:lpstr>
      <vt:lpstr>Modeling – Test cases</vt:lpstr>
      <vt:lpstr>Modeling – Test cases</vt:lpstr>
      <vt:lpstr>Modeling – Test cases</vt:lpstr>
      <vt:lpstr>Outline</vt:lpstr>
      <vt:lpstr>Evaluation: Subject Write-up by Mustafa</vt:lpstr>
      <vt:lpstr>Outline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EmbeddedMontiArc: An Implementation Case Study</dc:title>
  <dc:creator>AnoBit</dc:creator>
  <cp:lastModifiedBy>AnoBit</cp:lastModifiedBy>
  <cp:revision>11</cp:revision>
  <dcterms:modified xsi:type="dcterms:W3CDTF">2018-06-06T20:32:13Z</dcterms:modified>
</cp:coreProperties>
</file>