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0"/>
  </p:notesMasterIdLst>
  <p:sldIdLst>
    <p:sldId id="326" r:id="rId2"/>
    <p:sldId id="257" r:id="rId3"/>
    <p:sldId id="258" r:id="rId4"/>
    <p:sldId id="324" r:id="rId5"/>
    <p:sldId id="327" r:id="rId6"/>
    <p:sldId id="260" r:id="rId7"/>
    <p:sldId id="329" r:id="rId8"/>
    <p:sldId id="296" r:id="rId9"/>
    <p:sldId id="328" r:id="rId10"/>
    <p:sldId id="330" r:id="rId11"/>
    <p:sldId id="331" r:id="rId12"/>
    <p:sldId id="332" r:id="rId13"/>
    <p:sldId id="325" r:id="rId14"/>
    <p:sldId id="298" r:id="rId15"/>
    <p:sldId id="256" r:id="rId16"/>
    <p:sldId id="335" r:id="rId17"/>
    <p:sldId id="300" r:id="rId18"/>
    <p:sldId id="33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9" autoAdjust="0"/>
    <p:restoredTop sz="94660"/>
  </p:normalViewPr>
  <p:slideViewPr>
    <p:cSldViewPr>
      <p:cViewPr varScale="1">
        <p:scale>
          <a:sx n="108" d="100"/>
          <a:sy n="108" d="100"/>
        </p:scale>
        <p:origin x="726" y="9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löschen: Vorlage V32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21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20Hz</a:t>
            </a:r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0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</a:t>
            </a:r>
            <a:r>
              <a:rPr lang="de-DE" dirty="0" err="1"/>
              <a:t>Enemies</a:t>
            </a:r>
            <a:r>
              <a:rPr lang="de-DE" dirty="0"/>
              <a:t> werden noch zusätzlich Geschwindigkeiten zur Richtungsbestimmung errechnet</a:t>
            </a:r>
          </a:p>
          <a:p>
            <a:r>
              <a:rPr lang="de-DE" dirty="0" err="1"/>
              <a:t>Obstacle</a:t>
            </a:r>
            <a:r>
              <a:rPr lang="de-DE" dirty="0"/>
              <a:t> Controller sehr ähnlich, bis darauf das keine Geschwindigkeiten errechnet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69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36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löschen: Vorlage V32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2. Making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alternative </a:t>
            </a:r>
            <a:r>
              <a:rPr lang="de-DE" dirty="0" err="1"/>
              <a:t>level</a:t>
            </a:r>
            <a:r>
              <a:rPr lang="de-DE" dirty="0"/>
              <a:t> route</a:t>
            </a:r>
          </a:p>
          <a:p>
            <a:pPr lvl="0" rtl="0">
              <a:spcBef>
                <a:spcPts val="0"/>
              </a:spcBef>
              <a:buNone/>
            </a:pPr>
            <a:endParaRPr lang="de-DE" dirty="0"/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3.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0" rtl="0">
              <a:spcBef>
                <a:spcPts val="0"/>
              </a:spcBef>
              <a:buNone/>
            </a:pPr>
            <a:endParaRPr lang="de-DE" dirty="0"/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4.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modeling</a:t>
            </a:r>
            <a:endParaRPr lang="de-DE" dirty="0"/>
          </a:p>
          <a:p>
            <a:pPr lvl="0" rtl="0">
              <a:spcBef>
                <a:spcPts val="0"/>
              </a:spcBef>
              <a:buNone/>
            </a:pPr>
            <a:endParaRPr lang="de-DE" dirty="0"/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5. ?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02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0" y="1143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380" y="28535"/>
            <a:ext cx="4286620" cy="105353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chart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36513" y="152400"/>
            <a:ext cx="1403351" cy="969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Philipp Haller</a:t>
            </a:r>
            <a:b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Chair </a:t>
            </a:r>
            <a:r>
              <a:rPr lang="de-DE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lang="de-DE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</a:t>
            </a:r>
          </a:p>
          <a:p>
            <a:pPr marL="0" marR="0" lvl="0" indent="0" algn="l" rtl="0">
              <a:spcBef>
                <a:spcPts val="400"/>
              </a:spcBef>
              <a:buSzPct val="25000"/>
              <a:buNone/>
            </a:pPr>
            <a:r>
              <a:rPr lang="de-DE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e-DE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 rot="10800000">
            <a:off x="1403648" y="152400"/>
            <a:ext cx="0" cy="99060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 rot="10800000">
            <a:off x="1331640" y="76200"/>
            <a:ext cx="0" cy="114300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0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 dirty="0" err="1"/>
              <a:t>Presentation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801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Modelling Super Mario in</a:t>
            </a:r>
            <a:br>
              <a:rPr lang="de-DE" dirty="0"/>
            </a:br>
            <a:r>
              <a:rPr lang="de-DE" dirty="0" err="1"/>
              <a:t>EmbeddedMontiArc</a:t>
            </a:r>
            <a:endParaRPr lang="de-DE" dirty="0"/>
          </a:p>
        </p:txBody>
      </p:sp>
      <p:sp>
        <p:nvSpPr>
          <p:cNvPr id="54" name="Shape 54"/>
          <p:cNvSpPr txBox="1"/>
          <p:nvPr/>
        </p:nvSpPr>
        <p:spPr>
          <a:xfrm>
            <a:off x="1219200" y="4724400"/>
            <a:ext cx="3145669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</a:rPr>
              <a:t>Philipp Haller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http://www.se-rwth.de/</a:t>
            </a:r>
          </a:p>
        </p:txBody>
      </p:sp>
    </p:spTree>
    <p:extLst>
      <p:ext uri="{BB962C8B-B14F-4D97-AF65-F5344CB8AC3E}">
        <p14:creationId xmlns:p14="http://schemas.microsoft.com/office/powerpoint/2010/main" val="188569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EnemyController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0B86D3-CDFB-45AD-9D10-476990F3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56" y="1519673"/>
            <a:ext cx="7164288" cy="51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6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EnemyStrategy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ECFFE6-8906-477E-9249-6F118A6F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8" y="1413886"/>
            <a:ext cx="5890044" cy="52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ObstacleStrategy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2AA7CD-9539-42CA-9465-FFE9C541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8" y="1412776"/>
            <a:ext cx="7308304" cy="50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89" name="Shape 99">
            <a:extLst>
              <a:ext uri="{FF2B5EF4-FFF2-40B4-BE49-F238E27FC236}">
                <a16:creationId xmlns:a16="http://schemas.microsoft.com/office/drawing/2014/main" id="{EC815588-99DF-48FD-AA01-4B1D20F22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Language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and </a:t>
            </a:r>
            <a:r>
              <a:rPr lang="de-DE" dirty="0" err="1"/>
              <a:t>understand</a:t>
            </a: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hierarchy</a:t>
            </a:r>
            <a:endParaRPr lang="de-DE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Error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tedious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Small </a:t>
            </a:r>
            <a:r>
              <a:rPr lang="de-DE" dirty="0" err="1"/>
              <a:t>errors</a:t>
            </a:r>
            <a:r>
              <a:rPr lang="de-DE" dirty="0"/>
              <a:t> like </a:t>
            </a:r>
            <a:r>
              <a:rPr lang="de-DE" dirty="0" err="1"/>
              <a:t>typos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 err="1"/>
              <a:t>CoCo</a:t>
            </a:r>
            <a:r>
              <a:rPr lang="de-DE" dirty="0"/>
              <a:t> and </a:t>
            </a:r>
            <a:r>
              <a:rPr lang="de-DE" dirty="0" err="1"/>
              <a:t>console</a:t>
            </a:r>
            <a:r>
              <a:rPr lang="de-DE" dirty="0"/>
              <a:t> </a:t>
            </a:r>
            <a:r>
              <a:rPr lang="de-DE"/>
              <a:t>errors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IDE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CoCos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„In“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„in“ </a:t>
            </a:r>
            <a:r>
              <a:rPr lang="de-DE" dirty="0" err="1"/>
              <a:t>port</a:t>
            </a:r>
            <a:endParaRPr lang="de-DE" dirty="0"/>
          </a:p>
          <a:p>
            <a:pPr marL="400050" lvl="1" indent="0">
              <a:spcBef>
                <a:spcPts val="0"/>
              </a:spcBef>
              <a:buNone/>
            </a:pPr>
            <a:endParaRPr lang="en-US" dirty="0"/>
          </a:p>
          <a:p>
            <a:pPr indent="-342900">
              <a:spcBef>
                <a:spcPts val="0"/>
              </a:spcBef>
            </a:pPr>
            <a:r>
              <a:rPr lang="en-US" dirty="0"/>
              <a:t>Occasionally “wrong” models can only be detected in c-code.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/>
          </a:p>
          <a:p>
            <a:pPr indent="-342900">
              <a:spcBef>
                <a:spcPts val="0"/>
              </a:spcBef>
            </a:pPr>
            <a:r>
              <a:rPr lang="en-US" dirty="0"/>
              <a:t>IDE does not save when it says it does</a:t>
            </a:r>
          </a:p>
        </p:txBody>
      </p:sp>
    </p:spTree>
    <p:extLst>
      <p:ext uri="{BB962C8B-B14F-4D97-AF65-F5344CB8AC3E}">
        <p14:creationId xmlns:p14="http://schemas.microsoft.com/office/powerpoint/2010/main" val="226946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8" name="Shape 99">
            <a:extLst>
              <a:ext uri="{FF2B5EF4-FFF2-40B4-BE49-F238E27FC236}">
                <a16:creationId xmlns:a16="http://schemas.microsoft.com/office/drawing/2014/main" id="{EED8CBE9-D89B-4CB8-86FA-34596102C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3009600"/>
            <a:ext cx="82296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sz="4400" dirty="0" err="1"/>
              <a:t>Thank</a:t>
            </a:r>
            <a:r>
              <a:rPr lang="de-DE" sz="4400" dirty="0"/>
              <a:t> </a:t>
            </a:r>
            <a:r>
              <a:rPr lang="de-DE" sz="4400" dirty="0" err="1"/>
              <a:t>you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your</a:t>
            </a:r>
            <a:r>
              <a:rPr lang="de-DE" sz="4400" dirty="0"/>
              <a:t> </a:t>
            </a:r>
            <a:r>
              <a:rPr lang="de-DE" sz="4400" dirty="0" err="1"/>
              <a:t>attention</a:t>
            </a:r>
            <a:r>
              <a:rPr lang="de-DE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58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 dirty="0"/>
              <a:t>Live Demo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801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Modelling Super Mario in</a:t>
            </a:r>
            <a:br>
              <a:rPr lang="de-DE" dirty="0"/>
            </a:br>
            <a:r>
              <a:rPr lang="de-DE" dirty="0" err="1"/>
              <a:t>EmbeddedMontiArc</a:t>
            </a:r>
            <a:endParaRPr lang="de-DE" dirty="0"/>
          </a:p>
        </p:txBody>
      </p:sp>
      <p:sp>
        <p:nvSpPr>
          <p:cNvPr id="54" name="Shape 54"/>
          <p:cNvSpPr txBox="1"/>
          <p:nvPr/>
        </p:nvSpPr>
        <p:spPr>
          <a:xfrm>
            <a:off x="1219200" y="4724400"/>
            <a:ext cx="3145669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</a:rPr>
              <a:t>Philipp Haller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http://www.se-rwth.de/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lang="de-DE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Shape 60"/>
          <p:cNvGrpSpPr/>
          <p:nvPr/>
        </p:nvGrpSpPr>
        <p:grpSpPr>
          <a:xfrm>
            <a:off x="1635125" y="2647950"/>
            <a:ext cx="6716649" cy="542926"/>
            <a:chOff x="748" y="3668"/>
            <a:chExt cx="4231" cy="342"/>
          </a:xfrm>
        </p:grpSpPr>
        <p:sp>
          <p:nvSpPr>
            <p:cNvPr id="61" name="Shape 6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 err="1">
                  <a:solidFill>
                    <a:schemeClr val="dk1"/>
                  </a:solidFill>
                </a:rPr>
                <a:t>Taking</a:t>
              </a:r>
              <a:r>
                <a:rPr lang="de-DE" sz="1800" dirty="0">
                  <a:solidFill>
                    <a:schemeClr val="dk1"/>
                  </a:solidFill>
                </a:rPr>
                <a:t> an alternative route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2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1635125" y="4257675"/>
            <a:ext cx="6716649" cy="542926"/>
            <a:chOff x="748" y="3668"/>
            <a:chExt cx="4231" cy="342"/>
          </a:xfrm>
        </p:grpSpPr>
        <p:sp>
          <p:nvSpPr>
            <p:cNvPr id="66" name="Shape 6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Modelling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4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1635125" y="1843088"/>
            <a:ext cx="6716649" cy="542936"/>
            <a:chOff x="748" y="3668"/>
            <a:chExt cx="4231" cy="342"/>
          </a:xfrm>
        </p:grpSpPr>
        <p:sp>
          <p:nvSpPr>
            <p:cNvPr id="71" name="Shape 7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Showcase </a:t>
              </a:r>
              <a:r>
                <a:rPr lang="de-DE" sz="1800" dirty="0" err="1">
                  <a:solidFill>
                    <a:schemeClr val="dk1"/>
                  </a:solidFill>
                </a:rPr>
                <a:t>of</a:t>
              </a:r>
              <a:r>
                <a:rPr lang="de-DE" sz="1800" dirty="0">
                  <a:solidFill>
                    <a:schemeClr val="dk1"/>
                  </a:solidFill>
                </a:rPr>
                <a:t> </a:t>
              </a:r>
              <a:r>
                <a:rPr lang="de-DE" sz="1800" dirty="0" err="1">
                  <a:solidFill>
                    <a:schemeClr val="dk1"/>
                  </a:solidFill>
                </a:rPr>
                <a:t>current</a:t>
              </a:r>
              <a:r>
                <a:rPr lang="de-DE" sz="1800" dirty="0">
                  <a:solidFill>
                    <a:schemeClr val="dk1"/>
                  </a:solidFill>
                </a:rPr>
                <a:t> </a:t>
              </a:r>
              <a:r>
                <a:rPr lang="de-DE" sz="1800" dirty="0" err="1">
                  <a:solidFill>
                    <a:schemeClr val="dk1"/>
                  </a:solidFill>
                </a:rPr>
                <a:t>level</a:t>
              </a:r>
              <a:r>
                <a:rPr lang="de-DE" sz="1800" dirty="0">
                  <a:solidFill>
                    <a:schemeClr val="dk1"/>
                  </a:solidFill>
                </a:rPr>
                <a:t> </a:t>
              </a:r>
              <a:r>
                <a:rPr lang="de-DE" sz="1800" dirty="0" err="1">
                  <a:solidFill>
                    <a:schemeClr val="dk1"/>
                  </a:solidFill>
                </a:rPr>
                <a:t>solving</a:t>
              </a:r>
              <a:endParaRPr lang="de-DE" sz="1800" dirty="0">
                <a:solidFill>
                  <a:schemeClr val="dk1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635125" y="3452813"/>
            <a:ext cx="6716649" cy="542936"/>
            <a:chOff x="748" y="3668"/>
            <a:chExt cx="4231" cy="342"/>
          </a:xfrm>
        </p:grpSpPr>
        <p:sp>
          <p:nvSpPr>
            <p:cNvPr id="76" name="Shape 7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Problems on </a:t>
              </a:r>
              <a:r>
                <a:rPr lang="de-DE" sz="1800" dirty="0" err="1">
                  <a:solidFill>
                    <a:schemeClr val="dk1"/>
                  </a:solidFill>
                </a:rPr>
                <a:t>the</a:t>
              </a:r>
              <a:r>
                <a:rPr lang="de-DE" sz="1800" dirty="0">
                  <a:solidFill>
                    <a:schemeClr val="dk1"/>
                  </a:solidFill>
                </a:rPr>
                <a:t> </a:t>
              </a:r>
              <a:r>
                <a:rPr lang="de-DE" sz="1800" dirty="0" err="1">
                  <a:solidFill>
                    <a:schemeClr val="dk1"/>
                  </a:solidFill>
                </a:rPr>
                <a:t>way</a:t>
              </a:r>
              <a:endParaRPr lang="de-DE" sz="1800" dirty="0">
                <a:solidFill>
                  <a:schemeClr val="dk1"/>
                </a:solidFill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3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23" name="Shape 65">
            <a:extLst>
              <a:ext uri="{FF2B5EF4-FFF2-40B4-BE49-F238E27FC236}">
                <a16:creationId xmlns:a16="http://schemas.microsoft.com/office/drawing/2014/main" id="{AF2147F8-7BA8-4407-A71A-A0709DE99CD2}"/>
              </a:ext>
            </a:extLst>
          </p:cNvPr>
          <p:cNvGrpSpPr/>
          <p:nvPr/>
        </p:nvGrpSpPr>
        <p:grpSpPr>
          <a:xfrm>
            <a:off x="1635125" y="5062527"/>
            <a:ext cx="6716649" cy="542926"/>
            <a:chOff x="748" y="3668"/>
            <a:chExt cx="4231" cy="342"/>
          </a:xfrm>
        </p:grpSpPr>
        <p:sp>
          <p:nvSpPr>
            <p:cNvPr id="24" name="Shape 66">
              <a:extLst>
                <a:ext uri="{FF2B5EF4-FFF2-40B4-BE49-F238E27FC236}">
                  <a16:creationId xmlns:a16="http://schemas.microsoft.com/office/drawing/2014/main" id="{4100FB80-B3DE-4094-8936-5181F86DEC29}"/>
                </a:ext>
              </a:extLst>
            </p:cNvPr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7">
              <a:extLst>
                <a:ext uri="{FF2B5EF4-FFF2-40B4-BE49-F238E27FC236}">
                  <a16:creationId xmlns:a16="http://schemas.microsoft.com/office/drawing/2014/main" id="{F5144435-E2E1-46D9-BFE2-66BB43EA197D}"/>
                </a:ext>
              </a:extLst>
            </p:cNvPr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Problems &amp; </a:t>
              </a:r>
              <a:r>
                <a:rPr lang="de-DE" sz="1800" dirty="0" err="1">
                  <a:solidFill>
                    <a:schemeClr val="dk1"/>
                  </a:solidFill>
                </a:rPr>
                <a:t>Conclusion</a:t>
              </a:r>
              <a:endParaRPr lang="de-DE" sz="1800" dirty="0">
                <a:solidFill>
                  <a:schemeClr val="dk1"/>
                </a:solidFill>
              </a:endParaRPr>
            </a:p>
          </p:txBody>
        </p:sp>
        <p:sp>
          <p:nvSpPr>
            <p:cNvPr id="26" name="Shape 68">
              <a:extLst>
                <a:ext uri="{FF2B5EF4-FFF2-40B4-BE49-F238E27FC236}">
                  <a16:creationId xmlns:a16="http://schemas.microsoft.com/office/drawing/2014/main" id="{C79EDD88-03EE-4808-932C-3E3A92E95978}"/>
                </a:ext>
              </a:extLst>
            </p:cNvPr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69">
              <a:extLst>
                <a:ext uri="{FF2B5EF4-FFF2-40B4-BE49-F238E27FC236}">
                  <a16:creationId xmlns:a16="http://schemas.microsoft.com/office/drawing/2014/main" id="{4FB45A09-5565-4DC6-8DBC-A300CDA30529}"/>
                </a:ext>
              </a:extLst>
            </p:cNvPr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55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9A9E6F-8993-405E-87E9-FFCC6B04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2" y="1340769"/>
            <a:ext cx="3526138" cy="262515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AAF81D6-767C-4859-A33D-86BE3B5C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33" y="1340770"/>
            <a:ext cx="3526139" cy="2625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692B0F-586D-420D-85DE-6404E6557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077072"/>
            <a:ext cx="3552453" cy="26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B3B4C8-E6A4-451A-94CC-84BE7781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3" y="1700808"/>
            <a:ext cx="750899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9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lang="de-DE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Shape 60"/>
          <p:cNvGrpSpPr/>
          <p:nvPr/>
        </p:nvGrpSpPr>
        <p:grpSpPr>
          <a:xfrm>
            <a:off x="1635125" y="2647950"/>
            <a:ext cx="6716649" cy="542926"/>
            <a:chOff x="748" y="3668"/>
            <a:chExt cx="4231" cy="342"/>
          </a:xfrm>
        </p:grpSpPr>
        <p:sp>
          <p:nvSpPr>
            <p:cNvPr id="61" name="Shape 6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Game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2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1635125" y="4257675"/>
            <a:ext cx="6716649" cy="542926"/>
            <a:chOff x="748" y="3668"/>
            <a:chExt cx="4231" cy="342"/>
          </a:xfrm>
        </p:grpSpPr>
        <p:sp>
          <p:nvSpPr>
            <p:cNvPr id="66" name="Shape 6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Model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4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1635125" y="1843088"/>
            <a:ext cx="6716649" cy="542936"/>
            <a:chOff x="748" y="3668"/>
            <a:chExt cx="4231" cy="342"/>
          </a:xfrm>
        </p:grpSpPr>
        <p:sp>
          <p:nvSpPr>
            <p:cNvPr id="71" name="Shape 7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Motivation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635125" y="3452813"/>
            <a:ext cx="6716649" cy="542936"/>
            <a:chOff x="748" y="3668"/>
            <a:chExt cx="4231" cy="342"/>
          </a:xfrm>
        </p:grpSpPr>
        <p:sp>
          <p:nvSpPr>
            <p:cNvPr id="76" name="Shape 7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Simulator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3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23" name="Shape 65">
            <a:extLst>
              <a:ext uri="{FF2B5EF4-FFF2-40B4-BE49-F238E27FC236}">
                <a16:creationId xmlns:a16="http://schemas.microsoft.com/office/drawing/2014/main" id="{AF2147F8-7BA8-4407-A71A-A0709DE99CD2}"/>
              </a:ext>
            </a:extLst>
          </p:cNvPr>
          <p:cNvGrpSpPr/>
          <p:nvPr/>
        </p:nvGrpSpPr>
        <p:grpSpPr>
          <a:xfrm>
            <a:off x="1635125" y="5062527"/>
            <a:ext cx="6716649" cy="542926"/>
            <a:chOff x="748" y="3668"/>
            <a:chExt cx="4231" cy="342"/>
          </a:xfrm>
        </p:grpSpPr>
        <p:sp>
          <p:nvSpPr>
            <p:cNvPr id="24" name="Shape 66">
              <a:extLst>
                <a:ext uri="{FF2B5EF4-FFF2-40B4-BE49-F238E27FC236}">
                  <a16:creationId xmlns:a16="http://schemas.microsoft.com/office/drawing/2014/main" id="{4100FB80-B3DE-4094-8936-5181F86DEC29}"/>
                </a:ext>
              </a:extLst>
            </p:cNvPr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7">
              <a:extLst>
                <a:ext uri="{FF2B5EF4-FFF2-40B4-BE49-F238E27FC236}">
                  <a16:creationId xmlns:a16="http://schemas.microsoft.com/office/drawing/2014/main" id="{F5144435-E2E1-46D9-BFE2-66BB43EA197D}"/>
                </a:ext>
              </a:extLst>
            </p:cNvPr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Problems &amp; </a:t>
              </a:r>
              <a:r>
                <a:rPr lang="de-DE" sz="1800" dirty="0" err="1">
                  <a:solidFill>
                    <a:schemeClr val="dk1"/>
                  </a:solidFill>
                </a:rPr>
                <a:t>Conclusion</a:t>
              </a:r>
              <a:endParaRPr lang="de-DE" sz="1800" dirty="0">
                <a:solidFill>
                  <a:schemeClr val="dk1"/>
                </a:solidFill>
              </a:endParaRPr>
            </a:p>
          </p:txBody>
        </p:sp>
        <p:sp>
          <p:nvSpPr>
            <p:cNvPr id="26" name="Shape 68">
              <a:extLst>
                <a:ext uri="{FF2B5EF4-FFF2-40B4-BE49-F238E27FC236}">
                  <a16:creationId xmlns:a16="http://schemas.microsoft.com/office/drawing/2014/main" id="{C79EDD88-03EE-4808-932C-3E3A92E95978}"/>
                </a:ext>
              </a:extLst>
            </p:cNvPr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69">
              <a:extLst>
                <a:ext uri="{FF2B5EF4-FFF2-40B4-BE49-F238E27FC236}">
                  <a16:creationId xmlns:a16="http://schemas.microsoft.com/office/drawing/2014/main" id="{4FB45A09-5565-4DC6-8DBC-A300CDA30529}"/>
                </a:ext>
              </a:extLst>
            </p:cNvPr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520"/>
              <a:t>Motivation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 will </a:t>
            </a:r>
            <a:r>
              <a:rPr lang="de-DE" dirty="0" err="1"/>
              <a:t>play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Robots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Cars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DSLs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Automization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/>
              <a:t>Control </a:t>
            </a:r>
            <a:r>
              <a:rPr lang="de-DE" dirty="0" err="1"/>
              <a:t>structures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 err="1"/>
              <a:t>EmbeddedMontiArc</a:t>
            </a:r>
            <a:r>
              <a:rPr lang="de-DE" dirty="0"/>
              <a:t> DSL </a:t>
            </a:r>
            <a:r>
              <a:rPr lang="de-DE" dirty="0" err="1"/>
              <a:t>for</a:t>
            </a:r>
            <a:r>
              <a:rPr lang="de-DE" dirty="0"/>
              <a:t> Cyber-</a:t>
            </a:r>
            <a:r>
              <a:rPr lang="de-DE" dirty="0" err="1"/>
              <a:t>Physical</a:t>
            </a:r>
            <a:r>
              <a:rPr lang="de-DE" dirty="0"/>
              <a:t> Systems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Component</a:t>
            </a:r>
            <a:r>
              <a:rPr lang="de-DE" dirty="0"/>
              <a:t> and </a:t>
            </a:r>
            <a:r>
              <a:rPr lang="de-DE" dirty="0" err="1"/>
              <a:t>Connectors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Game</a:t>
            </a:r>
          </a:p>
        </p:txBody>
      </p:sp>
      <p:sp>
        <p:nvSpPr>
          <p:cNvPr id="114" name="Shape 99">
            <a:extLst>
              <a:ext uri="{FF2B5EF4-FFF2-40B4-BE49-F238E27FC236}">
                <a16:creationId xmlns:a16="http://schemas.microsoft.com/office/drawing/2014/main" id="{E0981841-91E2-4A12-BD09-9E359BAE3A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3200" y="4210888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Super Mario Bros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Nintendo in 1985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HTML5 / JavaScript </a:t>
            </a:r>
            <a:r>
              <a:rPr lang="de-DE" dirty="0" err="1"/>
              <a:t>rewrite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Josh Goldberg 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AC8117-80D2-4374-A3AD-C7F31109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22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Simulator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Data </a:t>
            </a:r>
            <a:r>
              <a:rPr lang="de-DE" dirty="0" err="1"/>
              <a:t>Structures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FSM.GroupHolder.groups</a:t>
            </a:r>
            <a:r>
              <a:rPr lang="de-DE" dirty="0"/>
              <a:t>.</a:t>
            </a:r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Character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Scenery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Solids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Interaction –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presses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Direction</a:t>
            </a:r>
            <a:r>
              <a:rPr lang="de-DE" dirty="0"/>
              <a:t> (</a:t>
            </a:r>
            <a:r>
              <a:rPr lang="de-DE" dirty="0" err="1"/>
              <a:t>left</a:t>
            </a:r>
            <a:r>
              <a:rPr lang="de-DE" dirty="0"/>
              <a:t> /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Jump (</a:t>
            </a:r>
            <a:r>
              <a:rPr lang="de-DE" dirty="0" err="1"/>
              <a:t>up</a:t>
            </a:r>
            <a:r>
              <a:rPr lang="de-DE" dirty="0"/>
              <a:t>)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Crouch</a:t>
            </a:r>
            <a:r>
              <a:rPr lang="de-DE" dirty="0"/>
              <a:t> (down)</a:t>
            </a:r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en-US" dirty="0"/>
              <a:t>Cyclic Data Extraction, Execution and Simulation of input</a:t>
            </a:r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7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Simulator - </a:t>
            </a:r>
            <a:r>
              <a:rPr lang="de-DE" dirty="0" err="1"/>
              <a:t>Simplification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FDECC8A-8E95-415C-A58E-FA56B0D7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34" y="1916832"/>
            <a:ext cx="6085331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6C7A7A-85A7-4146-A9C3-F876A238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9" y="1556792"/>
            <a:ext cx="2402989" cy="4948212"/>
          </a:xfrm>
          <a:prstGeom prst="rect">
            <a:avLst/>
          </a:prstGeom>
        </p:spPr>
      </p:pic>
      <p:sp>
        <p:nvSpPr>
          <p:cNvPr id="5" name="Shape 99">
            <a:extLst>
              <a:ext uri="{FF2B5EF4-FFF2-40B4-BE49-F238E27FC236}">
                <a16:creationId xmlns:a16="http://schemas.microsoft.com/office/drawing/2014/main" id="{DE4ED523-7854-44E4-AD7A-E86A8A48C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7944" y="1628800"/>
            <a:ext cx="4896544" cy="4782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de-DE" dirty="0" err="1"/>
              <a:t>Actuator</a:t>
            </a:r>
            <a:r>
              <a:rPr lang="de-DE" dirty="0"/>
              <a:t>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/>
              <a:t>Different </a:t>
            </a:r>
            <a:r>
              <a:rPr lang="de-DE" dirty="0" err="1"/>
              <a:t>Strategies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Environment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Enemies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Obstacles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/>
              <a:t>Hole</a:t>
            </a:r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Tools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GetVelocity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Or</a:t>
            </a: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Controller 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EnemyController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ObstacleController</a:t>
            </a: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91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- Wrapper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C13F5E-FF18-461A-89A8-DD027374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87413"/>
            <a:ext cx="7315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Controller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B3B4C8-E6A4-451A-94CC-84BE7781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3" y="1700808"/>
            <a:ext cx="750899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2197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Bildschirmpräsentation (4:3)</PresentationFormat>
  <Paragraphs>133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Symbols</vt:lpstr>
      <vt:lpstr>SE.v28</vt:lpstr>
      <vt:lpstr>Modelling Super Mario in EmbeddedMontiArc</vt:lpstr>
      <vt:lpstr>Structure</vt:lpstr>
      <vt:lpstr>Motivation</vt:lpstr>
      <vt:lpstr>The Game</vt:lpstr>
      <vt:lpstr>Simulator</vt:lpstr>
      <vt:lpstr>Simulator - Simplification</vt:lpstr>
      <vt:lpstr>Modelling</vt:lpstr>
      <vt:lpstr>Modelling - Wrapper</vt:lpstr>
      <vt:lpstr>Modelling – Controller</vt:lpstr>
      <vt:lpstr>Modelling – EnemyController</vt:lpstr>
      <vt:lpstr>Modelling – EnemyStrategy</vt:lpstr>
      <vt:lpstr>Modelling – ObstacleStrategy</vt:lpstr>
      <vt:lpstr>Problems &amp; Conclusion</vt:lpstr>
      <vt:lpstr>PowerPoint-Präsentation</vt:lpstr>
      <vt:lpstr>Modelling Super Mario in EmbeddedMontiArc</vt:lpstr>
      <vt:lpstr>Structure</vt:lpstr>
      <vt:lpstr>Live Demo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der C&amp;C Viewsprache und dessen Verifikation für Eingebettete Systeme</dc:title>
  <cp:lastModifiedBy>AnoBit</cp:lastModifiedBy>
  <cp:revision>57</cp:revision>
  <dcterms:modified xsi:type="dcterms:W3CDTF">2018-07-03T19:52:56Z</dcterms:modified>
</cp:coreProperties>
</file>