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20"/>
  </p:notesMasterIdLst>
  <p:sldIdLst>
    <p:sldId id="256" r:id="rId2"/>
    <p:sldId id="261" r:id="rId3"/>
    <p:sldId id="259" r:id="rId4"/>
    <p:sldId id="269" r:id="rId5"/>
    <p:sldId id="260" r:id="rId6"/>
    <p:sldId id="278" r:id="rId7"/>
    <p:sldId id="280" r:id="rId8"/>
    <p:sldId id="281" r:id="rId9"/>
    <p:sldId id="282" r:id="rId10"/>
    <p:sldId id="279" r:id="rId11"/>
    <p:sldId id="283" r:id="rId12"/>
    <p:sldId id="284" r:id="rId13"/>
    <p:sldId id="285" r:id="rId14"/>
    <p:sldId id="277" r:id="rId15"/>
    <p:sldId id="286" r:id="rId16"/>
    <p:sldId id="287" r:id="rId17"/>
    <p:sldId id="288" r:id="rId18"/>
    <p:sldId id="257" r:id="rId19"/>
  </p:sldIdLst>
  <p:sldSz cx="9144000" cy="6858000" type="screen4x3"/>
  <p:notesSz cx="7099300" cy="10234613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Bahnschrift Light" panose="020B0502040204020203" pitchFamily="34" charset="0"/>
      <p:regular r:id="rId2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 showGuides="1">
      <p:cViewPr varScale="1">
        <p:scale>
          <a:sx n="66" d="100"/>
          <a:sy n="66" d="100"/>
        </p:scale>
        <p:origin x="1272" y="43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42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7FC99-F98A-4C15-BC26-E9C88132A322}" type="datetimeFigureOut">
              <a:rPr lang="de-DE" smtClean="0"/>
              <a:t>13.06.2018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CA9F1-2BEF-4B9E-8080-46BF3F45C0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46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CA9F1-2BEF-4B9E-8080-46BF3F45C071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643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/>
              <a:t>Prof. Dr. B. </a:t>
            </a:r>
            <a:r>
              <a:rPr lang="de-DE" sz="1000" b="1" dirty="0" err="1"/>
              <a:t>Rumpe</a:t>
            </a:r>
            <a:br>
              <a:rPr lang="de-DE" sz="1000" dirty="0"/>
            </a:br>
            <a:r>
              <a:rPr lang="de-DE" sz="1000" dirty="0"/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‹#›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imulated_anneal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1"/>
          <p:cNvSpPr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/>
          <a:p>
            <a:r>
              <a:rPr lang="de-DE" dirty="0"/>
              <a:t>Created by Manuel Schrick</a:t>
            </a:r>
          </a:p>
          <a:p>
            <a:r>
              <a:rPr lang="de-DE" dirty="0"/>
              <a:t>2018 - June - 13th</a:t>
            </a:r>
            <a:endParaRPr lang="en-US" dirty="0"/>
          </a:p>
        </p:txBody>
      </p:sp>
      <p:sp>
        <p:nvSpPr>
          <p:cNvPr id="5" name="Titel 2">
            <a:extLst>
              <a:ext uri="{FF2B5EF4-FFF2-40B4-BE49-F238E27FC236}">
                <a16:creationId xmlns:a16="http://schemas.microsoft.com/office/drawing/2014/main" id="{4CC4D7BE-33BD-4E9C-8271-CC9C899F5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>
            <a:noAutofit/>
          </a:bodyPr>
          <a:lstStyle/>
          <a:p>
            <a:r>
              <a:rPr lang="en-US" sz="2700" noProof="0" dirty="0"/>
              <a:t>Documentation for repository </a:t>
            </a:r>
            <a:r>
              <a:rPr lang="en-US" sz="4400" noProof="0" dirty="0" err="1"/>
              <a:t>Visualisation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79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BusHandler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Multiple connectors connecting the same source and target component are only once in the graph data type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BusHandler</a:t>
            </a:r>
            <a:r>
              <a:rPr lang="en-US" dirty="0"/>
              <a:t> adds missing connections and forms a bus with them:</a:t>
            </a:r>
          </a:p>
          <a:p>
            <a:pPr>
              <a:lnSpc>
                <a:spcPct val="150000"/>
              </a:lnSpc>
            </a:pPr>
            <a:endParaRPr lang="en-US" noProof="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noProof="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Connections are sometimes not formed into a bus but displayed separately (see function: </a:t>
            </a:r>
            <a:r>
              <a:rPr lang="en-US" dirty="0" err="1">
                <a:latin typeface="Bahnschrift Light" panose="020B0502040204020203" pitchFamily="34" charset="0"/>
              </a:rPr>
              <a:t>shouldDecomposeBus</a:t>
            </a:r>
            <a:r>
              <a:rPr lang="en-US" dirty="0">
                <a:latin typeface="Bahnschrift Light" panose="020B0502040204020203" pitchFamily="34" charset="0"/>
              </a:rPr>
              <a:t>()</a:t>
            </a:r>
            <a:r>
              <a:rPr lang="en-US" dirty="0"/>
              <a:t>)</a:t>
            </a:r>
            <a:endParaRPr lang="en-US" noProof="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E9A740-524E-4EFD-B9D7-25FE30C0191B}"/>
              </a:ext>
            </a:extLst>
          </p:cNvPr>
          <p:cNvSpPr/>
          <p:nvPr/>
        </p:nvSpPr>
        <p:spPr>
          <a:xfrm>
            <a:off x="1876297" y="3017137"/>
            <a:ext cx="479878" cy="13696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4E2FB1-119D-4E80-AC6F-26BB354B7907}"/>
              </a:ext>
            </a:extLst>
          </p:cNvPr>
          <p:cNvSpPr/>
          <p:nvPr/>
        </p:nvSpPr>
        <p:spPr>
          <a:xfrm>
            <a:off x="4193163" y="3017137"/>
            <a:ext cx="479878" cy="136966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FC48F4-5730-433F-BCED-52BB5A792284}"/>
              </a:ext>
            </a:extLst>
          </p:cNvPr>
          <p:cNvCxnSpPr/>
          <p:nvPr/>
        </p:nvCxnSpPr>
        <p:spPr>
          <a:xfrm>
            <a:off x="2766349" y="3229337"/>
            <a:ext cx="0" cy="9664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0B8357-D4D3-4F88-86A7-A6B45AD36BFA}"/>
              </a:ext>
            </a:extLst>
          </p:cNvPr>
          <p:cNvCxnSpPr/>
          <p:nvPr/>
        </p:nvCxnSpPr>
        <p:spPr>
          <a:xfrm>
            <a:off x="3680749" y="3217762"/>
            <a:ext cx="0" cy="10243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926356-C9E9-47A9-BD4D-7C7693E1DE78}"/>
              </a:ext>
            </a:extLst>
          </p:cNvPr>
          <p:cNvCxnSpPr/>
          <p:nvPr/>
        </p:nvCxnSpPr>
        <p:spPr>
          <a:xfrm>
            <a:off x="2356175" y="3229337"/>
            <a:ext cx="410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542213-7D0B-48FF-A196-526B8D32E0A6}"/>
              </a:ext>
            </a:extLst>
          </p:cNvPr>
          <p:cNvCxnSpPr/>
          <p:nvPr/>
        </p:nvCxnSpPr>
        <p:spPr>
          <a:xfrm flipH="1">
            <a:off x="2356175" y="4195823"/>
            <a:ext cx="410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51812A-B3D5-41E7-B1B4-ECEA1CC5ABFF}"/>
              </a:ext>
            </a:extLst>
          </p:cNvPr>
          <p:cNvCxnSpPr>
            <a:endCxn id="5" idx="3"/>
          </p:cNvCxnSpPr>
          <p:nvPr/>
        </p:nvCxnSpPr>
        <p:spPr>
          <a:xfrm flipH="1">
            <a:off x="2356175" y="3701971"/>
            <a:ext cx="4101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B4A9D2-83D7-4D3B-953C-A9E472FC63B4}"/>
              </a:ext>
            </a:extLst>
          </p:cNvPr>
          <p:cNvCxnSpPr/>
          <p:nvPr/>
        </p:nvCxnSpPr>
        <p:spPr>
          <a:xfrm>
            <a:off x="2766349" y="3701971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CC1519-C562-4D9C-899D-ABE1725CD220}"/>
              </a:ext>
            </a:extLst>
          </p:cNvPr>
          <p:cNvCxnSpPr>
            <a:cxnSpLocks/>
          </p:cNvCxnSpPr>
          <p:nvPr/>
        </p:nvCxnSpPr>
        <p:spPr>
          <a:xfrm>
            <a:off x="3680749" y="3217762"/>
            <a:ext cx="51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6F7CF3-FFA3-4FE5-9EC7-333FF0D3A040}"/>
              </a:ext>
            </a:extLst>
          </p:cNvPr>
          <p:cNvCxnSpPr/>
          <p:nvPr/>
        </p:nvCxnSpPr>
        <p:spPr>
          <a:xfrm>
            <a:off x="3676525" y="4236332"/>
            <a:ext cx="5124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E9473C-076D-4056-8443-36DDF5156F9E}"/>
              </a:ext>
            </a:extLst>
          </p:cNvPr>
          <p:cNvCxnSpPr>
            <a:endCxn id="6" idx="1"/>
          </p:cNvCxnSpPr>
          <p:nvPr/>
        </p:nvCxnSpPr>
        <p:spPr>
          <a:xfrm>
            <a:off x="3676525" y="3701971"/>
            <a:ext cx="5166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539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SplitHandler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Sometimes components end up split after the Simulated Annealing step:</a:t>
            </a:r>
          </a:p>
          <a:p>
            <a:pPr>
              <a:lnSpc>
                <a:spcPct val="150000"/>
              </a:lnSpc>
            </a:pPr>
            <a:endParaRPr lang="en-US" noProof="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noProof="0" dirty="0" err="1"/>
              <a:t>SplitHandler</a:t>
            </a:r>
            <a:r>
              <a:rPr lang="en-US" noProof="0" dirty="0"/>
              <a:t> repairs these components by adding vertical lines: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F9C8DA-12EC-405E-BBF8-D7BA52A5F514}"/>
              </a:ext>
            </a:extLst>
          </p:cNvPr>
          <p:cNvSpPr/>
          <p:nvPr/>
        </p:nvSpPr>
        <p:spPr>
          <a:xfrm>
            <a:off x="3501139" y="2135532"/>
            <a:ext cx="468046" cy="9524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72F6B3-3992-4758-AC95-F650D204E180}"/>
              </a:ext>
            </a:extLst>
          </p:cNvPr>
          <p:cNvSpPr/>
          <p:nvPr/>
        </p:nvSpPr>
        <p:spPr>
          <a:xfrm>
            <a:off x="4358866" y="2135533"/>
            <a:ext cx="479878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6BEB95-9A94-4CC9-BD58-B44B8604A7F3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969185" y="2309153"/>
            <a:ext cx="38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5A5A3-BC95-44A7-BDCA-31FEA2A0E815}"/>
              </a:ext>
            </a:extLst>
          </p:cNvPr>
          <p:cNvSpPr/>
          <p:nvPr/>
        </p:nvSpPr>
        <p:spPr>
          <a:xfrm>
            <a:off x="5209605" y="2709573"/>
            <a:ext cx="479878" cy="9362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764518-C718-477D-9D82-4A9DDEEE6DB8}"/>
              </a:ext>
            </a:extLst>
          </p:cNvPr>
          <p:cNvCxnSpPr>
            <a:cxnSpLocks/>
          </p:cNvCxnSpPr>
          <p:nvPr/>
        </p:nvCxnSpPr>
        <p:spPr>
          <a:xfrm>
            <a:off x="3969185" y="2883193"/>
            <a:ext cx="1240420" cy="16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E76843-685F-4E3A-8813-5866936DDA12}"/>
              </a:ext>
            </a:extLst>
          </p:cNvPr>
          <p:cNvSpPr/>
          <p:nvPr/>
        </p:nvSpPr>
        <p:spPr>
          <a:xfrm>
            <a:off x="4351878" y="3298629"/>
            <a:ext cx="468046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1ECE841-0065-4D31-A752-49A9B3DD846D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819924" y="3472249"/>
            <a:ext cx="38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8570F9-10B1-41D1-B2A8-7593723869A1}"/>
              </a:ext>
            </a:extLst>
          </p:cNvPr>
          <p:cNvCxnSpPr>
            <a:cxnSpLocks/>
          </p:cNvCxnSpPr>
          <p:nvPr/>
        </p:nvCxnSpPr>
        <p:spPr>
          <a:xfrm>
            <a:off x="3900265" y="5475976"/>
            <a:ext cx="2218161" cy="7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7A880E-4750-4DDF-8797-33C01F469FAF}"/>
              </a:ext>
            </a:extLst>
          </p:cNvPr>
          <p:cNvCxnSpPr>
            <a:cxnSpLocks/>
          </p:cNvCxnSpPr>
          <p:nvPr/>
        </p:nvCxnSpPr>
        <p:spPr>
          <a:xfrm>
            <a:off x="3900265" y="4901936"/>
            <a:ext cx="1240420" cy="11630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B0A7370-4B9F-40F8-940F-B6286EEDC9F8}"/>
              </a:ext>
            </a:extLst>
          </p:cNvPr>
          <p:cNvSpPr/>
          <p:nvPr/>
        </p:nvSpPr>
        <p:spPr>
          <a:xfrm>
            <a:off x="3432219" y="4697187"/>
            <a:ext cx="468046" cy="9524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06C94C8-16C6-445C-8060-5DB266D5E60A}"/>
              </a:ext>
            </a:extLst>
          </p:cNvPr>
          <p:cNvSpPr/>
          <p:nvPr/>
        </p:nvSpPr>
        <p:spPr>
          <a:xfrm>
            <a:off x="6118426" y="5304392"/>
            <a:ext cx="479878" cy="93629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75078FB-717C-4120-9241-D2C5885E66D6}"/>
              </a:ext>
            </a:extLst>
          </p:cNvPr>
          <p:cNvSpPr/>
          <p:nvPr/>
        </p:nvSpPr>
        <p:spPr>
          <a:xfrm>
            <a:off x="5129637" y="5893448"/>
            <a:ext cx="468046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A971D0A-AB04-48DD-B398-B2BEAB0256FA}"/>
              </a:ext>
            </a:extLst>
          </p:cNvPr>
          <p:cNvCxnSpPr>
            <a:stCxn id="43" idx="3"/>
          </p:cNvCxnSpPr>
          <p:nvPr/>
        </p:nvCxnSpPr>
        <p:spPr>
          <a:xfrm flipV="1">
            <a:off x="5597683" y="6065032"/>
            <a:ext cx="520743" cy="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609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CoordinatesHandlers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Assign coordinates to model elements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ComponentCoordinatesHandler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Width = width of column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Height = sum height of rows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PortCoordinatesHandler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Input ports: left edge of component column, center of row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Output ports: right edge of component column, center of row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ConnectorCoordinatesHandler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Path from source to target component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Considers buses, cycles, split nodes</a:t>
            </a:r>
          </a:p>
          <a:p>
            <a:pPr lvl="1"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7710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&amp; Route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Represent the underlying graph of the model</a:t>
            </a:r>
          </a:p>
          <a:p>
            <a:pPr>
              <a:lnSpc>
                <a:spcPct val="150000"/>
              </a:lnSpc>
            </a:pPr>
            <a:r>
              <a:rPr lang="en-US" dirty="0"/>
              <a:t>Node: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Represents a component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Enclosing component represented by two nodes: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ROOT_IN (input side)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ROOT_OUT (output side)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Route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Represents a row in the layout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</a:t>
            </a:r>
            <a:r>
              <a:rPr lang="en-US" noProof="0" dirty="0" err="1"/>
              <a:t>ontains</a:t>
            </a:r>
            <a:r>
              <a:rPr lang="en-US" noProof="0" dirty="0"/>
              <a:t> connections </a:t>
            </a:r>
            <a:r>
              <a:rPr lang="en-US" dirty="0"/>
              <a:t>displayed in that row</a:t>
            </a:r>
            <a:endParaRPr lang="en-US" noProof="0" dirty="0"/>
          </a:p>
          <a:p>
            <a:pPr lvl="1"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1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12E0-57A7-4414-9861-343AC093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DD714-3212-4A6A-88C3-F07C6FCA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Translate </a:t>
            </a:r>
            <a:r>
              <a:rPr lang="en-US" sz="1800" dirty="0" err="1"/>
              <a:t>EmbeddedMontiArc</a:t>
            </a:r>
            <a:r>
              <a:rPr lang="en-US" sz="1800" dirty="0"/>
              <a:t> model (see </a:t>
            </a:r>
            <a:r>
              <a:rPr lang="en-US" sz="1800" dirty="0" err="1"/>
              <a:t>RoutesBuilder</a:t>
            </a:r>
            <a:r>
              <a:rPr lang="en-US" sz="18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Calculate route order (see </a:t>
            </a:r>
            <a:r>
              <a:rPr lang="en-US" sz="1800" dirty="0" err="1"/>
              <a:t>SimulatedAnnealingRouteOrderCalculator</a:t>
            </a:r>
            <a:r>
              <a:rPr lang="en-US" sz="18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Insert missing bus routes (see </a:t>
            </a:r>
            <a:r>
              <a:rPr lang="en-US" sz="1800" dirty="0" err="1"/>
              <a:t>BusHandler</a:t>
            </a:r>
            <a:r>
              <a:rPr lang="en-US" sz="18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Reduce overall height of table layout (see </a:t>
            </a:r>
            <a:r>
              <a:rPr lang="en-US" sz="1800" dirty="0" err="1"/>
              <a:t>TableSizeOptimzier</a:t>
            </a:r>
            <a:r>
              <a:rPr lang="en-US" sz="18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Repair split nodes (see </a:t>
            </a:r>
            <a:r>
              <a:rPr lang="en-US" sz="1800" dirty="0" err="1"/>
              <a:t>SplitHandler</a:t>
            </a:r>
            <a:r>
              <a:rPr lang="en-US" sz="18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Reduce overall width of table layout (see </a:t>
            </a:r>
            <a:r>
              <a:rPr lang="en-US" sz="1800" dirty="0" err="1"/>
              <a:t>TableSizeOptimzier</a:t>
            </a:r>
            <a:r>
              <a:rPr lang="en-US" sz="18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Assign coordinates to: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800" dirty="0"/>
              <a:t>Components (see </a:t>
            </a:r>
            <a:r>
              <a:rPr lang="en-US" sz="1800" dirty="0" err="1"/>
              <a:t>ComponentCoordinatesHandler</a:t>
            </a:r>
            <a:r>
              <a:rPr lang="en-US" sz="1800" dirty="0"/>
              <a:t>)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800" dirty="0"/>
              <a:t>Ports (see </a:t>
            </a:r>
            <a:r>
              <a:rPr lang="en-US" sz="1800" dirty="0" err="1"/>
              <a:t>PortCoordinatesHandler</a:t>
            </a:r>
            <a:endParaRPr lang="en-US" sz="1800" dirty="0"/>
          </a:p>
          <a:p>
            <a:pPr marL="85725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1800" dirty="0"/>
              <a:t>Connectors (see </a:t>
            </a:r>
            <a:r>
              <a:rPr lang="en-US" sz="1800" dirty="0" err="1"/>
              <a:t>ConnectorCoordinatesHandler</a:t>
            </a:r>
            <a:r>
              <a:rPr lang="en-US" sz="1800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Generate output files with </a:t>
            </a:r>
            <a:r>
              <a:rPr lang="en-US" sz="1800" dirty="0" err="1"/>
              <a:t>FreeMarker</a:t>
            </a:r>
            <a:r>
              <a:rPr lang="en-US" sz="1800" dirty="0"/>
              <a:t> templates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	(see e.g. </a:t>
            </a:r>
            <a:r>
              <a:rPr lang="en-US" sz="1800" dirty="0" err="1"/>
              <a:t>ComponentGenerator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1811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12E0-57A7-4414-9861-343AC093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Tests (excerpt)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DD714-3212-4A6A-88C3-F07C6FCA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HTMLBuilderTest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Tests whether .html output file is generated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HTMLBuilderTest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Tests whether .html output file is generated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BaseLayoutTest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Tests whether all components, ports and connectors are drawn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BusHandlerTest</a:t>
            </a:r>
            <a:endParaRPr lang="en-US" sz="1800" dirty="0"/>
          </a:p>
          <a:p>
            <a:pPr marL="857250" lvl="1" indent="-457200">
              <a:lnSpc>
                <a:spcPct val="150000"/>
              </a:lnSpc>
            </a:pPr>
            <a:r>
              <a:rPr lang="en-US" sz="1800" dirty="0"/>
              <a:t>Tests whether buses are inserted correctly</a:t>
            </a:r>
          </a:p>
          <a:p>
            <a:pPr marL="457200" indent="-457200">
              <a:lnSpc>
                <a:spcPct val="150000"/>
              </a:lnSpc>
            </a:pPr>
            <a:r>
              <a:rPr lang="en-US" sz="1800" dirty="0" err="1"/>
              <a:t>SplitHandlerTest</a:t>
            </a:r>
            <a:endParaRPr lang="en-US" sz="1800" dirty="0"/>
          </a:p>
          <a:p>
            <a:pPr marL="857250" lvl="1" indent="-457200">
              <a:lnSpc>
                <a:spcPct val="150000"/>
              </a:lnSpc>
            </a:pPr>
            <a:r>
              <a:rPr lang="en-US" sz="1800" dirty="0"/>
              <a:t>Tests whether split nodes are repaired correctly</a:t>
            </a:r>
          </a:p>
          <a:p>
            <a:pPr marL="457200" indent="-457200">
              <a:lnSpc>
                <a:spcPct val="150000"/>
              </a:lnSpc>
            </a:pPr>
            <a:r>
              <a:rPr lang="en-US" sz="1800" dirty="0" err="1"/>
              <a:t>VerticalLinesTest</a:t>
            </a:r>
            <a:endParaRPr lang="en-US" sz="1800" dirty="0"/>
          </a:p>
          <a:p>
            <a:pPr marL="857250" lvl="1" indent="-457200">
              <a:lnSpc>
                <a:spcPct val="150000"/>
              </a:lnSpc>
            </a:pPr>
            <a:r>
              <a:rPr lang="en-US" sz="1800" dirty="0"/>
              <a:t>Tests whether buses and splits are displayed with vertical connector sections</a:t>
            </a:r>
          </a:p>
        </p:txBody>
      </p:sp>
    </p:spTree>
    <p:extLst>
      <p:ext uri="{BB962C8B-B14F-4D97-AF65-F5344CB8AC3E}">
        <p14:creationId xmlns:p14="http://schemas.microsoft.com/office/powerpoint/2010/main" val="2406825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E912E0-57A7-4414-9861-343AC093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Interface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DD714-3212-4A6A-88C3-F07C6FCA8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Sample call: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Options: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--input: </a:t>
            </a:r>
            <a:r>
              <a:rPr lang="en-US" sz="1800" dirty="0"/>
              <a:t>The package of the model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--</a:t>
            </a:r>
            <a:r>
              <a:rPr lang="en-US" sz="1800" b="1" dirty="0" err="1"/>
              <a:t>modelPath</a:t>
            </a:r>
            <a:r>
              <a:rPr lang="en-US" sz="1800" b="1" dirty="0"/>
              <a:t>: </a:t>
            </a:r>
            <a:r>
              <a:rPr lang="en-US" sz="1800" dirty="0"/>
              <a:t>The directory to the root folder where the model is stored</a:t>
            </a:r>
            <a:endParaRPr lang="en-US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--</a:t>
            </a:r>
            <a:r>
              <a:rPr lang="en-US" sz="1800" b="1" dirty="0" err="1"/>
              <a:t>outputPath</a:t>
            </a:r>
            <a:r>
              <a:rPr lang="en-US" sz="1800" b="1" dirty="0"/>
              <a:t>: </a:t>
            </a:r>
            <a:r>
              <a:rPr lang="en-US" sz="1800" dirty="0"/>
              <a:t>The path where the files should be stored (default: /output)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--</a:t>
            </a:r>
            <a:r>
              <a:rPr lang="en-US" sz="1800" b="1" dirty="0" err="1"/>
              <a:t>recursiveDrawing</a:t>
            </a:r>
            <a:r>
              <a:rPr lang="en-US" sz="1800" b="1" dirty="0"/>
              <a:t>: </a:t>
            </a:r>
            <a:r>
              <a:rPr lang="en-US" sz="1800" dirty="0"/>
              <a:t>If “true” all subcomponents are drawn (default: false)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--</a:t>
            </a:r>
            <a:r>
              <a:rPr lang="en-US" sz="1800" b="1" dirty="0" err="1"/>
              <a:t>onlineIDE</a:t>
            </a:r>
            <a:r>
              <a:rPr lang="en-US" sz="1800" b="1" dirty="0"/>
              <a:t>: </a:t>
            </a:r>
            <a:r>
              <a:rPr lang="en-US" sz="1800" dirty="0"/>
              <a:t>If set, click-events are handed to the IDE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		(navigation might 	not work outside of the IDE)</a:t>
            </a: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B72E3-6EED-4B15-A181-FE0F68EEC630}"/>
              </a:ext>
            </a:extLst>
          </p:cNvPr>
          <p:cNvSpPr txBox="1"/>
          <p:nvPr/>
        </p:nvSpPr>
        <p:spPr>
          <a:xfrm>
            <a:off x="1192192" y="1805651"/>
            <a:ext cx="6823276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java -jar jar/svggenerator.jar</a:t>
            </a:r>
          </a:p>
          <a:p>
            <a:r>
              <a:rPr lang="de-DE" dirty="0"/>
              <a:t> 	--input testManuelSchrick.thesisExample.thesisExample</a:t>
            </a:r>
          </a:p>
          <a:p>
            <a:r>
              <a:rPr lang="de-DE" dirty="0"/>
              <a:t> 	--modelPath models/</a:t>
            </a:r>
          </a:p>
        </p:txBody>
      </p:sp>
    </p:spTree>
    <p:extLst>
      <p:ext uri="{BB962C8B-B14F-4D97-AF65-F5344CB8AC3E}">
        <p14:creationId xmlns:p14="http://schemas.microsoft.com/office/powerpoint/2010/main" val="66123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CE8E4-AD4B-4B7C-8915-66EB1401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Issues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4C78-F358-4605-B1AA-E56CDB7B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Ports without connectors are not drawn</a:t>
            </a:r>
          </a:p>
          <a:p>
            <a:pPr>
              <a:lnSpc>
                <a:spcPct val="150000"/>
              </a:lnSpc>
            </a:pPr>
            <a:r>
              <a:rPr lang="en-US" dirty="0"/>
              <a:t>Some layouts are too large, because of overuse of buses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Breadcrumb navigation is too wide if component names are very long</a:t>
            </a:r>
          </a:p>
        </p:txBody>
      </p:sp>
    </p:spTree>
    <p:extLst>
      <p:ext uri="{BB962C8B-B14F-4D97-AF65-F5344CB8AC3E}">
        <p14:creationId xmlns:p14="http://schemas.microsoft.com/office/powerpoint/2010/main" val="1670903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CE8E4-AD4B-4B7C-8915-66EB1401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Code Quality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4C78-F358-4605-B1AA-E56CDB7B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Code Quality(according to codeclimate.com): C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Test Coverage:</a:t>
            </a:r>
          </a:p>
          <a:p>
            <a:pPr lvl="1">
              <a:lnSpc>
                <a:spcPct val="150000"/>
              </a:lnSpc>
            </a:pPr>
            <a:r>
              <a:rPr lang="en-US" noProof="0"/>
              <a:t>Total: </a:t>
            </a:r>
            <a:r>
              <a:rPr lang="en-US" noProof="0" dirty="0"/>
              <a:t>85%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Handwritten code: 85%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Generated code: (There is no code generated into target folder)</a:t>
            </a:r>
          </a:p>
        </p:txBody>
      </p:sp>
    </p:spTree>
    <p:extLst>
      <p:ext uri="{BB962C8B-B14F-4D97-AF65-F5344CB8AC3E}">
        <p14:creationId xmlns:p14="http://schemas.microsoft.com/office/powerpoint/2010/main" val="411376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30186-879B-4608-BA6B-DCEEBCD9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Purpose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A3764-C915-40F5-B077-8EFE8E60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Automatically generate graphical layout for </a:t>
            </a:r>
            <a:r>
              <a:rPr lang="en-US" noProof="0" dirty="0" err="1"/>
              <a:t>EmbeddedMontiArc</a:t>
            </a:r>
            <a:r>
              <a:rPr lang="en-US" noProof="0" dirty="0"/>
              <a:t>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Generated Layouts: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 be embedded into the Online IDE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allow users to navigate through the different levels of the model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IDE opens the respective source file automatically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allow users to view the model with different depth of detail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BFD08-A8C3-494E-B884-3B47AAA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Most Important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A1FB1-B535-4598-ABBF-AF52893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RoutesLayoutCalculator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RoutesLayoutState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noProof="0" dirty="0" err="1"/>
              <a:t>RoutesBuilder</a:t>
            </a:r>
            <a:endParaRPr lang="en-US" noProof="0" dirty="0"/>
          </a:p>
          <a:p>
            <a:pPr>
              <a:lnSpc>
                <a:spcPct val="150000"/>
              </a:lnSpc>
            </a:pPr>
            <a:r>
              <a:rPr lang="en-US" dirty="0" err="1"/>
              <a:t>SimulatedAnnealingRouteOrderCalculator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noProof="0" dirty="0" err="1"/>
              <a:t>TableSizeOptimizer</a:t>
            </a:r>
            <a:endParaRPr lang="en-US" noProof="0" dirty="0"/>
          </a:p>
          <a:p>
            <a:pPr>
              <a:lnSpc>
                <a:spcPct val="150000"/>
              </a:lnSpc>
            </a:pPr>
            <a:r>
              <a:rPr lang="en-US" noProof="0" dirty="0"/>
              <a:t>Handlers: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BusHandler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noProof="0" dirty="0" err="1"/>
              <a:t>SplitHandler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dirty="0" err="1"/>
              <a:t>CoordinatesHandlers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Node</a:t>
            </a:r>
          </a:p>
          <a:p>
            <a:pPr>
              <a:lnSpc>
                <a:spcPct val="150000"/>
              </a:lnSpc>
            </a:pPr>
            <a:r>
              <a:rPr lang="en-US" dirty="0"/>
              <a:t>Route</a:t>
            </a:r>
          </a:p>
        </p:txBody>
      </p:sp>
    </p:spTree>
    <p:extLst>
      <p:ext uri="{BB962C8B-B14F-4D97-AF65-F5344CB8AC3E}">
        <p14:creationId xmlns:p14="http://schemas.microsoft.com/office/powerpoint/2010/main" val="307840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9BCFF-5283-4065-A06A-44FE531E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 Relations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CCDAA-FB6B-4BC9-9385-BB3293A8F034}"/>
              </a:ext>
            </a:extLst>
          </p:cNvPr>
          <p:cNvSpPr/>
          <p:nvPr/>
        </p:nvSpPr>
        <p:spPr>
          <a:xfrm>
            <a:off x="3087518" y="3461186"/>
            <a:ext cx="2685327" cy="5903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dirty="0" err="1"/>
              <a:t>RoutesLayoutCalculator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61457-CB36-41CE-863D-47644886F439}"/>
              </a:ext>
            </a:extLst>
          </p:cNvPr>
          <p:cNvSpPr/>
          <p:nvPr/>
        </p:nvSpPr>
        <p:spPr>
          <a:xfrm>
            <a:off x="522702" y="3263444"/>
            <a:ext cx="181143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RoutesBuilder</a:t>
            </a:r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BE7154-5A7C-4618-ABC4-312B92FC9673}"/>
              </a:ext>
            </a:extLst>
          </p:cNvPr>
          <p:cNvSpPr/>
          <p:nvPr/>
        </p:nvSpPr>
        <p:spPr>
          <a:xfrm>
            <a:off x="5088915" y="4855579"/>
            <a:ext cx="2509777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RouteOrderCalculator</a:t>
            </a:r>
            <a:endParaRPr lang="de-DE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AE8556B-A3AE-4614-B735-9757D61ADEF9}"/>
              </a:ext>
            </a:extLst>
          </p:cNvPr>
          <p:cNvSpPr/>
          <p:nvPr/>
        </p:nvSpPr>
        <p:spPr>
          <a:xfrm>
            <a:off x="3713458" y="5822790"/>
            <a:ext cx="2509777" cy="644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SimulatedAnnealing</a:t>
            </a:r>
            <a:endParaRPr lang="en-US" dirty="0"/>
          </a:p>
          <a:p>
            <a:pPr algn="ctr"/>
            <a:r>
              <a:rPr lang="en-US" dirty="0" err="1"/>
              <a:t>RouteOrderCalculator</a:t>
            </a:r>
            <a:endParaRPr lang="de-DE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DAFF28B-B8DD-45FD-B837-9DF8B9F8CDB6}"/>
              </a:ext>
            </a:extLst>
          </p:cNvPr>
          <p:cNvSpPr/>
          <p:nvPr/>
        </p:nvSpPr>
        <p:spPr>
          <a:xfrm>
            <a:off x="6474020" y="5822790"/>
            <a:ext cx="2509777" cy="6462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Optimal</a:t>
            </a:r>
          </a:p>
          <a:p>
            <a:pPr algn="ctr"/>
            <a:r>
              <a:rPr lang="en-US" dirty="0" err="1"/>
              <a:t>RouteOrderCalculator</a:t>
            </a:r>
            <a:endParaRPr lang="de-DE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AD07285-B033-4DDF-AA32-5364DA3B8636}"/>
              </a:ext>
            </a:extLst>
          </p:cNvPr>
          <p:cNvSpPr/>
          <p:nvPr/>
        </p:nvSpPr>
        <p:spPr>
          <a:xfrm>
            <a:off x="6526223" y="3262245"/>
            <a:ext cx="2509777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TableSizeOptimizer</a:t>
            </a:r>
            <a:endParaRPr lang="de-DE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27E1603-ECC5-497F-A707-94D00E8B3270}"/>
              </a:ext>
            </a:extLst>
          </p:cNvPr>
          <p:cNvSpPr/>
          <p:nvPr/>
        </p:nvSpPr>
        <p:spPr>
          <a:xfrm>
            <a:off x="1505385" y="2126112"/>
            <a:ext cx="1404309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BusHandler</a:t>
            </a:r>
            <a:endParaRPr lang="de-DE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40E7913-23D0-4A6F-B6A4-D1BFE68527E2}"/>
              </a:ext>
            </a:extLst>
          </p:cNvPr>
          <p:cNvSpPr/>
          <p:nvPr/>
        </p:nvSpPr>
        <p:spPr>
          <a:xfrm>
            <a:off x="568801" y="4855579"/>
            <a:ext cx="2509777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RoutesLayoutState</a:t>
            </a:r>
            <a:endParaRPr lang="de-DE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D226391-8C9B-49B1-8E0C-FD0A1688D14F}"/>
              </a:ext>
            </a:extLst>
          </p:cNvPr>
          <p:cNvSpPr/>
          <p:nvPr/>
        </p:nvSpPr>
        <p:spPr>
          <a:xfrm>
            <a:off x="568801" y="6009917"/>
            <a:ext cx="906769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  <a:endParaRPr lang="de-DE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62BA2D5-DD43-48DD-AA78-58B290403F6C}"/>
              </a:ext>
            </a:extLst>
          </p:cNvPr>
          <p:cNvSpPr/>
          <p:nvPr/>
        </p:nvSpPr>
        <p:spPr>
          <a:xfrm>
            <a:off x="2207540" y="6009917"/>
            <a:ext cx="871038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Route</a:t>
            </a:r>
            <a:endParaRPr lang="de-DE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ECD5285-CA6C-4FD6-A7FD-232AE12D14F6}"/>
              </a:ext>
            </a:extLst>
          </p:cNvPr>
          <p:cNvSpPr/>
          <p:nvPr/>
        </p:nvSpPr>
        <p:spPr>
          <a:xfrm>
            <a:off x="3686594" y="1364697"/>
            <a:ext cx="1487174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SplitHandler</a:t>
            </a:r>
            <a:endParaRPr lang="de-DE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19CFD98-E4C6-4B76-88CF-EBC1BE6A7DF0}"/>
              </a:ext>
            </a:extLst>
          </p:cNvPr>
          <p:cNvSpPr/>
          <p:nvPr/>
        </p:nvSpPr>
        <p:spPr>
          <a:xfrm>
            <a:off x="5899143" y="2126112"/>
            <a:ext cx="241148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CoordinatesHandlers</a:t>
            </a:r>
            <a:endParaRPr lang="de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E7F948-8BC2-4C65-B8EE-D78B2D5B7083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2207540" y="2583312"/>
            <a:ext cx="1505918" cy="87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0AAF47-6A23-4C47-A95F-BC2AD6A24B34}"/>
              </a:ext>
            </a:extLst>
          </p:cNvPr>
          <p:cNvCxnSpPr>
            <a:stCxn id="7" idx="3"/>
            <a:endCxn id="3" idx="1"/>
          </p:cNvCxnSpPr>
          <p:nvPr/>
        </p:nvCxnSpPr>
        <p:spPr>
          <a:xfrm>
            <a:off x="2334140" y="3492044"/>
            <a:ext cx="753378" cy="2642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7EEEF4-83BE-4B99-B82C-E468136F6576}"/>
              </a:ext>
            </a:extLst>
          </p:cNvPr>
          <p:cNvCxnSpPr>
            <a:stCxn id="92" idx="2"/>
            <a:endCxn id="3" idx="0"/>
          </p:cNvCxnSpPr>
          <p:nvPr/>
        </p:nvCxnSpPr>
        <p:spPr>
          <a:xfrm>
            <a:off x="4430181" y="1821897"/>
            <a:ext cx="1" cy="16392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8E1D04-7BB0-4A21-845B-3BBCE0FD28EA}"/>
              </a:ext>
            </a:extLst>
          </p:cNvPr>
          <p:cNvCxnSpPr>
            <a:stCxn id="93" idx="2"/>
          </p:cNvCxnSpPr>
          <p:nvPr/>
        </p:nvCxnSpPr>
        <p:spPr>
          <a:xfrm flipH="1">
            <a:off x="5173768" y="2583312"/>
            <a:ext cx="1931115" cy="87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8B7D5A-985E-4431-8813-72E9911C841E}"/>
              </a:ext>
            </a:extLst>
          </p:cNvPr>
          <p:cNvCxnSpPr>
            <a:stCxn id="3" idx="3"/>
            <a:endCxn id="87" idx="1"/>
          </p:cNvCxnSpPr>
          <p:nvPr/>
        </p:nvCxnSpPr>
        <p:spPr>
          <a:xfrm flipV="1">
            <a:off x="5772845" y="3490845"/>
            <a:ext cx="753378" cy="2654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3DB3119-1271-4B50-8EFA-F202F0B59631}"/>
              </a:ext>
            </a:extLst>
          </p:cNvPr>
          <p:cNvCxnSpPr>
            <a:stCxn id="89" idx="0"/>
          </p:cNvCxnSpPr>
          <p:nvPr/>
        </p:nvCxnSpPr>
        <p:spPr>
          <a:xfrm flipV="1">
            <a:off x="1823690" y="4051495"/>
            <a:ext cx="2017206" cy="804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C8FEBC-610A-4AD7-847F-3D5DB006939E}"/>
              </a:ext>
            </a:extLst>
          </p:cNvPr>
          <p:cNvCxnSpPr>
            <a:endCxn id="73" idx="0"/>
          </p:cNvCxnSpPr>
          <p:nvPr/>
        </p:nvCxnSpPr>
        <p:spPr>
          <a:xfrm>
            <a:off x="5088915" y="4051495"/>
            <a:ext cx="1254889" cy="8040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CB7CFF-F9D4-4BFF-9973-CDF7D7EA83A7}"/>
              </a:ext>
            </a:extLst>
          </p:cNvPr>
          <p:cNvCxnSpPr>
            <a:stCxn id="90" idx="0"/>
          </p:cNvCxnSpPr>
          <p:nvPr/>
        </p:nvCxnSpPr>
        <p:spPr>
          <a:xfrm flipH="1" flipV="1">
            <a:off x="1022185" y="5312779"/>
            <a:ext cx="1" cy="697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FB060E-56B0-4FCC-8AEE-AA4C3640441C}"/>
              </a:ext>
            </a:extLst>
          </p:cNvPr>
          <p:cNvCxnSpPr>
            <a:stCxn id="91" idx="0"/>
          </p:cNvCxnSpPr>
          <p:nvPr/>
        </p:nvCxnSpPr>
        <p:spPr>
          <a:xfrm flipV="1">
            <a:off x="2643059" y="5312779"/>
            <a:ext cx="0" cy="697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799AF3B-A074-4E5F-8606-6AAF6116D5DF}"/>
              </a:ext>
            </a:extLst>
          </p:cNvPr>
          <p:cNvCxnSpPr>
            <a:endCxn id="85" idx="0"/>
          </p:cNvCxnSpPr>
          <p:nvPr/>
        </p:nvCxnSpPr>
        <p:spPr>
          <a:xfrm flipH="1">
            <a:off x="4968347" y="5312779"/>
            <a:ext cx="691673" cy="510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2C82B2-E900-4C43-8238-25F3944BC619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91109" y="5312779"/>
            <a:ext cx="737800" cy="51001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9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RoutesLayoutCalculator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Connects all parts of the algorithm</a:t>
            </a:r>
          </a:p>
          <a:p>
            <a:pPr>
              <a:lnSpc>
                <a:spcPct val="150000"/>
              </a:lnSpc>
            </a:pPr>
            <a:r>
              <a:rPr lang="en-US" dirty="0"/>
              <a:t>Is called by the main class</a:t>
            </a:r>
          </a:p>
          <a:p>
            <a:pPr>
              <a:lnSpc>
                <a:spcPct val="150000"/>
              </a:lnSpc>
            </a:pPr>
            <a:r>
              <a:rPr lang="en-US" dirty="0"/>
              <a:t>Calls parts in the correct order (see “Algorithm”-slide)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86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RoutesLayoutState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Represents the current state of the layout algorithm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Contains (excerpt):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Topmost component of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List of all nodes (in initial order)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List of all routes (in current order)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List of buses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Is passed </a:t>
            </a:r>
            <a:r>
              <a:rPr lang="en-US" dirty="0"/>
              <a:t>through most parts of the algorithm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70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RoutesBuilder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Translates the </a:t>
            </a:r>
            <a:r>
              <a:rPr lang="en-US" noProof="0" dirty="0" err="1"/>
              <a:t>EmbeddedMontiArc</a:t>
            </a:r>
            <a:r>
              <a:rPr lang="en-US" noProof="0" dirty="0"/>
              <a:t> model into a graph data type (set of nodes and a set of routes) such that: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Every component is represented by one node (two in case of the enclosing component)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Every route contains one path in the graph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If two paths share on or two nodes these nodes are either a start or an end node of at least one of the paths</a:t>
            </a:r>
          </a:p>
          <a:p>
            <a:pPr>
              <a:lnSpc>
                <a:spcPct val="150000"/>
              </a:lnSpc>
            </a:pPr>
            <a:r>
              <a:rPr lang="en-US" dirty="0"/>
              <a:t>Uses depth-first-search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237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SimulatedAnnealingRouteOrderCalculator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Takes a set of routes and calculates a vertical order such that: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as few connectors as possible intersect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dirty="0"/>
              <a:t>components are as small as possible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as f</a:t>
            </a:r>
            <a:r>
              <a:rPr lang="en-US" dirty="0" err="1"/>
              <a:t>ew</a:t>
            </a:r>
            <a:r>
              <a:rPr lang="en-US" dirty="0"/>
              <a:t> components as possible are crossed by a connector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Uses Simulated Annealing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wiki</a:t>
            </a:r>
            <a:r>
              <a:rPr lang="en-US" dirty="0"/>
              <a:t>)</a:t>
            </a:r>
          </a:p>
          <a:p>
            <a:pPr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327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TableSizeOptimizer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Reduces the overall size of the table layout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noProof="0" dirty="0"/>
              <a:t>Merges two rows </a:t>
            </a:r>
            <a:r>
              <a:rPr lang="en-US" dirty="0"/>
              <a:t>if possible:</a:t>
            </a:r>
          </a:p>
          <a:p>
            <a:pPr>
              <a:lnSpc>
                <a:spcPct val="150000"/>
              </a:lnSpc>
            </a:pPr>
            <a:endParaRPr lang="en-US" noProof="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noProof="0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Merges to columns if possible: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DA2DDD-8CC3-4D38-BC3A-01F4C7AC415C}"/>
              </a:ext>
            </a:extLst>
          </p:cNvPr>
          <p:cNvSpPr/>
          <p:nvPr/>
        </p:nvSpPr>
        <p:spPr>
          <a:xfrm>
            <a:off x="1475570" y="2633242"/>
            <a:ext cx="468046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34117E-FC44-49A9-B5C3-6B00F0F081A4}"/>
              </a:ext>
            </a:extLst>
          </p:cNvPr>
          <p:cNvSpPr/>
          <p:nvPr/>
        </p:nvSpPr>
        <p:spPr>
          <a:xfrm>
            <a:off x="2333297" y="2633242"/>
            <a:ext cx="479878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7FE1CC-B9B2-4F28-AE95-CE3AA2800F8A}"/>
              </a:ext>
            </a:extLst>
          </p:cNvPr>
          <p:cNvSpPr/>
          <p:nvPr/>
        </p:nvSpPr>
        <p:spPr>
          <a:xfrm>
            <a:off x="3229334" y="3144458"/>
            <a:ext cx="493125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ED6225-E986-4A99-93DA-05B67B405758}"/>
              </a:ext>
            </a:extLst>
          </p:cNvPr>
          <p:cNvSpPr/>
          <p:nvPr/>
        </p:nvSpPr>
        <p:spPr>
          <a:xfrm>
            <a:off x="4029189" y="3144458"/>
            <a:ext cx="523518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D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D1E904-B1E9-4B24-8069-FDC37606E28D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943616" y="2806862"/>
            <a:ext cx="38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5F125B-FA5B-457F-824F-03920B5C932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722459" y="3318078"/>
            <a:ext cx="3067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C25F877-A065-469E-B682-0974E602EFB1}"/>
              </a:ext>
            </a:extLst>
          </p:cNvPr>
          <p:cNvSpPr/>
          <p:nvPr/>
        </p:nvSpPr>
        <p:spPr>
          <a:xfrm>
            <a:off x="4664597" y="2448046"/>
            <a:ext cx="283580" cy="11864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537D840-F6A2-4965-9CC3-54AE58AC91E9}"/>
              </a:ext>
            </a:extLst>
          </p:cNvPr>
          <p:cNvSpPr/>
          <p:nvPr/>
        </p:nvSpPr>
        <p:spPr>
          <a:xfrm>
            <a:off x="5202819" y="2893672"/>
            <a:ext cx="490723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2B70AF5-2E86-4DD3-946A-06BD6D37DDA8}"/>
              </a:ext>
            </a:extLst>
          </p:cNvPr>
          <p:cNvSpPr/>
          <p:nvPr/>
        </p:nvSpPr>
        <p:spPr>
          <a:xfrm>
            <a:off x="6083224" y="2893672"/>
            <a:ext cx="491196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92353E-5E07-49F1-A3A6-3BE294BFE8C7}"/>
              </a:ext>
            </a:extLst>
          </p:cNvPr>
          <p:cNvSpPr/>
          <p:nvPr/>
        </p:nvSpPr>
        <p:spPr>
          <a:xfrm>
            <a:off x="6938551" y="2893672"/>
            <a:ext cx="468045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4A13DB-E5D6-4028-8577-53EED603FE09}"/>
              </a:ext>
            </a:extLst>
          </p:cNvPr>
          <p:cNvSpPr/>
          <p:nvPr/>
        </p:nvSpPr>
        <p:spPr>
          <a:xfrm>
            <a:off x="7713326" y="2893672"/>
            <a:ext cx="462986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818E0C-5D8B-4B92-837C-623A470BE58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693542" y="3067292"/>
            <a:ext cx="38968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7CEB56-53CF-4B48-B8DC-6210C20576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406596" y="3067292"/>
            <a:ext cx="3067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1A478A2-F4E1-4433-9A0C-6677D2DAF4E6}"/>
              </a:ext>
            </a:extLst>
          </p:cNvPr>
          <p:cNvSpPr/>
          <p:nvPr/>
        </p:nvSpPr>
        <p:spPr>
          <a:xfrm>
            <a:off x="1280729" y="5112154"/>
            <a:ext cx="468046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FC379E8-05FB-4668-A207-AB7D9FC3C369}"/>
              </a:ext>
            </a:extLst>
          </p:cNvPr>
          <p:cNvSpPr/>
          <p:nvPr/>
        </p:nvSpPr>
        <p:spPr>
          <a:xfrm>
            <a:off x="2138456" y="5112154"/>
            <a:ext cx="479878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A0C278-1A2C-48AD-A0D9-A0E85672E4E4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1748775" y="5285774"/>
            <a:ext cx="38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18CCE00-D0C1-4F00-8D49-B49206DE9314}"/>
              </a:ext>
            </a:extLst>
          </p:cNvPr>
          <p:cNvSpPr/>
          <p:nvPr/>
        </p:nvSpPr>
        <p:spPr>
          <a:xfrm>
            <a:off x="2864732" y="5667739"/>
            <a:ext cx="468046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9325308-D0D0-47E0-8EFC-55F5726F8E32}"/>
              </a:ext>
            </a:extLst>
          </p:cNvPr>
          <p:cNvSpPr/>
          <p:nvPr/>
        </p:nvSpPr>
        <p:spPr>
          <a:xfrm>
            <a:off x="3722459" y="5112154"/>
            <a:ext cx="479878" cy="9028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DE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2AAF2FC-B233-4CDB-B822-25515EF7B925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332778" y="5841359"/>
            <a:ext cx="38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A9722B-66F2-46D0-BEC3-BDCDD8A28C2A}"/>
              </a:ext>
            </a:extLst>
          </p:cNvPr>
          <p:cNvCxnSpPr>
            <a:stCxn id="33" idx="3"/>
          </p:cNvCxnSpPr>
          <p:nvPr/>
        </p:nvCxnSpPr>
        <p:spPr>
          <a:xfrm>
            <a:off x="2618334" y="5285774"/>
            <a:ext cx="11041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Brace 46">
            <a:extLst>
              <a:ext uri="{FF2B5EF4-FFF2-40B4-BE49-F238E27FC236}">
                <a16:creationId xmlns:a16="http://schemas.microsoft.com/office/drawing/2014/main" id="{C4A2B250-64B6-4154-AE5A-8B819C9F836C}"/>
              </a:ext>
            </a:extLst>
          </p:cNvPr>
          <p:cNvSpPr/>
          <p:nvPr/>
        </p:nvSpPr>
        <p:spPr>
          <a:xfrm>
            <a:off x="4684794" y="4970363"/>
            <a:ext cx="283580" cy="118640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E9A45FC0-FE89-455B-9531-FA9FD4317723}"/>
              </a:ext>
            </a:extLst>
          </p:cNvPr>
          <p:cNvSpPr/>
          <p:nvPr/>
        </p:nvSpPr>
        <p:spPr>
          <a:xfrm>
            <a:off x="5306462" y="5124567"/>
            <a:ext cx="468046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de-DE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8E56810-58F8-47CD-870E-97BACBDD652B}"/>
              </a:ext>
            </a:extLst>
          </p:cNvPr>
          <p:cNvSpPr/>
          <p:nvPr/>
        </p:nvSpPr>
        <p:spPr>
          <a:xfrm>
            <a:off x="6164189" y="5124567"/>
            <a:ext cx="479878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de-DE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9D764E-131C-490C-8633-AD7886460495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5774508" y="5298187"/>
            <a:ext cx="38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E9035DB-3F77-45BF-918B-39AAD8ECADB7}"/>
              </a:ext>
            </a:extLst>
          </p:cNvPr>
          <p:cNvSpPr/>
          <p:nvPr/>
        </p:nvSpPr>
        <p:spPr>
          <a:xfrm>
            <a:off x="6187334" y="5667739"/>
            <a:ext cx="468046" cy="34724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de-DE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0D9CB4A-1D03-48BE-93D2-D17B570E0CAA}"/>
              </a:ext>
            </a:extLst>
          </p:cNvPr>
          <p:cNvSpPr/>
          <p:nvPr/>
        </p:nvSpPr>
        <p:spPr>
          <a:xfrm>
            <a:off x="7045061" y="5112154"/>
            <a:ext cx="479878" cy="90282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de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D9DDF61-9978-4FD0-9321-8D4D3CAE31F7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6655380" y="5841359"/>
            <a:ext cx="3896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DA67A0-36BE-4AA8-B673-AA07D29492D5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6644067" y="5298187"/>
            <a:ext cx="400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511385"/>
      </p:ext>
    </p:extLst>
  </p:cSld>
  <p:clrMapOvr>
    <a:masterClrMapping/>
  </p:clrMapOvr>
</p:sld>
</file>

<file path=ppt/theme/theme1.xml><?xml version="1.0" encoding="utf-8"?>
<a:theme xmlns:a="http://schemas.openxmlformats.org/drawingml/2006/main" name="RWTHI3Design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  <a:extLst>
    <a:ext uri="{05A4C25C-085E-4340-85A3-A5531E510DB2}">
      <thm15:themeFamily xmlns:thm15="http://schemas.microsoft.com/office/thememl/2012/main" name="RWTHI3Design" id="{07F85A0B-E7E0-4A4D-8931-B524CFED5820}" vid="{3A6B4C41-0D14-4D3E-811C-3E4E422843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RWTHI3Design</Template>
  <TotalTime>0</TotalTime>
  <Words>784</Words>
  <Application>Microsoft Office PowerPoint</Application>
  <PresentationFormat>On-screen Show (4:3)</PresentationFormat>
  <Paragraphs>181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Wingdings</vt:lpstr>
      <vt:lpstr>Arial</vt:lpstr>
      <vt:lpstr>Calibri</vt:lpstr>
      <vt:lpstr>Bahnschrift Light</vt:lpstr>
      <vt:lpstr>RWTHI3Design</vt:lpstr>
      <vt:lpstr>Documentation for repository Visualisation</vt:lpstr>
      <vt:lpstr>Purpose</vt:lpstr>
      <vt:lpstr>Most Important Classes</vt:lpstr>
      <vt:lpstr>Class Relations</vt:lpstr>
      <vt:lpstr>RoutesLayoutCalculator</vt:lpstr>
      <vt:lpstr>RoutesLayoutState</vt:lpstr>
      <vt:lpstr>RoutesBuilder</vt:lpstr>
      <vt:lpstr>SimulatedAnnealingRouteOrderCalculator</vt:lpstr>
      <vt:lpstr>TableSizeOptimizer</vt:lpstr>
      <vt:lpstr>BusHandler</vt:lpstr>
      <vt:lpstr>SplitHandler</vt:lpstr>
      <vt:lpstr>CoordinatesHandlers</vt:lpstr>
      <vt:lpstr>Node &amp; Route</vt:lpstr>
      <vt:lpstr>Algorithm</vt:lpstr>
      <vt:lpstr>Tests (excerpt)</vt:lpstr>
      <vt:lpstr>Command Line Interface</vt:lpstr>
      <vt:lpstr>Known Issues</vt:lpstr>
      <vt:lpstr>Code Quality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EmbeddedMontiArc</dc:title>
  <dc:creator>Sascha</dc:creator>
  <cp:lastModifiedBy>Peter Kirsch</cp:lastModifiedBy>
  <cp:revision>141</cp:revision>
  <dcterms:created xsi:type="dcterms:W3CDTF">2018-05-17T11:27:02Z</dcterms:created>
  <dcterms:modified xsi:type="dcterms:W3CDTF">2018-06-13T17:54:35Z</dcterms:modified>
</cp:coreProperties>
</file>