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7"/>
  </p:notesMasterIdLst>
  <p:sldIdLst>
    <p:sldId id="335" r:id="rId2"/>
    <p:sldId id="336" r:id="rId3"/>
    <p:sldId id="337" r:id="rId4"/>
    <p:sldId id="338" r:id="rId5"/>
    <p:sldId id="339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FAB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297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43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91" d="100"/>
          <a:sy n="91" d="100"/>
        </p:scale>
        <p:origin x="375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17.05.2018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13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40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7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1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L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716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909300"/>
            <a:ext cx="14033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800" dirty="0"/>
              <a:t>Slide </a:t>
            </a:r>
            <a:fld id="{2CE07847-B605-4127-89DE-8BBE4C3EB877}" type="slidenum">
              <a:rPr lang="de-DE" sz="800"/>
              <a:pPr algn="ctr"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21" name="Picture 2" descr="C:\Dokumente und Einstellungen\rendel\Eigene Dateien\vorlagen\02.logo\LogoRGB.wmf">
            <a:extLst>
              <a:ext uri="{FF2B5EF4-FFF2-40B4-BE49-F238E27FC236}">
                <a16:creationId xmlns:a16="http://schemas.microsoft.com/office/drawing/2014/main" id="{0BFAD722-1BCA-49D6-94A2-14A9F25B9B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897" y="131146"/>
            <a:ext cx="1187233" cy="288032"/>
          </a:xfrm>
          <a:prstGeom prst="rect">
            <a:avLst/>
          </a:prstGeom>
          <a:noFill/>
        </p:spPr>
      </p:pic>
      <p:pic>
        <p:nvPicPr>
          <p:cNvPr id="22" name="Picture 3" descr="C:\Users\Toni\Desktop\RWTH Aachen University.bmp">
            <a:extLst>
              <a:ext uri="{FF2B5EF4-FFF2-40B4-BE49-F238E27FC236}">
                <a16:creationId xmlns:a16="http://schemas.microsoft.com/office/drawing/2014/main" id="{C8C8681E-EE12-4A95-9D83-45A536EB7F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290" y="516408"/>
            <a:ext cx="1187228" cy="32030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3" r:id="rId4"/>
    <p:sldLayoutId id="2147483734" r:id="rId5"/>
    <p:sldLayoutId id="2147483735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60421" y="4581128"/>
            <a:ext cx="8831179" cy="1512168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Aachen, 17. May 2018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Chair </a:t>
            </a:r>
            <a:r>
              <a:rPr lang="en-US" dirty="0"/>
              <a:t>of</a:t>
            </a:r>
            <a:r>
              <a:rPr lang="de-DE" dirty="0"/>
              <a:t> Software Engineering</a:t>
            </a:r>
          </a:p>
          <a:p>
            <a:pPr algn="ctr"/>
            <a:r>
              <a:rPr lang="de-DE" dirty="0"/>
              <a:t>RWTH Aachen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7437FC-25C7-40F9-BA6A-DA853AE07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525" y="1971873"/>
            <a:ext cx="6838950" cy="1762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31E194-4B30-4B3D-9382-C7B6AE65A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525" y="3515097"/>
            <a:ext cx="68389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EF55C-C6FB-4BA0-981D-8205093D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 Integration (</a:t>
            </a:r>
            <a:r>
              <a:rPr lang="de-DE" dirty="0" err="1"/>
              <a:t>Current</a:t>
            </a:r>
            <a:r>
              <a:rPr lang="de-DE" dirty="0"/>
              <a:t> State)</a:t>
            </a:r>
            <a:endParaRPr lang="de-LU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1196EA-F40C-4709-966E-64D48A621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835" y="2512116"/>
            <a:ext cx="1704286" cy="8103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39C22F4-07C1-49C9-B205-08CABE9DE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929" y="1695724"/>
            <a:ext cx="1716098" cy="43407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D04AD1A-89D8-42E8-8352-0DD21DAA9B0E}"/>
              </a:ext>
            </a:extLst>
          </p:cNvPr>
          <p:cNvGrpSpPr/>
          <p:nvPr/>
        </p:nvGrpSpPr>
        <p:grpSpPr>
          <a:xfrm>
            <a:off x="7264008" y="6048450"/>
            <a:ext cx="1713971" cy="612364"/>
            <a:chOff x="6470712" y="5661248"/>
            <a:chExt cx="1612368" cy="576064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FBE7BB44-7703-41AD-9FD5-33A364A5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70713" y="5733256"/>
              <a:ext cx="1612367" cy="415443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4302994-7AB3-47B8-94E2-AD0950491880}"/>
                </a:ext>
              </a:extLst>
            </p:cNvPr>
            <p:cNvSpPr/>
            <p:nvPr/>
          </p:nvSpPr>
          <p:spPr>
            <a:xfrm>
              <a:off x="6470712" y="5661248"/>
              <a:ext cx="1612367" cy="576064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C5468AD-E78B-48E5-BB06-A6D7EB5C8E93}"/>
              </a:ext>
            </a:extLst>
          </p:cNvPr>
          <p:cNvGrpSpPr/>
          <p:nvPr/>
        </p:nvGrpSpPr>
        <p:grpSpPr>
          <a:xfrm>
            <a:off x="3108018" y="5871577"/>
            <a:ext cx="1688552" cy="945589"/>
            <a:chOff x="7020272" y="3140968"/>
            <a:chExt cx="1800200" cy="100811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60C26DE-FA06-431E-BCC3-2950B9853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02766" y="3197684"/>
              <a:ext cx="1612367" cy="835451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E35E98D-49CC-4628-B25B-14819876DBA9}"/>
                </a:ext>
              </a:extLst>
            </p:cNvPr>
            <p:cNvSpPr/>
            <p:nvPr/>
          </p:nvSpPr>
          <p:spPr>
            <a:xfrm>
              <a:off x="7020272" y="3140968"/>
              <a:ext cx="1800200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B6AFE40-A02E-4724-85FA-EC32A2EC3C32}"/>
              </a:ext>
            </a:extLst>
          </p:cNvPr>
          <p:cNvGrpSpPr/>
          <p:nvPr/>
        </p:nvGrpSpPr>
        <p:grpSpPr>
          <a:xfrm>
            <a:off x="2915816" y="4684045"/>
            <a:ext cx="2067931" cy="749069"/>
            <a:chOff x="2051720" y="2852937"/>
            <a:chExt cx="4269854" cy="1546674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2E345B5-6CAB-4848-BCE7-FA5984517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2852937"/>
              <a:ext cx="4269854" cy="1524948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B4F1823C-5728-464F-8D86-A08DF356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3638" y="3911495"/>
              <a:ext cx="1649039" cy="488116"/>
            </a:xfrm>
            <a:prstGeom prst="rect">
              <a:avLst/>
            </a:prstGeom>
            <a:ln w="15875">
              <a:noFill/>
            </a:ln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BA3C20-B57D-4EE6-83C3-9D1ED5CA31EF}"/>
                </a:ext>
              </a:extLst>
            </p:cNvPr>
            <p:cNvSpPr/>
            <p:nvPr/>
          </p:nvSpPr>
          <p:spPr>
            <a:xfrm>
              <a:off x="2453638" y="3284984"/>
              <a:ext cx="3486514" cy="1114627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758D185-CDAA-4C60-8A9C-BCD4F92E733D}"/>
              </a:ext>
            </a:extLst>
          </p:cNvPr>
          <p:cNvGrpSpPr/>
          <p:nvPr/>
        </p:nvGrpSpPr>
        <p:grpSpPr>
          <a:xfrm>
            <a:off x="345837" y="5261150"/>
            <a:ext cx="1688553" cy="830632"/>
            <a:chOff x="2820060" y="1628800"/>
            <a:chExt cx="2049343" cy="1008112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B6C6838-B425-40B1-A642-5961DC5E6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49" y="1713529"/>
              <a:ext cx="746264" cy="83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41824EF-EBF0-4639-AFA4-E02957AF5C5C}"/>
                </a:ext>
              </a:extLst>
            </p:cNvPr>
            <p:cNvSpPr txBox="1"/>
            <p:nvPr/>
          </p:nvSpPr>
          <p:spPr>
            <a:xfrm>
              <a:off x="3761407" y="1958633"/>
              <a:ext cx="908944" cy="317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Runtime</a:t>
              </a:r>
              <a:endParaRPr lang="de-LU" sz="1100" b="1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7238F0A-0E20-4E12-AD1A-53561B8AA287}"/>
                </a:ext>
              </a:extLst>
            </p:cNvPr>
            <p:cNvSpPr/>
            <p:nvPr/>
          </p:nvSpPr>
          <p:spPr>
            <a:xfrm>
              <a:off x="2820060" y="1628800"/>
              <a:ext cx="2049343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65FA6C7-F1BD-43AF-ACBE-8DE5DDE183FF}"/>
              </a:ext>
            </a:extLst>
          </p:cNvPr>
          <p:cNvGrpSpPr/>
          <p:nvPr/>
        </p:nvGrpSpPr>
        <p:grpSpPr>
          <a:xfrm>
            <a:off x="303990" y="3957067"/>
            <a:ext cx="1747730" cy="754764"/>
            <a:chOff x="6342070" y="2780928"/>
            <a:chExt cx="2622418" cy="1132502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76B97994-4CBC-409C-AFA3-F7D8EB4CB276}"/>
                </a:ext>
              </a:extLst>
            </p:cNvPr>
            <p:cNvGrpSpPr/>
            <p:nvPr/>
          </p:nvGrpSpPr>
          <p:grpSpPr>
            <a:xfrm>
              <a:off x="6342070" y="2836648"/>
              <a:ext cx="2564103" cy="762000"/>
              <a:chOff x="6068857" y="3631289"/>
              <a:chExt cx="2564103" cy="762000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D49FDEC0-D94C-4A1E-8808-055BD39AC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3079" y="3701583"/>
                <a:ext cx="549881" cy="618065"/>
              </a:xfrm>
              <a:prstGeom prst="rect">
                <a:avLst/>
              </a:prstGeom>
            </p:spPr>
          </p:pic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8212BC0E-0DBA-4999-A937-7F595FD1C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857" y="3631289"/>
                <a:ext cx="2095500" cy="762000"/>
              </a:xfrm>
              <a:prstGeom prst="rect">
                <a:avLst/>
              </a:prstGeom>
            </p:spPr>
          </p:pic>
        </p:grp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124AE8-B707-48BC-9B7F-3886D07B3087}"/>
                </a:ext>
              </a:extLst>
            </p:cNvPr>
            <p:cNvSpPr txBox="1"/>
            <p:nvPr/>
          </p:nvSpPr>
          <p:spPr>
            <a:xfrm>
              <a:off x="7136412" y="3520891"/>
              <a:ext cx="1123737" cy="39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Runtime</a:t>
              </a:r>
              <a:endParaRPr lang="de-LU" sz="1100" b="1" dirty="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5913BA0-9AF1-4F27-8E55-5B5383ED9464}"/>
                </a:ext>
              </a:extLst>
            </p:cNvPr>
            <p:cNvSpPr/>
            <p:nvPr/>
          </p:nvSpPr>
          <p:spPr>
            <a:xfrm>
              <a:off x="6378858" y="2780928"/>
              <a:ext cx="2585630" cy="1130567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0F34CB7-E648-456E-B932-6B1F666D7B32}"/>
              </a:ext>
            </a:extLst>
          </p:cNvPr>
          <p:cNvGrpSpPr/>
          <p:nvPr/>
        </p:nvGrpSpPr>
        <p:grpSpPr>
          <a:xfrm>
            <a:off x="3056083" y="3755397"/>
            <a:ext cx="1751944" cy="718486"/>
            <a:chOff x="6321574" y="4041192"/>
            <a:chExt cx="2642914" cy="1083880"/>
          </a:xfrm>
          <a:noFill/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0DCE03A5-7435-425B-B7C1-8B9C9D1A12A4}"/>
                </a:ext>
              </a:extLst>
            </p:cNvPr>
            <p:cNvGrpSpPr/>
            <p:nvPr/>
          </p:nvGrpSpPr>
          <p:grpSpPr>
            <a:xfrm>
              <a:off x="6321574" y="4041192"/>
              <a:ext cx="2564103" cy="762000"/>
              <a:chOff x="6068857" y="3631289"/>
              <a:chExt cx="2564103" cy="762000"/>
            </a:xfrm>
            <a:grpFill/>
          </p:grpSpPr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C224A891-72D2-4F50-BD9C-DDF568897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3079" y="3701583"/>
                <a:ext cx="549881" cy="618065"/>
              </a:xfrm>
              <a:prstGeom prst="rect">
                <a:avLst/>
              </a:prstGeom>
              <a:grpFill/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BB0F0372-38A4-4D71-A72A-84CDF6241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857" y="3631289"/>
                <a:ext cx="2095500" cy="762000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F4F81BD-9333-40E1-841C-9F63CBCEAD70}"/>
                </a:ext>
              </a:extLst>
            </p:cNvPr>
            <p:cNvSpPr txBox="1"/>
            <p:nvPr/>
          </p:nvSpPr>
          <p:spPr>
            <a:xfrm>
              <a:off x="7024007" y="4730417"/>
              <a:ext cx="1294235" cy="3946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Generator</a:t>
              </a:r>
              <a:endParaRPr lang="de-LU" sz="1100" b="1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375747F-667D-4DAE-BBA1-06B2FF5B2CA2}"/>
                </a:ext>
              </a:extLst>
            </p:cNvPr>
            <p:cNvSpPr/>
            <p:nvPr/>
          </p:nvSpPr>
          <p:spPr>
            <a:xfrm>
              <a:off x="6378858" y="4041193"/>
              <a:ext cx="2585630" cy="1058558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C8D48A2C-8BC9-4D5E-A980-B6B4D4613F04}"/>
              </a:ext>
            </a:extLst>
          </p:cNvPr>
          <p:cNvGrpSpPr/>
          <p:nvPr/>
        </p:nvGrpSpPr>
        <p:grpSpPr>
          <a:xfrm>
            <a:off x="6036695" y="5085184"/>
            <a:ext cx="1039054" cy="473353"/>
            <a:chOff x="100668" y="2325552"/>
            <a:chExt cx="1672661" cy="762000"/>
          </a:xfrm>
        </p:grpSpPr>
        <p:pic>
          <p:nvPicPr>
            <p:cNvPr id="25" name="Grafik 24" descr="Papier">
              <a:extLst>
                <a:ext uri="{FF2B5EF4-FFF2-40B4-BE49-F238E27FC236}">
                  <a16:creationId xmlns:a16="http://schemas.microsoft.com/office/drawing/2014/main" id="{5BFFD954-7DFB-4FBD-8A45-8DD2A25BA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0668" y="2331313"/>
              <a:ext cx="702837" cy="702837"/>
            </a:xfrm>
            <a:prstGeom prst="rect">
              <a:avLst/>
            </a:prstGeom>
          </p:spPr>
        </p:pic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A911E8DD-6838-4132-88E5-D5659A1F0338}"/>
                </a:ext>
              </a:extLst>
            </p:cNvPr>
            <p:cNvSpPr txBox="1"/>
            <p:nvPr/>
          </p:nvSpPr>
          <p:spPr>
            <a:xfrm>
              <a:off x="678157" y="2514561"/>
              <a:ext cx="7393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Makefile</a:t>
              </a:r>
              <a:endParaRPr lang="de-LU" sz="1100" b="1" dirty="0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BA54FFA-60AB-4092-AC89-980A18DACE51}"/>
                </a:ext>
              </a:extLst>
            </p:cNvPr>
            <p:cNvSpPr/>
            <p:nvPr/>
          </p:nvSpPr>
          <p:spPr>
            <a:xfrm>
              <a:off x="100668" y="2325552"/>
              <a:ext cx="1672661" cy="762000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 dirty="0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7372958-2F5B-4F0F-9E02-EA18A084F48F}"/>
              </a:ext>
            </a:extLst>
          </p:cNvPr>
          <p:cNvGrpSpPr/>
          <p:nvPr/>
        </p:nvGrpSpPr>
        <p:grpSpPr>
          <a:xfrm>
            <a:off x="5987817" y="1679018"/>
            <a:ext cx="1136810" cy="475852"/>
            <a:chOff x="139446" y="1453948"/>
            <a:chExt cx="1698367" cy="755659"/>
          </a:xfrm>
        </p:grpSpPr>
        <p:pic>
          <p:nvPicPr>
            <p:cNvPr id="28" name="Grafik 27" descr="Papier">
              <a:extLst>
                <a:ext uri="{FF2B5EF4-FFF2-40B4-BE49-F238E27FC236}">
                  <a16:creationId xmlns:a16="http://schemas.microsoft.com/office/drawing/2014/main" id="{D6A2CFAC-4BB1-4D82-97C0-02D0556FA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446" y="1470077"/>
              <a:ext cx="702837" cy="702837"/>
            </a:xfrm>
            <a:prstGeom prst="rect">
              <a:avLst/>
            </a:prstGeom>
          </p:spPr>
        </p:pic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34F91194-B7B4-4DAA-A753-5AC3572511B6}"/>
                </a:ext>
              </a:extLst>
            </p:cNvPr>
            <p:cNvSpPr txBox="1"/>
            <p:nvPr/>
          </p:nvSpPr>
          <p:spPr>
            <a:xfrm>
              <a:off x="697385" y="1620300"/>
              <a:ext cx="1140428" cy="415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pom.xml</a:t>
              </a:r>
              <a:endParaRPr lang="de-LU" sz="1100" b="1" dirty="0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5E50F370-2FAC-4FC6-AE4B-D9D825F79849}"/>
                </a:ext>
              </a:extLst>
            </p:cNvPr>
            <p:cNvSpPr/>
            <p:nvPr/>
          </p:nvSpPr>
          <p:spPr>
            <a:xfrm>
              <a:off x="158682" y="1453948"/>
              <a:ext cx="1672661" cy="75565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pic>
        <p:nvPicPr>
          <p:cNvPr id="54" name="Grafik 53">
            <a:extLst>
              <a:ext uri="{FF2B5EF4-FFF2-40B4-BE49-F238E27FC236}">
                <a16:creationId xmlns:a16="http://schemas.microsoft.com/office/drawing/2014/main" id="{D21476E8-86F0-4109-932A-34BF50E8C8B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695" y="6065048"/>
            <a:ext cx="554365" cy="5543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A26B4E5-A6A6-49A1-A47F-A02D8F667688}"/>
              </a:ext>
            </a:extLst>
          </p:cNvPr>
          <p:cNvCxnSpPr/>
          <p:nvPr/>
        </p:nvCxnSpPr>
        <p:spPr>
          <a:xfrm>
            <a:off x="5508104" y="1280946"/>
            <a:ext cx="0" cy="55770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70C5321F-7FB7-40BD-8CB3-894F0087580D}"/>
              </a:ext>
            </a:extLst>
          </p:cNvPr>
          <p:cNvCxnSpPr/>
          <p:nvPr/>
        </p:nvCxnSpPr>
        <p:spPr>
          <a:xfrm>
            <a:off x="2411760" y="1268760"/>
            <a:ext cx="0" cy="55770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476D0EF-2AB8-4294-A6AA-717B9E74CFC0}"/>
              </a:ext>
            </a:extLst>
          </p:cNvPr>
          <p:cNvGrpSpPr/>
          <p:nvPr/>
        </p:nvGrpSpPr>
        <p:grpSpPr>
          <a:xfrm>
            <a:off x="6038293" y="3879909"/>
            <a:ext cx="1688553" cy="830632"/>
            <a:chOff x="2820060" y="1628800"/>
            <a:chExt cx="2049343" cy="100811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B40DFBAB-A8C1-4149-8141-77ECBBCDB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49" y="1713529"/>
              <a:ext cx="746264" cy="83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4FA6DCC8-DC01-4218-BDF4-1A135972BF17}"/>
                </a:ext>
              </a:extLst>
            </p:cNvPr>
            <p:cNvSpPr txBox="1"/>
            <p:nvPr/>
          </p:nvSpPr>
          <p:spPr>
            <a:xfrm>
              <a:off x="3761407" y="1958633"/>
              <a:ext cx="1004275" cy="317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Gluecode</a:t>
              </a:r>
              <a:endParaRPr lang="de-LU" sz="1100" b="1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80A38EE-BF2C-4191-9CB1-7DC6B494CE97}"/>
                </a:ext>
              </a:extLst>
            </p:cNvPr>
            <p:cNvSpPr/>
            <p:nvPr/>
          </p:nvSpPr>
          <p:spPr>
            <a:xfrm>
              <a:off x="2820060" y="1628800"/>
              <a:ext cx="2049343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C980773-AFF3-4E84-B855-DC20BED088FF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051720" y="4333804"/>
            <a:ext cx="1076966" cy="716742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F63A0C1-9DC1-4042-A088-CD745F0CB3C3}"/>
              </a:ext>
            </a:extLst>
          </p:cNvPr>
          <p:cNvCxnSpPr>
            <a:cxnSpLocks/>
          </p:cNvCxnSpPr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1F2AD8C-00D9-4827-B80E-E4ACF1C0831D}"/>
              </a:ext>
            </a:extLst>
          </p:cNvPr>
          <p:cNvCxnSpPr>
            <a:cxnSpLocks/>
            <a:stCxn id="30" idx="3"/>
            <a:endCxn id="12" idx="1"/>
          </p:cNvCxnSpPr>
          <p:nvPr/>
        </p:nvCxnSpPr>
        <p:spPr>
          <a:xfrm flipV="1">
            <a:off x="2034390" y="5314915"/>
            <a:ext cx="1076079" cy="361551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983180E-D309-4C00-B366-A9F7197B2344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823521" y="4295225"/>
            <a:ext cx="1214772" cy="758093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80FA9CC-FB11-4FC4-A1C2-DCE2C0AF7B9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808027" y="5261150"/>
            <a:ext cx="1228668" cy="60711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6B5F6CF6-AB95-4942-9277-30E4608B6054}"/>
              </a:ext>
            </a:extLst>
          </p:cNvPr>
          <p:cNvCxnSpPr>
            <a:cxnSpLocks/>
          </p:cNvCxnSpPr>
          <p:nvPr/>
        </p:nvCxnSpPr>
        <p:spPr>
          <a:xfrm>
            <a:off x="3779912" y="2129796"/>
            <a:ext cx="0" cy="38232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6C74513-F3EC-4827-93F7-30ED1F25A66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3949978" y="3322436"/>
            <a:ext cx="1064" cy="43296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37C2BD53-5AFE-4688-86FB-2980383D9027}"/>
              </a:ext>
            </a:extLst>
          </p:cNvPr>
          <p:cNvCxnSpPr>
            <a:cxnSpLocks/>
            <a:stCxn id="44" idx="2"/>
            <a:endCxn id="26" idx="0"/>
          </p:cNvCxnSpPr>
          <p:nvPr/>
        </p:nvCxnSpPr>
        <p:spPr>
          <a:xfrm>
            <a:off x="3951042" y="4457098"/>
            <a:ext cx="3703" cy="4361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30034A9E-2ABB-4451-9F2E-9592F12B5C6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3952294" y="5433114"/>
            <a:ext cx="2451" cy="43846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519724CD-167F-4501-9EBD-28089637C517}"/>
              </a:ext>
            </a:extLst>
          </p:cNvPr>
          <p:cNvSpPr txBox="1"/>
          <p:nvPr/>
        </p:nvSpPr>
        <p:spPr>
          <a:xfrm>
            <a:off x="0" y="1258178"/>
            <a:ext cx="241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System-</a:t>
            </a:r>
            <a:r>
              <a:rPr lang="de-DE" b="1" dirty="0" err="1"/>
              <a:t>Provided</a:t>
            </a:r>
            <a:endParaRPr lang="de-LU" b="1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3A4FEF9-2AF4-4471-80BB-E37878456A7C}"/>
              </a:ext>
            </a:extLst>
          </p:cNvPr>
          <p:cNvSpPr txBox="1"/>
          <p:nvPr/>
        </p:nvSpPr>
        <p:spPr>
          <a:xfrm>
            <a:off x="5508102" y="1259468"/>
            <a:ext cx="3635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Developer-</a:t>
            </a:r>
            <a:r>
              <a:rPr lang="de-DE" b="1" dirty="0" err="1"/>
              <a:t>Provided</a:t>
            </a:r>
            <a:endParaRPr lang="de-LU" b="1" dirty="0"/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C0294C-40A3-4EFB-B279-AF9231AA3F3E}"/>
              </a:ext>
            </a:extLst>
          </p:cNvPr>
          <p:cNvCxnSpPr>
            <a:stCxn id="51" idx="1"/>
            <a:endCxn id="10" idx="3"/>
          </p:cNvCxnSpPr>
          <p:nvPr/>
        </p:nvCxnSpPr>
        <p:spPr>
          <a:xfrm flipH="1" flipV="1">
            <a:off x="4808027" y="1912760"/>
            <a:ext cx="1192666" cy="418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5FE7629D-D72B-47F5-B6DE-D1E1C3758B24}"/>
              </a:ext>
            </a:extLst>
          </p:cNvPr>
          <p:cNvCxnSpPr>
            <a:stCxn id="22" idx="3"/>
            <a:endCxn id="54" idx="1"/>
          </p:cNvCxnSpPr>
          <p:nvPr/>
        </p:nvCxnSpPr>
        <p:spPr>
          <a:xfrm flipV="1">
            <a:off x="4796570" y="6342231"/>
            <a:ext cx="1240125" cy="214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C1EB2E27-AFA1-4694-9C2A-C271AD710AA2}"/>
              </a:ext>
            </a:extLst>
          </p:cNvPr>
          <p:cNvSpPr txBox="1"/>
          <p:nvPr/>
        </p:nvSpPr>
        <p:spPr>
          <a:xfrm>
            <a:off x="2411760" y="1265962"/>
            <a:ext cx="309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Process</a:t>
            </a:r>
            <a:endParaRPr lang="de-LU" b="1" dirty="0"/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0B491D59-8469-4A68-9A92-9B0D18A006D1}"/>
              </a:ext>
            </a:extLst>
          </p:cNvPr>
          <p:cNvSpPr txBox="1"/>
          <p:nvPr/>
        </p:nvSpPr>
        <p:spPr>
          <a:xfrm>
            <a:off x="3839715" y="2095417"/>
            <a:ext cx="1716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Calls </a:t>
            </a:r>
            <a:r>
              <a:rPr lang="de-DE" sz="1100" dirty="0" err="1"/>
              <a:t>MontiCore</a:t>
            </a:r>
            <a:endParaRPr lang="de-DE" sz="1100" dirty="0"/>
          </a:p>
          <a:p>
            <a:r>
              <a:rPr lang="de-DE" sz="1100" dirty="0" err="1"/>
              <a:t>Replaces</a:t>
            </a:r>
            <a:r>
              <a:rPr lang="de-DE" sz="1100" dirty="0"/>
              <a:t> Java </a:t>
            </a:r>
            <a:r>
              <a:rPr lang="de-DE" sz="1100" dirty="0" err="1"/>
              <a:t>with</a:t>
            </a:r>
            <a:r>
              <a:rPr lang="de-DE" sz="1100" dirty="0"/>
              <a:t> C++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280567B5-94E9-4697-8EE4-36DE49323033}"/>
              </a:ext>
            </a:extLst>
          </p:cNvPr>
          <p:cNvSpPr txBox="1"/>
          <p:nvPr/>
        </p:nvSpPr>
        <p:spPr>
          <a:xfrm>
            <a:off x="3968823" y="3404760"/>
            <a:ext cx="10759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Generates .g4</a:t>
            </a:r>
            <a:endParaRPr lang="de-LU" sz="1100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994983E9-7B59-4151-B27E-6A3F50B1FE46}"/>
              </a:ext>
            </a:extLst>
          </p:cNvPr>
          <p:cNvSpPr txBox="1"/>
          <p:nvPr/>
        </p:nvSpPr>
        <p:spPr>
          <a:xfrm>
            <a:off x="3968823" y="4520160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Generates Parser</a:t>
            </a:r>
            <a:endParaRPr lang="de-LU" sz="11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B811451-8290-47AE-8781-969B26DAB607}"/>
              </a:ext>
            </a:extLst>
          </p:cNvPr>
          <p:cNvSpPr txBox="1"/>
          <p:nvPr/>
        </p:nvSpPr>
        <p:spPr>
          <a:xfrm>
            <a:off x="3983664" y="5434095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Generates</a:t>
            </a:r>
          </a:p>
          <a:p>
            <a:r>
              <a:rPr lang="de-DE" sz="1100" dirty="0" err="1"/>
              <a:t>WebAssembly</a:t>
            </a:r>
            <a:endParaRPr lang="de-LU" sz="11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F915605B-63D3-44CC-8F82-60F277D3EE1F}"/>
              </a:ext>
            </a:extLst>
          </p:cNvPr>
          <p:cNvSpPr txBox="1"/>
          <p:nvPr/>
        </p:nvSpPr>
        <p:spPr>
          <a:xfrm>
            <a:off x="4793749" y="6297371"/>
            <a:ext cx="711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Included</a:t>
            </a:r>
            <a:r>
              <a:rPr lang="de-DE" sz="1100" dirty="0"/>
              <a:t> in Plugin</a:t>
            </a:r>
            <a:endParaRPr lang="de-LU" sz="11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73B8A194-D6B5-43C6-81DA-23CAB1ECF0FE}"/>
              </a:ext>
            </a:extLst>
          </p:cNvPr>
          <p:cNvSpPr txBox="1"/>
          <p:nvPr/>
        </p:nvSpPr>
        <p:spPr>
          <a:xfrm>
            <a:off x="6579537" y="6309039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Plugin</a:t>
            </a:r>
            <a:endParaRPr lang="de-LU" sz="1100" dirty="0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9FA899FD-5FE9-4732-8693-63627394043A}"/>
              </a:ext>
            </a:extLst>
          </p:cNvPr>
          <p:cNvCxnSpPr>
            <a:stCxn id="54" idx="3"/>
            <a:endCxn id="15" idx="1"/>
          </p:cNvCxnSpPr>
          <p:nvPr/>
        </p:nvCxnSpPr>
        <p:spPr>
          <a:xfrm>
            <a:off x="6591060" y="6342231"/>
            <a:ext cx="672949" cy="35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F5400D19-5765-4829-89B0-1B4ED1556363}"/>
              </a:ext>
            </a:extLst>
          </p:cNvPr>
          <p:cNvCxnSpPr>
            <a:stCxn id="10" idx="1"/>
            <a:endCxn id="44" idx="1"/>
          </p:cNvCxnSpPr>
          <p:nvPr/>
        </p:nvCxnSpPr>
        <p:spPr>
          <a:xfrm rot="10800000" flipH="1" flipV="1">
            <a:off x="3091928" y="1912760"/>
            <a:ext cx="2127" cy="2193488"/>
          </a:xfrm>
          <a:prstGeom prst="bentConnector3">
            <a:avLst>
              <a:gd name="adj1" fmla="val -13559991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126">
            <a:extLst>
              <a:ext uri="{FF2B5EF4-FFF2-40B4-BE49-F238E27FC236}">
                <a16:creationId xmlns:a16="http://schemas.microsoft.com/office/drawing/2014/main" id="{C5F846B5-D4F2-4BB2-86AD-B80980A39ACC}"/>
              </a:ext>
            </a:extLst>
          </p:cNvPr>
          <p:cNvSpPr txBox="1"/>
          <p:nvPr/>
        </p:nvSpPr>
        <p:spPr>
          <a:xfrm rot="5400000">
            <a:off x="1965990" y="2891397"/>
            <a:ext cx="1907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Calls </a:t>
            </a:r>
            <a:r>
              <a:rPr lang="de-DE" sz="1100" dirty="0" err="1"/>
              <a:t>AntLR</a:t>
            </a:r>
            <a:r>
              <a:rPr lang="de-DE" sz="1100" dirty="0"/>
              <a:t> C++ Generator</a:t>
            </a:r>
            <a:endParaRPr lang="de-LU" sz="1100" dirty="0"/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12CAB942-317A-4131-8D86-A551FEF6DDCA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7744826" y="4065818"/>
            <a:ext cx="150267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45849EE3-799D-4390-8453-9AAD444022D9}"/>
              </a:ext>
            </a:extLst>
          </p:cNvPr>
          <p:cNvSpPr txBox="1"/>
          <p:nvPr/>
        </p:nvSpPr>
        <p:spPr>
          <a:xfrm>
            <a:off x="7895093" y="3935013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Syntax Validation</a:t>
            </a:r>
            <a:endParaRPr lang="de-LU" sz="1100" u="sng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584B1567-6F1A-456D-B023-D69C59AEA442}"/>
              </a:ext>
            </a:extLst>
          </p:cNvPr>
          <p:cNvSpPr txBox="1"/>
          <p:nvPr/>
        </p:nvSpPr>
        <p:spPr>
          <a:xfrm>
            <a:off x="7901345" y="4318763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Outline</a:t>
            </a:r>
            <a:endParaRPr lang="de-LU" sz="1100" u="sng" dirty="0"/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64EA4864-9A2E-477C-88CB-1B41AC3F6998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7726846" y="4449568"/>
            <a:ext cx="174499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CF6DF509-B94D-4574-B809-75C44AB787CD}"/>
              </a:ext>
            </a:extLst>
          </p:cNvPr>
          <p:cNvSpPr txBox="1"/>
          <p:nvPr/>
        </p:nvSpPr>
        <p:spPr>
          <a:xfrm>
            <a:off x="7172800" y="5525364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Syntax </a:t>
            </a:r>
            <a:r>
              <a:rPr lang="de-DE" sz="1100" u="sng" dirty="0" err="1"/>
              <a:t>Highlighting</a:t>
            </a:r>
            <a:endParaRPr lang="de-LU" sz="1100" u="sng" dirty="0"/>
          </a:p>
        </p:txBody>
      </p: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088091E-D464-4D4E-86A3-519593BE4B7E}"/>
              </a:ext>
            </a:extLst>
          </p:cNvPr>
          <p:cNvCxnSpPr>
            <a:cxnSpLocks/>
          </p:cNvCxnSpPr>
          <p:nvPr/>
        </p:nvCxnSpPr>
        <p:spPr>
          <a:xfrm flipV="1">
            <a:off x="6624180" y="5713273"/>
            <a:ext cx="639827" cy="35177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15F5D7C3-114C-41EA-9F9D-5922C84EBB7F}"/>
              </a:ext>
            </a:extLst>
          </p:cNvPr>
          <p:cNvCxnSpPr>
            <a:cxnSpLocks/>
            <a:stCxn id="10" idx="1"/>
            <a:endCxn id="26" idx="1"/>
          </p:cNvCxnSpPr>
          <p:nvPr/>
        </p:nvCxnSpPr>
        <p:spPr>
          <a:xfrm rot="10800000" flipH="1" flipV="1">
            <a:off x="3091929" y="1912760"/>
            <a:ext cx="18540" cy="3250442"/>
          </a:xfrm>
          <a:prstGeom prst="bentConnector3">
            <a:avLst>
              <a:gd name="adj1" fmla="val -2200982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feld 163">
            <a:extLst>
              <a:ext uri="{FF2B5EF4-FFF2-40B4-BE49-F238E27FC236}">
                <a16:creationId xmlns:a16="http://schemas.microsoft.com/office/drawing/2014/main" id="{7D1C69DE-DA2F-46F7-8F24-E7C8F4FD8EB4}"/>
              </a:ext>
            </a:extLst>
          </p:cNvPr>
          <p:cNvSpPr txBox="1"/>
          <p:nvPr/>
        </p:nvSpPr>
        <p:spPr>
          <a:xfrm rot="5400000">
            <a:off x="1769815" y="3370799"/>
            <a:ext cx="16514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Runs Docker Container</a:t>
            </a:r>
            <a:endParaRPr lang="de-LU" sz="1100" dirty="0"/>
          </a:p>
        </p:txBody>
      </p: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F938B6A1-CCD5-47F2-91A1-381F23AB1265}"/>
              </a:ext>
            </a:extLst>
          </p:cNvPr>
          <p:cNvGrpSpPr/>
          <p:nvPr/>
        </p:nvGrpSpPr>
        <p:grpSpPr>
          <a:xfrm>
            <a:off x="6000693" y="2676544"/>
            <a:ext cx="1503897" cy="475852"/>
            <a:chOff x="139446" y="1453948"/>
            <a:chExt cx="2246787" cy="755659"/>
          </a:xfrm>
        </p:grpSpPr>
        <p:pic>
          <p:nvPicPr>
            <p:cNvPr id="168" name="Grafik 167" descr="Papier">
              <a:extLst>
                <a:ext uri="{FF2B5EF4-FFF2-40B4-BE49-F238E27FC236}">
                  <a16:creationId xmlns:a16="http://schemas.microsoft.com/office/drawing/2014/main" id="{50F31EB1-8D59-428A-A102-435075823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39446" y="1470077"/>
              <a:ext cx="702837" cy="702837"/>
            </a:xfrm>
            <a:prstGeom prst="rect">
              <a:avLst/>
            </a:prstGeom>
          </p:spPr>
        </p:pic>
        <p:sp>
          <p:nvSpPr>
            <p:cNvPr id="169" name="Textfeld 168">
              <a:extLst>
                <a:ext uri="{FF2B5EF4-FFF2-40B4-BE49-F238E27FC236}">
                  <a16:creationId xmlns:a16="http://schemas.microsoft.com/office/drawing/2014/main" id="{17804157-54A8-4C20-8D4D-EE3345905D8C}"/>
                </a:ext>
              </a:extLst>
            </p:cNvPr>
            <p:cNvSpPr txBox="1"/>
            <p:nvPr/>
          </p:nvSpPr>
          <p:spPr>
            <a:xfrm>
              <a:off x="697385" y="1620300"/>
              <a:ext cx="1688848" cy="415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Grammar.mc4</a:t>
              </a:r>
              <a:endParaRPr lang="de-LU" sz="1100" b="1" dirty="0"/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A422A2C2-7C7B-47BD-8140-42994DC393F5}"/>
                </a:ext>
              </a:extLst>
            </p:cNvPr>
            <p:cNvSpPr/>
            <p:nvPr/>
          </p:nvSpPr>
          <p:spPr>
            <a:xfrm>
              <a:off x="158682" y="1453948"/>
              <a:ext cx="2227551" cy="75565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1F2EC488-C376-4764-8EA5-71373904C799}"/>
              </a:ext>
            </a:extLst>
          </p:cNvPr>
          <p:cNvCxnSpPr>
            <a:cxnSpLocks/>
            <a:stCxn id="170" idx="1"/>
            <a:endCxn id="8" idx="3"/>
          </p:cNvCxnSpPr>
          <p:nvPr/>
        </p:nvCxnSpPr>
        <p:spPr>
          <a:xfrm flipH="1">
            <a:off x="4802121" y="2914470"/>
            <a:ext cx="1211448" cy="280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6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EF55C-C6FB-4BA0-981D-8205093D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 Integration (Future State)</a:t>
            </a:r>
            <a:endParaRPr lang="de-LU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1196EA-F40C-4709-966E-64D48A621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05" y="1916832"/>
            <a:ext cx="1704286" cy="8103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D04AD1A-89D8-42E8-8352-0DD21DAA9B0E}"/>
              </a:ext>
            </a:extLst>
          </p:cNvPr>
          <p:cNvGrpSpPr/>
          <p:nvPr/>
        </p:nvGrpSpPr>
        <p:grpSpPr>
          <a:xfrm>
            <a:off x="7092280" y="6048450"/>
            <a:ext cx="1713971" cy="612364"/>
            <a:chOff x="6470712" y="5661248"/>
            <a:chExt cx="1612368" cy="576064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FBE7BB44-7703-41AD-9FD5-33A364A5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0713" y="5733256"/>
              <a:ext cx="1612367" cy="415443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4302994-7AB3-47B8-94E2-AD0950491880}"/>
                </a:ext>
              </a:extLst>
            </p:cNvPr>
            <p:cNvSpPr/>
            <p:nvPr/>
          </p:nvSpPr>
          <p:spPr>
            <a:xfrm>
              <a:off x="6470712" y="5661248"/>
              <a:ext cx="1612367" cy="576064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C5468AD-E78B-48E5-BB06-A6D7EB5C8E93}"/>
              </a:ext>
            </a:extLst>
          </p:cNvPr>
          <p:cNvGrpSpPr/>
          <p:nvPr/>
        </p:nvGrpSpPr>
        <p:grpSpPr>
          <a:xfrm>
            <a:off x="2828188" y="5636333"/>
            <a:ext cx="1688552" cy="945589"/>
            <a:chOff x="7020272" y="3140968"/>
            <a:chExt cx="1800200" cy="100811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60C26DE-FA06-431E-BCC3-2950B9853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2766" y="3197684"/>
              <a:ext cx="1612367" cy="835451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E35E98D-49CC-4628-B25B-14819876DBA9}"/>
                </a:ext>
              </a:extLst>
            </p:cNvPr>
            <p:cNvSpPr/>
            <p:nvPr/>
          </p:nvSpPr>
          <p:spPr>
            <a:xfrm>
              <a:off x="7020272" y="3140968"/>
              <a:ext cx="1800200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4441481-E7C7-47E3-9896-E06D55257708}"/>
              </a:ext>
            </a:extLst>
          </p:cNvPr>
          <p:cNvGrpSpPr/>
          <p:nvPr/>
        </p:nvGrpSpPr>
        <p:grpSpPr>
          <a:xfrm>
            <a:off x="2627784" y="4199746"/>
            <a:ext cx="2067931" cy="738547"/>
            <a:chOff x="2907614" y="4795030"/>
            <a:chExt cx="2067931" cy="73854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2E345B5-6CAB-4848-BCE7-FA5984517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614" y="4795030"/>
              <a:ext cx="2067931" cy="738547"/>
            </a:xfrm>
            <a:prstGeom prst="rect">
              <a:avLst/>
            </a:prstGeom>
            <a:ln w="15875">
              <a:noFill/>
            </a:ln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BA3C20-B57D-4EE6-83C3-9D1ED5CA31EF}"/>
                </a:ext>
              </a:extLst>
            </p:cNvPr>
            <p:cNvSpPr/>
            <p:nvPr/>
          </p:nvSpPr>
          <p:spPr>
            <a:xfrm>
              <a:off x="3110469" y="4893289"/>
              <a:ext cx="1688552" cy="539825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758D185-CDAA-4C60-8A9C-BCD4F92E733D}"/>
              </a:ext>
            </a:extLst>
          </p:cNvPr>
          <p:cNvGrpSpPr/>
          <p:nvPr/>
        </p:nvGrpSpPr>
        <p:grpSpPr>
          <a:xfrm>
            <a:off x="345837" y="4974632"/>
            <a:ext cx="1688553" cy="830632"/>
            <a:chOff x="2820060" y="1628800"/>
            <a:chExt cx="2049343" cy="1008112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B6C6838-B425-40B1-A642-5961DC5E6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49" y="1713529"/>
              <a:ext cx="746264" cy="83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41824EF-EBF0-4639-AFA4-E02957AF5C5C}"/>
                </a:ext>
              </a:extLst>
            </p:cNvPr>
            <p:cNvSpPr txBox="1"/>
            <p:nvPr/>
          </p:nvSpPr>
          <p:spPr>
            <a:xfrm>
              <a:off x="3761407" y="1958633"/>
              <a:ext cx="908944" cy="317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Runtime</a:t>
              </a:r>
              <a:endParaRPr lang="de-LU" sz="1100" b="1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7238F0A-0E20-4E12-AD1A-53561B8AA287}"/>
                </a:ext>
              </a:extLst>
            </p:cNvPr>
            <p:cNvSpPr/>
            <p:nvPr/>
          </p:nvSpPr>
          <p:spPr>
            <a:xfrm>
              <a:off x="2820060" y="1628800"/>
              <a:ext cx="2049343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65FA6C7-F1BD-43AF-ACBE-8DE5DDE183FF}"/>
              </a:ext>
            </a:extLst>
          </p:cNvPr>
          <p:cNvGrpSpPr/>
          <p:nvPr/>
        </p:nvGrpSpPr>
        <p:grpSpPr>
          <a:xfrm>
            <a:off x="303990" y="3670549"/>
            <a:ext cx="1747730" cy="754764"/>
            <a:chOff x="6342070" y="2780928"/>
            <a:chExt cx="2622418" cy="1132502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76B97994-4CBC-409C-AFA3-F7D8EB4CB276}"/>
                </a:ext>
              </a:extLst>
            </p:cNvPr>
            <p:cNvGrpSpPr/>
            <p:nvPr/>
          </p:nvGrpSpPr>
          <p:grpSpPr>
            <a:xfrm>
              <a:off x="6342070" y="2836648"/>
              <a:ext cx="2564103" cy="762000"/>
              <a:chOff x="6068857" y="3631289"/>
              <a:chExt cx="2564103" cy="762000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D49FDEC0-D94C-4A1E-8808-055BD39AC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3079" y="3701583"/>
                <a:ext cx="549881" cy="618065"/>
              </a:xfrm>
              <a:prstGeom prst="rect">
                <a:avLst/>
              </a:prstGeom>
            </p:spPr>
          </p:pic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8212BC0E-0DBA-4999-A937-7F595FD1C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857" y="3631289"/>
                <a:ext cx="2095500" cy="762000"/>
              </a:xfrm>
              <a:prstGeom prst="rect">
                <a:avLst/>
              </a:prstGeom>
            </p:spPr>
          </p:pic>
        </p:grp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124AE8-B707-48BC-9B7F-3886D07B3087}"/>
                </a:ext>
              </a:extLst>
            </p:cNvPr>
            <p:cNvSpPr txBox="1"/>
            <p:nvPr/>
          </p:nvSpPr>
          <p:spPr>
            <a:xfrm>
              <a:off x="7136412" y="3520891"/>
              <a:ext cx="1123737" cy="39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Runtime</a:t>
              </a:r>
              <a:endParaRPr lang="de-LU" sz="1100" b="1" dirty="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5913BA0-9AF1-4F27-8E55-5B5383ED9464}"/>
                </a:ext>
              </a:extLst>
            </p:cNvPr>
            <p:cNvSpPr/>
            <p:nvPr/>
          </p:nvSpPr>
          <p:spPr>
            <a:xfrm>
              <a:off x="6378858" y="2780928"/>
              <a:ext cx="2585630" cy="1130567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0F34CB7-E648-456E-B932-6B1F666D7B32}"/>
              </a:ext>
            </a:extLst>
          </p:cNvPr>
          <p:cNvGrpSpPr/>
          <p:nvPr/>
        </p:nvGrpSpPr>
        <p:grpSpPr>
          <a:xfrm>
            <a:off x="2776253" y="3160113"/>
            <a:ext cx="1751944" cy="718486"/>
            <a:chOff x="6321574" y="4041192"/>
            <a:chExt cx="2642914" cy="1083880"/>
          </a:xfrm>
          <a:noFill/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0DCE03A5-7435-425B-B7C1-8B9C9D1A12A4}"/>
                </a:ext>
              </a:extLst>
            </p:cNvPr>
            <p:cNvGrpSpPr/>
            <p:nvPr/>
          </p:nvGrpSpPr>
          <p:grpSpPr>
            <a:xfrm>
              <a:off x="6321574" y="4041192"/>
              <a:ext cx="2564103" cy="762000"/>
              <a:chOff x="6068857" y="3631289"/>
              <a:chExt cx="2564103" cy="762000"/>
            </a:xfrm>
            <a:grpFill/>
          </p:grpSpPr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C224A891-72D2-4F50-BD9C-DDF568897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3079" y="3701583"/>
                <a:ext cx="549881" cy="618065"/>
              </a:xfrm>
              <a:prstGeom prst="rect">
                <a:avLst/>
              </a:prstGeom>
              <a:grpFill/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BB0F0372-38A4-4D71-A72A-84CDF6241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857" y="3631289"/>
                <a:ext cx="2095500" cy="762000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F4F81BD-9333-40E1-841C-9F63CBCEAD70}"/>
                </a:ext>
              </a:extLst>
            </p:cNvPr>
            <p:cNvSpPr txBox="1"/>
            <p:nvPr/>
          </p:nvSpPr>
          <p:spPr>
            <a:xfrm>
              <a:off x="7024007" y="4730417"/>
              <a:ext cx="1294235" cy="3946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Generator</a:t>
              </a:r>
              <a:endParaRPr lang="de-LU" sz="1100" b="1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375747F-667D-4DAE-BBA1-06B2FF5B2CA2}"/>
                </a:ext>
              </a:extLst>
            </p:cNvPr>
            <p:cNvSpPr/>
            <p:nvPr/>
          </p:nvSpPr>
          <p:spPr>
            <a:xfrm>
              <a:off x="6378858" y="4041193"/>
              <a:ext cx="2585630" cy="1058558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pic>
        <p:nvPicPr>
          <p:cNvPr id="54" name="Grafik 53">
            <a:extLst>
              <a:ext uri="{FF2B5EF4-FFF2-40B4-BE49-F238E27FC236}">
                <a16:creationId xmlns:a16="http://schemas.microsoft.com/office/drawing/2014/main" id="{D21476E8-86F0-4109-932A-34BF50E8C8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16" y="6065048"/>
            <a:ext cx="554365" cy="5543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A26B4E5-A6A6-49A1-A47F-A02D8F667688}"/>
              </a:ext>
            </a:extLst>
          </p:cNvPr>
          <p:cNvCxnSpPr/>
          <p:nvPr/>
        </p:nvCxnSpPr>
        <p:spPr>
          <a:xfrm>
            <a:off x="6732240" y="1280946"/>
            <a:ext cx="0" cy="55770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70C5321F-7FB7-40BD-8CB3-894F0087580D}"/>
              </a:ext>
            </a:extLst>
          </p:cNvPr>
          <p:cNvCxnSpPr/>
          <p:nvPr/>
        </p:nvCxnSpPr>
        <p:spPr>
          <a:xfrm>
            <a:off x="2411760" y="1268760"/>
            <a:ext cx="0" cy="55770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8476D0EF-2AB8-4294-A6AA-717B9E74CFC0}"/>
              </a:ext>
            </a:extLst>
          </p:cNvPr>
          <p:cNvGrpSpPr/>
          <p:nvPr/>
        </p:nvGrpSpPr>
        <p:grpSpPr>
          <a:xfrm>
            <a:off x="7117604" y="4398932"/>
            <a:ext cx="1688553" cy="830632"/>
            <a:chOff x="2820060" y="1628800"/>
            <a:chExt cx="2049343" cy="1008112"/>
          </a:xfrm>
        </p:grpSpPr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B40DFBAB-A8C1-4149-8141-77ECBBCDB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49" y="1713529"/>
              <a:ext cx="746264" cy="83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4FA6DCC8-DC01-4218-BDF4-1A135972BF17}"/>
                </a:ext>
              </a:extLst>
            </p:cNvPr>
            <p:cNvSpPr txBox="1"/>
            <p:nvPr/>
          </p:nvSpPr>
          <p:spPr>
            <a:xfrm>
              <a:off x="3761407" y="1958633"/>
              <a:ext cx="1004275" cy="317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Gluecode</a:t>
              </a:r>
              <a:endParaRPr lang="de-LU" sz="1100" b="1" dirty="0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80A38EE-BF2C-4191-9CB1-7DC6B494CE97}"/>
                </a:ext>
              </a:extLst>
            </p:cNvPr>
            <p:cNvSpPr/>
            <p:nvPr/>
          </p:nvSpPr>
          <p:spPr>
            <a:xfrm>
              <a:off x="2820060" y="1628800"/>
              <a:ext cx="2049343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F63A0C1-9DC1-4042-A088-CD745F0CB3C3}"/>
              </a:ext>
            </a:extLst>
          </p:cNvPr>
          <p:cNvCxnSpPr>
            <a:cxnSpLocks/>
          </p:cNvCxnSpPr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983180E-D309-4C00-B366-A9F7197B2344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4528197" y="4801502"/>
            <a:ext cx="2589407" cy="12746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6C74513-F3EC-4827-93F7-30ED1F25A66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3670148" y="2727152"/>
            <a:ext cx="1064" cy="43296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37C2BD53-5AFE-4688-86FB-2980383D9027}"/>
              </a:ext>
            </a:extLst>
          </p:cNvPr>
          <p:cNvCxnSpPr>
            <a:cxnSpLocks/>
            <a:stCxn id="44" idx="2"/>
            <a:endCxn id="26" idx="0"/>
          </p:cNvCxnSpPr>
          <p:nvPr/>
        </p:nvCxnSpPr>
        <p:spPr>
          <a:xfrm>
            <a:off x="3671212" y="3861814"/>
            <a:ext cx="3703" cy="4361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30034A9E-2ABB-4451-9F2E-9592F12B5C6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3672464" y="4837830"/>
            <a:ext cx="2451" cy="798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519724CD-167F-4501-9EBD-28089637C517}"/>
              </a:ext>
            </a:extLst>
          </p:cNvPr>
          <p:cNvSpPr txBox="1"/>
          <p:nvPr/>
        </p:nvSpPr>
        <p:spPr>
          <a:xfrm>
            <a:off x="0" y="1258178"/>
            <a:ext cx="241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System-</a:t>
            </a:r>
            <a:r>
              <a:rPr lang="de-DE" b="1" dirty="0" err="1"/>
              <a:t>Provided</a:t>
            </a:r>
            <a:endParaRPr lang="de-LU" b="1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3A4FEF9-2AF4-4471-80BB-E37878456A7C}"/>
              </a:ext>
            </a:extLst>
          </p:cNvPr>
          <p:cNvSpPr txBox="1"/>
          <p:nvPr/>
        </p:nvSpPr>
        <p:spPr>
          <a:xfrm>
            <a:off x="6745944" y="1259468"/>
            <a:ext cx="239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Developer-</a:t>
            </a:r>
            <a:r>
              <a:rPr lang="de-DE" b="1" dirty="0" err="1"/>
              <a:t>Provided</a:t>
            </a:r>
            <a:endParaRPr lang="de-LU" b="1" dirty="0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5FE7629D-D72B-47F5-B6DE-D1E1C3758B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516740" y="6326658"/>
            <a:ext cx="1083676" cy="1557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C1EB2E27-AFA1-4694-9C2A-C271AD710AA2}"/>
              </a:ext>
            </a:extLst>
          </p:cNvPr>
          <p:cNvSpPr txBox="1"/>
          <p:nvPr/>
        </p:nvSpPr>
        <p:spPr>
          <a:xfrm>
            <a:off x="2411759" y="1265962"/>
            <a:ext cx="432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Process</a:t>
            </a:r>
            <a:endParaRPr lang="de-LU" b="1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280567B5-94E9-4697-8EE4-36DE49323033}"/>
              </a:ext>
            </a:extLst>
          </p:cNvPr>
          <p:cNvSpPr txBox="1"/>
          <p:nvPr/>
        </p:nvSpPr>
        <p:spPr>
          <a:xfrm>
            <a:off x="3688993" y="2809476"/>
            <a:ext cx="10759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Generates .g4</a:t>
            </a:r>
            <a:endParaRPr lang="de-LU" sz="1100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994983E9-7B59-4151-B27E-6A3F50B1FE46}"/>
              </a:ext>
            </a:extLst>
          </p:cNvPr>
          <p:cNvSpPr txBox="1"/>
          <p:nvPr/>
        </p:nvSpPr>
        <p:spPr>
          <a:xfrm>
            <a:off x="3688993" y="3924876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Generates Parser</a:t>
            </a:r>
            <a:endParaRPr lang="de-LU" sz="11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B811451-8290-47AE-8781-969B26DAB607}"/>
              </a:ext>
            </a:extLst>
          </p:cNvPr>
          <p:cNvSpPr txBox="1"/>
          <p:nvPr/>
        </p:nvSpPr>
        <p:spPr>
          <a:xfrm>
            <a:off x="3703834" y="5198851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Generates</a:t>
            </a:r>
          </a:p>
          <a:p>
            <a:r>
              <a:rPr lang="de-DE" sz="1100" dirty="0" err="1"/>
              <a:t>WebAssembly</a:t>
            </a:r>
            <a:endParaRPr lang="de-LU" sz="11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F915605B-63D3-44CC-8F82-60F277D3EE1F}"/>
              </a:ext>
            </a:extLst>
          </p:cNvPr>
          <p:cNvSpPr txBox="1"/>
          <p:nvPr/>
        </p:nvSpPr>
        <p:spPr>
          <a:xfrm>
            <a:off x="4654763" y="5734240"/>
            <a:ext cx="711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Included</a:t>
            </a:r>
            <a:r>
              <a:rPr lang="de-DE" sz="1100" dirty="0"/>
              <a:t> in Plugin</a:t>
            </a:r>
            <a:endParaRPr lang="de-LU" sz="11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73B8A194-D6B5-43C6-81DA-23CAB1ECF0FE}"/>
              </a:ext>
            </a:extLst>
          </p:cNvPr>
          <p:cNvSpPr txBox="1"/>
          <p:nvPr/>
        </p:nvSpPr>
        <p:spPr>
          <a:xfrm>
            <a:off x="6167898" y="608062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Plugin</a:t>
            </a:r>
            <a:endParaRPr lang="de-LU" sz="1100" dirty="0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9FA899FD-5FE9-4732-8693-63627394043A}"/>
              </a:ext>
            </a:extLst>
          </p:cNvPr>
          <p:cNvCxnSpPr>
            <a:stCxn id="54" idx="3"/>
            <a:endCxn id="15" idx="1"/>
          </p:cNvCxnSpPr>
          <p:nvPr/>
        </p:nvCxnSpPr>
        <p:spPr>
          <a:xfrm>
            <a:off x="6154781" y="6342231"/>
            <a:ext cx="937500" cy="35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584B1567-6F1A-456D-B023-D69C59AEA442}"/>
              </a:ext>
            </a:extLst>
          </p:cNvPr>
          <p:cNvSpPr txBox="1"/>
          <p:nvPr/>
        </p:nvSpPr>
        <p:spPr>
          <a:xfrm>
            <a:off x="7651252" y="3933056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Outline</a:t>
            </a:r>
            <a:endParaRPr lang="de-LU" sz="1100" u="sng" dirty="0"/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64EA4864-9A2E-477C-88CB-1B41AC3F6998}"/>
              </a:ext>
            </a:extLst>
          </p:cNvPr>
          <p:cNvCxnSpPr>
            <a:cxnSpLocks/>
            <a:stCxn id="62" idx="0"/>
            <a:endCxn id="136" idx="2"/>
          </p:cNvCxnSpPr>
          <p:nvPr/>
        </p:nvCxnSpPr>
        <p:spPr>
          <a:xfrm flipV="1">
            <a:off x="7961881" y="4194666"/>
            <a:ext cx="5323" cy="20426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CF6DF509-B94D-4574-B809-75C44AB787CD}"/>
              </a:ext>
            </a:extLst>
          </p:cNvPr>
          <p:cNvSpPr txBox="1"/>
          <p:nvPr/>
        </p:nvSpPr>
        <p:spPr>
          <a:xfrm>
            <a:off x="5176198" y="5362069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Syntax </a:t>
            </a:r>
            <a:r>
              <a:rPr lang="de-DE" sz="1100" u="sng" dirty="0" err="1"/>
              <a:t>Highlighting</a:t>
            </a:r>
            <a:endParaRPr lang="de-LU" sz="1100" u="sng" dirty="0"/>
          </a:p>
        </p:txBody>
      </p: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088091E-D464-4D4E-86A3-519593BE4B7E}"/>
              </a:ext>
            </a:extLst>
          </p:cNvPr>
          <p:cNvCxnSpPr>
            <a:cxnSpLocks/>
            <a:stCxn id="54" idx="0"/>
            <a:endCxn id="140" idx="2"/>
          </p:cNvCxnSpPr>
          <p:nvPr/>
        </p:nvCxnSpPr>
        <p:spPr>
          <a:xfrm flipH="1" flipV="1">
            <a:off x="5873665" y="5623679"/>
            <a:ext cx="3934" cy="44136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DEECB9E-36B6-421F-A5AB-DF0996602021}"/>
              </a:ext>
            </a:extLst>
          </p:cNvPr>
          <p:cNvGrpSpPr/>
          <p:nvPr/>
        </p:nvGrpSpPr>
        <p:grpSpPr>
          <a:xfrm>
            <a:off x="7172559" y="2270892"/>
            <a:ext cx="1503897" cy="475852"/>
            <a:chOff x="139446" y="1453948"/>
            <a:chExt cx="2246787" cy="755659"/>
          </a:xfrm>
        </p:grpSpPr>
        <p:pic>
          <p:nvPicPr>
            <p:cNvPr id="79" name="Grafik 78" descr="Papier">
              <a:extLst>
                <a:ext uri="{FF2B5EF4-FFF2-40B4-BE49-F238E27FC236}">
                  <a16:creationId xmlns:a16="http://schemas.microsoft.com/office/drawing/2014/main" id="{AA1A8978-B427-4CFC-823E-48C2B365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9446" y="1470077"/>
              <a:ext cx="702837" cy="702837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BA7D737-10CD-4A6E-AB21-2D0CC15A7419}"/>
                </a:ext>
              </a:extLst>
            </p:cNvPr>
            <p:cNvSpPr txBox="1"/>
            <p:nvPr/>
          </p:nvSpPr>
          <p:spPr>
            <a:xfrm>
              <a:off x="697385" y="1620300"/>
              <a:ext cx="1688848" cy="415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Grammar.mc4</a:t>
              </a:r>
              <a:endParaRPr lang="de-LU" sz="1100" b="1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0005A68-93B0-41BD-ACFC-006D1B2ACC19}"/>
                </a:ext>
              </a:extLst>
            </p:cNvPr>
            <p:cNvSpPr/>
            <p:nvPr/>
          </p:nvSpPr>
          <p:spPr>
            <a:xfrm>
              <a:off x="158682" y="1453948"/>
              <a:ext cx="2227551" cy="75565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1F362C1-2CEC-432B-8C44-5DC71B889AB4}"/>
              </a:ext>
            </a:extLst>
          </p:cNvPr>
          <p:cNvCxnSpPr>
            <a:cxnSpLocks/>
            <a:stCxn id="81" idx="1"/>
            <a:endCxn id="8" idx="3"/>
          </p:cNvCxnSpPr>
          <p:nvPr/>
        </p:nvCxnSpPr>
        <p:spPr>
          <a:xfrm flipH="1" flipV="1">
            <a:off x="4522291" y="2321992"/>
            <a:ext cx="2663144" cy="1868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D09C765-C068-40AB-B22B-C0AF91678956}"/>
              </a:ext>
            </a:extLst>
          </p:cNvPr>
          <p:cNvGrpSpPr/>
          <p:nvPr/>
        </p:nvGrpSpPr>
        <p:grpSpPr>
          <a:xfrm>
            <a:off x="4956396" y="3909440"/>
            <a:ext cx="1688553" cy="830632"/>
            <a:chOff x="2820060" y="1628800"/>
            <a:chExt cx="2049343" cy="1008112"/>
          </a:xfrm>
        </p:grpSpPr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8B0AC523-B755-4E02-9E4D-A811DDE73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49" y="1713529"/>
              <a:ext cx="746264" cy="83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33F663AF-2321-42BC-B183-DCC69DBADD0D}"/>
                </a:ext>
              </a:extLst>
            </p:cNvPr>
            <p:cNvSpPr txBox="1"/>
            <p:nvPr/>
          </p:nvSpPr>
          <p:spPr>
            <a:xfrm>
              <a:off x="3761407" y="1958633"/>
              <a:ext cx="1070423" cy="317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Generated</a:t>
              </a:r>
              <a:endParaRPr lang="de-LU" sz="1100" b="1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FA04B382-A9B8-49FB-BE4E-D50A34D8CD53}"/>
                </a:ext>
              </a:extLst>
            </p:cNvPr>
            <p:cNvSpPr/>
            <p:nvPr/>
          </p:nvSpPr>
          <p:spPr>
            <a:xfrm>
              <a:off x="2820060" y="1628800"/>
              <a:ext cx="2049343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8C1F4332-50CE-4DD3-A969-2EEBA640D028}"/>
              </a:ext>
            </a:extLst>
          </p:cNvPr>
          <p:cNvSpPr txBox="1"/>
          <p:nvPr/>
        </p:nvSpPr>
        <p:spPr>
          <a:xfrm>
            <a:off x="5158247" y="3284984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Syntax Validation</a:t>
            </a:r>
            <a:endParaRPr lang="de-LU" sz="1100" u="sng" dirty="0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20EE6CF7-B179-43DD-9910-8D78A2624A1B}"/>
              </a:ext>
            </a:extLst>
          </p:cNvPr>
          <p:cNvCxnSpPr>
            <a:cxnSpLocks/>
            <a:stCxn id="96" idx="0"/>
            <a:endCxn id="98" idx="2"/>
          </p:cNvCxnSpPr>
          <p:nvPr/>
        </p:nvCxnSpPr>
        <p:spPr>
          <a:xfrm flipH="1" flipV="1">
            <a:off x="5796403" y="3546594"/>
            <a:ext cx="4270" cy="36284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CD2EFD84-311F-4E4B-A888-93F9C19A6C75}"/>
              </a:ext>
            </a:extLst>
          </p:cNvPr>
          <p:cNvCxnSpPr>
            <a:cxnSpLocks/>
          </p:cNvCxnSpPr>
          <p:nvPr/>
        </p:nvCxnSpPr>
        <p:spPr>
          <a:xfrm flipH="1" flipV="1">
            <a:off x="4528197" y="4453314"/>
            <a:ext cx="428200" cy="11322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93F21BB8-359C-4AC0-BBAC-4D82458FAC92}"/>
              </a:ext>
            </a:extLst>
          </p:cNvPr>
          <p:cNvSpPr txBox="1"/>
          <p:nvPr/>
        </p:nvSpPr>
        <p:spPr>
          <a:xfrm>
            <a:off x="5455662" y="16814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Generator</a:t>
            </a:r>
            <a:endParaRPr lang="de-LU" dirty="0">
              <a:solidFill>
                <a:srgbClr val="FF0000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65C9402-CF5C-4FF1-B038-66343ED2A054}"/>
              </a:ext>
            </a:extLst>
          </p:cNvPr>
          <p:cNvSpPr/>
          <p:nvPr/>
        </p:nvSpPr>
        <p:spPr>
          <a:xfrm>
            <a:off x="2465715" y="1675641"/>
            <a:ext cx="4223795" cy="5145006"/>
          </a:xfrm>
          <a:prstGeom prst="rect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LU" dirty="0"/>
          </a:p>
        </p:txBody>
      </p: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957C3420-D2B1-4189-895E-B8E4CE0328C7}"/>
              </a:ext>
            </a:extLst>
          </p:cNvPr>
          <p:cNvCxnSpPr>
            <a:cxnSpLocks/>
          </p:cNvCxnSpPr>
          <p:nvPr/>
        </p:nvCxnSpPr>
        <p:spPr>
          <a:xfrm>
            <a:off x="2051720" y="4031856"/>
            <a:ext cx="762506" cy="565474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09BD3A8C-F945-4817-9CAF-764479D3140E}"/>
              </a:ext>
            </a:extLst>
          </p:cNvPr>
          <p:cNvCxnSpPr>
            <a:cxnSpLocks/>
          </p:cNvCxnSpPr>
          <p:nvPr/>
        </p:nvCxnSpPr>
        <p:spPr>
          <a:xfrm flipV="1">
            <a:off x="2034390" y="4799283"/>
            <a:ext cx="793798" cy="575235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3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EF55C-C6FB-4BA0-981D-8205093D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Language Integration (Further in </a:t>
            </a:r>
            <a:r>
              <a:rPr lang="de-DE" dirty="0" err="1"/>
              <a:t>the</a:t>
            </a:r>
            <a:r>
              <a:rPr lang="de-DE" dirty="0"/>
              <a:t> Future State)</a:t>
            </a:r>
            <a:endParaRPr lang="de-LU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1196EA-F40C-4709-966E-64D48A621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05" y="1916832"/>
            <a:ext cx="1704286" cy="8103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D04AD1A-89D8-42E8-8352-0DD21DAA9B0E}"/>
              </a:ext>
            </a:extLst>
          </p:cNvPr>
          <p:cNvGrpSpPr/>
          <p:nvPr/>
        </p:nvGrpSpPr>
        <p:grpSpPr>
          <a:xfrm>
            <a:off x="7092280" y="6048450"/>
            <a:ext cx="1713971" cy="612364"/>
            <a:chOff x="6470712" y="5661248"/>
            <a:chExt cx="1612368" cy="576064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FBE7BB44-7703-41AD-9FD5-33A364A5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0713" y="5733256"/>
              <a:ext cx="1612367" cy="415443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4302994-7AB3-47B8-94E2-AD0950491880}"/>
                </a:ext>
              </a:extLst>
            </p:cNvPr>
            <p:cNvSpPr/>
            <p:nvPr/>
          </p:nvSpPr>
          <p:spPr>
            <a:xfrm>
              <a:off x="6470712" y="5661248"/>
              <a:ext cx="1612367" cy="576064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C5468AD-E78B-48E5-BB06-A6D7EB5C8E93}"/>
              </a:ext>
            </a:extLst>
          </p:cNvPr>
          <p:cNvGrpSpPr/>
          <p:nvPr/>
        </p:nvGrpSpPr>
        <p:grpSpPr>
          <a:xfrm>
            <a:off x="2828188" y="5636333"/>
            <a:ext cx="1688552" cy="945589"/>
            <a:chOff x="7020272" y="3140968"/>
            <a:chExt cx="1800200" cy="100811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60C26DE-FA06-431E-BCC3-2950B9853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2766" y="3197684"/>
              <a:ext cx="1612367" cy="835451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E35E98D-49CC-4628-B25B-14819876DBA9}"/>
                </a:ext>
              </a:extLst>
            </p:cNvPr>
            <p:cNvSpPr/>
            <p:nvPr/>
          </p:nvSpPr>
          <p:spPr>
            <a:xfrm>
              <a:off x="7020272" y="3140968"/>
              <a:ext cx="1800200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4441481-E7C7-47E3-9896-E06D55257708}"/>
              </a:ext>
            </a:extLst>
          </p:cNvPr>
          <p:cNvGrpSpPr/>
          <p:nvPr/>
        </p:nvGrpSpPr>
        <p:grpSpPr>
          <a:xfrm>
            <a:off x="2627784" y="4199746"/>
            <a:ext cx="2067931" cy="738547"/>
            <a:chOff x="2907614" y="4795030"/>
            <a:chExt cx="2067931" cy="73854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2E345B5-6CAB-4848-BCE7-FA5984517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614" y="4795030"/>
              <a:ext cx="2067931" cy="738547"/>
            </a:xfrm>
            <a:prstGeom prst="rect">
              <a:avLst/>
            </a:prstGeom>
            <a:ln w="15875">
              <a:noFill/>
            </a:ln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BA3C20-B57D-4EE6-83C3-9D1ED5CA31EF}"/>
                </a:ext>
              </a:extLst>
            </p:cNvPr>
            <p:cNvSpPr/>
            <p:nvPr/>
          </p:nvSpPr>
          <p:spPr>
            <a:xfrm>
              <a:off x="3110469" y="4893289"/>
              <a:ext cx="1688552" cy="539825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758D185-CDAA-4C60-8A9C-BCD4F92E733D}"/>
              </a:ext>
            </a:extLst>
          </p:cNvPr>
          <p:cNvGrpSpPr/>
          <p:nvPr/>
        </p:nvGrpSpPr>
        <p:grpSpPr>
          <a:xfrm>
            <a:off x="345837" y="4974632"/>
            <a:ext cx="1688553" cy="830632"/>
            <a:chOff x="2820060" y="1628800"/>
            <a:chExt cx="2049343" cy="1008112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B6C6838-B425-40B1-A642-5961DC5E6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49" y="1713529"/>
              <a:ext cx="746264" cy="83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41824EF-EBF0-4639-AFA4-E02957AF5C5C}"/>
                </a:ext>
              </a:extLst>
            </p:cNvPr>
            <p:cNvSpPr txBox="1"/>
            <p:nvPr/>
          </p:nvSpPr>
          <p:spPr>
            <a:xfrm>
              <a:off x="3761407" y="1958633"/>
              <a:ext cx="908944" cy="317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Runtime</a:t>
              </a:r>
              <a:endParaRPr lang="de-LU" sz="1100" b="1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7238F0A-0E20-4E12-AD1A-53561B8AA287}"/>
                </a:ext>
              </a:extLst>
            </p:cNvPr>
            <p:cNvSpPr/>
            <p:nvPr/>
          </p:nvSpPr>
          <p:spPr>
            <a:xfrm>
              <a:off x="2820060" y="1628800"/>
              <a:ext cx="2049343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65FA6C7-F1BD-43AF-ACBE-8DE5DDE183FF}"/>
              </a:ext>
            </a:extLst>
          </p:cNvPr>
          <p:cNvGrpSpPr/>
          <p:nvPr/>
        </p:nvGrpSpPr>
        <p:grpSpPr>
          <a:xfrm>
            <a:off x="303990" y="3670549"/>
            <a:ext cx="1747730" cy="754764"/>
            <a:chOff x="6342070" y="2780928"/>
            <a:chExt cx="2622418" cy="1132502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76B97994-4CBC-409C-AFA3-F7D8EB4CB276}"/>
                </a:ext>
              </a:extLst>
            </p:cNvPr>
            <p:cNvGrpSpPr/>
            <p:nvPr/>
          </p:nvGrpSpPr>
          <p:grpSpPr>
            <a:xfrm>
              <a:off x="6342070" y="2836648"/>
              <a:ext cx="2564103" cy="762000"/>
              <a:chOff x="6068857" y="3631289"/>
              <a:chExt cx="2564103" cy="762000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D49FDEC0-D94C-4A1E-8808-055BD39AC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3079" y="3701583"/>
                <a:ext cx="549881" cy="618065"/>
              </a:xfrm>
              <a:prstGeom prst="rect">
                <a:avLst/>
              </a:prstGeom>
            </p:spPr>
          </p:pic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8212BC0E-0DBA-4999-A937-7F595FD1C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857" y="3631289"/>
                <a:ext cx="2095500" cy="762000"/>
              </a:xfrm>
              <a:prstGeom prst="rect">
                <a:avLst/>
              </a:prstGeom>
            </p:spPr>
          </p:pic>
        </p:grp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124AE8-B707-48BC-9B7F-3886D07B3087}"/>
                </a:ext>
              </a:extLst>
            </p:cNvPr>
            <p:cNvSpPr txBox="1"/>
            <p:nvPr/>
          </p:nvSpPr>
          <p:spPr>
            <a:xfrm>
              <a:off x="7136412" y="3520891"/>
              <a:ext cx="1123737" cy="39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Runtime</a:t>
              </a:r>
              <a:endParaRPr lang="de-LU" sz="1100" b="1" dirty="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5913BA0-9AF1-4F27-8E55-5B5383ED9464}"/>
                </a:ext>
              </a:extLst>
            </p:cNvPr>
            <p:cNvSpPr/>
            <p:nvPr/>
          </p:nvSpPr>
          <p:spPr>
            <a:xfrm>
              <a:off x="6378858" y="2780928"/>
              <a:ext cx="2585630" cy="1130567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0F34CB7-E648-456E-B932-6B1F666D7B32}"/>
              </a:ext>
            </a:extLst>
          </p:cNvPr>
          <p:cNvGrpSpPr/>
          <p:nvPr/>
        </p:nvGrpSpPr>
        <p:grpSpPr>
          <a:xfrm>
            <a:off x="2776253" y="3160113"/>
            <a:ext cx="1751944" cy="718486"/>
            <a:chOff x="6321574" y="4041192"/>
            <a:chExt cx="2642914" cy="1083880"/>
          </a:xfrm>
          <a:noFill/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0DCE03A5-7435-425B-B7C1-8B9C9D1A12A4}"/>
                </a:ext>
              </a:extLst>
            </p:cNvPr>
            <p:cNvGrpSpPr/>
            <p:nvPr/>
          </p:nvGrpSpPr>
          <p:grpSpPr>
            <a:xfrm>
              <a:off x="6321574" y="4041192"/>
              <a:ext cx="2564103" cy="762000"/>
              <a:chOff x="6068857" y="3631289"/>
              <a:chExt cx="2564103" cy="762000"/>
            </a:xfrm>
            <a:grpFill/>
          </p:grpSpPr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C224A891-72D2-4F50-BD9C-DDF568897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3079" y="3701583"/>
                <a:ext cx="549881" cy="618065"/>
              </a:xfrm>
              <a:prstGeom prst="rect">
                <a:avLst/>
              </a:prstGeom>
              <a:grpFill/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BB0F0372-38A4-4D71-A72A-84CDF6241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857" y="3631289"/>
                <a:ext cx="2095500" cy="762000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F4F81BD-9333-40E1-841C-9F63CBCEAD70}"/>
                </a:ext>
              </a:extLst>
            </p:cNvPr>
            <p:cNvSpPr txBox="1"/>
            <p:nvPr/>
          </p:nvSpPr>
          <p:spPr>
            <a:xfrm>
              <a:off x="7024007" y="4730417"/>
              <a:ext cx="1294235" cy="3946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Generator</a:t>
              </a:r>
              <a:endParaRPr lang="de-LU" sz="1100" b="1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375747F-667D-4DAE-BBA1-06B2FF5B2CA2}"/>
                </a:ext>
              </a:extLst>
            </p:cNvPr>
            <p:cNvSpPr/>
            <p:nvPr/>
          </p:nvSpPr>
          <p:spPr>
            <a:xfrm>
              <a:off x="6378858" y="4041193"/>
              <a:ext cx="2585630" cy="1058558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pic>
        <p:nvPicPr>
          <p:cNvPr id="54" name="Grafik 53">
            <a:extLst>
              <a:ext uri="{FF2B5EF4-FFF2-40B4-BE49-F238E27FC236}">
                <a16:creationId xmlns:a16="http://schemas.microsoft.com/office/drawing/2014/main" id="{D21476E8-86F0-4109-932A-34BF50E8C8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16" y="6065048"/>
            <a:ext cx="554365" cy="5543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A26B4E5-A6A6-49A1-A47F-A02D8F667688}"/>
              </a:ext>
            </a:extLst>
          </p:cNvPr>
          <p:cNvCxnSpPr/>
          <p:nvPr/>
        </p:nvCxnSpPr>
        <p:spPr>
          <a:xfrm>
            <a:off x="6732240" y="1280946"/>
            <a:ext cx="0" cy="55770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70C5321F-7FB7-40BD-8CB3-894F0087580D}"/>
              </a:ext>
            </a:extLst>
          </p:cNvPr>
          <p:cNvCxnSpPr/>
          <p:nvPr/>
        </p:nvCxnSpPr>
        <p:spPr>
          <a:xfrm>
            <a:off x="2411760" y="1268760"/>
            <a:ext cx="0" cy="55770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C980773-AFF3-4E84-B855-DC20BED088FF}"/>
              </a:ext>
            </a:extLst>
          </p:cNvPr>
          <p:cNvCxnSpPr>
            <a:cxnSpLocks/>
          </p:cNvCxnSpPr>
          <p:nvPr/>
        </p:nvCxnSpPr>
        <p:spPr>
          <a:xfrm>
            <a:off x="2051720" y="4031856"/>
            <a:ext cx="762506" cy="565474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F63A0C1-9DC1-4042-A088-CD745F0CB3C3}"/>
              </a:ext>
            </a:extLst>
          </p:cNvPr>
          <p:cNvCxnSpPr>
            <a:cxnSpLocks/>
          </p:cNvCxnSpPr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1F2AD8C-00D9-4827-B80E-E4ACF1C0831D}"/>
              </a:ext>
            </a:extLst>
          </p:cNvPr>
          <p:cNvCxnSpPr>
            <a:cxnSpLocks/>
          </p:cNvCxnSpPr>
          <p:nvPr/>
        </p:nvCxnSpPr>
        <p:spPr>
          <a:xfrm flipV="1">
            <a:off x="2034390" y="4799283"/>
            <a:ext cx="793798" cy="575235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6C74513-F3EC-4827-93F7-30ED1F25A66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3670148" y="2727152"/>
            <a:ext cx="1064" cy="43296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37C2BD53-5AFE-4688-86FB-2980383D9027}"/>
              </a:ext>
            </a:extLst>
          </p:cNvPr>
          <p:cNvCxnSpPr>
            <a:cxnSpLocks/>
            <a:stCxn id="44" idx="2"/>
            <a:endCxn id="26" idx="0"/>
          </p:cNvCxnSpPr>
          <p:nvPr/>
        </p:nvCxnSpPr>
        <p:spPr>
          <a:xfrm>
            <a:off x="3671212" y="3861814"/>
            <a:ext cx="3703" cy="4361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30034A9E-2ABB-4451-9F2E-9592F12B5C6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3672464" y="4837830"/>
            <a:ext cx="2451" cy="798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519724CD-167F-4501-9EBD-28089637C517}"/>
              </a:ext>
            </a:extLst>
          </p:cNvPr>
          <p:cNvSpPr txBox="1"/>
          <p:nvPr/>
        </p:nvSpPr>
        <p:spPr>
          <a:xfrm>
            <a:off x="0" y="1258178"/>
            <a:ext cx="241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System-</a:t>
            </a:r>
            <a:r>
              <a:rPr lang="de-DE" b="1" dirty="0" err="1"/>
              <a:t>Provided</a:t>
            </a:r>
            <a:endParaRPr lang="de-LU" b="1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3A4FEF9-2AF4-4471-80BB-E37878456A7C}"/>
              </a:ext>
            </a:extLst>
          </p:cNvPr>
          <p:cNvSpPr txBox="1"/>
          <p:nvPr/>
        </p:nvSpPr>
        <p:spPr>
          <a:xfrm>
            <a:off x="6745944" y="1259468"/>
            <a:ext cx="239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Developer-</a:t>
            </a:r>
            <a:r>
              <a:rPr lang="de-DE" b="1" dirty="0" err="1"/>
              <a:t>Provided</a:t>
            </a:r>
            <a:endParaRPr lang="de-LU" b="1" dirty="0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5FE7629D-D72B-47F5-B6DE-D1E1C3758B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516740" y="6326658"/>
            <a:ext cx="1083676" cy="1557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C1EB2E27-AFA1-4694-9C2A-C271AD710AA2}"/>
              </a:ext>
            </a:extLst>
          </p:cNvPr>
          <p:cNvSpPr txBox="1"/>
          <p:nvPr/>
        </p:nvSpPr>
        <p:spPr>
          <a:xfrm>
            <a:off x="2411759" y="1265962"/>
            <a:ext cx="432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Process</a:t>
            </a:r>
            <a:endParaRPr lang="de-LU" b="1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280567B5-94E9-4697-8EE4-36DE49323033}"/>
              </a:ext>
            </a:extLst>
          </p:cNvPr>
          <p:cNvSpPr txBox="1"/>
          <p:nvPr/>
        </p:nvSpPr>
        <p:spPr>
          <a:xfrm>
            <a:off x="3688993" y="2809476"/>
            <a:ext cx="10759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Generates .g4</a:t>
            </a:r>
            <a:endParaRPr lang="de-LU" sz="1100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994983E9-7B59-4151-B27E-6A3F50B1FE46}"/>
              </a:ext>
            </a:extLst>
          </p:cNvPr>
          <p:cNvSpPr txBox="1"/>
          <p:nvPr/>
        </p:nvSpPr>
        <p:spPr>
          <a:xfrm>
            <a:off x="3688403" y="3968364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Generates Parser</a:t>
            </a:r>
            <a:endParaRPr lang="de-LU" sz="11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B811451-8290-47AE-8781-969B26DAB607}"/>
              </a:ext>
            </a:extLst>
          </p:cNvPr>
          <p:cNvSpPr txBox="1"/>
          <p:nvPr/>
        </p:nvSpPr>
        <p:spPr>
          <a:xfrm>
            <a:off x="3670148" y="5040380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Generates</a:t>
            </a:r>
          </a:p>
          <a:p>
            <a:r>
              <a:rPr lang="de-DE" sz="1100" dirty="0" err="1"/>
              <a:t>WebAssembly</a:t>
            </a:r>
            <a:endParaRPr lang="de-LU" sz="11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F915605B-63D3-44CC-8F82-60F277D3EE1F}"/>
              </a:ext>
            </a:extLst>
          </p:cNvPr>
          <p:cNvSpPr txBox="1"/>
          <p:nvPr/>
        </p:nvSpPr>
        <p:spPr>
          <a:xfrm>
            <a:off x="4654763" y="5734240"/>
            <a:ext cx="711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Included</a:t>
            </a:r>
            <a:r>
              <a:rPr lang="de-DE" sz="1100" dirty="0"/>
              <a:t> in Plugin</a:t>
            </a:r>
            <a:endParaRPr lang="de-LU" sz="11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73B8A194-D6B5-43C6-81DA-23CAB1ECF0FE}"/>
              </a:ext>
            </a:extLst>
          </p:cNvPr>
          <p:cNvSpPr txBox="1"/>
          <p:nvPr/>
        </p:nvSpPr>
        <p:spPr>
          <a:xfrm>
            <a:off x="6167898" y="608062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Plugin</a:t>
            </a:r>
            <a:endParaRPr lang="de-LU" sz="1100" dirty="0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9FA899FD-5FE9-4732-8693-63627394043A}"/>
              </a:ext>
            </a:extLst>
          </p:cNvPr>
          <p:cNvCxnSpPr>
            <a:stCxn id="54" idx="3"/>
            <a:endCxn id="15" idx="1"/>
          </p:cNvCxnSpPr>
          <p:nvPr/>
        </p:nvCxnSpPr>
        <p:spPr>
          <a:xfrm>
            <a:off x="6154781" y="6342231"/>
            <a:ext cx="937500" cy="35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584B1567-6F1A-456D-B023-D69C59AEA442}"/>
              </a:ext>
            </a:extLst>
          </p:cNvPr>
          <p:cNvSpPr txBox="1"/>
          <p:nvPr/>
        </p:nvSpPr>
        <p:spPr>
          <a:xfrm>
            <a:off x="4876200" y="3429000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Outline</a:t>
            </a:r>
            <a:endParaRPr lang="de-LU" sz="1100" u="sng" dirty="0"/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64EA4864-9A2E-477C-88CB-1B41AC3F6998}"/>
              </a:ext>
            </a:extLst>
          </p:cNvPr>
          <p:cNvCxnSpPr>
            <a:cxnSpLocks/>
          </p:cNvCxnSpPr>
          <p:nvPr/>
        </p:nvCxnSpPr>
        <p:spPr>
          <a:xfrm flipV="1">
            <a:off x="5192152" y="3675180"/>
            <a:ext cx="0" cy="23426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CF6DF509-B94D-4574-B809-75C44AB787CD}"/>
              </a:ext>
            </a:extLst>
          </p:cNvPr>
          <p:cNvSpPr txBox="1"/>
          <p:nvPr/>
        </p:nvSpPr>
        <p:spPr>
          <a:xfrm>
            <a:off x="5176198" y="5362069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Syntax </a:t>
            </a:r>
            <a:r>
              <a:rPr lang="de-DE" sz="1100" u="sng" dirty="0" err="1"/>
              <a:t>Highlighting</a:t>
            </a:r>
            <a:endParaRPr lang="de-LU" sz="1100" u="sng" dirty="0"/>
          </a:p>
        </p:txBody>
      </p: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088091E-D464-4D4E-86A3-519593BE4B7E}"/>
              </a:ext>
            </a:extLst>
          </p:cNvPr>
          <p:cNvCxnSpPr>
            <a:cxnSpLocks/>
            <a:stCxn id="54" idx="0"/>
            <a:endCxn id="140" idx="2"/>
          </p:cNvCxnSpPr>
          <p:nvPr/>
        </p:nvCxnSpPr>
        <p:spPr>
          <a:xfrm flipH="1" flipV="1">
            <a:off x="5873665" y="5623679"/>
            <a:ext cx="3934" cy="44136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DEECB9E-36B6-421F-A5AB-DF0996602021}"/>
              </a:ext>
            </a:extLst>
          </p:cNvPr>
          <p:cNvGrpSpPr/>
          <p:nvPr/>
        </p:nvGrpSpPr>
        <p:grpSpPr>
          <a:xfrm>
            <a:off x="7172559" y="2270892"/>
            <a:ext cx="1503897" cy="475852"/>
            <a:chOff x="139446" y="1453948"/>
            <a:chExt cx="2246787" cy="755659"/>
          </a:xfrm>
        </p:grpSpPr>
        <p:pic>
          <p:nvPicPr>
            <p:cNvPr id="79" name="Grafik 78" descr="Papier">
              <a:extLst>
                <a:ext uri="{FF2B5EF4-FFF2-40B4-BE49-F238E27FC236}">
                  <a16:creationId xmlns:a16="http://schemas.microsoft.com/office/drawing/2014/main" id="{AA1A8978-B427-4CFC-823E-48C2B365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9446" y="1470077"/>
              <a:ext cx="702837" cy="702837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BA7D737-10CD-4A6E-AB21-2D0CC15A7419}"/>
                </a:ext>
              </a:extLst>
            </p:cNvPr>
            <p:cNvSpPr txBox="1"/>
            <p:nvPr/>
          </p:nvSpPr>
          <p:spPr>
            <a:xfrm>
              <a:off x="697385" y="1620300"/>
              <a:ext cx="1688848" cy="415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Grammar.mc4</a:t>
              </a:r>
              <a:endParaRPr lang="de-LU" sz="1100" b="1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0005A68-93B0-41BD-ACFC-006D1B2ACC19}"/>
                </a:ext>
              </a:extLst>
            </p:cNvPr>
            <p:cNvSpPr/>
            <p:nvPr/>
          </p:nvSpPr>
          <p:spPr>
            <a:xfrm>
              <a:off x="158682" y="1453948"/>
              <a:ext cx="2227551" cy="75565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1F362C1-2CEC-432B-8C44-5DC71B889AB4}"/>
              </a:ext>
            </a:extLst>
          </p:cNvPr>
          <p:cNvCxnSpPr>
            <a:cxnSpLocks/>
            <a:stCxn id="81" idx="1"/>
            <a:endCxn id="8" idx="3"/>
          </p:cNvCxnSpPr>
          <p:nvPr/>
        </p:nvCxnSpPr>
        <p:spPr>
          <a:xfrm flipH="1" flipV="1">
            <a:off x="4522291" y="2321992"/>
            <a:ext cx="2663144" cy="1868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D09C765-C068-40AB-B22B-C0AF91678956}"/>
              </a:ext>
            </a:extLst>
          </p:cNvPr>
          <p:cNvGrpSpPr/>
          <p:nvPr/>
        </p:nvGrpSpPr>
        <p:grpSpPr>
          <a:xfrm>
            <a:off x="4956396" y="3909440"/>
            <a:ext cx="1688553" cy="830632"/>
            <a:chOff x="2820060" y="1628800"/>
            <a:chExt cx="2049343" cy="1008112"/>
          </a:xfrm>
        </p:grpSpPr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8B0AC523-B755-4E02-9E4D-A811DDE73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49" y="1713529"/>
              <a:ext cx="746264" cy="83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33F663AF-2321-42BC-B183-DCC69DBADD0D}"/>
                </a:ext>
              </a:extLst>
            </p:cNvPr>
            <p:cNvSpPr txBox="1"/>
            <p:nvPr/>
          </p:nvSpPr>
          <p:spPr>
            <a:xfrm>
              <a:off x="3761407" y="1958633"/>
              <a:ext cx="1070423" cy="317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Generated</a:t>
              </a:r>
              <a:endParaRPr lang="de-LU" sz="1100" b="1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FA04B382-A9B8-49FB-BE4E-D50A34D8CD53}"/>
                </a:ext>
              </a:extLst>
            </p:cNvPr>
            <p:cNvSpPr/>
            <p:nvPr/>
          </p:nvSpPr>
          <p:spPr>
            <a:xfrm>
              <a:off x="2820060" y="1628800"/>
              <a:ext cx="2049343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8C1F4332-50CE-4DD3-A969-2EEBA640D028}"/>
              </a:ext>
            </a:extLst>
          </p:cNvPr>
          <p:cNvSpPr txBox="1"/>
          <p:nvPr/>
        </p:nvSpPr>
        <p:spPr>
          <a:xfrm>
            <a:off x="5383921" y="3284984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Syntax Validation</a:t>
            </a:r>
            <a:endParaRPr lang="de-LU" sz="1100" u="sng" dirty="0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20EE6CF7-B179-43DD-9910-8D78A2624A1B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6022077" y="3546594"/>
            <a:ext cx="4270" cy="36284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CD2EFD84-311F-4E4B-A888-93F9C19A6C75}"/>
              </a:ext>
            </a:extLst>
          </p:cNvPr>
          <p:cNvCxnSpPr>
            <a:cxnSpLocks/>
          </p:cNvCxnSpPr>
          <p:nvPr/>
        </p:nvCxnSpPr>
        <p:spPr>
          <a:xfrm flipH="1" flipV="1">
            <a:off x="4528197" y="4597330"/>
            <a:ext cx="428200" cy="11322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B7C18140-AEBB-493C-8F43-1138433D7088}"/>
              </a:ext>
            </a:extLst>
          </p:cNvPr>
          <p:cNvSpPr/>
          <p:nvPr/>
        </p:nvSpPr>
        <p:spPr>
          <a:xfrm>
            <a:off x="2465715" y="1675641"/>
            <a:ext cx="4223795" cy="5145006"/>
          </a:xfrm>
          <a:prstGeom prst="rect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LU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93F21BB8-359C-4AC0-BBAC-4D82458FAC92}"/>
              </a:ext>
            </a:extLst>
          </p:cNvPr>
          <p:cNvSpPr txBox="1"/>
          <p:nvPr/>
        </p:nvSpPr>
        <p:spPr>
          <a:xfrm>
            <a:off x="5455662" y="16814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Generator</a:t>
            </a:r>
            <a:endParaRPr lang="de-L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78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EF55C-C6FB-4BA0-981D-8205093D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Language Integration (</a:t>
            </a:r>
            <a:r>
              <a:rPr lang="de-DE" dirty="0" err="1"/>
              <a:t>Might</a:t>
            </a:r>
            <a:r>
              <a:rPr lang="de-DE" dirty="0"/>
              <a:t> Never Happen Final State)</a:t>
            </a:r>
            <a:endParaRPr lang="de-LU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1196EA-F40C-4709-966E-64D48A621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005" y="1916832"/>
            <a:ext cx="1704286" cy="8103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CD04AD1A-89D8-42E8-8352-0DD21DAA9B0E}"/>
              </a:ext>
            </a:extLst>
          </p:cNvPr>
          <p:cNvGrpSpPr/>
          <p:nvPr/>
        </p:nvGrpSpPr>
        <p:grpSpPr>
          <a:xfrm>
            <a:off x="7092280" y="6048450"/>
            <a:ext cx="1713971" cy="612364"/>
            <a:chOff x="6470712" y="5661248"/>
            <a:chExt cx="1612368" cy="576064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FBE7BB44-7703-41AD-9FD5-33A364A52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0713" y="5733256"/>
              <a:ext cx="1612367" cy="415443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B4302994-7AB3-47B8-94E2-AD0950491880}"/>
                </a:ext>
              </a:extLst>
            </p:cNvPr>
            <p:cNvSpPr/>
            <p:nvPr/>
          </p:nvSpPr>
          <p:spPr>
            <a:xfrm>
              <a:off x="6470712" y="5661248"/>
              <a:ext cx="1612367" cy="576064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C5468AD-E78B-48E5-BB06-A6D7EB5C8E93}"/>
              </a:ext>
            </a:extLst>
          </p:cNvPr>
          <p:cNvGrpSpPr/>
          <p:nvPr/>
        </p:nvGrpSpPr>
        <p:grpSpPr>
          <a:xfrm>
            <a:off x="2828188" y="5636333"/>
            <a:ext cx="1688552" cy="945589"/>
            <a:chOff x="7020272" y="3140968"/>
            <a:chExt cx="1800200" cy="1008112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60C26DE-FA06-431E-BCC3-2950B9853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02766" y="3197684"/>
              <a:ext cx="1612367" cy="835451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7E35E98D-49CC-4628-B25B-14819876DBA9}"/>
                </a:ext>
              </a:extLst>
            </p:cNvPr>
            <p:cNvSpPr/>
            <p:nvPr/>
          </p:nvSpPr>
          <p:spPr>
            <a:xfrm>
              <a:off x="7020272" y="3140968"/>
              <a:ext cx="1800200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4441481-E7C7-47E3-9896-E06D55257708}"/>
              </a:ext>
            </a:extLst>
          </p:cNvPr>
          <p:cNvGrpSpPr/>
          <p:nvPr/>
        </p:nvGrpSpPr>
        <p:grpSpPr>
          <a:xfrm>
            <a:off x="2627784" y="4199746"/>
            <a:ext cx="2067931" cy="738547"/>
            <a:chOff x="2907614" y="4795030"/>
            <a:chExt cx="2067931" cy="738547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52E345B5-6CAB-4848-BCE7-FA5984517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7614" y="4795030"/>
              <a:ext cx="2067931" cy="738547"/>
            </a:xfrm>
            <a:prstGeom prst="rect">
              <a:avLst/>
            </a:prstGeom>
            <a:ln w="15875">
              <a:noFill/>
            </a:ln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6BA3C20-B57D-4EE6-83C3-9D1ED5CA31EF}"/>
                </a:ext>
              </a:extLst>
            </p:cNvPr>
            <p:cNvSpPr/>
            <p:nvPr/>
          </p:nvSpPr>
          <p:spPr>
            <a:xfrm>
              <a:off x="3110469" y="4893289"/>
              <a:ext cx="1688552" cy="539825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758D185-CDAA-4C60-8A9C-BCD4F92E733D}"/>
              </a:ext>
            </a:extLst>
          </p:cNvPr>
          <p:cNvGrpSpPr/>
          <p:nvPr/>
        </p:nvGrpSpPr>
        <p:grpSpPr>
          <a:xfrm>
            <a:off x="345837" y="4974632"/>
            <a:ext cx="1688553" cy="830632"/>
            <a:chOff x="2820060" y="1628800"/>
            <a:chExt cx="2049343" cy="1008112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B6C6838-B425-40B1-A642-5961DC5E6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49" y="1713529"/>
              <a:ext cx="746264" cy="83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41824EF-EBF0-4639-AFA4-E02957AF5C5C}"/>
                </a:ext>
              </a:extLst>
            </p:cNvPr>
            <p:cNvSpPr txBox="1"/>
            <p:nvPr/>
          </p:nvSpPr>
          <p:spPr>
            <a:xfrm>
              <a:off x="3761407" y="1958633"/>
              <a:ext cx="908944" cy="317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Runtime</a:t>
              </a:r>
              <a:endParaRPr lang="de-LU" sz="1100" b="1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7238F0A-0E20-4E12-AD1A-53561B8AA287}"/>
                </a:ext>
              </a:extLst>
            </p:cNvPr>
            <p:cNvSpPr/>
            <p:nvPr/>
          </p:nvSpPr>
          <p:spPr>
            <a:xfrm>
              <a:off x="2820060" y="1628800"/>
              <a:ext cx="2049343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065FA6C7-F1BD-43AF-ACBE-8DE5DDE183FF}"/>
              </a:ext>
            </a:extLst>
          </p:cNvPr>
          <p:cNvGrpSpPr/>
          <p:nvPr/>
        </p:nvGrpSpPr>
        <p:grpSpPr>
          <a:xfrm>
            <a:off x="303990" y="3670549"/>
            <a:ext cx="1747730" cy="754764"/>
            <a:chOff x="6342070" y="2780928"/>
            <a:chExt cx="2622418" cy="1132502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76B97994-4CBC-409C-AFA3-F7D8EB4CB276}"/>
                </a:ext>
              </a:extLst>
            </p:cNvPr>
            <p:cNvGrpSpPr/>
            <p:nvPr/>
          </p:nvGrpSpPr>
          <p:grpSpPr>
            <a:xfrm>
              <a:off x="6342070" y="2836648"/>
              <a:ext cx="2564103" cy="762000"/>
              <a:chOff x="6068857" y="3631289"/>
              <a:chExt cx="2564103" cy="762000"/>
            </a:xfrm>
          </p:grpSpPr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D49FDEC0-D94C-4A1E-8808-055BD39AC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3079" y="3701583"/>
                <a:ext cx="549881" cy="618065"/>
              </a:xfrm>
              <a:prstGeom prst="rect">
                <a:avLst/>
              </a:prstGeom>
            </p:spPr>
          </p:pic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8212BC0E-0DBA-4999-A937-7F595FD1C9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857" y="3631289"/>
                <a:ext cx="2095500" cy="762000"/>
              </a:xfrm>
              <a:prstGeom prst="rect">
                <a:avLst/>
              </a:prstGeom>
            </p:spPr>
          </p:pic>
        </p:grp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2124AE8-B707-48BC-9B7F-3886D07B3087}"/>
                </a:ext>
              </a:extLst>
            </p:cNvPr>
            <p:cNvSpPr txBox="1"/>
            <p:nvPr/>
          </p:nvSpPr>
          <p:spPr>
            <a:xfrm>
              <a:off x="7136412" y="3520891"/>
              <a:ext cx="1123737" cy="3925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Runtime</a:t>
              </a:r>
              <a:endParaRPr lang="de-LU" sz="1100" b="1" dirty="0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5913BA0-9AF1-4F27-8E55-5B5383ED9464}"/>
                </a:ext>
              </a:extLst>
            </p:cNvPr>
            <p:cNvSpPr/>
            <p:nvPr/>
          </p:nvSpPr>
          <p:spPr>
            <a:xfrm>
              <a:off x="6378858" y="2780928"/>
              <a:ext cx="2585630" cy="1130567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0F34CB7-E648-456E-B932-6B1F666D7B32}"/>
              </a:ext>
            </a:extLst>
          </p:cNvPr>
          <p:cNvGrpSpPr/>
          <p:nvPr/>
        </p:nvGrpSpPr>
        <p:grpSpPr>
          <a:xfrm>
            <a:off x="2776253" y="3160113"/>
            <a:ext cx="1751944" cy="718486"/>
            <a:chOff x="6321574" y="4041192"/>
            <a:chExt cx="2642914" cy="1083880"/>
          </a:xfrm>
          <a:noFill/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0DCE03A5-7435-425B-B7C1-8B9C9D1A12A4}"/>
                </a:ext>
              </a:extLst>
            </p:cNvPr>
            <p:cNvGrpSpPr/>
            <p:nvPr/>
          </p:nvGrpSpPr>
          <p:grpSpPr>
            <a:xfrm>
              <a:off x="6321574" y="4041192"/>
              <a:ext cx="2564103" cy="762000"/>
              <a:chOff x="6068857" y="3631289"/>
              <a:chExt cx="2564103" cy="762000"/>
            </a:xfrm>
            <a:grpFill/>
          </p:grpSpPr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C224A891-72D2-4F50-BD9C-DDF568897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3079" y="3701583"/>
                <a:ext cx="549881" cy="618065"/>
              </a:xfrm>
              <a:prstGeom prst="rect">
                <a:avLst/>
              </a:prstGeom>
              <a:grpFill/>
            </p:spPr>
          </p:pic>
          <p:pic>
            <p:nvPicPr>
              <p:cNvPr id="39" name="Grafik 38">
                <a:extLst>
                  <a:ext uri="{FF2B5EF4-FFF2-40B4-BE49-F238E27FC236}">
                    <a16:creationId xmlns:a16="http://schemas.microsoft.com/office/drawing/2014/main" id="{BB0F0372-38A4-4D71-A72A-84CDF6241D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857" y="3631289"/>
                <a:ext cx="2095500" cy="762000"/>
              </a:xfrm>
              <a:prstGeom prst="rect">
                <a:avLst/>
              </a:prstGeom>
              <a:grpFill/>
            </p:spPr>
          </p:pic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F4F81BD-9333-40E1-841C-9F63CBCEAD70}"/>
                </a:ext>
              </a:extLst>
            </p:cNvPr>
            <p:cNvSpPr txBox="1"/>
            <p:nvPr/>
          </p:nvSpPr>
          <p:spPr>
            <a:xfrm>
              <a:off x="7024007" y="4730417"/>
              <a:ext cx="1294235" cy="39465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Generator</a:t>
              </a:r>
              <a:endParaRPr lang="de-LU" sz="1100" b="1" dirty="0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F375747F-667D-4DAE-BBA1-06B2FF5B2CA2}"/>
                </a:ext>
              </a:extLst>
            </p:cNvPr>
            <p:cNvSpPr/>
            <p:nvPr/>
          </p:nvSpPr>
          <p:spPr>
            <a:xfrm>
              <a:off x="6378858" y="4041193"/>
              <a:ext cx="2585630" cy="1058558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pic>
        <p:nvPicPr>
          <p:cNvPr id="54" name="Grafik 53">
            <a:extLst>
              <a:ext uri="{FF2B5EF4-FFF2-40B4-BE49-F238E27FC236}">
                <a16:creationId xmlns:a16="http://schemas.microsoft.com/office/drawing/2014/main" id="{D21476E8-86F0-4109-932A-34BF50E8C8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16" y="6065048"/>
            <a:ext cx="554365" cy="55436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A26B4E5-A6A6-49A1-A47F-A02D8F667688}"/>
              </a:ext>
            </a:extLst>
          </p:cNvPr>
          <p:cNvCxnSpPr/>
          <p:nvPr/>
        </p:nvCxnSpPr>
        <p:spPr>
          <a:xfrm>
            <a:off x="6732240" y="1280946"/>
            <a:ext cx="0" cy="55770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70C5321F-7FB7-40BD-8CB3-894F0087580D}"/>
              </a:ext>
            </a:extLst>
          </p:cNvPr>
          <p:cNvCxnSpPr/>
          <p:nvPr/>
        </p:nvCxnSpPr>
        <p:spPr>
          <a:xfrm>
            <a:off x="2411760" y="1268760"/>
            <a:ext cx="0" cy="5577054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C980773-AFF3-4E84-B855-DC20BED088FF}"/>
              </a:ext>
            </a:extLst>
          </p:cNvPr>
          <p:cNvCxnSpPr>
            <a:cxnSpLocks/>
          </p:cNvCxnSpPr>
          <p:nvPr/>
        </p:nvCxnSpPr>
        <p:spPr>
          <a:xfrm>
            <a:off x="2051720" y="4031856"/>
            <a:ext cx="762506" cy="565474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F63A0C1-9DC1-4042-A088-CD745F0CB3C3}"/>
              </a:ext>
            </a:extLst>
          </p:cNvPr>
          <p:cNvCxnSpPr>
            <a:cxnSpLocks/>
          </p:cNvCxnSpPr>
          <p:nvPr/>
        </p:nvCxnSpPr>
        <p:spPr>
          <a:xfrm>
            <a:off x="0" y="1628800"/>
            <a:ext cx="9144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1F2AD8C-00D9-4827-B80E-E4ACF1C0831D}"/>
              </a:ext>
            </a:extLst>
          </p:cNvPr>
          <p:cNvCxnSpPr>
            <a:cxnSpLocks/>
          </p:cNvCxnSpPr>
          <p:nvPr/>
        </p:nvCxnSpPr>
        <p:spPr>
          <a:xfrm flipV="1">
            <a:off x="2034390" y="4799283"/>
            <a:ext cx="793798" cy="575235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A6C74513-F3EC-4827-93F7-30ED1F25A66E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>
          <a:xfrm>
            <a:off x="3670148" y="2727152"/>
            <a:ext cx="1064" cy="43296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37C2BD53-5AFE-4688-86FB-2980383D9027}"/>
              </a:ext>
            </a:extLst>
          </p:cNvPr>
          <p:cNvCxnSpPr>
            <a:cxnSpLocks/>
            <a:stCxn id="44" idx="2"/>
            <a:endCxn id="26" idx="0"/>
          </p:cNvCxnSpPr>
          <p:nvPr/>
        </p:nvCxnSpPr>
        <p:spPr>
          <a:xfrm>
            <a:off x="3671212" y="3861814"/>
            <a:ext cx="3703" cy="43619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30034A9E-2ABB-4451-9F2E-9592F12B5C62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3672464" y="4837830"/>
            <a:ext cx="2451" cy="7985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519724CD-167F-4501-9EBD-28089637C517}"/>
              </a:ext>
            </a:extLst>
          </p:cNvPr>
          <p:cNvSpPr txBox="1"/>
          <p:nvPr/>
        </p:nvSpPr>
        <p:spPr>
          <a:xfrm>
            <a:off x="0" y="1258178"/>
            <a:ext cx="2411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System-</a:t>
            </a:r>
            <a:r>
              <a:rPr lang="de-DE" b="1" dirty="0" err="1"/>
              <a:t>Provided</a:t>
            </a:r>
            <a:endParaRPr lang="de-LU" b="1" dirty="0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33A4FEF9-2AF4-4471-80BB-E37878456A7C}"/>
              </a:ext>
            </a:extLst>
          </p:cNvPr>
          <p:cNvSpPr txBox="1"/>
          <p:nvPr/>
        </p:nvSpPr>
        <p:spPr>
          <a:xfrm>
            <a:off x="6745944" y="1259468"/>
            <a:ext cx="239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Developer-</a:t>
            </a:r>
            <a:r>
              <a:rPr lang="de-DE" b="1" dirty="0" err="1"/>
              <a:t>Provided</a:t>
            </a:r>
            <a:endParaRPr lang="de-LU" b="1" dirty="0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5FE7629D-D72B-47F5-B6DE-D1E1C3758B24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4516740" y="6326658"/>
            <a:ext cx="1083676" cy="1557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C1EB2E27-AFA1-4694-9C2A-C271AD710AA2}"/>
              </a:ext>
            </a:extLst>
          </p:cNvPr>
          <p:cNvSpPr txBox="1"/>
          <p:nvPr/>
        </p:nvSpPr>
        <p:spPr>
          <a:xfrm>
            <a:off x="2411759" y="1265962"/>
            <a:ext cx="432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Process</a:t>
            </a:r>
            <a:endParaRPr lang="de-LU" b="1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280567B5-94E9-4697-8EE4-36DE49323033}"/>
              </a:ext>
            </a:extLst>
          </p:cNvPr>
          <p:cNvSpPr txBox="1"/>
          <p:nvPr/>
        </p:nvSpPr>
        <p:spPr>
          <a:xfrm>
            <a:off x="3688993" y="2809476"/>
            <a:ext cx="10759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Generates .g4</a:t>
            </a:r>
            <a:endParaRPr lang="de-LU" sz="1100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994983E9-7B59-4151-B27E-6A3F50B1FE46}"/>
              </a:ext>
            </a:extLst>
          </p:cNvPr>
          <p:cNvSpPr txBox="1"/>
          <p:nvPr/>
        </p:nvSpPr>
        <p:spPr>
          <a:xfrm>
            <a:off x="3688403" y="3960055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dirty="0"/>
              <a:t>Generates Parser</a:t>
            </a:r>
            <a:endParaRPr lang="de-LU" sz="11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F915605B-63D3-44CC-8F82-60F277D3EE1F}"/>
              </a:ext>
            </a:extLst>
          </p:cNvPr>
          <p:cNvSpPr txBox="1"/>
          <p:nvPr/>
        </p:nvSpPr>
        <p:spPr>
          <a:xfrm>
            <a:off x="4654763" y="5734240"/>
            <a:ext cx="7119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Included</a:t>
            </a:r>
            <a:r>
              <a:rPr lang="de-DE" sz="1100" dirty="0"/>
              <a:t> in Plugin</a:t>
            </a:r>
            <a:endParaRPr lang="de-LU" sz="11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73B8A194-D6B5-43C6-81DA-23CAB1ECF0FE}"/>
              </a:ext>
            </a:extLst>
          </p:cNvPr>
          <p:cNvSpPr txBox="1"/>
          <p:nvPr/>
        </p:nvSpPr>
        <p:spPr>
          <a:xfrm>
            <a:off x="6167898" y="6080620"/>
            <a:ext cx="5790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Plugin</a:t>
            </a:r>
            <a:endParaRPr lang="de-LU" sz="1100" dirty="0"/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9FA899FD-5FE9-4732-8693-63627394043A}"/>
              </a:ext>
            </a:extLst>
          </p:cNvPr>
          <p:cNvCxnSpPr>
            <a:stCxn id="54" idx="3"/>
            <a:endCxn id="15" idx="1"/>
          </p:cNvCxnSpPr>
          <p:nvPr/>
        </p:nvCxnSpPr>
        <p:spPr>
          <a:xfrm>
            <a:off x="6154781" y="6342231"/>
            <a:ext cx="937500" cy="357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>
            <a:extLst>
              <a:ext uri="{FF2B5EF4-FFF2-40B4-BE49-F238E27FC236}">
                <a16:creationId xmlns:a16="http://schemas.microsoft.com/office/drawing/2014/main" id="{584B1567-6F1A-456D-B023-D69C59AEA442}"/>
              </a:ext>
            </a:extLst>
          </p:cNvPr>
          <p:cNvSpPr txBox="1"/>
          <p:nvPr/>
        </p:nvSpPr>
        <p:spPr>
          <a:xfrm>
            <a:off x="4876200" y="3429000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Outline</a:t>
            </a:r>
            <a:endParaRPr lang="de-LU" sz="1100" u="sng" dirty="0"/>
          </a:p>
        </p:txBody>
      </p: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64EA4864-9A2E-477C-88CB-1B41AC3F6998}"/>
              </a:ext>
            </a:extLst>
          </p:cNvPr>
          <p:cNvCxnSpPr>
            <a:cxnSpLocks/>
          </p:cNvCxnSpPr>
          <p:nvPr/>
        </p:nvCxnSpPr>
        <p:spPr>
          <a:xfrm flipV="1">
            <a:off x="5192152" y="3675180"/>
            <a:ext cx="0" cy="23426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CF6DF509-B94D-4574-B809-75C44AB787CD}"/>
              </a:ext>
            </a:extLst>
          </p:cNvPr>
          <p:cNvSpPr txBox="1"/>
          <p:nvPr/>
        </p:nvSpPr>
        <p:spPr>
          <a:xfrm>
            <a:off x="5176198" y="5543654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Syntax </a:t>
            </a:r>
            <a:r>
              <a:rPr lang="de-DE" sz="1100" u="sng" dirty="0" err="1"/>
              <a:t>Highlighting</a:t>
            </a:r>
            <a:endParaRPr lang="de-LU" sz="1100" u="sng" dirty="0"/>
          </a:p>
        </p:txBody>
      </p: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088091E-D464-4D4E-86A3-519593BE4B7E}"/>
              </a:ext>
            </a:extLst>
          </p:cNvPr>
          <p:cNvCxnSpPr>
            <a:cxnSpLocks/>
            <a:stCxn id="54" idx="0"/>
            <a:endCxn id="140" idx="2"/>
          </p:cNvCxnSpPr>
          <p:nvPr/>
        </p:nvCxnSpPr>
        <p:spPr>
          <a:xfrm flipH="1" flipV="1">
            <a:off x="5873665" y="5805264"/>
            <a:ext cx="3934" cy="259784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BDEECB9E-36B6-421F-A5AB-DF0996602021}"/>
              </a:ext>
            </a:extLst>
          </p:cNvPr>
          <p:cNvGrpSpPr/>
          <p:nvPr/>
        </p:nvGrpSpPr>
        <p:grpSpPr>
          <a:xfrm>
            <a:off x="7172559" y="2270892"/>
            <a:ext cx="1503897" cy="475852"/>
            <a:chOff x="139446" y="1453948"/>
            <a:chExt cx="2246787" cy="755659"/>
          </a:xfrm>
        </p:grpSpPr>
        <p:pic>
          <p:nvPicPr>
            <p:cNvPr id="79" name="Grafik 78" descr="Papier">
              <a:extLst>
                <a:ext uri="{FF2B5EF4-FFF2-40B4-BE49-F238E27FC236}">
                  <a16:creationId xmlns:a16="http://schemas.microsoft.com/office/drawing/2014/main" id="{AA1A8978-B427-4CFC-823E-48C2B365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39446" y="1470077"/>
              <a:ext cx="702837" cy="702837"/>
            </a:xfrm>
            <a:prstGeom prst="rect">
              <a:avLst/>
            </a:prstGeom>
          </p:spPr>
        </p:pic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EBA7D737-10CD-4A6E-AB21-2D0CC15A7419}"/>
                </a:ext>
              </a:extLst>
            </p:cNvPr>
            <p:cNvSpPr txBox="1"/>
            <p:nvPr/>
          </p:nvSpPr>
          <p:spPr>
            <a:xfrm>
              <a:off x="697385" y="1620300"/>
              <a:ext cx="1688848" cy="415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b="1" dirty="0"/>
                <a:t>Grammar.mc4</a:t>
              </a:r>
              <a:endParaRPr lang="de-LU" sz="1100" b="1" dirty="0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0005A68-93B0-41BD-ACFC-006D1B2ACC19}"/>
                </a:ext>
              </a:extLst>
            </p:cNvPr>
            <p:cNvSpPr/>
            <p:nvPr/>
          </p:nvSpPr>
          <p:spPr>
            <a:xfrm>
              <a:off x="158682" y="1453948"/>
              <a:ext cx="2227551" cy="755659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A1F362C1-2CEC-432B-8C44-5DC71B889AB4}"/>
              </a:ext>
            </a:extLst>
          </p:cNvPr>
          <p:cNvCxnSpPr>
            <a:cxnSpLocks/>
            <a:stCxn id="81" idx="1"/>
            <a:endCxn id="8" idx="3"/>
          </p:cNvCxnSpPr>
          <p:nvPr/>
        </p:nvCxnSpPr>
        <p:spPr>
          <a:xfrm flipH="1" flipV="1">
            <a:off x="4522291" y="2321992"/>
            <a:ext cx="2663144" cy="18682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FD09C765-C068-40AB-B22B-C0AF91678956}"/>
              </a:ext>
            </a:extLst>
          </p:cNvPr>
          <p:cNvGrpSpPr/>
          <p:nvPr/>
        </p:nvGrpSpPr>
        <p:grpSpPr>
          <a:xfrm>
            <a:off x="4956396" y="3909440"/>
            <a:ext cx="1688553" cy="830632"/>
            <a:chOff x="2820060" y="1628800"/>
            <a:chExt cx="2049343" cy="1008112"/>
          </a:xfrm>
        </p:grpSpPr>
        <p:pic>
          <p:nvPicPr>
            <p:cNvPr id="94" name="Grafik 93">
              <a:extLst>
                <a:ext uri="{FF2B5EF4-FFF2-40B4-BE49-F238E27FC236}">
                  <a16:creationId xmlns:a16="http://schemas.microsoft.com/office/drawing/2014/main" id="{8B0AC523-B755-4E02-9E4D-A811DDE73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49" y="1713529"/>
              <a:ext cx="746264" cy="83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33F663AF-2321-42BC-B183-DCC69DBADD0D}"/>
                </a:ext>
              </a:extLst>
            </p:cNvPr>
            <p:cNvSpPr txBox="1"/>
            <p:nvPr/>
          </p:nvSpPr>
          <p:spPr>
            <a:xfrm>
              <a:off x="3761407" y="1958633"/>
              <a:ext cx="1070423" cy="3175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100" b="1" dirty="0" err="1"/>
                <a:t>Generated</a:t>
              </a:r>
              <a:endParaRPr lang="de-LU" sz="1100" b="1" dirty="0"/>
            </a:p>
          </p:txBody>
        </p: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FA04B382-A9B8-49FB-BE4E-D50A34D8CD53}"/>
                </a:ext>
              </a:extLst>
            </p:cNvPr>
            <p:cNvSpPr/>
            <p:nvPr/>
          </p:nvSpPr>
          <p:spPr>
            <a:xfrm>
              <a:off x="2820060" y="1628800"/>
              <a:ext cx="2049343" cy="1008112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LU"/>
            </a:p>
          </p:txBody>
        </p:sp>
      </p:grpSp>
      <p:sp>
        <p:nvSpPr>
          <p:cNvPr id="98" name="Textfeld 97">
            <a:extLst>
              <a:ext uri="{FF2B5EF4-FFF2-40B4-BE49-F238E27FC236}">
                <a16:creationId xmlns:a16="http://schemas.microsoft.com/office/drawing/2014/main" id="{8C1F4332-50CE-4DD3-A969-2EEBA640D028}"/>
              </a:ext>
            </a:extLst>
          </p:cNvPr>
          <p:cNvSpPr txBox="1"/>
          <p:nvPr/>
        </p:nvSpPr>
        <p:spPr>
          <a:xfrm>
            <a:off x="5383921" y="3284984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Syntax Validation</a:t>
            </a:r>
            <a:endParaRPr lang="de-LU" sz="1100" u="sng" dirty="0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20EE6CF7-B179-43DD-9910-8D78A2624A1B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6022077" y="3546594"/>
            <a:ext cx="4270" cy="36284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CD2EFD84-311F-4E4B-A888-93F9C19A6C75}"/>
              </a:ext>
            </a:extLst>
          </p:cNvPr>
          <p:cNvCxnSpPr>
            <a:cxnSpLocks/>
          </p:cNvCxnSpPr>
          <p:nvPr/>
        </p:nvCxnSpPr>
        <p:spPr>
          <a:xfrm flipH="1" flipV="1">
            <a:off x="4528197" y="4597330"/>
            <a:ext cx="428200" cy="11322"/>
          </a:xfrm>
          <a:prstGeom prst="straightConnector1">
            <a:avLst/>
          </a:prstGeom>
          <a:ln w="15875">
            <a:solidFill>
              <a:schemeClr val="tx1"/>
            </a:solidFill>
            <a:headEnd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B7C18140-AEBB-493C-8F43-1138433D7088}"/>
              </a:ext>
            </a:extLst>
          </p:cNvPr>
          <p:cNvSpPr/>
          <p:nvPr/>
        </p:nvSpPr>
        <p:spPr>
          <a:xfrm>
            <a:off x="2465715" y="1675641"/>
            <a:ext cx="4223795" cy="5145006"/>
          </a:xfrm>
          <a:prstGeom prst="rect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LU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93F21BB8-359C-4AC0-BBAC-4D82458FAC92}"/>
              </a:ext>
            </a:extLst>
          </p:cNvPr>
          <p:cNvSpPr txBox="1"/>
          <p:nvPr/>
        </p:nvSpPr>
        <p:spPr>
          <a:xfrm>
            <a:off x="5455662" y="168145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Generator</a:t>
            </a:r>
            <a:endParaRPr lang="de-LU" dirty="0">
              <a:solidFill>
                <a:srgbClr val="FF0000"/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B8E4184-FBCA-44B2-897E-DDB387D66AEC}"/>
              </a:ext>
            </a:extLst>
          </p:cNvPr>
          <p:cNvSpPr txBox="1"/>
          <p:nvPr/>
        </p:nvSpPr>
        <p:spPr>
          <a:xfrm>
            <a:off x="4716016" y="494116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 err="1"/>
              <a:t>Autocompletion</a:t>
            </a:r>
            <a:endParaRPr lang="de-LU" sz="1100" u="sng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DDDBEDDC-0576-44FF-A0B3-088233DB1AFF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5294861" y="4740072"/>
            <a:ext cx="0" cy="20109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AE5CE638-9564-469B-A0F7-552400BA0B66}"/>
              </a:ext>
            </a:extLst>
          </p:cNvPr>
          <p:cNvSpPr txBox="1"/>
          <p:nvPr/>
        </p:nvSpPr>
        <p:spPr>
          <a:xfrm>
            <a:off x="5355699" y="5190852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u="sng" dirty="0"/>
              <a:t>Jump </a:t>
            </a:r>
            <a:r>
              <a:rPr lang="de-DE" sz="1100" u="sng" dirty="0" err="1"/>
              <a:t>To</a:t>
            </a:r>
            <a:r>
              <a:rPr lang="de-DE" sz="1100" u="sng" dirty="0"/>
              <a:t> Definition</a:t>
            </a:r>
            <a:endParaRPr lang="de-LU" sz="1100" u="sng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92D86C82-5E3A-43FF-B63D-C8905B41B07C}"/>
              </a:ext>
            </a:extLst>
          </p:cNvPr>
          <p:cNvSpPr txBox="1"/>
          <p:nvPr/>
        </p:nvSpPr>
        <p:spPr>
          <a:xfrm>
            <a:off x="3670148" y="5040380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Generates</a:t>
            </a:r>
          </a:p>
          <a:p>
            <a:r>
              <a:rPr lang="de-DE" sz="1100" dirty="0" err="1"/>
              <a:t>WebAssembly</a:t>
            </a:r>
            <a:endParaRPr lang="de-LU" sz="1100" dirty="0"/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E2B4B20D-CC86-48CF-A735-64D131630C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036334" y="4740072"/>
            <a:ext cx="0" cy="45078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43897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SE.v28</Template>
  <TotalTime>0</TotalTime>
  <Words>178</Words>
  <Application>Microsoft Office PowerPoint</Application>
  <PresentationFormat>Bildschirmpräsentation (4:3)</PresentationFormat>
  <Paragraphs>93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SE.v28</vt:lpstr>
      <vt:lpstr>PowerPoint-Präsentation</vt:lpstr>
      <vt:lpstr>Language Integration (Current State)</vt:lpstr>
      <vt:lpstr>Language Integration (Future State)</vt:lpstr>
      <vt:lpstr>Language Integration (Further in the Future State)</vt:lpstr>
      <vt:lpstr>Language Integration (Might Never Happen Final State)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dc:description>Vorlage V25</dc:description>
  <cp:lastModifiedBy>JMR</cp:lastModifiedBy>
  <cp:revision>913</cp:revision>
  <dcterms:modified xsi:type="dcterms:W3CDTF">2018-05-17T19:36:49Z</dcterms:modified>
</cp:coreProperties>
</file>