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sldIdLst>
    <p:sldId id="279" r:id="rId2"/>
    <p:sldId id="261" r:id="rId3"/>
    <p:sldId id="275" r:id="rId4"/>
    <p:sldId id="270" r:id="rId5"/>
    <p:sldId id="277" r:id="rId6"/>
    <p:sldId id="271" r:id="rId7"/>
    <p:sldId id="272" r:id="rId8"/>
    <p:sldId id="262" r:id="rId9"/>
    <p:sldId id="273" r:id="rId10"/>
    <p:sldId id="278" r:id="rId11"/>
    <p:sldId id="257" r:id="rId12"/>
  </p:sldIdLst>
  <p:sldSz cx="9144000" cy="6858000" type="screen4x3"/>
  <p:notesSz cx="7099300" cy="10234613"/>
  <p:embeddedFontLst>
    <p:embeddedFont>
      <p:font typeface="ＭＳ Ｐゴシック" panose="020B0600070205080204" pitchFamily="34" charset="-128"/>
      <p:regular r:id="rId13"/>
    </p:embeddedFont>
    <p:embeddedFont>
      <p:font typeface="Tahoma" panose="020B0604030504040204" pitchFamily="34" charset="0"/>
      <p:regular r:id="rId14"/>
      <p:bold r:id="rId15"/>
    </p:embeddedFont>
    <p:embeddedFont>
      <p:font typeface="Helvetica" panose="020B0604020202020204" charset="0"/>
      <p:regular r:id="rId16"/>
      <p:bold r:id="rId17"/>
      <p:italic r:id="rId18"/>
      <p:boldItalic r:id="rId19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 showGuides="1">
      <p:cViewPr varScale="1">
        <p:scale>
          <a:sx n="127" d="100"/>
          <a:sy n="127" d="100"/>
        </p:scale>
        <p:origin x="1146" y="11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7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62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975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19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/>
              <a:t>Prof. Dr. B. </a:t>
            </a:r>
            <a:r>
              <a:rPr lang="de-DE" sz="1000" b="1" dirty="0" err="1"/>
              <a:t>Rumpe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Lehrstuhl für 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/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smtClean="0"/>
              <a:t>Fabian Kahlert</a:t>
            </a:r>
            <a:endParaRPr lang="de-DE" dirty="0" smtClean="0"/>
          </a:p>
          <a:p>
            <a:r>
              <a:rPr lang="de-DE" dirty="0" smtClean="0"/>
              <a:t>2018 - May - 22th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C4D7BE-33BD-4E9C-8271-CC9C899F5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700" noProof="0" dirty="0" smtClean="0"/>
              <a:t>Documentation for repository </a:t>
            </a:r>
            <a:r>
              <a:rPr lang="en-US" sz="4400" dirty="0" err="1"/>
              <a:t>ViewVerification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4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8240F-11DF-4781-B2F5-64D161A8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3BDE0-E615-4F6D-82CF-35A614E6B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EmbeddedMontiArcLoaderTest</a:t>
            </a:r>
            <a:endParaRPr lang="de-DE" dirty="0"/>
          </a:p>
          <a:p>
            <a:r>
              <a:rPr lang="de-DE" dirty="0" err="1"/>
              <a:t>EmbeddedMontiViewLoaderTest</a:t>
            </a:r>
            <a:endParaRPr lang="de-DE" dirty="0"/>
          </a:p>
          <a:p>
            <a:pPr lvl="1"/>
            <a:r>
              <a:rPr lang="de-DE" dirty="0"/>
              <a:t>Test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and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loaded</a:t>
            </a:r>
            <a:r>
              <a:rPr lang="de-DE" dirty="0"/>
              <a:t> </a:t>
            </a:r>
            <a:r>
              <a:rPr lang="de-DE" dirty="0" err="1"/>
              <a:t>correctly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AvionicsSystemExampleTest</a:t>
            </a:r>
            <a:endParaRPr lang="de-DE" dirty="0"/>
          </a:p>
          <a:p>
            <a:r>
              <a:rPr lang="de-DE" dirty="0" err="1"/>
              <a:t>BumperBotEmergencyTest</a:t>
            </a:r>
            <a:endParaRPr lang="de-DE" dirty="0"/>
          </a:p>
          <a:p>
            <a:r>
              <a:rPr lang="de-DE" dirty="0" err="1"/>
              <a:t>PumpingSystemExampleTest</a:t>
            </a:r>
            <a:endParaRPr lang="de-DE" dirty="0"/>
          </a:p>
          <a:p>
            <a:r>
              <a:rPr lang="de-DE" dirty="0" err="1"/>
              <a:t>RoboticArmTest</a:t>
            </a:r>
            <a:endParaRPr lang="de-DE" dirty="0"/>
          </a:p>
          <a:p>
            <a:pPr lvl="1"/>
            <a:r>
              <a:rPr lang="de-DE" dirty="0"/>
              <a:t>Test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industrial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views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CustomerAcceptanceTest</a:t>
            </a:r>
            <a:endParaRPr lang="de-DE" dirty="0"/>
          </a:p>
          <a:p>
            <a:pPr lvl="1"/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rare </a:t>
            </a:r>
            <a:r>
              <a:rPr lang="de-DE" dirty="0" err="1"/>
              <a:t>cases</a:t>
            </a:r>
            <a:r>
              <a:rPr lang="de-DE" dirty="0"/>
              <a:t>, also in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units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OCLVerificationTest</a:t>
            </a:r>
            <a:endParaRPr lang="de-DE" dirty="0"/>
          </a:p>
          <a:p>
            <a:pPr lvl="1"/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OCL </a:t>
            </a:r>
            <a:r>
              <a:rPr lang="de-DE" dirty="0" err="1"/>
              <a:t>expressions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376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CE8E4-AD4B-4B7C-8915-66EB1401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Software Quality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34C78-F358-4605-B1AA-E56CDB7B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Code Quality (</a:t>
            </a:r>
            <a:r>
              <a:rPr lang="en-US" dirty="0" err="1"/>
              <a:t>Codeclimate</a:t>
            </a:r>
            <a:r>
              <a:rPr lang="en-US" noProof="0" dirty="0"/>
              <a:t>): </a:t>
            </a:r>
            <a:r>
              <a:rPr lang="en-US" dirty="0"/>
              <a:t>D</a:t>
            </a:r>
            <a:endParaRPr lang="en-US" noProof="0" dirty="0"/>
          </a:p>
          <a:p>
            <a:pPr>
              <a:lnSpc>
                <a:spcPct val="150000"/>
              </a:lnSpc>
            </a:pPr>
            <a:endParaRPr lang="en-US" noProof="0" dirty="0"/>
          </a:p>
          <a:p>
            <a:pPr>
              <a:lnSpc>
                <a:spcPct val="150000"/>
              </a:lnSpc>
            </a:pPr>
            <a:r>
              <a:rPr lang="en-US" noProof="0" dirty="0"/>
              <a:t>Test Coverage: 85%</a:t>
            </a:r>
          </a:p>
        </p:txBody>
      </p:sp>
    </p:spTree>
    <p:extLst>
      <p:ext uri="{BB962C8B-B14F-4D97-AF65-F5344CB8AC3E}">
        <p14:creationId xmlns:p14="http://schemas.microsoft.com/office/powerpoint/2010/main" val="411376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30186-879B-4608-BA6B-DCEEBCD9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Purpose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A3764-C915-40F5-B077-8EFE8E60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noProof="0" dirty="0"/>
              <a:t>Checks whether </a:t>
            </a:r>
            <a:r>
              <a:rPr lang="en-US" noProof="0" dirty="0" err="1"/>
              <a:t>EmbeddedMontiArc</a:t>
            </a:r>
            <a:r>
              <a:rPr lang="en-US" noProof="0" dirty="0"/>
              <a:t> models fulfill all properties defined by </a:t>
            </a:r>
            <a:r>
              <a:rPr lang="en-US" noProof="0" dirty="0" err="1"/>
              <a:t>EmbeddedMontiView</a:t>
            </a:r>
            <a:r>
              <a:rPr lang="en-US" noProof="0" dirty="0"/>
              <a:t> models (= views)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EmbeddedMontiView</a:t>
            </a:r>
            <a:r>
              <a:rPr lang="en-US" dirty="0"/>
              <a:t>:</a:t>
            </a:r>
            <a:endParaRPr lang="en-US" noProof="0" dirty="0"/>
          </a:p>
          <a:p>
            <a:pPr lvl="1">
              <a:lnSpc>
                <a:spcPct val="150000"/>
              </a:lnSpc>
            </a:pPr>
            <a:r>
              <a:rPr lang="en-US" noProof="0" dirty="0"/>
              <a:t>Textual structured diagram language to abstractly describe properties of C&amp;C architectures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Based on </a:t>
            </a:r>
            <a:r>
              <a:rPr lang="en-US" noProof="0" dirty="0" err="1"/>
              <a:t>EmbeddedMontiArc</a:t>
            </a:r>
            <a:r>
              <a:rPr lang="en-US" noProof="0" dirty="0"/>
              <a:t> with additional features: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Keywords for “atomic”-ness and “interface-complete”-ness</a:t>
            </a:r>
          </a:p>
          <a:p>
            <a:pPr lvl="2">
              <a:lnSpc>
                <a:spcPct val="150000"/>
              </a:lnSpc>
            </a:pPr>
            <a:r>
              <a:rPr lang="en-US" noProof="0" dirty="0"/>
              <a:t>Untyped and anonymous </a:t>
            </a:r>
            <a:r>
              <a:rPr lang="en-US" dirty="0"/>
              <a:t>ports (e.g. </a:t>
            </a:r>
            <a:r>
              <a:rPr lang="en-US" dirty="0">
                <a:solidFill>
                  <a:srgbClr val="002060"/>
                </a:solidFill>
              </a:rPr>
              <a:t>port in ? ?;</a:t>
            </a:r>
            <a:r>
              <a:rPr lang="en-US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noProof="0" dirty="0"/>
              <a:t>Textual anonymous ports (e.g. </a:t>
            </a:r>
            <a:r>
              <a:rPr lang="en-US" noProof="0" dirty="0">
                <a:solidFill>
                  <a:srgbClr val="002060"/>
                </a:solidFill>
              </a:rPr>
              <a:t>port in ? $port1;</a:t>
            </a:r>
            <a:r>
              <a:rPr lang="en-US" noProof="0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Abstract connectors &amp;  effectors</a:t>
            </a:r>
          </a:p>
          <a:p>
            <a:pPr lvl="3">
              <a:lnSpc>
                <a:spcPct val="150000"/>
              </a:lnSpc>
            </a:pPr>
            <a:r>
              <a:rPr lang="en-US" noProof="0" dirty="0"/>
              <a:t>Chains of connectors</a:t>
            </a:r>
          </a:p>
          <a:p>
            <a:pPr lvl="3">
              <a:lnSpc>
                <a:spcPct val="150000"/>
              </a:lnSpc>
            </a:pPr>
            <a:r>
              <a:rPr lang="en-US" noProof="0" dirty="0"/>
              <a:t>Effectors include influence of computations</a:t>
            </a:r>
          </a:p>
        </p:txBody>
      </p:sp>
    </p:spTree>
    <p:extLst>
      <p:ext uri="{BB962C8B-B14F-4D97-AF65-F5344CB8AC3E}">
        <p14:creationId xmlns:p14="http://schemas.microsoft.com/office/powerpoint/2010/main" val="314899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66DAFCE6-CEF6-4EAA-8916-E4810E9F8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136F03-FF35-4A70-8464-C6362FCDF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Packages and </a:t>
            </a:r>
            <a:r>
              <a:rPr lang="de-DE" dirty="0" err="1"/>
              <a:t>Functionality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95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C1943-88FA-4C42-964E-2516E7EB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 </a:t>
            </a:r>
            <a:r>
              <a:rPr lang="de-DE" dirty="0" err="1"/>
              <a:t>de.rwth.cnc.model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213152-8B4C-4EFC-BFF6-2B560AC2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Classes</a:t>
            </a:r>
            <a:endParaRPr lang="de-DE" dirty="0"/>
          </a:p>
          <a:p>
            <a:pPr lvl="1"/>
            <a:r>
              <a:rPr lang="de-DE" dirty="0" err="1"/>
              <a:t>CnCArchitecture</a:t>
            </a:r>
            <a:endParaRPr lang="de-DE" dirty="0"/>
          </a:p>
          <a:p>
            <a:pPr lvl="1"/>
            <a:r>
              <a:rPr lang="de-DE" dirty="0" err="1"/>
              <a:t>CnCView</a:t>
            </a:r>
            <a:endParaRPr lang="de-DE" dirty="0"/>
          </a:p>
          <a:p>
            <a:pPr lvl="1"/>
            <a:r>
              <a:rPr lang="de-DE" dirty="0" err="1"/>
              <a:t>Component</a:t>
            </a:r>
            <a:endParaRPr lang="de-DE" dirty="0"/>
          </a:p>
          <a:p>
            <a:pPr lvl="1"/>
            <a:r>
              <a:rPr lang="de-DE" dirty="0"/>
              <a:t>Port</a:t>
            </a:r>
          </a:p>
          <a:p>
            <a:pPr lvl="1"/>
            <a:r>
              <a:rPr lang="de-DE" dirty="0"/>
              <a:t>Connection</a:t>
            </a:r>
          </a:p>
          <a:p>
            <a:pPr lvl="1"/>
            <a:r>
              <a:rPr lang="de-DE" dirty="0" err="1"/>
              <a:t>Effector</a:t>
            </a:r>
            <a:endParaRPr lang="de-DE" dirty="0"/>
          </a:p>
          <a:p>
            <a:endParaRPr lang="de-DE" dirty="0"/>
          </a:p>
          <a:p>
            <a:r>
              <a:rPr lang="de-DE" dirty="0"/>
              <a:t>Internal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informations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and </a:t>
            </a:r>
            <a:r>
              <a:rPr lang="de-DE" dirty="0" err="1"/>
              <a:t>views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43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9BCFF-5283-4065-A06A-44FE531E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 Relations</a:t>
            </a:r>
          </a:p>
        </p:txBody>
      </p:sp>
      <p:sp>
        <p:nvSpPr>
          <p:cNvPr id="47" name="AutoShape 1033">
            <a:extLst>
              <a:ext uri="{FF2B5EF4-FFF2-40B4-BE49-F238E27FC236}">
                <a16:creationId xmlns:a16="http://schemas.microsoft.com/office/drawing/2014/main" id="{618B6E33-A801-4724-8396-24F4843EA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3465513"/>
            <a:ext cx="1524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9DD378F-506D-40F1-8438-E6DB9ADBA6E1}"/>
              </a:ext>
            </a:extLst>
          </p:cNvPr>
          <p:cNvSpPr/>
          <p:nvPr/>
        </p:nvSpPr>
        <p:spPr>
          <a:xfrm>
            <a:off x="6408614" y="4423507"/>
            <a:ext cx="1914769" cy="5236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/>
              <a:t>CnCArchitecture</a:t>
            </a:r>
            <a:endParaRPr lang="de-DE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2B00C61F-5249-487A-8023-F041C09BC31D}"/>
              </a:ext>
            </a:extLst>
          </p:cNvPr>
          <p:cNvSpPr/>
          <p:nvPr/>
        </p:nvSpPr>
        <p:spPr>
          <a:xfrm>
            <a:off x="6365630" y="2941883"/>
            <a:ext cx="1914769" cy="5236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/>
              <a:t>CnCView</a:t>
            </a:r>
            <a:endParaRPr lang="de-DE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03BA85F-6E1D-43DB-818F-444879E64ACB}"/>
              </a:ext>
            </a:extLst>
          </p:cNvPr>
          <p:cNvCxnSpPr>
            <a:stCxn id="12" idx="0"/>
            <a:endCxn id="47" idx="3"/>
          </p:cNvCxnSpPr>
          <p:nvPr/>
        </p:nvCxnSpPr>
        <p:spPr>
          <a:xfrm flipV="1">
            <a:off x="7365999" y="3694113"/>
            <a:ext cx="1" cy="729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5A752837-984C-4C8F-A500-72896CC2AED3}"/>
              </a:ext>
            </a:extLst>
          </p:cNvPr>
          <p:cNvSpPr/>
          <p:nvPr/>
        </p:nvSpPr>
        <p:spPr>
          <a:xfrm>
            <a:off x="2657231" y="2952682"/>
            <a:ext cx="1914769" cy="5236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Connection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5500E33-CAB3-4FCF-B877-B5C0D63DFCDB}"/>
              </a:ext>
            </a:extLst>
          </p:cNvPr>
          <p:cNvSpPr/>
          <p:nvPr/>
        </p:nvSpPr>
        <p:spPr>
          <a:xfrm>
            <a:off x="2657231" y="1797539"/>
            <a:ext cx="1914769" cy="5236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/>
              <a:t>Component</a:t>
            </a:r>
            <a:endParaRPr lang="de-DE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5493E0A0-0BFA-44C0-97F6-7FE1111BF859}"/>
              </a:ext>
            </a:extLst>
          </p:cNvPr>
          <p:cNvSpPr/>
          <p:nvPr/>
        </p:nvSpPr>
        <p:spPr>
          <a:xfrm>
            <a:off x="2657231" y="4450861"/>
            <a:ext cx="1914769" cy="5236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/>
              <a:t>Effector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1268B06-68E4-432B-A6A7-93E1BEB0BEAB}"/>
              </a:ext>
            </a:extLst>
          </p:cNvPr>
          <p:cNvSpPr/>
          <p:nvPr/>
        </p:nvSpPr>
        <p:spPr>
          <a:xfrm>
            <a:off x="289169" y="1800837"/>
            <a:ext cx="1914769" cy="5236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/>
              <a:t>Port</a:t>
            </a:r>
          </a:p>
        </p:txBody>
      </p:sp>
      <p:sp>
        <p:nvSpPr>
          <p:cNvPr id="67" name="AutoShape 1033">
            <a:extLst>
              <a:ext uri="{FF2B5EF4-FFF2-40B4-BE49-F238E27FC236}">
                <a16:creationId xmlns:a16="http://schemas.microsoft.com/office/drawing/2014/main" id="{29C6E0C8-8A58-4EDE-817D-B37AEECBF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416" y="3465513"/>
            <a:ext cx="1524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7D5F8063-4A3A-4228-A0D3-FBEA65263B71}"/>
              </a:ext>
            </a:extLst>
          </p:cNvPr>
          <p:cNvCxnSpPr>
            <a:cxnSpLocks/>
            <a:stCxn id="67" idx="3"/>
            <a:endCxn id="53" idx="0"/>
          </p:cNvCxnSpPr>
          <p:nvPr/>
        </p:nvCxnSpPr>
        <p:spPr>
          <a:xfrm>
            <a:off x="3614616" y="3694113"/>
            <a:ext cx="0" cy="756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utoShape 3">
            <a:extLst>
              <a:ext uri="{FF2B5EF4-FFF2-40B4-BE49-F238E27FC236}">
                <a16:creationId xmlns:a16="http://schemas.microsoft.com/office/drawing/2014/main" id="{BEB07922-E2B7-4F15-9987-3BABB81F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752" y="3145447"/>
            <a:ext cx="263296" cy="138099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8381A771-A22B-46C7-9735-3B24F417A11A}"/>
              </a:ext>
            </a:extLst>
          </p:cNvPr>
          <p:cNvCxnSpPr>
            <a:stCxn id="52" idx="3"/>
            <a:endCxn id="76" idx="1"/>
          </p:cNvCxnSpPr>
          <p:nvPr/>
        </p:nvCxnSpPr>
        <p:spPr>
          <a:xfrm>
            <a:off x="4572000" y="2059354"/>
            <a:ext cx="1521752" cy="115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9FCAEBE8-4355-4AC0-AC13-09414111DCF4}"/>
              </a:ext>
            </a:extLst>
          </p:cNvPr>
          <p:cNvCxnSpPr>
            <a:stCxn id="51" idx="3"/>
            <a:endCxn id="76" idx="1"/>
          </p:cNvCxnSpPr>
          <p:nvPr/>
        </p:nvCxnSpPr>
        <p:spPr>
          <a:xfrm>
            <a:off x="4572000" y="3214497"/>
            <a:ext cx="1521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6F13C9F1-A073-408E-8B5B-EE9316FADDEB}"/>
              </a:ext>
            </a:extLst>
          </p:cNvPr>
          <p:cNvCxnSpPr>
            <a:stCxn id="53" idx="3"/>
            <a:endCxn id="76" idx="1"/>
          </p:cNvCxnSpPr>
          <p:nvPr/>
        </p:nvCxnSpPr>
        <p:spPr>
          <a:xfrm flipV="1">
            <a:off x="4572000" y="3214497"/>
            <a:ext cx="1521752" cy="14981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DE6D2AA3-7D7F-4D2E-8BED-BA3FDD538FB1}"/>
              </a:ext>
            </a:extLst>
          </p:cNvPr>
          <p:cNvSpPr txBox="1"/>
          <p:nvPr/>
        </p:nvSpPr>
        <p:spPr>
          <a:xfrm>
            <a:off x="6056923" y="2751015"/>
            <a:ext cx="28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23811F3-0D65-43AF-8B23-53E2543366F0}"/>
              </a:ext>
            </a:extLst>
          </p:cNvPr>
          <p:cNvSpPr txBox="1"/>
          <p:nvPr/>
        </p:nvSpPr>
        <p:spPr>
          <a:xfrm>
            <a:off x="2371969" y="1629508"/>
            <a:ext cx="28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97" name="AutoShape 3">
            <a:extLst>
              <a:ext uri="{FF2B5EF4-FFF2-40B4-BE49-F238E27FC236}">
                <a16:creationId xmlns:a16="http://schemas.microsoft.com/office/drawing/2014/main" id="{8A8B1C9A-08DF-48E4-B772-50D36A1D8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537" y="1984862"/>
            <a:ext cx="263296" cy="138099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349D6410-F758-4134-ABEF-09BFAE9D0CF6}"/>
              </a:ext>
            </a:extLst>
          </p:cNvPr>
          <p:cNvCxnSpPr>
            <a:stCxn id="54" idx="3"/>
            <a:endCxn id="97" idx="1"/>
          </p:cNvCxnSpPr>
          <p:nvPr/>
        </p:nvCxnSpPr>
        <p:spPr>
          <a:xfrm flipV="1">
            <a:off x="2203938" y="2053912"/>
            <a:ext cx="173599" cy="8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5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6DA0A-31A5-4F09-B1F1-3E6E54BF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 </a:t>
            </a:r>
            <a:r>
              <a:rPr lang="de-DE" dirty="0" err="1"/>
              <a:t>de.rwth.cnc.viewverification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AEB2E-594A-4D75-A8C2-2CC46F5E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EmbeddedMontiArcLoader</a:t>
            </a:r>
            <a:endParaRPr lang="de-DE" dirty="0"/>
          </a:p>
          <a:p>
            <a:pPr lvl="1"/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C&amp;C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returns</a:t>
            </a:r>
            <a:r>
              <a:rPr lang="de-DE" dirty="0"/>
              <a:t> internal </a:t>
            </a:r>
            <a:r>
              <a:rPr lang="de-DE" dirty="0" err="1"/>
              <a:t>representation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EmbeddedMontiViewLoader</a:t>
            </a:r>
            <a:endParaRPr lang="de-DE" dirty="0"/>
          </a:p>
          <a:p>
            <a:pPr lvl="1"/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views</a:t>
            </a:r>
            <a:endParaRPr lang="de-DE" dirty="0"/>
          </a:p>
          <a:p>
            <a:pPr lvl="1"/>
            <a:r>
              <a:rPr lang="de-DE" dirty="0" err="1"/>
              <a:t>Converting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internal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(e.g.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witnesses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ViewVerificator</a:t>
            </a:r>
            <a:endParaRPr lang="de-DE" dirty="0"/>
          </a:p>
          <a:p>
            <a:pPr lvl="1"/>
            <a:r>
              <a:rPr lang="de-DE" dirty="0" err="1"/>
              <a:t>Verifies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views</a:t>
            </a:r>
            <a:endParaRPr lang="de-DE" dirty="0"/>
          </a:p>
          <a:p>
            <a:pPr lvl="1"/>
            <a:r>
              <a:rPr lang="de-DE" dirty="0"/>
              <a:t>Returns </a:t>
            </a:r>
            <a:r>
              <a:rPr lang="de-DE" dirty="0" err="1"/>
              <a:t>inconsistencies</a:t>
            </a:r>
            <a:r>
              <a:rPr lang="de-DE" dirty="0"/>
              <a:t> and </a:t>
            </a:r>
            <a:r>
              <a:rPr lang="de-DE" dirty="0" err="1"/>
              <a:t>witnesses</a:t>
            </a:r>
            <a:endParaRPr lang="de-DE" dirty="0"/>
          </a:p>
          <a:p>
            <a:pPr marL="3429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1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A3A74-077C-4B0C-BFE2-733DF9AD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 </a:t>
            </a:r>
            <a:r>
              <a:rPr lang="de-DE" dirty="0" err="1"/>
              <a:t>de.rwth.cnc.viewverification.checks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6CDDC1-7532-4078-963E-BD9AEA9F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satisfies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pPr lvl="1"/>
            <a:r>
              <a:rPr lang="en-US" dirty="0"/>
              <a:t>Check for …</a:t>
            </a:r>
          </a:p>
          <a:p>
            <a:pPr lvl="2"/>
            <a:r>
              <a:rPr lang="en-US" dirty="0"/>
              <a:t>missing components</a:t>
            </a:r>
          </a:p>
          <a:p>
            <a:pPr lvl="2"/>
            <a:r>
              <a:rPr lang="en-US" dirty="0"/>
              <a:t>interface mismatches</a:t>
            </a:r>
          </a:p>
          <a:p>
            <a:pPr lvl="2"/>
            <a:r>
              <a:rPr lang="en-US" dirty="0"/>
              <a:t>hierarchy mismatches</a:t>
            </a:r>
          </a:p>
          <a:p>
            <a:pPr lvl="2"/>
            <a:r>
              <a:rPr lang="en-US" dirty="0"/>
              <a:t>missing connectors</a:t>
            </a:r>
          </a:p>
          <a:p>
            <a:pPr lvl="2"/>
            <a:r>
              <a:rPr lang="en-US" dirty="0"/>
              <a:t>missing effectors</a:t>
            </a:r>
          </a:p>
          <a:p>
            <a:pPr lvl="2"/>
            <a:r>
              <a:rPr lang="en-US" dirty="0"/>
              <a:t>not atomic components</a:t>
            </a:r>
          </a:p>
          <a:p>
            <a:pPr lvl="2"/>
            <a:r>
              <a:rPr lang="en-US" dirty="0"/>
              <a:t>interface-completeness violations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025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6EB21-87A4-404C-879F-41EBED53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Package </a:t>
            </a:r>
            <a:r>
              <a:rPr lang="de-DE" dirty="0" err="1"/>
              <a:t>de.rwth.cnc.viewverification.inconsistency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6CDA8-3E68-4A1E-B52F-B252C288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Inconsistency</a:t>
            </a:r>
            <a:endParaRPr lang="de-DE" dirty="0"/>
          </a:p>
          <a:p>
            <a:pPr lvl="1"/>
            <a:r>
              <a:rPr lang="de-DE" dirty="0" err="1"/>
              <a:t>InconsistencyHierarchyMismatch</a:t>
            </a:r>
            <a:endParaRPr lang="de-DE" dirty="0"/>
          </a:p>
          <a:p>
            <a:pPr lvl="1"/>
            <a:r>
              <a:rPr lang="de-DE" dirty="0" err="1"/>
              <a:t>InconsistencyInterfaceMismatch</a:t>
            </a:r>
            <a:endParaRPr lang="de-DE" dirty="0"/>
          </a:p>
          <a:p>
            <a:pPr lvl="1"/>
            <a:r>
              <a:rPr lang="de-DE" dirty="0" err="1"/>
              <a:t>InconsistencyMissingComponent</a:t>
            </a:r>
            <a:endParaRPr lang="de-DE" dirty="0"/>
          </a:p>
          <a:p>
            <a:pPr lvl="1"/>
            <a:r>
              <a:rPr lang="de-DE" dirty="0" err="1"/>
              <a:t>InconsistencyMissingConnection</a:t>
            </a:r>
            <a:endParaRPr lang="de-DE" dirty="0"/>
          </a:p>
          <a:p>
            <a:pPr lvl="1"/>
            <a:r>
              <a:rPr lang="de-DE" dirty="0"/>
              <a:t>etc.</a:t>
            </a:r>
          </a:p>
          <a:p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errors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InconsistenciesData</a:t>
            </a:r>
            <a:endParaRPr lang="de-DE" dirty="0"/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inconsistencies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InconsistencyItem</a:t>
            </a:r>
            <a:endParaRPr lang="de-DE" dirty="0"/>
          </a:p>
          <a:p>
            <a:pPr lvl="1"/>
            <a:r>
              <a:rPr lang="de-DE" dirty="0" err="1"/>
              <a:t>Represents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inconsistency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Contains</a:t>
            </a:r>
            <a:r>
              <a:rPr lang="de-DE" dirty="0"/>
              <a:t> a </a:t>
            </a:r>
            <a:r>
              <a:rPr lang="de-DE" dirty="0" err="1"/>
              <a:t>natural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13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F2A31-CAD0-40FE-9DB2-C1C272D7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Package </a:t>
            </a:r>
            <a:r>
              <a:rPr lang="de-DE" dirty="0" err="1"/>
              <a:t>de.rwth.cnc.viewverification.witness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1F85F0-9AB4-46CE-84D9-B8AF1819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WitnessGenerator</a:t>
            </a:r>
            <a:endParaRPr lang="de-DE" dirty="0"/>
          </a:p>
          <a:p>
            <a:pPr lvl="1"/>
            <a:r>
              <a:rPr lang="de-DE" dirty="0"/>
              <a:t>Generates </a:t>
            </a:r>
            <a:r>
              <a:rPr lang="de-DE" dirty="0" err="1"/>
              <a:t>mutliple</a:t>
            </a:r>
            <a:r>
              <a:rPr lang="de-DE" dirty="0"/>
              <a:t> negative </a:t>
            </a:r>
            <a:r>
              <a:rPr lang="de-DE" dirty="0" err="1"/>
              <a:t>witnesses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positive </a:t>
            </a:r>
            <a:r>
              <a:rPr lang="de-DE" dirty="0" err="1"/>
              <a:t>witness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GeneratePositiveWitnessView</a:t>
            </a:r>
            <a:endParaRPr lang="de-DE" dirty="0"/>
          </a:p>
          <a:p>
            <a:pPr lvl="1"/>
            <a:r>
              <a:rPr lang="de-DE" dirty="0"/>
              <a:t>Generates a positive </a:t>
            </a:r>
            <a:r>
              <a:rPr lang="de-DE" dirty="0" err="1"/>
              <a:t>witness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CnCView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view‘s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GenerateInconsistencyView</a:t>
            </a:r>
            <a:endParaRPr lang="de-DE" dirty="0"/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witnesses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inconsistency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GenerateInconsistencyDesc</a:t>
            </a:r>
            <a:endParaRPr lang="de-DE" dirty="0"/>
          </a:p>
          <a:p>
            <a:pPr lvl="1"/>
            <a:r>
              <a:rPr lang="de-DE" dirty="0"/>
              <a:t>Generates </a:t>
            </a:r>
            <a:r>
              <a:rPr lang="de-DE" dirty="0" err="1"/>
              <a:t>natural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comment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beginning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WitnessGeneratorHelper</a:t>
            </a:r>
            <a:endParaRPr lang="de-DE" dirty="0"/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helping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1731014"/>
      </p:ext>
    </p:extLst>
  </p:cSld>
  <p:clrMapOvr>
    <a:masterClrMapping/>
  </p:clrMapOvr>
</p:sld>
</file>

<file path=ppt/theme/theme1.xml><?xml version="1.0" encoding="utf-8"?>
<a:theme xmlns:a="http://schemas.openxmlformats.org/drawingml/2006/main" name="RWTHI3Design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  <a:extLst>
    <a:ext uri="{05A4C25C-085E-4340-85A3-A5531E510DB2}">
      <thm15:themeFamily xmlns:thm15="http://schemas.microsoft.com/office/thememl/2012/main" name="RWTHI3Design" id="{07F85A0B-E7E0-4A4D-8931-B524CFED5820}" vid="{3A6B4C41-0D14-4D3E-811C-3E4E422843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RWTHI3Design</Template>
  <TotalTime>0</TotalTime>
  <Words>359</Words>
  <Application>Microsoft Office PowerPoint</Application>
  <PresentationFormat>Bildschirmpräsentation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Wingdings</vt:lpstr>
      <vt:lpstr>ＭＳ Ｐゴシック</vt:lpstr>
      <vt:lpstr>Tahoma</vt:lpstr>
      <vt:lpstr>Arial</vt:lpstr>
      <vt:lpstr>Helvetica</vt:lpstr>
      <vt:lpstr>RWTHI3Design</vt:lpstr>
      <vt:lpstr>Documentation for repository ViewVerification</vt:lpstr>
      <vt:lpstr>Purpose</vt:lpstr>
      <vt:lpstr>Packages and Functionality</vt:lpstr>
      <vt:lpstr>Package de.rwth.cnc.model</vt:lpstr>
      <vt:lpstr>Class Relations</vt:lpstr>
      <vt:lpstr>Package de.rwth.cnc.viewverification</vt:lpstr>
      <vt:lpstr>Package de.rwth.cnc.viewverification.checks</vt:lpstr>
      <vt:lpstr>Package de.rwth.cnc.viewverification.inconsistency</vt:lpstr>
      <vt:lpstr>Package de.rwth.cnc.viewverification.witness</vt:lpstr>
      <vt:lpstr>Tests</vt:lpstr>
      <vt:lpstr>Software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EmbeddedMontiArc</dc:title>
  <dc:creator>Sascha</dc:creator>
  <cp:lastModifiedBy>Michael v.W.</cp:lastModifiedBy>
  <cp:revision>54</cp:revision>
  <dcterms:created xsi:type="dcterms:W3CDTF">2018-05-17T11:27:02Z</dcterms:created>
  <dcterms:modified xsi:type="dcterms:W3CDTF">2018-05-22T16:08:50Z</dcterms:modified>
</cp:coreProperties>
</file>