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04" r:id="rId3"/>
    <p:sldId id="303" r:id="rId4"/>
    <p:sldId id="305" r:id="rId5"/>
    <p:sldId id="307" r:id="rId6"/>
    <p:sldId id="309" r:id="rId7"/>
    <p:sldId id="310" r:id="rId8"/>
    <p:sldId id="308" r:id="rId9"/>
    <p:sldId id="301" r:id="rId10"/>
  </p:sldIdLst>
  <p:sldSz cx="9144000" cy="6858000" type="screen4x3"/>
  <p:notesSz cx="7099300" cy="10234613"/>
  <p:embeddedFontLst>
    <p:embeddedFont>
      <p:font typeface="Calibri" pitchFamily="34" charset="0"/>
      <p:regular r:id="rId13"/>
      <p:bold r:id="rId14"/>
      <p:italic r:id="rId15"/>
      <p:boldItalic r:id="rId16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1" autoAdjust="0"/>
    <p:restoredTop sz="90706" autoAdjust="0"/>
  </p:normalViewPr>
  <p:slideViewPr>
    <p:cSldViewPr>
      <p:cViewPr>
        <p:scale>
          <a:sx n="113" d="100"/>
          <a:sy n="113" d="100"/>
        </p:scale>
        <p:origin x="-162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17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36"/>
    </p:cViewPr>
  </p:sorterViewPr>
  <p:notesViewPr>
    <p:cSldViewPr>
      <p:cViewPr varScale="1">
        <p:scale>
          <a:sx n="87" d="100"/>
          <a:sy n="87" d="100"/>
        </p:scale>
        <p:origin x="264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77137" cy="512305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0507" y="2"/>
            <a:ext cx="3077137" cy="512305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B397C3DE-5202-43C6-9884-759C309EA47C}" type="datetimeFigureOut">
              <a:rPr lang="de-DE" smtClean="0"/>
              <a:t>11.04.2018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2310"/>
            <a:ext cx="3077137" cy="512305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0507" y="9722310"/>
            <a:ext cx="3077137" cy="512305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B32E84CB-0F5B-4EB9-90DD-2599D9FE6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535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7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579F16DD-693B-4C24-88AC-508F1490D8AD}" type="datetimeFigureOut">
              <a:rPr lang="de-DE" smtClean="0"/>
              <a:pPr/>
              <a:t>11.04.2018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7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A0DC53D3-2EC4-4E5E-A0D6-E40BF5E54D41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79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((Nicht löschen: V27 Sonderform für Script))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FD9BDC-F595-4926-8F9D-46490748FA5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8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5" name="Line 15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1939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 smtClean="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81940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 algn="l">
              <a:defRPr b="1" smtClean="0"/>
            </a:lvl1pPr>
          </a:lstStyle>
          <a:p>
            <a:r>
              <a:rPr lang="de-DE" smtClean="0"/>
              <a:t>Titelmasterformat durch Klicken bearbeiten</a:t>
            </a:r>
            <a:endParaRPr lang="de-DE" dirty="0" smtClean="0"/>
          </a:p>
        </p:txBody>
      </p:sp>
      <p:pic>
        <p:nvPicPr>
          <p:cNvPr id="1026" name="Picture 2" descr="C:\Dokumente und Einstellungen\rendel\Eigene Dateien\vorlagen\02.logo\LogoRGB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00" y="257586"/>
            <a:ext cx="2745171" cy="666000"/>
          </a:xfrm>
          <a:prstGeom prst="rect">
            <a:avLst/>
          </a:prstGeom>
          <a:noFill/>
        </p:spPr>
      </p:pic>
      <p:pic>
        <p:nvPicPr>
          <p:cNvPr id="1027" name="Picture 3" descr="C:\Users\Toni\Desktop\RWTH Aachen University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57586"/>
            <a:ext cx="2468571" cy="66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472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286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3200" y="1296000"/>
            <a:ext cx="4039200" cy="541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600" y="1296000"/>
            <a:ext cx="4039200" cy="5410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28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28600"/>
            <a:ext cx="756048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iagrammplatzhalter 3"/>
          <p:cNvSpPr>
            <a:spLocks noGrp="1"/>
          </p:cNvSpPr>
          <p:nvPr>
            <p:ph type="chart"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 noProof="0" smtClean="0"/>
              <a:t>Diagramm durch Klicken auf Symbol hinzufügen</a:t>
            </a:r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9755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28600"/>
            <a:ext cx="756048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17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19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7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-36513" y="152400"/>
            <a:ext cx="1403351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 b="1" dirty="0" smtClean="0"/>
              <a:t>Prof. Dr. B. </a:t>
            </a:r>
            <a:r>
              <a:rPr lang="de-DE" sz="1000" b="1" dirty="0" err="1" smtClean="0"/>
              <a:t>Rumpe</a:t>
            </a: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/>
              <a:t>Lehrstuhl für Software Engineering</a:t>
            </a:r>
          </a:p>
          <a:p>
            <a:pPr>
              <a:spcBef>
                <a:spcPct val="50000"/>
              </a:spcBef>
            </a:pPr>
            <a:r>
              <a:rPr lang="de-DE" sz="1000" dirty="0"/>
              <a:t>RWTH Aachen</a:t>
            </a:r>
          </a:p>
          <a:p>
            <a:pPr>
              <a:spcBef>
                <a:spcPct val="50000"/>
              </a:spcBef>
            </a:pPr>
            <a:r>
              <a:rPr lang="de-DE" sz="800" dirty="0"/>
              <a:t>Seite </a:t>
            </a:r>
            <a:fld id="{2CE07847-B605-4127-89DE-8BBE4C3EB877}" type="slidenum">
              <a:rPr lang="de-DE" sz="800"/>
              <a:pPr>
                <a:spcBef>
                  <a:spcPct val="50000"/>
                </a:spcBef>
              </a:pPr>
              <a:t>‹Nr.›</a:t>
            </a:fld>
            <a:endParaRPr lang="de-DE" sz="800" dirty="0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1403648" y="152400"/>
            <a:ext cx="0" cy="99060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1331640" y="76200"/>
            <a:ext cx="0" cy="114300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1475656" y="230400"/>
            <a:ext cx="7560344" cy="8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9" name="Line 14"/>
          <p:cNvSpPr>
            <a:spLocks noChangeShapeType="1"/>
          </p:cNvSpPr>
          <p:nvPr userDrawn="1"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0" name="Line 7"/>
          <p:cNvSpPr>
            <a:spLocks noChangeShapeType="1"/>
          </p:cNvSpPr>
          <p:nvPr userDrawn="1"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26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beddedMontiArc/EmbeddedMontiArcD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2692896"/>
          </a:xfrm>
        </p:spPr>
        <p:txBody>
          <a:bodyPr anchor="t"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dirty="0" smtClean="0"/>
              <a:t>Software Language</a:t>
            </a:r>
            <a:r>
              <a:rPr lang="en-US" dirty="0"/>
              <a:t> </a:t>
            </a:r>
            <a:r>
              <a:rPr lang="en-US" dirty="0" smtClean="0"/>
              <a:t>Engineering</a:t>
            </a:r>
            <a:br>
              <a:rPr lang="en-US" dirty="0" smtClean="0"/>
            </a:b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Language Characteristics </a:t>
            </a:r>
            <a:br>
              <a:rPr lang="en-US" sz="2000" b="0" dirty="0" smtClean="0"/>
            </a:br>
            <a:r>
              <a:rPr lang="en-US" sz="2000" b="0" dirty="0" smtClean="0"/>
              <a:t>(“</a:t>
            </a:r>
            <a:r>
              <a:rPr lang="en-US" sz="2000" b="0" dirty="0" err="1" smtClean="0"/>
              <a:t>Steckbrief</a:t>
            </a:r>
            <a:r>
              <a:rPr lang="en-US" sz="2000" b="0" dirty="0" smtClean="0"/>
              <a:t>”) for</a:t>
            </a:r>
            <a:br>
              <a:rPr lang="en-US" sz="2000" b="0" dirty="0" smtClean="0"/>
            </a:br>
            <a:r>
              <a:rPr lang="en-US" sz="2000" b="0" dirty="0" err="1" smtClean="0"/>
              <a:t>EmbeddedMontiArcDL</a:t>
            </a:r>
            <a:r>
              <a:rPr lang="en-US" sz="2000" b="0" dirty="0"/>
              <a:t/>
            </a:r>
            <a:br>
              <a:rPr lang="en-US" sz="2000" b="0" dirty="0"/>
            </a:br>
            <a:r>
              <a:rPr lang="en-US" sz="2000" b="0" dirty="0"/>
              <a:t/>
            </a:r>
            <a:br>
              <a:rPr lang="en-US" sz="2000" b="0" dirty="0"/>
            </a:br>
            <a:endParaRPr lang="en-US" sz="2000" b="0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219200" y="4724400"/>
            <a:ext cx="3075329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dirty="0"/>
              <a:t>NN, NN, …</a:t>
            </a:r>
          </a:p>
          <a:p>
            <a:r>
              <a:rPr lang="en-US" sz="2000" dirty="0" smtClean="0"/>
              <a:t>Software Engineering</a:t>
            </a:r>
            <a:br>
              <a:rPr lang="en-US" sz="2000" dirty="0" smtClean="0"/>
            </a:br>
            <a:r>
              <a:rPr lang="en-US" sz="2000" dirty="0" smtClean="0"/>
              <a:t>RWTH Aachen University</a:t>
            </a:r>
          </a:p>
          <a:p>
            <a:endParaRPr lang="de-DE" sz="2000" dirty="0" smtClean="0"/>
          </a:p>
          <a:p>
            <a:r>
              <a:rPr lang="de-DE" sz="2000" dirty="0" smtClean="0"/>
              <a:t>http://www.se-rwth.de/</a:t>
            </a:r>
            <a:endParaRPr lang="de-DE" sz="2000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73025" y="6355616"/>
            <a:ext cx="9175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/>
            <a:r>
              <a:rPr lang="en-US" sz="2000" dirty="0" err="1" smtClean="0">
                <a:solidFill>
                  <a:schemeClr val="folHlink"/>
                </a:solidFill>
              </a:rPr>
              <a:t>Farbe</a:t>
            </a:r>
            <a:r>
              <a:rPr lang="en-US" sz="2000" dirty="0" smtClean="0">
                <a:solidFill>
                  <a:schemeClr val="folHlink"/>
                </a:solidFill>
              </a:rPr>
              <a:t>!</a:t>
            </a:r>
            <a:endParaRPr lang="en-US" sz="2000" dirty="0">
              <a:solidFill>
                <a:schemeClr val="folHlink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342866"/>
            <a:ext cx="3145532" cy="195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9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Language/Tool at a </a:t>
            </a:r>
            <a:r>
              <a:rPr lang="de-DE" dirty="0" err="1"/>
              <a:t>Glance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		</a:t>
            </a:r>
            <a:r>
              <a:rPr lang="en-US" dirty="0" err="1" smtClean="0"/>
              <a:t>EmbeddedMontiArcDL</a:t>
            </a:r>
            <a:endParaRPr lang="en-US" dirty="0" smtClean="0"/>
          </a:p>
          <a:p>
            <a:r>
              <a:rPr lang="en-US" dirty="0" smtClean="0"/>
              <a:t>Developed by: 	Thomas </a:t>
            </a:r>
            <a:r>
              <a:rPr lang="en-US" dirty="0" err="1" smtClean="0"/>
              <a:t>Timmermanns</a:t>
            </a:r>
            <a:endParaRPr lang="en-US" dirty="0" smtClean="0"/>
          </a:p>
          <a:p>
            <a:r>
              <a:rPr lang="en-US" dirty="0" smtClean="0"/>
              <a:t>Based on: 		-</a:t>
            </a:r>
            <a:endParaRPr lang="en-US" dirty="0"/>
          </a:p>
          <a:p>
            <a:endParaRPr lang="en-US" dirty="0"/>
          </a:p>
          <a:p>
            <a:r>
              <a:rPr lang="en-US" dirty="0"/>
              <a:t>Purpose of the language / tool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Integrates </a:t>
            </a:r>
            <a:r>
              <a:rPr lang="en-US" dirty="0" err="1" smtClean="0"/>
              <a:t>CNNArch</a:t>
            </a:r>
            <a:r>
              <a:rPr lang="en-US" dirty="0" smtClean="0"/>
              <a:t> and </a:t>
            </a:r>
            <a:r>
              <a:rPr lang="en-US" dirty="0" err="1" smtClean="0"/>
              <a:t>MontiMath</a:t>
            </a:r>
            <a:r>
              <a:rPr lang="en-US" dirty="0" smtClean="0"/>
              <a:t> into </a:t>
            </a:r>
            <a:r>
              <a:rPr lang="en-US" dirty="0" err="1" smtClean="0"/>
              <a:t>EmbeddedMontiArc</a:t>
            </a:r>
            <a:r>
              <a:rPr lang="en-US" dirty="0" smtClean="0"/>
              <a:t> as implementation languages</a:t>
            </a:r>
          </a:p>
          <a:p>
            <a:pPr lvl="1"/>
            <a:r>
              <a:rPr lang="en-US" dirty="0" smtClean="0"/>
              <a:t>Contains generator which combines </a:t>
            </a:r>
            <a:r>
              <a:rPr lang="en-US" dirty="0" err="1" smtClean="0"/>
              <a:t>CNNArch</a:t>
            </a:r>
            <a:r>
              <a:rPr lang="en-US" dirty="0" smtClean="0"/>
              <a:t> and </a:t>
            </a:r>
            <a:r>
              <a:rPr lang="en-US" dirty="0" err="1" smtClean="0"/>
              <a:t>MontiMath</a:t>
            </a:r>
            <a:endParaRPr lang="en-US" dirty="0" smtClean="0"/>
          </a:p>
          <a:p>
            <a:pPr lvl="1"/>
            <a:r>
              <a:rPr lang="en-US" dirty="0" smtClean="0"/>
              <a:t>Generator uses configuration language </a:t>
            </a:r>
            <a:r>
              <a:rPr lang="en-US" dirty="0" err="1" smtClean="0"/>
              <a:t>CNNTrain</a:t>
            </a:r>
            <a:r>
              <a:rPr lang="en-US" dirty="0" smtClean="0"/>
              <a:t> to get training parameters for a neural network constructed with </a:t>
            </a:r>
            <a:r>
              <a:rPr lang="en-US" dirty="0" err="1" smtClean="0"/>
              <a:t>CNNArch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617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Technical Briefing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found in:  </a:t>
            </a:r>
            <a:r>
              <a:rPr lang="en-US" dirty="0" err="1" smtClean="0"/>
              <a:t>github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github.com/EmbeddedMontiArc/EmbeddedMontiArcDL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Open accessible:	</a:t>
            </a:r>
            <a:r>
              <a:rPr lang="en-US" dirty="0" smtClean="0"/>
              <a:t>Yes</a:t>
            </a:r>
            <a:endParaRPr lang="en-US" dirty="0"/>
          </a:p>
          <a:p>
            <a:r>
              <a:rPr lang="en-US" dirty="0"/>
              <a:t>MC version:		4.5.4  (on April, 11</a:t>
            </a:r>
            <a:r>
              <a:rPr lang="en-US" baseline="30000" dirty="0"/>
              <a:t>th</a:t>
            </a:r>
            <a:r>
              <a:rPr lang="en-US" dirty="0"/>
              <a:t>, 18)</a:t>
            </a:r>
          </a:p>
          <a:p>
            <a:r>
              <a:rPr lang="en-US" dirty="0" smtClean="0"/>
              <a:t>Uses</a:t>
            </a:r>
            <a:r>
              <a:rPr lang="en-US" dirty="0"/>
              <a:t>:		</a:t>
            </a:r>
            <a:r>
              <a:rPr lang="en-US" dirty="0" err="1" smtClean="0"/>
              <a:t>CNNArch</a:t>
            </a:r>
            <a:r>
              <a:rPr lang="en-US" dirty="0" smtClean="0"/>
              <a:t>, </a:t>
            </a:r>
            <a:r>
              <a:rPr lang="en-US" dirty="0" err="1" smtClean="0"/>
              <a:t>CNNTrain</a:t>
            </a:r>
            <a:r>
              <a:rPr lang="en-US" dirty="0" smtClean="0"/>
              <a:t>, </a:t>
            </a:r>
            <a:r>
              <a:rPr lang="en-US" dirty="0" err="1" smtClean="0"/>
              <a:t>MontiMath</a:t>
            </a:r>
            <a:r>
              <a:rPr lang="en-US" dirty="0" smtClean="0"/>
              <a:t>, EMAM2CPP,</a:t>
            </a:r>
          </a:p>
          <a:p>
            <a:pPr marL="0" indent="0">
              <a:buNone/>
            </a:pPr>
            <a:r>
              <a:rPr lang="en-US" dirty="0"/>
              <a:t>                           </a:t>
            </a:r>
            <a:r>
              <a:rPr lang="en-US" dirty="0" smtClean="0"/>
              <a:t>	</a:t>
            </a:r>
            <a:r>
              <a:rPr lang="en-US" dirty="0" err="1" smtClean="0"/>
              <a:t>EmbeddedMontiArcBehavior</a:t>
            </a:r>
            <a:r>
              <a:rPr lang="en-US" dirty="0" smtClean="0"/>
              <a:t>, 					</a:t>
            </a:r>
            <a:r>
              <a:rPr lang="en-US" dirty="0" err="1" smtClean="0"/>
              <a:t>EmbeddedMontiArcMath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Current state:</a:t>
            </a:r>
          </a:p>
          <a:p>
            <a:pPr lvl="1"/>
            <a:r>
              <a:rPr lang="en-US" dirty="0" smtClean="0"/>
              <a:t>In development</a:t>
            </a:r>
          </a:p>
          <a:p>
            <a:pPr lvl="1"/>
            <a:r>
              <a:rPr lang="en-US" dirty="0" smtClean="0"/>
              <a:t>Issues: </a:t>
            </a:r>
            <a:r>
              <a:rPr lang="en-US" dirty="0" err="1" smtClean="0"/>
              <a:t>CNNTrain</a:t>
            </a:r>
            <a:r>
              <a:rPr lang="en-US" dirty="0" smtClean="0"/>
              <a:t> not yet integrated, parameters do not work with </a:t>
            </a:r>
            <a:r>
              <a:rPr lang="en-US" dirty="0" err="1" smtClean="0"/>
              <a:t>CNNArch</a:t>
            </a:r>
            <a:r>
              <a:rPr lang="en-US" dirty="0" smtClean="0"/>
              <a:t>, three-dimensional matrices are not implemented in </a:t>
            </a:r>
            <a:r>
              <a:rPr lang="en-US" dirty="0" err="1" smtClean="0"/>
              <a:t>MontiMath</a:t>
            </a:r>
            <a:r>
              <a:rPr lang="en-US" dirty="0" smtClean="0"/>
              <a:t>/EMAM2CPP but currently required by </a:t>
            </a:r>
            <a:r>
              <a:rPr lang="en-US" dirty="0" err="1" smtClean="0"/>
              <a:t>CNNArch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8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Details (1: Syntax)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Grammars:		EMADL.mc4</a:t>
            </a:r>
          </a:p>
          <a:p>
            <a:endParaRPr lang="en-US" dirty="0" smtClean="0"/>
          </a:p>
          <a:p>
            <a:r>
              <a:rPr lang="en-US" dirty="0" smtClean="0"/>
              <a:t>#of </a:t>
            </a:r>
            <a:r>
              <a:rPr lang="en-US" dirty="0" err="1" smtClean="0"/>
              <a:t>Nonterminals</a:t>
            </a:r>
            <a:r>
              <a:rPr lang="en-US" dirty="0" smtClean="0"/>
              <a:t>:	3</a:t>
            </a:r>
          </a:p>
          <a:p>
            <a:r>
              <a:rPr lang="en-US" dirty="0" smtClean="0"/>
              <a:t>state of grammar:	stable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Most interesting </a:t>
            </a:r>
            <a:r>
              <a:rPr lang="en-US" dirty="0" err="1" smtClean="0"/>
              <a:t>nonterminals</a:t>
            </a:r>
            <a:r>
              <a:rPr lang="en-US" dirty="0" smtClean="0"/>
              <a:t>:   </a:t>
            </a:r>
            <a:r>
              <a:rPr lang="en-US" dirty="0" err="1" smtClean="0"/>
              <a:t>BehaviorEmbedding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Comments:</a:t>
            </a:r>
          </a:p>
          <a:p>
            <a:pPr lvl="1"/>
            <a:r>
              <a:rPr lang="en-US" dirty="0"/>
              <a:t>Extends </a:t>
            </a:r>
            <a:r>
              <a:rPr lang="en-US" dirty="0" err="1" smtClean="0"/>
              <a:t>EmbeddedMontiArcBehavior</a:t>
            </a:r>
            <a:r>
              <a:rPr lang="en-US" dirty="0" smtClean="0"/>
              <a:t>, </a:t>
            </a:r>
            <a:r>
              <a:rPr lang="en-US" dirty="0" err="1" smtClean="0"/>
              <a:t>CNNArch</a:t>
            </a:r>
            <a:r>
              <a:rPr lang="en-US" dirty="0" smtClean="0"/>
              <a:t> and </a:t>
            </a:r>
            <a:r>
              <a:rPr lang="en-US" dirty="0" err="1" smtClean="0"/>
              <a:t>MontiMath</a:t>
            </a:r>
            <a:endParaRPr lang="en-US" dirty="0" smtClean="0"/>
          </a:p>
          <a:p>
            <a:pPr lvl="1"/>
            <a:r>
              <a:rPr lang="en-US" dirty="0" smtClean="0"/>
              <a:t>Very simple grammar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34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Details (2: </a:t>
            </a:r>
            <a:r>
              <a:rPr lang="en-US" dirty="0" err="1" smtClean="0"/>
              <a:t>CoCo’s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#of coco’s:		2 </a:t>
            </a:r>
          </a:p>
          <a:p>
            <a:r>
              <a:rPr lang="en-US" dirty="0"/>
              <a:t>s</a:t>
            </a:r>
            <a:r>
              <a:rPr lang="en-US" dirty="0" smtClean="0"/>
              <a:t>tate of coco:	stable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Cocos explained here:	</a:t>
            </a:r>
            <a:r>
              <a:rPr lang="en-US" dirty="0"/>
              <a:t>not yet </a:t>
            </a:r>
            <a:r>
              <a:rPr lang="en-US" dirty="0" smtClean="0"/>
              <a:t>documented</a:t>
            </a:r>
          </a:p>
          <a:p>
            <a:endParaRPr lang="en-US" dirty="0"/>
          </a:p>
          <a:p>
            <a:r>
              <a:rPr lang="en-US" dirty="0" smtClean="0"/>
              <a:t>Cocos implemented here:	</a:t>
            </a:r>
            <a:r>
              <a:rPr lang="en-US" dirty="0"/>
              <a:t> </a:t>
            </a:r>
            <a:r>
              <a:rPr lang="en-US" dirty="0" smtClean="0"/>
              <a:t>	./</a:t>
            </a:r>
            <a:r>
              <a:rPr lang="en-US" dirty="0" err="1" smtClean="0"/>
              <a:t>src</a:t>
            </a:r>
            <a:r>
              <a:rPr lang="en-US" dirty="0" smtClean="0"/>
              <a:t>/main/java/de/</a:t>
            </a:r>
            <a:r>
              <a:rPr lang="en-US" dirty="0" err="1" smtClean="0"/>
              <a:t>monticore</a:t>
            </a:r>
            <a:r>
              <a:rPr lang="en-US" dirty="0" smtClean="0"/>
              <a:t>/</a:t>
            </a:r>
            <a:r>
              <a:rPr lang="en-US" dirty="0" err="1" smtClean="0"/>
              <a:t>lang</a:t>
            </a:r>
            <a:r>
              <a:rPr lang="en-US" dirty="0" smtClean="0"/>
              <a:t>/</a:t>
            </a:r>
            <a:r>
              <a:rPr lang="en-US" dirty="0" err="1" smtClean="0"/>
              <a:t>monticar</a:t>
            </a:r>
            <a:r>
              <a:rPr lang="en-US" dirty="0" smtClean="0"/>
              <a:t>/</a:t>
            </a:r>
            <a:r>
              <a:rPr lang="en-US" dirty="0" err="1" smtClean="0"/>
              <a:t>emadl</a:t>
            </a:r>
            <a:r>
              <a:rPr lang="en-US" dirty="0" smtClean="0"/>
              <a:t>/_</a:t>
            </a:r>
            <a:r>
              <a:rPr lang="en-US" dirty="0" err="1"/>
              <a:t>cocos</a:t>
            </a:r>
            <a:r>
              <a:rPr lang="en-US" dirty="0" smtClean="0"/>
              <a:t>/</a:t>
            </a:r>
          </a:p>
          <a:p>
            <a:endParaRPr lang="en-US" dirty="0" smtClean="0"/>
          </a:p>
          <a:p>
            <a:r>
              <a:rPr lang="en-US" dirty="0" smtClean="0"/>
              <a:t>Comments:</a:t>
            </a:r>
          </a:p>
          <a:p>
            <a:pPr lvl="1"/>
            <a:r>
              <a:rPr lang="en-US" dirty="0" smtClean="0"/>
              <a:t>Uses additionally </a:t>
            </a:r>
            <a:r>
              <a:rPr lang="en-US" dirty="0" err="1" smtClean="0"/>
              <a:t>cocos</a:t>
            </a:r>
            <a:r>
              <a:rPr lang="en-US" dirty="0" smtClean="0"/>
              <a:t> of </a:t>
            </a:r>
            <a:r>
              <a:rPr lang="en-US" dirty="0" err="1" smtClean="0"/>
              <a:t>EmbeddedMontiArc</a:t>
            </a:r>
            <a:r>
              <a:rPr lang="en-US" dirty="0" smtClean="0"/>
              <a:t>, </a:t>
            </a:r>
            <a:r>
              <a:rPr lang="en-US" dirty="0" err="1" smtClean="0"/>
              <a:t>CNNArch</a:t>
            </a:r>
            <a:r>
              <a:rPr lang="en-US" dirty="0" smtClean="0"/>
              <a:t>, </a:t>
            </a:r>
            <a:r>
              <a:rPr lang="en-US" dirty="0" err="1" smtClean="0"/>
              <a:t>MontiMath</a:t>
            </a:r>
            <a:r>
              <a:rPr lang="en-US" dirty="0" smtClean="0"/>
              <a:t> and </a:t>
            </a:r>
            <a:r>
              <a:rPr lang="en-US" dirty="0" err="1" smtClean="0"/>
              <a:t>CNNTrain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6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Details (3: Symbols)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#of Symbol-creating </a:t>
            </a:r>
            <a:r>
              <a:rPr lang="en-US" sz="1800" dirty="0" err="1" smtClean="0"/>
              <a:t>nonterminals</a:t>
            </a:r>
            <a:r>
              <a:rPr lang="en-US" sz="1800" dirty="0" smtClean="0"/>
              <a:t>:	1</a:t>
            </a:r>
          </a:p>
          <a:p>
            <a:r>
              <a:rPr lang="en-US" sz="1800" dirty="0" smtClean="0"/>
              <a:t>#of Symbol-Kinds:			1</a:t>
            </a:r>
          </a:p>
          <a:p>
            <a:r>
              <a:rPr lang="en-US" sz="1800" u="sng" dirty="0" smtClean="0"/>
              <a:t>List of </a:t>
            </a:r>
            <a:r>
              <a:rPr lang="en-US" sz="1800" u="sng" dirty="0" err="1"/>
              <a:t>n</a:t>
            </a:r>
            <a:r>
              <a:rPr lang="en-US" sz="1800" u="sng" dirty="0" err="1" smtClean="0"/>
              <a:t>onterminals</a:t>
            </a:r>
            <a:r>
              <a:rPr lang="en-US" sz="1800" u="sng" dirty="0" smtClean="0"/>
              <a:t> creating symbols:	         Symbol-Kind:</a:t>
            </a:r>
          </a:p>
          <a:p>
            <a:pPr lvl="1"/>
            <a:r>
              <a:rPr lang="en-US" sz="1800" dirty="0" err="1" smtClean="0"/>
              <a:t>EMADLCompilationUnit</a:t>
            </a:r>
            <a:r>
              <a:rPr lang="en-US" sz="1800" dirty="0"/>
              <a:t>	</a:t>
            </a:r>
            <a:r>
              <a:rPr lang="en-US" sz="1800" dirty="0" smtClean="0"/>
              <a:t>	         </a:t>
            </a:r>
            <a:r>
              <a:rPr lang="en-US" sz="1800" dirty="0" err="1" smtClean="0"/>
              <a:t>EMADLCompilationUnitKind</a:t>
            </a:r>
            <a:endParaRPr lang="en-US" sz="1800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sz="1800" dirty="0" smtClean="0"/>
              <a:t>Comments:</a:t>
            </a:r>
          </a:p>
          <a:p>
            <a:pPr lvl="1"/>
            <a:r>
              <a:rPr lang="en-US" sz="1800" dirty="0" smtClean="0"/>
              <a:t>Uses </a:t>
            </a:r>
            <a:r>
              <a:rPr lang="en-US" sz="1800" dirty="0" err="1" smtClean="0"/>
              <a:t>nonterminals</a:t>
            </a:r>
            <a:r>
              <a:rPr lang="en-US" sz="1800" dirty="0" smtClean="0"/>
              <a:t> and </a:t>
            </a:r>
            <a:r>
              <a:rPr lang="en-US" sz="1800" dirty="0" err="1" smtClean="0"/>
              <a:t>symboltable</a:t>
            </a:r>
            <a:r>
              <a:rPr lang="en-US" sz="1800" dirty="0" smtClean="0"/>
              <a:t> creators of </a:t>
            </a:r>
            <a:r>
              <a:rPr lang="en-US" sz="1800" dirty="0" err="1" smtClean="0"/>
              <a:t>EmbeddedMontiArc</a:t>
            </a:r>
            <a:r>
              <a:rPr lang="en-US" sz="1800" dirty="0" smtClean="0"/>
              <a:t>, </a:t>
            </a:r>
            <a:r>
              <a:rPr lang="en-US" sz="1800" dirty="0" err="1" smtClean="0"/>
              <a:t>CNNArch</a:t>
            </a:r>
            <a:r>
              <a:rPr lang="en-US" sz="1800" dirty="0" smtClean="0"/>
              <a:t> and </a:t>
            </a:r>
            <a:r>
              <a:rPr lang="en-US" sz="1800" dirty="0" err="1" smtClean="0"/>
              <a:t>MontiMath</a:t>
            </a:r>
            <a:endParaRPr lang="en-US" sz="1800" dirty="0" smtClean="0"/>
          </a:p>
          <a:p>
            <a:pPr lvl="1"/>
            <a:r>
              <a:rPr lang="en-US" sz="1800" dirty="0" smtClean="0"/>
              <a:t>Nonterminal </a:t>
            </a:r>
            <a:r>
              <a:rPr lang="en-US" sz="1800" dirty="0" err="1" smtClean="0"/>
              <a:t>BehaviorEmbedding</a:t>
            </a:r>
            <a:r>
              <a:rPr lang="en-US" sz="1800" dirty="0" smtClean="0"/>
              <a:t> produces either the nonterminal Architecture (with </a:t>
            </a:r>
            <a:r>
              <a:rPr lang="en-US" sz="1800" dirty="0" err="1" smtClean="0"/>
              <a:t>ArchitectureSymbol</a:t>
            </a:r>
            <a:r>
              <a:rPr lang="en-US" sz="1800" dirty="0" smtClean="0"/>
              <a:t>) of </a:t>
            </a:r>
            <a:r>
              <a:rPr lang="en-US" sz="1800" dirty="0" err="1" smtClean="0"/>
              <a:t>CNNArch</a:t>
            </a:r>
            <a:r>
              <a:rPr lang="en-US" sz="1800" dirty="0" smtClean="0"/>
              <a:t> or </a:t>
            </a:r>
            <a:r>
              <a:rPr lang="en-US" sz="1800" dirty="0" err="1" smtClean="0"/>
              <a:t>MathStatements</a:t>
            </a:r>
            <a:r>
              <a:rPr lang="en-US" sz="1800" dirty="0" smtClean="0"/>
              <a:t> (with </a:t>
            </a:r>
            <a:r>
              <a:rPr lang="en-US" sz="1800" dirty="0" err="1" smtClean="0"/>
              <a:t>MathStatementsSymbol</a:t>
            </a:r>
            <a:r>
              <a:rPr lang="en-US" sz="1800" dirty="0" smtClean="0"/>
              <a:t>) of </a:t>
            </a:r>
            <a:r>
              <a:rPr lang="en-US" sz="1800" dirty="0" err="1" smtClean="0"/>
              <a:t>MontiMath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45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Details (4: </a:t>
            </a:r>
            <a:r>
              <a:rPr lang="en-US" dirty="0"/>
              <a:t>Scopes)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</a:t>
            </a:r>
            <a:r>
              <a:rPr lang="en-US" dirty="0"/>
              <a:t>of </a:t>
            </a:r>
            <a:r>
              <a:rPr lang="en-US" dirty="0" smtClean="0"/>
              <a:t>Scope-creating </a:t>
            </a:r>
            <a:r>
              <a:rPr lang="en-US" dirty="0" err="1" smtClean="0"/>
              <a:t>nonterminals</a:t>
            </a:r>
            <a:r>
              <a:rPr lang="en-US" dirty="0" smtClean="0"/>
              <a:t>:	</a:t>
            </a:r>
            <a:r>
              <a:rPr lang="en-US" dirty="0"/>
              <a:t>1</a:t>
            </a:r>
            <a:endParaRPr lang="en-US" dirty="0" smtClean="0"/>
          </a:p>
          <a:p>
            <a:r>
              <a:rPr lang="en-US" dirty="0" smtClean="0"/>
              <a:t>#of Scopes:				</a:t>
            </a:r>
            <a:r>
              <a:rPr lang="en-US" dirty="0"/>
              <a:t>1</a:t>
            </a:r>
            <a:endParaRPr lang="en-US" dirty="0" smtClean="0"/>
          </a:p>
          <a:p>
            <a:r>
              <a:rPr lang="en-US" u="sng" dirty="0" smtClean="0"/>
              <a:t>List of </a:t>
            </a:r>
            <a:r>
              <a:rPr lang="en-US" u="sng" dirty="0" err="1"/>
              <a:t>n</a:t>
            </a:r>
            <a:r>
              <a:rPr lang="en-US" u="sng" dirty="0" err="1" smtClean="0"/>
              <a:t>onterminals</a:t>
            </a:r>
            <a:r>
              <a:rPr lang="en-US" u="sng" dirty="0" smtClean="0"/>
              <a:t> with scopes:	Their function:</a:t>
            </a:r>
          </a:p>
          <a:p>
            <a:pPr lvl="1"/>
            <a:r>
              <a:rPr lang="en-US" dirty="0"/>
              <a:t>Artifact Scope			</a:t>
            </a:r>
            <a:r>
              <a:rPr lang="en-US" dirty="0" smtClean="0"/>
              <a:t>artifact name</a:t>
            </a:r>
          </a:p>
          <a:p>
            <a:pPr lvl="1"/>
            <a:r>
              <a:rPr lang="en-US" dirty="0" err="1" smtClean="0"/>
              <a:t>EMADLCompilationUnit</a:t>
            </a:r>
            <a:r>
              <a:rPr lang="en-US" dirty="0"/>
              <a:t>		contains </a:t>
            </a:r>
            <a:r>
              <a:rPr lang="en-US" dirty="0" err="1"/>
              <a:t>EMACompilationUnit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Comments:</a:t>
            </a:r>
          </a:p>
          <a:p>
            <a:pPr lvl="1"/>
            <a:r>
              <a:rPr lang="en-US" dirty="0" smtClean="0"/>
              <a:t>Uses scopes of </a:t>
            </a:r>
            <a:r>
              <a:rPr lang="en-US" dirty="0" err="1"/>
              <a:t>EmbeddedMontiArc</a:t>
            </a:r>
            <a:r>
              <a:rPr lang="en-US" dirty="0"/>
              <a:t>, </a:t>
            </a:r>
            <a:r>
              <a:rPr lang="en-US" dirty="0" err="1"/>
              <a:t>CNNArch</a:t>
            </a:r>
            <a:r>
              <a:rPr lang="en-US" dirty="0"/>
              <a:t> and </a:t>
            </a:r>
            <a:r>
              <a:rPr lang="en-US" dirty="0" err="1"/>
              <a:t>MontiMath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5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Backend: Functionality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functions are offered?</a:t>
            </a:r>
          </a:p>
          <a:p>
            <a:pPr lvl="1"/>
            <a:r>
              <a:rPr lang="en-US" dirty="0" smtClean="0"/>
              <a:t>Complete component generator for implementation languages </a:t>
            </a:r>
            <a:r>
              <a:rPr lang="en-US" dirty="0" err="1" smtClean="0"/>
              <a:t>CNNArch</a:t>
            </a:r>
            <a:r>
              <a:rPr lang="en-US" dirty="0" smtClean="0"/>
              <a:t> and </a:t>
            </a:r>
            <a:r>
              <a:rPr lang="en-US" dirty="0" err="1" smtClean="0"/>
              <a:t>MontiMath</a:t>
            </a:r>
            <a:endParaRPr lang="en-US" dirty="0" smtClean="0"/>
          </a:p>
          <a:p>
            <a:pPr lvl="2"/>
            <a:r>
              <a:rPr lang="en-US" dirty="0" smtClean="0"/>
              <a:t>Uses EMAM2CPP generator for math language and component interfaces</a:t>
            </a:r>
          </a:p>
          <a:p>
            <a:pPr lvl="2"/>
            <a:r>
              <a:rPr lang="en-US" dirty="0"/>
              <a:t>G</a:t>
            </a:r>
            <a:r>
              <a:rPr lang="en-US" dirty="0" smtClean="0"/>
              <a:t>enerates C++ component and predictor for a </a:t>
            </a:r>
            <a:r>
              <a:rPr lang="en-US" dirty="0" err="1" smtClean="0"/>
              <a:t>CNNArch</a:t>
            </a:r>
            <a:r>
              <a:rPr lang="en-US" dirty="0" smtClean="0"/>
              <a:t>-network</a:t>
            </a:r>
            <a:endParaRPr lang="en-US" dirty="0"/>
          </a:p>
          <a:p>
            <a:pPr lvl="2"/>
            <a:r>
              <a:rPr lang="en-US" dirty="0" smtClean="0"/>
              <a:t>Generates Python code for a separate trainer of the neural network which has to be called before </a:t>
            </a:r>
            <a:r>
              <a:rPr lang="en-US" dirty="0" smtClean="0"/>
              <a:t>deployment</a:t>
            </a:r>
          </a:p>
          <a:p>
            <a:pPr lvl="2"/>
            <a:r>
              <a:rPr lang="en-US" dirty="0" smtClean="0"/>
              <a:t>Generated code requires </a:t>
            </a:r>
            <a:r>
              <a:rPr lang="en-US" smtClean="0"/>
              <a:t>MxNet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See thesis (not yet finished)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6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Tools and Language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Future</a:t>
            </a:r>
            <a:r>
              <a:rPr lang="en-US" dirty="0"/>
              <a:t> </a:t>
            </a:r>
            <a:r>
              <a:rPr lang="en-US" dirty="0" smtClean="0"/>
              <a:t>of the language/tool?</a:t>
            </a:r>
          </a:p>
          <a:p>
            <a:pPr lvl="1"/>
            <a:r>
              <a:rPr lang="en-US" dirty="0" smtClean="0"/>
              <a:t>Fix current issues</a:t>
            </a:r>
          </a:p>
          <a:p>
            <a:pPr lvl="1"/>
            <a:r>
              <a:rPr lang="en-US" dirty="0" smtClean="0"/>
              <a:t>Evaluation of the generated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26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.v28">
  <a:themeElements>
    <a:clrScheme name="Editiermodu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0000CC"/>
      </a:accent2>
      <a:accent3>
        <a:srgbClr val="FF0000"/>
      </a:accent3>
      <a:accent4>
        <a:srgbClr val="339933"/>
      </a:accent4>
      <a:accent5>
        <a:srgbClr val="0067A6"/>
      </a:accent5>
      <a:accent6>
        <a:srgbClr val="779EC9"/>
      </a:accent6>
      <a:hlink>
        <a:srgbClr val="FF0000"/>
      </a:hlink>
      <a:folHlink>
        <a:srgbClr val="339933"/>
      </a:folHlink>
    </a:clrScheme>
    <a:fontScheme name="SE-RW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itier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339933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339933"/>
        </a:folHlink>
      </a:clrScheme>
    </a:extraClrScheme>
    <a:extraClrScheme>
      <a:clrScheme name="Anzeige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C0C0C0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C0C0C0"/>
        </a:folHlink>
      </a:clrScheme>
    </a:extraClrScheme>
    <a:extraClrScheme>
      <a:clrScheme name="Druck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FFFFFF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FFFFFF"/>
        </a:folHlink>
      </a:clrScheme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22E36DC-98AF-4FA4-9BBA-94F6595BE5BB}">
  <we:reference id="wa104038830" version="1.0.0.3" store="de-DE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Bildschirmpräsentation (4:3)</PresentationFormat>
  <Paragraphs>84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SE.v28</vt:lpstr>
      <vt:lpstr>Software Language Engineering   Language Characteristics  (“Steckbrief”) for EmbeddedMontiArcDL  </vt:lpstr>
      <vt:lpstr>Language/Tool at a Glance </vt:lpstr>
      <vt:lpstr>Technical Briefing </vt:lpstr>
      <vt:lpstr>Language Details (1: Syntax)</vt:lpstr>
      <vt:lpstr>Language Details (2: CoCo’s)</vt:lpstr>
      <vt:lpstr>Language Details (3: Symbols)</vt:lpstr>
      <vt:lpstr>Language Details (4: Scopes)</vt:lpstr>
      <vt:lpstr>Backend: Functionality</vt:lpstr>
      <vt:lpstr>Plans for Tools and Language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Folienvorlage intern</dc:title>
  <dc:creator>SE-RWTH</dc:creator>
  <cp:lastModifiedBy>Thomas</cp:lastModifiedBy>
  <cp:revision>305</cp:revision>
  <cp:lastPrinted>2018-03-03T15:42:26Z</cp:lastPrinted>
  <dcterms:modified xsi:type="dcterms:W3CDTF">2018-04-11T22:33:26Z</dcterms:modified>
</cp:coreProperties>
</file>