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7"/>
  </p:notesMasterIdLst>
  <p:handoutMasterIdLst>
    <p:handoutMasterId r:id="rId8"/>
  </p:handoutMasterIdLst>
  <p:sldIdLst>
    <p:sldId id="256" r:id="rId2"/>
    <p:sldId id="304" r:id="rId3"/>
    <p:sldId id="303" r:id="rId4"/>
    <p:sldId id="313" r:id="rId5"/>
    <p:sldId id="314" r:id="rId6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mic Sans MS" panose="030F0702030302020204" pitchFamily="66" charset="0"/>
      <p:regular r:id="rId13"/>
      <p:bold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90706" autoAdjust="0"/>
  </p:normalViewPr>
  <p:slideViewPr>
    <p:cSldViewPr>
      <p:cViewPr>
        <p:scale>
          <a:sx n="125" d="100"/>
          <a:sy n="125" d="100"/>
        </p:scale>
        <p:origin x="52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78" d="100"/>
          <a:sy n="78" d="100"/>
        </p:scale>
        <p:origin x="10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21.05.2018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((Nicht löschen: V27 Sonderform für Script))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Ferdinand Mehlan</a:t>
            </a:r>
            <a:endParaRPr lang="de-DE" sz="1000" dirty="0"/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/>
              <a:t>OCL2Java</a:t>
            </a:r>
            <a:br>
              <a:rPr lang="en-US" dirty="0"/>
            </a:b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An overview to the</a:t>
            </a:r>
            <a:br>
              <a:rPr lang="en-US" sz="2000" b="0" dirty="0"/>
            </a:br>
            <a:r>
              <a:rPr lang="en-US" sz="2000" b="0" dirty="0"/>
              <a:t>status of the EMA project</a:t>
            </a:r>
            <a:br>
              <a:rPr lang="en-US" sz="2000" b="0" dirty="0"/>
            </a:br>
            <a:r>
              <a:rPr lang="en-US" sz="2000" b="0" dirty="0"/>
              <a:t>OCL2Java</a:t>
            </a:r>
            <a:br>
              <a:rPr lang="en-US" sz="2000" b="0" dirty="0"/>
            </a:b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FM</a:t>
            </a:r>
          </a:p>
          <a:p>
            <a:r>
              <a:rPr lang="en-US" sz="2000" dirty="0"/>
              <a:t>Software Engineering</a:t>
            </a:r>
            <a:br>
              <a:rPr lang="en-US" sz="2000" dirty="0"/>
            </a:br>
            <a:r>
              <a:rPr lang="en-US" sz="2000" dirty="0"/>
              <a:t>RWTH Aachen University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OCL2Java</a:t>
            </a:r>
          </a:p>
          <a:p>
            <a:pPr marL="343080" indent="-342720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dirty="0"/>
              <a:t>Developed by: 	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Ferdinand Mehlan</a:t>
            </a:r>
          </a:p>
          <a:p>
            <a:endParaRPr lang="en-US" dirty="0"/>
          </a:p>
          <a:p>
            <a:r>
              <a:rPr lang="en-US" dirty="0"/>
              <a:t>Purpose of the language / tool: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executable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Java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from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ocl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89595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https://github.com/EmbeddedMontiArc/OCL2Java</a:t>
            </a:r>
          </a:p>
          <a:p>
            <a:pPr marL="89595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/>
          </a:p>
          <a:p>
            <a:r>
              <a:rPr lang="en-US" dirty="0"/>
              <a:t>Open accessible:	Yes</a:t>
            </a:r>
          </a:p>
          <a:p>
            <a:r>
              <a:rPr lang="en-US" dirty="0"/>
              <a:t>MC version:		4.5.3 </a:t>
            </a:r>
          </a:p>
          <a:p>
            <a:r>
              <a:rPr lang="en-US" dirty="0"/>
              <a:t>Uses:		OCL, </a:t>
            </a:r>
            <a:r>
              <a:rPr lang="en-US" dirty="0" err="1"/>
              <a:t>SIUnit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Rather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stable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project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contains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legacy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discarded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concepts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old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OCL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version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pre-grammar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rework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OCL2Java</a:t>
            </a:r>
          </a:p>
          <a:p>
            <a:pPr lvl="1"/>
            <a:r>
              <a:rPr lang="de-DE" dirty="0"/>
              <a:t>Entry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C-like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Load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Pretransformations</a:t>
            </a:r>
            <a:r>
              <a:rPr lang="de-DE" dirty="0"/>
              <a:t> on AST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Generate Java-Code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visitors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lvl="1"/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OCLInvariantTest</a:t>
            </a:r>
            <a:endParaRPr lang="de-DE" dirty="0"/>
          </a:p>
          <a:p>
            <a:pPr lvl="1"/>
            <a:r>
              <a:rPr lang="de-DE" dirty="0"/>
              <a:t>Tests </a:t>
            </a:r>
            <a:r>
              <a:rPr lang="de-DE" dirty="0" err="1"/>
              <a:t>generator</a:t>
            </a:r>
            <a:r>
              <a:rPr lang="de-DE" dirty="0"/>
              <a:t> and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11761-C3E5-44EB-9246-8CC481F7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7703C9-D202-402A-A297-B7FF49AB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Visitor-pattern on </a:t>
            </a:r>
            <a:r>
              <a:rPr lang="de-DE" dirty="0" err="1"/>
              <a:t>model</a:t>
            </a:r>
            <a:r>
              <a:rPr lang="de-DE" dirty="0"/>
              <a:t> AST</a:t>
            </a:r>
          </a:p>
          <a:p>
            <a:pPr lvl="1"/>
            <a:r>
              <a:rPr lang="de-DE" dirty="0" err="1"/>
              <a:t>InplaceVisitor</a:t>
            </a:r>
            <a:r>
              <a:rPr lang="de-DE" dirty="0"/>
              <a:t> and </a:t>
            </a:r>
            <a:r>
              <a:rPr lang="de-DE" dirty="0" err="1"/>
              <a:t>DeclarationVisitor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string</a:t>
            </a:r>
            <a:endParaRPr lang="de-DE" dirty="0"/>
          </a:p>
          <a:p>
            <a:pPr lvl="1"/>
            <a:r>
              <a:rPr lang="de-DE" dirty="0" err="1"/>
              <a:t>realThis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differentiate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into</a:t>
            </a:r>
            <a:r>
              <a:rPr lang="de-DE" dirty="0"/>
              <a:t> multiple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E960996-B365-4494-BAC6-7C2C7E822E1D}"/>
              </a:ext>
            </a:extLst>
          </p:cNvPr>
          <p:cNvSpPr/>
          <p:nvPr/>
        </p:nvSpPr>
        <p:spPr>
          <a:xfrm>
            <a:off x="4505201" y="3527260"/>
            <a:ext cx="1332148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OCLVisitor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8734B2-5BEC-460F-93DF-021D44BFC3F0}"/>
              </a:ext>
            </a:extLst>
          </p:cNvPr>
          <p:cNvSpPr/>
          <p:nvPr/>
        </p:nvSpPr>
        <p:spPr>
          <a:xfrm>
            <a:off x="539552" y="3537012"/>
            <a:ext cx="302433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OCL2JavaInplaceInfixVisitor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527250-BCD1-4EB7-B70E-8A4A42904DEF}"/>
              </a:ext>
            </a:extLst>
          </p:cNvPr>
          <p:cNvSpPr/>
          <p:nvPr/>
        </p:nvSpPr>
        <p:spPr>
          <a:xfrm>
            <a:off x="539552" y="4257092"/>
            <a:ext cx="302433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OCL2JavaInplacePrimaryVisitor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302417-7EB4-4541-B442-947CC5F7D778}"/>
              </a:ext>
            </a:extLst>
          </p:cNvPr>
          <p:cNvSpPr/>
          <p:nvPr/>
        </p:nvSpPr>
        <p:spPr>
          <a:xfrm>
            <a:off x="539552" y="4995892"/>
            <a:ext cx="302433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OCL2JavaInplaceExpressionVisitor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B9F122-4F25-41B2-94E4-B3984E5A2EC8}"/>
              </a:ext>
            </a:extLst>
          </p:cNvPr>
          <p:cNvSpPr/>
          <p:nvPr/>
        </p:nvSpPr>
        <p:spPr>
          <a:xfrm>
            <a:off x="539552" y="5655492"/>
            <a:ext cx="302433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OCL2JavaInplaceVisitor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9B59AB4-C6DA-4368-BB35-A5B4F5811749}"/>
              </a:ext>
            </a:extLst>
          </p:cNvPr>
          <p:cNvCxnSpPr>
            <a:cxnSpLocks/>
            <a:stCxn id="5" idx="3"/>
            <a:endCxn id="12" idx="3"/>
          </p:cNvCxnSpPr>
          <p:nvPr/>
        </p:nvCxnSpPr>
        <p:spPr>
          <a:xfrm>
            <a:off x="3563888" y="3717032"/>
            <a:ext cx="801489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341A7BC6-3F04-49B7-A942-D67E26AA3A74}"/>
              </a:ext>
            </a:extLst>
          </p:cNvPr>
          <p:cNvSpPr/>
          <p:nvPr/>
        </p:nvSpPr>
        <p:spPr>
          <a:xfrm rot="5400000">
            <a:off x="4363281" y="3647120"/>
            <a:ext cx="144016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6D87A2-4E6A-4DA8-BA11-9DB25C8C9881}"/>
              </a:ext>
            </a:extLst>
          </p:cNvPr>
          <p:cNvCxnSpPr>
            <a:cxnSpLocks/>
            <a:stCxn id="6" idx="0"/>
            <a:endCxn id="15" idx="3"/>
          </p:cNvCxnSpPr>
          <p:nvPr/>
        </p:nvCxnSpPr>
        <p:spPr>
          <a:xfrm flipV="1">
            <a:off x="2051720" y="4046832"/>
            <a:ext cx="0" cy="210260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B48BB913-D888-4078-9CA9-D9F3F1BF86CC}"/>
              </a:ext>
            </a:extLst>
          </p:cNvPr>
          <p:cNvSpPr/>
          <p:nvPr/>
        </p:nvSpPr>
        <p:spPr>
          <a:xfrm>
            <a:off x="1979712" y="3907008"/>
            <a:ext cx="144016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DE75DC8-DAC8-4624-93AB-B9B860B99843}"/>
              </a:ext>
            </a:extLst>
          </p:cNvPr>
          <p:cNvCxnSpPr>
            <a:cxnSpLocks/>
            <a:stCxn id="7" idx="0"/>
            <a:endCxn id="22" idx="3"/>
          </p:cNvCxnSpPr>
          <p:nvPr/>
        </p:nvCxnSpPr>
        <p:spPr>
          <a:xfrm flipV="1">
            <a:off x="2051720" y="4749755"/>
            <a:ext cx="0" cy="246137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8D0D3243-AE4E-4520-827C-ED89078B3B4B}"/>
              </a:ext>
            </a:extLst>
          </p:cNvPr>
          <p:cNvSpPr/>
          <p:nvPr/>
        </p:nvSpPr>
        <p:spPr>
          <a:xfrm>
            <a:off x="1979712" y="4609931"/>
            <a:ext cx="144016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6A54669-D5B4-4E46-BFAB-9BACEA4211FA}"/>
              </a:ext>
            </a:extLst>
          </p:cNvPr>
          <p:cNvCxnSpPr>
            <a:cxnSpLocks/>
            <a:stCxn id="9" idx="0"/>
            <a:endCxn id="25" idx="3"/>
          </p:cNvCxnSpPr>
          <p:nvPr/>
        </p:nvCxnSpPr>
        <p:spPr>
          <a:xfrm flipV="1">
            <a:off x="2051720" y="5495756"/>
            <a:ext cx="0" cy="159736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D96C1C69-C350-4569-B830-334117DE2848}"/>
              </a:ext>
            </a:extLst>
          </p:cNvPr>
          <p:cNvSpPr/>
          <p:nvPr/>
        </p:nvSpPr>
        <p:spPr>
          <a:xfrm>
            <a:off x="1979712" y="5355932"/>
            <a:ext cx="144016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74456D-85EC-4167-B4DB-FC4A5DD37C51}"/>
              </a:ext>
            </a:extLst>
          </p:cNvPr>
          <p:cNvSpPr/>
          <p:nvPr/>
        </p:nvSpPr>
        <p:spPr>
          <a:xfrm>
            <a:off x="6372200" y="3537012"/>
            <a:ext cx="2692608" cy="493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OCL2JavaDeclarationComprehensionsVisitor</a:t>
            </a:r>
            <a:endParaRPr lang="en-US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B37CAC2-CAFE-4E2E-85A0-2BD23B60B415}"/>
              </a:ext>
            </a:extLst>
          </p:cNvPr>
          <p:cNvSpPr/>
          <p:nvPr/>
        </p:nvSpPr>
        <p:spPr>
          <a:xfrm>
            <a:off x="6372200" y="4468943"/>
            <a:ext cx="2692608" cy="492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OCL2JavaDeclarationQuantifiersVisitor</a:t>
            </a:r>
            <a:endParaRPr lang="en-US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0AC83E6-D1EA-4519-A61E-653F105F6E36}"/>
              </a:ext>
            </a:extLst>
          </p:cNvPr>
          <p:cNvSpPr/>
          <p:nvPr/>
        </p:nvSpPr>
        <p:spPr>
          <a:xfrm>
            <a:off x="6308090" y="5295452"/>
            <a:ext cx="2692608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400" dirty="0"/>
              <a:t>OCL2JavaDeclarationVisitor</a:t>
            </a:r>
            <a:endParaRPr lang="en-US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747514-98DE-4CE0-8314-A7B546D8BA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977174" y="3725437"/>
            <a:ext cx="395026" cy="7448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4FFDBA5D-C2F2-48EC-B33D-BBC2BEB2EB9A}"/>
              </a:ext>
            </a:extLst>
          </p:cNvPr>
          <p:cNvSpPr/>
          <p:nvPr/>
        </p:nvSpPr>
        <p:spPr>
          <a:xfrm rot="16200000">
            <a:off x="5842922" y="3663193"/>
            <a:ext cx="144016" cy="1244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4AADF3-FBD9-40E6-A294-6939081B905D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>
          <a:xfrm flipV="1">
            <a:off x="7718504" y="4170116"/>
            <a:ext cx="0" cy="298827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28A96852-0C5A-478A-8A8A-A7A93DC4D7EE}"/>
              </a:ext>
            </a:extLst>
          </p:cNvPr>
          <p:cNvSpPr/>
          <p:nvPr/>
        </p:nvSpPr>
        <p:spPr>
          <a:xfrm>
            <a:off x="7654394" y="4030292"/>
            <a:ext cx="128219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2EBD97C-4ABE-4270-9C92-706B3D2E8C4F}"/>
              </a:ext>
            </a:extLst>
          </p:cNvPr>
          <p:cNvCxnSpPr>
            <a:cxnSpLocks/>
            <a:stCxn id="32" idx="0"/>
            <a:endCxn id="39" idx="3"/>
          </p:cNvCxnSpPr>
          <p:nvPr/>
        </p:nvCxnSpPr>
        <p:spPr>
          <a:xfrm flipV="1">
            <a:off x="7654394" y="5101430"/>
            <a:ext cx="0" cy="194022"/>
          </a:xfrm>
          <a:prstGeom prst="straightConnector1">
            <a:avLst/>
          </a:prstGeom>
          <a:ln>
            <a:solidFill>
              <a:schemeClr val="tx1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CD53A53C-4DFF-4F51-8ADE-D8570FEAE5EE}"/>
              </a:ext>
            </a:extLst>
          </p:cNvPr>
          <p:cNvSpPr/>
          <p:nvPr/>
        </p:nvSpPr>
        <p:spPr>
          <a:xfrm>
            <a:off x="7590284" y="4961606"/>
            <a:ext cx="128219" cy="1398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156">
            <a:extLst>
              <a:ext uri="{FF2B5EF4-FFF2-40B4-BE49-F238E27FC236}">
                <a16:creationId xmlns:a16="http://schemas.microsoft.com/office/drawing/2014/main" id="{892B689B-7D60-46CB-B956-E4EEEDD68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464" y="5166236"/>
            <a:ext cx="15970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entry point,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c</a:t>
            </a:r>
            <a:r>
              <a:rPr lang="en-US" altLang="en-US" sz="1600" i="1" dirty="0" err="1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alled</a:t>
            </a:r>
            <a:r>
              <a:rPr lang="en-US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by OCL2Java</a:t>
            </a:r>
          </a:p>
        </p:txBody>
      </p:sp>
      <p:sp>
        <p:nvSpPr>
          <p:cNvPr id="56" name="Freihandform 157">
            <a:extLst>
              <a:ext uri="{FF2B5EF4-FFF2-40B4-BE49-F238E27FC236}">
                <a16:creationId xmlns:a16="http://schemas.microsoft.com/office/drawing/2014/main" id="{394F9F8C-836D-4094-AAF1-1EC760606D7E}"/>
              </a:ext>
            </a:extLst>
          </p:cNvPr>
          <p:cNvSpPr/>
          <p:nvPr/>
        </p:nvSpPr>
        <p:spPr>
          <a:xfrm>
            <a:off x="3605519" y="5354088"/>
            <a:ext cx="908945" cy="301404"/>
          </a:xfrm>
          <a:custGeom>
            <a:avLst/>
            <a:gdLst>
              <a:gd name="connsiteX0" fmla="*/ 513805 w 513805"/>
              <a:gd name="connsiteY0" fmla="*/ 0 h 1306286"/>
              <a:gd name="connsiteX1" fmla="*/ 130628 w 513805"/>
              <a:gd name="connsiteY1" fmla="*/ 452846 h 1306286"/>
              <a:gd name="connsiteX2" fmla="*/ 0 w 513805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805" h="1306286">
                <a:moveTo>
                  <a:pt x="513805" y="0"/>
                </a:moveTo>
                <a:cubicBezTo>
                  <a:pt x="365033" y="117566"/>
                  <a:pt x="216262" y="235132"/>
                  <a:pt x="130628" y="452846"/>
                </a:cubicBezTo>
                <a:cubicBezTo>
                  <a:pt x="44994" y="670560"/>
                  <a:pt x="22497" y="988423"/>
                  <a:pt x="0" y="130628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64071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116</Words>
  <Application>Microsoft Office PowerPoint</Application>
  <PresentationFormat>Bildschirmpräsentation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Wingdings</vt:lpstr>
      <vt:lpstr>Calibri</vt:lpstr>
      <vt:lpstr>Comic Sans MS</vt:lpstr>
      <vt:lpstr>Arial</vt:lpstr>
      <vt:lpstr>SE.v28</vt:lpstr>
      <vt:lpstr>OCL2Java   An overview to the status of the EMA project OCL2Java  </vt:lpstr>
      <vt:lpstr>Language/Tool at a Glance </vt:lpstr>
      <vt:lpstr>Technical Briefing </vt:lpstr>
      <vt:lpstr>Algorithms and Functionallity</vt:lpstr>
      <vt:lpstr>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Ferdinand Mehlan</cp:lastModifiedBy>
  <cp:revision>313</cp:revision>
  <cp:lastPrinted>2018-03-03T15:42:26Z</cp:lastPrinted>
  <dcterms:modified xsi:type="dcterms:W3CDTF">2018-05-21T16:30:32Z</dcterms:modified>
</cp:coreProperties>
</file>