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8"/>
  </p:notesMasterIdLst>
  <p:handoutMasterIdLst>
    <p:handoutMasterId r:id="rId9"/>
  </p:handoutMasterIdLst>
  <p:sldIdLst>
    <p:sldId id="284" r:id="rId2"/>
    <p:sldId id="279" r:id="rId3"/>
    <p:sldId id="280" r:id="rId4"/>
    <p:sldId id="281" r:id="rId5"/>
    <p:sldId id="282" r:id="rId6"/>
    <p:sldId id="283" r:id="rId7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3201"/>
    <a:srgbClr val="EBFEF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81" autoAdjust="0"/>
    <p:restoredTop sz="94455" autoAdjust="0"/>
  </p:normalViewPr>
  <p:slideViewPr>
    <p:cSldViewPr snapToGrid="0">
      <p:cViewPr varScale="1">
        <p:scale>
          <a:sx n="85" d="100"/>
          <a:sy n="85" d="100"/>
        </p:scale>
        <p:origin x="9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24.03.2020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24.03.2020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77782"/>
            <a:ext cx="5438748" cy="3907834"/>
          </a:xfrm>
          <a:prstGeom prst="rect">
            <a:avLst/>
          </a:prstGeom>
        </p:spPr>
        <p:txBody>
          <a:bodyPr vert="horz" wrap="square" lIns="88221" tIns="44111" rIns="88221" bIns="441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7333"/>
          </a:xfrm>
          <a:prstGeom prst="rect">
            <a:avLst/>
          </a:prstGeom>
        </p:spPr>
        <p:txBody>
          <a:bodyPr vert="horz" wrap="square" lIns="88221" tIns="44111" rIns="88221" bIns="441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 12"/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pattFill prst="ltVert">
            <a:fgClr>
              <a:srgbClr val="003201"/>
            </a:fgClr>
            <a:bgClr>
              <a:schemeClr val="tx1"/>
            </a:bgClr>
          </a:patt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0" y="1314450"/>
            <a:ext cx="12192000" cy="101405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 userDrawn="1"/>
        </p:nvSpPr>
        <p:spPr>
          <a:xfrm rot="10800000">
            <a:off x="0" y="-2170"/>
            <a:ext cx="12192000" cy="9683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754" y="893296"/>
            <a:ext cx="11022523" cy="96325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63631" y="630139"/>
            <a:ext cx="380710" cy="9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8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>
                <a:solidFill>
                  <a:schemeClr val="tx2"/>
                </a:solidFill>
              </a:rPr>
              <a:t>Arvid Butting  </a:t>
            </a:r>
            <a:r>
              <a:rPr lang="de-DE" altLang="de-DE" sz="900" dirty="0">
                <a:solidFill>
                  <a:schemeClr val="tx2"/>
                </a:solidFill>
              </a:rPr>
              <a:t>|  </a:t>
            </a:r>
            <a:r>
              <a:rPr lang="de-DE" altLang="de-DE" sz="900" dirty="0" smtClean="0">
                <a:solidFill>
                  <a:schemeClr val="tx2"/>
                </a:solidFill>
              </a:rPr>
              <a:t>Software Engineering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11" r:id="rId3"/>
    <p:sldLayoutId id="2147483906" r:id="rId4"/>
    <p:sldLayoutId id="2147483907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lipse 27"/>
          <p:cNvSpPr/>
          <p:nvPr/>
        </p:nvSpPr>
        <p:spPr>
          <a:xfrm>
            <a:off x="4891751" y="4893785"/>
            <a:ext cx="280514" cy="22512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Gewinkelter Verbinder 21"/>
          <p:cNvCxnSpPr>
            <a:stCxn id="5" idx="3"/>
            <a:endCxn id="6" idx="1"/>
          </p:cNvCxnSpPr>
          <p:nvPr/>
        </p:nvCxnSpPr>
        <p:spPr>
          <a:xfrm flipV="1">
            <a:off x="5169317" y="4365116"/>
            <a:ext cx="789447" cy="4757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>
          <a:xfrm>
            <a:off x="384000" y="897363"/>
            <a:ext cx="11483975" cy="2766203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siehe</a:t>
            </a:r>
            <a:r>
              <a:rPr lang="en-US" dirty="0"/>
              <a:t> </a:t>
            </a:r>
            <a:r>
              <a:rPr lang="en-US" dirty="0" err="1"/>
              <a:t>separater</a:t>
            </a:r>
            <a:r>
              <a:rPr lang="en-US" dirty="0"/>
              <a:t> </a:t>
            </a:r>
            <a:r>
              <a:rPr lang="en-US" dirty="0" err="1"/>
              <a:t>Ausdruck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Einzelnes</a:t>
            </a:r>
            <a:r>
              <a:rPr lang="en-US" dirty="0" smtClean="0"/>
              <a:t> </a:t>
            </a:r>
            <a:r>
              <a:rPr lang="en-US" dirty="0" err="1" smtClean="0"/>
              <a:t>Subfeature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"</a:t>
            </a:r>
            <a:r>
              <a:rPr lang="en-US" dirty="0" err="1" smtClean="0"/>
              <a:t>AndGroup</a:t>
            </a:r>
            <a:r>
              <a:rPr lang="en-US" dirty="0" smtClean="0"/>
              <a:t>" </a:t>
            </a:r>
            <a:r>
              <a:rPr lang="en-US" dirty="0" err="1" smtClean="0"/>
              <a:t>geparst</a:t>
            </a:r>
            <a:endParaRPr lang="en-US" dirty="0"/>
          </a:p>
          <a:p>
            <a:endParaRPr lang="en-US" sz="1050" dirty="0" smtClean="0"/>
          </a:p>
          <a:p>
            <a:r>
              <a:rPr lang="en-US" dirty="0" err="1" smtClean="0"/>
              <a:t>Symboltabelle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FeatureDiagramSymbol</a:t>
            </a:r>
            <a:r>
              <a:rPr lang="en-US" dirty="0" smtClean="0"/>
              <a:t> hat </a:t>
            </a:r>
            <a:r>
              <a:rPr lang="en-US" dirty="0" err="1" smtClean="0"/>
              <a:t>ein</a:t>
            </a:r>
            <a:r>
              <a:rPr lang="en-US" dirty="0" smtClean="0"/>
              <a:t> Root-Feature</a:t>
            </a:r>
          </a:p>
          <a:p>
            <a:pPr lvl="1"/>
            <a:r>
              <a:rPr lang="en-US" dirty="0" err="1" smtClean="0"/>
              <a:t>FeatureDiagramSymbol</a:t>
            </a:r>
            <a:r>
              <a:rPr lang="en-US" dirty="0" smtClean="0"/>
              <a:t> </a:t>
            </a:r>
            <a:r>
              <a:rPr lang="en-US" dirty="0" err="1" smtClean="0"/>
              <a:t>kennt</a:t>
            </a:r>
            <a:r>
              <a:rPr lang="en-US" dirty="0" smtClean="0"/>
              <a:t> (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aufgespannten</a:t>
            </a:r>
            <a:r>
              <a:rPr lang="en-US" dirty="0" smtClean="0"/>
              <a:t> Scope)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FeatureSymbole</a:t>
            </a:r>
            <a:endParaRPr lang="en-US" dirty="0" smtClean="0"/>
          </a:p>
          <a:p>
            <a:pPr lvl="1"/>
            <a:r>
              <a:rPr lang="en-US" dirty="0" err="1" smtClean="0"/>
              <a:t>FeatureSymbol</a:t>
            </a:r>
            <a:r>
              <a:rPr lang="en-US" dirty="0" smtClean="0"/>
              <a:t> hat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FeatureGroups</a:t>
            </a:r>
            <a:endParaRPr lang="en-US" dirty="0" smtClean="0"/>
          </a:p>
          <a:p>
            <a:pPr lvl="1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FeatureGroup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Symbol (da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hat), </a:t>
            </a:r>
            <a:r>
              <a:rPr lang="en-US" dirty="0" err="1" smtClean="0"/>
              <a:t>sondern</a:t>
            </a:r>
            <a:r>
              <a:rPr lang="en-US" dirty="0" smtClean="0"/>
              <a:t> </a:t>
            </a:r>
            <a:r>
              <a:rPr lang="en-US" dirty="0" err="1" smtClean="0"/>
              <a:t>handgeschriebene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endParaRPr lang="en-US" dirty="0" smtClean="0"/>
          </a:p>
          <a:p>
            <a:pPr lvl="1"/>
            <a:r>
              <a:rPr lang="en-US" dirty="0" err="1" smtClean="0"/>
              <a:t>FeatureGroups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r>
              <a:rPr lang="en-US" dirty="0" smtClean="0"/>
              <a:t>, um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Gruppen</a:t>
            </a:r>
            <a:r>
              <a:rPr lang="en-US" dirty="0" smtClean="0"/>
              <a:t> pro Feature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Grammatik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107251" y="4551622"/>
            <a:ext cx="2062066" cy="57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FeatureDiagram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958764" y="4075866"/>
            <a:ext cx="2062066" cy="57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FeatureSymbol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972637" y="5294329"/>
            <a:ext cx="2062066" cy="57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FeatureDiagram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Gewinkelter Verbinder 10"/>
          <p:cNvCxnSpPr>
            <a:stCxn id="28" idx="6"/>
            <a:endCxn id="8" idx="1"/>
          </p:cNvCxnSpPr>
          <p:nvPr/>
        </p:nvCxnSpPr>
        <p:spPr>
          <a:xfrm>
            <a:off x="5172265" y="5006349"/>
            <a:ext cx="800372" cy="57723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>
            <a:stCxn id="8" idx="0"/>
            <a:endCxn id="6" idx="2"/>
          </p:cNvCxnSpPr>
          <p:nvPr/>
        </p:nvCxnSpPr>
        <p:spPr>
          <a:xfrm rot="16200000" flipV="1">
            <a:off x="6669816" y="4974346"/>
            <a:ext cx="639964" cy="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8000948" y="4512599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children</a:t>
            </a:r>
            <a:endParaRPr lang="en-US" sz="1600" dirty="0"/>
          </a:p>
        </p:txBody>
      </p:sp>
      <p:sp>
        <p:nvSpPr>
          <p:cNvPr id="56" name="Textfeld 55"/>
          <p:cNvSpPr txBox="1"/>
          <p:nvPr/>
        </p:nvSpPr>
        <p:spPr>
          <a:xfrm>
            <a:off x="5433707" y="401950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root</a:t>
            </a:r>
            <a:endParaRPr lang="en-US" sz="1600" dirty="0"/>
          </a:p>
        </p:txBody>
      </p:sp>
      <p:sp>
        <p:nvSpPr>
          <p:cNvPr id="57" name="Textfeld 56"/>
          <p:cNvSpPr txBox="1"/>
          <p:nvPr/>
        </p:nvSpPr>
        <p:spPr>
          <a:xfrm>
            <a:off x="4434817" y="5570523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spannedScope</a:t>
            </a:r>
            <a:endParaRPr lang="en-US" sz="1600" dirty="0"/>
          </a:p>
        </p:txBody>
      </p:sp>
      <p:sp>
        <p:nvSpPr>
          <p:cNvPr id="59" name="Textfeld 58"/>
          <p:cNvSpPr txBox="1"/>
          <p:nvPr/>
        </p:nvSpPr>
        <p:spPr>
          <a:xfrm>
            <a:off x="5685919" y="43366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60" name="Textfeld 59"/>
          <p:cNvSpPr txBox="1"/>
          <p:nvPr/>
        </p:nvSpPr>
        <p:spPr>
          <a:xfrm>
            <a:off x="5695265" y="526821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9105007" y="4082296"/>
            <a:ext cx="2062066" cy="1790532"/>
            <a:chOff x="7783445" y="4148731"/>
            <a:chExt cx="2062066" cy="1790532"/>
          </a:xfrm>
        </p:grpSpPr>
        <p:sp>
          <p:nvSpPr>
            <p:cNvPr id="4" name="Rechteck 3"/>
            <p:cNvSpPr/>
            <p:nvPr/>
          </p:nvSpPr>
          <p:spPr>
            <a:xfrm>
              <a:off x="7783445" y="4148731"/>
              <a:ext cx="2062066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FeatureGroup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783445" y="5015659"/>
              <a:ext cx="2062066" cy="5784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«</a:t>
              </a:r>
              <a:r>
                <a:rPr lang="en-US" dirty="0" err="1" smtClean="0">
                  <a:solidFill>
                    <a:schemeClr val="tx1"/>
                  </a:solidFill>
                </a:rPr>
                <a:t>enum</a:t>
              </a:r>
              <a:r>
                <a:rPr lang="en-US" dirty="0" smtClean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GroupKind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7783445" y="5594158"/>
              <a:ext cx="2062066" cy="3451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OR,XOR,AND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winkelter Verbinder 32"/>
            <p:cNvCxnSpPr>
              <a:stCxn id="4" idx="2"/>
              <a:endCxn id="7" idx="0"/>
            </p:cNvCxnSpPr>
            <p:nvPr/>
          </p:nvCxnSpPr>
          <p:spPr>
            <a:xfrm rot="5400000">
              <a:off x="8676614" y="4877794"/>
              <a:ext cx="288429" cy="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/>
            <p:cNvSpPr txBox="1"/>
            <p:nvPr/>
          </p:nvSpPr>
          <p:spPr>
            <a:xfrm>
              <a:off x="8794610" y="474165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</p:grpSp>
      <p:sp>
        <p:nvSpPr>
          <p:cNvPr id="64" name="Textfeld 63"/>
          <p:cNvSpPr txBox="1"/>
          <p:nvPr/>
        </p:nvSpPr>
        <p:spPr>
          <a:xfrm>
            <a:off x="6699850" y="464443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endParaRPr lang="en-US" sz="2000" dirty="0"/>
          </a:p>
        </p:txBody>
      </p:sp>
      <p:sp>
        <p:nvSpPr>
          <p:cNvPr id="85" name="AutoShape 40"/>
          <p:cNvSpPr>
            <a:spLocks noChangeArrowheads="1"/>
          </p:cNvSpPr>
          <p:nvPr/>
        </p:nvSpPr>
        <p:spPr bwMode="auto">
          <a:xfrm flipV="1">
            <a:off x="10580161" y="3748038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CD</a:t>
            </a:r>
            <a:endParaRPr lang="en-US" altLang="de-DE" sz="1400" dirty="0"/>
          </a:p>
        </p:txBody>
      </p:sp>
      <p:grpSp>
        <p:nvGrpSpPr>
          <p:cNvPr id="10" name="Gruppieren 9"/>
          <p:cNvGrpSpPr/>
          <p:nvPr/>
        </p:nvGrpSpPr>
        <p:grpSpPr>
          <a:xfrm rot="16200000">
            <a:off x="8302642" y="3854190"/>
            <a:ext cx="538608" cy="1103446"/>
            <a:chOff x="5334234" y="4722709"/>
            <a:chExt cx="538608" cy="621156"/>
          </a:xfrm>
        </p:grpSpPr>
        <p:sp>
          <p:nvSpPr>
            <p:cNvPr id="62" name="Textfeld 61"/>
            <p:cNvSpPr txBox="1"/>
            <p:nvPr/>
          </p:nvSpPr>
          <p:spPr>
            <a:xfrm rot="5400000">
              <a:off x="5392263" y="4683872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*</a:t>
              </a:r>
              <a:endParaRPr lang="en-US" sz="2000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5478857" y="4722709"/>
              <a:ext cx="371977" cy="606490"/>
              <a:chOff x="5194905" y="4720604"/>
              <a:chExt cx="371977" cy="606490"/>
            </a:xfrm>
          </p:grpSpPr>
          <p:cxnSp>
            <p:nvCxnSpPr>
              <p:cNvPr id="15" name="Gewinkelter Verbinder 14"/>
              <p:cNvCxnSpPr/>
              <p:nvPr/>
            </p:nvCxnSpPr>
            <p:spPr>
              <a:xfrm rot="16200000" flipV="1">
                <a:off x="4891661" y="5023848"/>
                <a:ext cx="606490" cy="1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winkelter Verbinder 37"/>
              <p:cNvCxnSpPr/>
              <p:nvPr/>
            </p:nvCxnSpPr>
            <p:spPr>
              <a:xfrm rot="16200000" flipV="1">
                <a:off x="5263637" y="5023848"/>
                <a:ext cx="606490" cy="1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feld 38"/>
            <p:cNvSpPr txBox="1"/>
            <p:nvPr/>
          </p:nvSpPr>
          <p:spPr>
            <a:xfrm rot="5400000">
              <a:off x="5593571" y="5064594"/>
              <a:ext cx="15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*</a:t>
              </a:r>
              <a:endParaRPr lang="en-US" sz="2000" dirty="0"/>
            </a:p>
          </p:txBody>
        </p:sp>
      </p:grpSp>
      <p:sp>
        <p:nvSpPr>
          <p:cNvPr id="46" name="Rechteck 45"/>
          <p:cNvSpPr/>
          <p:nvPr/>
        </p:nvSpPr>
        <p:spPr>
          <a:xfrm>
            <a:off x="484547" y="4065206"/>
            <a:ext cx="2062066" cy="57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«interface»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Gewinkelter Verbinder 48"/>
          <p:cNvCxnSpPr>
            <a:stCxn id="5" idx="1"/>
            <a:endCxn id="46" idx="3"/>
          </p:cNvCxnSpPr>
          <p:nvPr/>
        </p:nvCxnSpPr>
        <p:spPr>
          <a:xfrm rot="10800000">
            <a:off x="2546613" y="4354456"/>
            <a:ext cx="560638" cy="48641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179747" y="5317521"/>
            <a:ext cx="1294490" cy="57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74899" y="5317668"/>
            <a:ext cx="1294490" cy="578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Excludes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528497" y="4065206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</a:t>
            </a:r>
            <a:endParaRPr lang="en-US" sz="2000" dirty="0"/>
          </a:p>
        </p:txBody>
      </p:sp>
      <p:sp>
        <p:nvSpPr>
          <p:cNvPr id="13" name="Gleichschenkliges Dreieck 12"/>
          <p:cNvSpPr/>
          <p:nvPr/>
        </p:nvSpPr>
        <p:spPr>
          <a:xfrm>
            <a:off x="1344648" y="4654363"/>
            <a:ext cx="354563" cy="305519"/>
          </a:xfrm>
          <a:prstGeom prst="triangle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Gewinkelter Verbinder 36"/>
          <p:cNvCxnSpPr>
            <a:stCxn id="53" idx="0"/>
            <a:endCxn id="13" idx="3"/>
          </p:cNvCxnSpPr>
          <p:nvPr/>
        </p:nvCxnSpPr>
        <p:spPr>
          <a:xfrm rot="16200000" flipV="1">
            <a:off x="1743144" y="4738668"/>
            <a:ext cx="357786" cy="8002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52" idx="0"/>
            <a:endCxn id="13" idx="3"/>
          </p:cNvCxnSpPr>
          <p:nvPr/>
        </p:nvCxnSpPr>
        <p:spPr>
          <a:xfrm rot="5400000" flipH="1" flipV="1">
            <a:off x="995642" y="4791233"/>
            <a:ext cx="357639" cy="6949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Syntax der Feature </a:t>
            </a:r>
            <a:r>
              <a:rPr lang="en-US" dirty="0" err="1" smtClean="0"/>
              <a:t>Diagramme</a:t>
            </a:r>
            <a:r>
              <a:rPr lang="en-US" dirty="0" smtClean="0"/>
              <a:t>: Car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486819" y="1098943"/>
            <a:ext cx="5982656" cy="2787087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Car;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? &amp;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 =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 ^ </a:t>
            </a:r>
            <a:r>
              <a:rPr lang="en-US" sz="1600" dirty="0" err="1">
                <a:latin typeface="Consolas" panose="020B0609020204030204" pitchFamily="49" charset="0"/>
              </a:rPr>
              <a:t>LargeTrunk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PanoramicRoof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Electric</a:t>
            </a:r>
            <a:r>
              <a:rPr lang="en-US" sz="1600" dirty="0">
                <a:latin typeface="Consolas" panose="020B0609020204030204" pitchFamily="49" charset="0"/>
              </a:rPr>
              <a:t>?;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Electric requires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163701" y="1098943"/>
            <a:ext cx="323118" cy="278708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5780874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8338583" y="2449107"/>
            <a:ext cx="1035773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Panoramic</a:t>
            </a:r>
          </a:p>
          <a:p>
            <a:pPr algn="ctr"/>
            <a:r>
              <a:rPr lang="en-US" sz="1600" dirty="0" smtClean="0"/>
              <a:t>Roof</a:t>
            </a:r>
            <a:endParaRPr lang="en-US" sz="1600" dirty="0"/>
          </a:p>
        </p:txBody>
      </p:sp>
      <p:sp>
        <p:nvSpPr>
          <p:cNvPr id="9" name="Rechteck 8"/>
          <p:cNvSpPr/>
          <p:nvPr/>
        </p:nvSpPr>
        <p:spPr>
          <a:xfrm>
            <a:off x="9551221" y="2452695"/>
            <a:ext cx="1088927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Small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cxnSp>
        <p:nvCxnSpPr>
          <p:cNvPr id="10" name="Gerader Verbinder 9"/>
          <p:cNvCxnSpPr>
            <a:stCxn id="12" idx="2"/>
            <a:endCxn id="22" idx="7"/>
          </p:cNvCxnSpPr>
          <p:nvPr/>
        </p:nvCxnSpPr>
        <p:spPr>
          <a:xfrm flipH="1">
            <a:off x="8914422" y="1894116"/>
            <a:ext cx="489484" cy="428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12" idx="2"/>
            <a:endCxn id="9" idx="0"/>
          </p:cNvCxnSpPr>
          <p:nvPr/>
        </p:nvCxnSpPr>
        <p:spPr>
          <a:xfrm>
            <a:off x="9403906" y="1894116"/>
            <a:ext cx="618121" cy="558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9027262" y="1447367"/>
            <a:ext cx="753289" cy="446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13" name="Rechteck 12"/>
          <p:cNvSpPr/>
          <p:nvPr/>
        </p:nvSpPr>
        <p:spPr>
          <a:xfrm>
            <a:off x="10787462" y="2465881"/>
            <a:ext cx="1088927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Large</a:t>
            </a:r>
          </a:p>
          <a:p>
            <a:pPr algn="ctr"/>
            <a:r>
              <a:rPr lang="en-US" sz="1600" dirty="0" smtClean="0"/>
              <a:t>Trunk</a:t>
            </a:r>
            <a:endParaRPr lang="en-US" sz="1600" dirty="0"/>
          </a:p>
        </p:txBody>
      </p:sp>
      <p:sp>
        <p:nvSpPr>
          <p:cNvPr id="14" name="Rechteck 13"/>
          <p:cNvSpPr/>
          <p:nvPr/>
        </p:nvSpPr>
        <p:spPr>
          <a:xfrm>
            <a:off x="8338583" y="3118619"/>
            <a:ext cx="1035773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</a:t>
            </a:r>
            <a:endParaRPr lang="en-US" sz="1600" dirty="0"/>
          </a:p>
        </p:txBody>
      </p:sp>
      <p:sp>
        <p:nvSpPr>
          <p:cNvPr id="15" name="Rechteck 14"/>
          <p:cNvSpPr/>
          <p:nvPr/>
        </p:nvSpPr>
        <p:spPr>
          <a:xfrm>
            <a:off x="6737843" y="2449107"/>
            <a:ext cx="1475148" cy="446749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Electric </a:t>
            </a:r>
            <a:r>
              <a:rPr lang="en-US" sz="1600" dirty="0" err="1" smtClean="0"/>
              <a:t>WindowOpener</a:t>
            </a:r>
            <a:endParaRPr lang="en-US" sz="1600" dirty="0"/>
          </a:p>
        </p:txBody>
      </p:sp>
      <p:cxnSp>
        <p:nvCxnSpPr>
          <p:cNvPr id="16" name="Gerader Verbinder 15"/>
          <p:cNvCxnSpPr>
            <a:stCxn id="12" idx="2"/>
            <a:endCxn id="18" idx="7"/>
          </p:cNvCxnSpPr>
          <p:nvPr/>
        </p:nvCxnSpPr>
        <p:spPr>
          <a:xfrm flipH="1">
            <a:off x="7453778" y="1894116"/>
            <a:ext cx="1950129" cy="428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2" idx="2"/>
            <a:endCxn id="13" idx="0"/>
          </p:cNvCxnSpPr>
          <p:nvPr/>
        </p:nvCxnSpPr>
        <p:spPr>
          <a:xfrm>
            <a:off x="9403906" y="1894116"/>
            <a:ext cx="1928020" cy="571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333233" y="2301987"/>
            <a:ext cx="141226" cy="141226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785857" y="2977393"/>
            <a:ext cx="141226" cy="141226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0" name="Bogen 19"/>
          <p:cNvSpPr/>
          <p:nvPr/>
        </p:nvSpPr>
        <p:spPr>
          <a:xfrm>
            <a:off x="9229591" y="1720672"/>
            <a:ext cx="615569" cy="476562"/>
          </a:xfrm>
          <a:prstGeom prst="arc">
            <a:avLst>
              <a:gd name="adj1" fmla="val 820275"/>
              <a:gd name="adj2" fmla="val 29674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1" name="Gerader Verbinder 20"/>
          <p:cNvCxnSpPr>
            <a:stCxn id="8" idx="2"/>
            <a:endCxn id="19" idx="0"/>
          </p:cNvCxnSpPr>
          <p:nvPr/>
        </p:nvCxnSpPr>
        <p:spPr>
          <a:xfrm>
            <a:off x="8856470" y="2895856"/>
            <a:ext cx="0" cy="81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8793878" y="2301987"/>
            <a:ext cx="141226" cy="141226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cxnSp>
        <p:nvCxnSpPr>
          <p:cNvPr id="23" name="Gerade Verbindung mit Pfeil 30"/>
          <p:cNvCxnSpPr>
            <a:stCxn id="14" idx="1"/>
            <a:endCxn id="15" idx="2"/>
          </p:cNvCxnSpPr>
          <p:nvPr/>
        </p:nvCxnSpPr>
        <p:spPr>
          <a:xfrm rot="10800000">
            <a:off x="7475417" y="2895856"/>
            <a:ext cx="863166" cy="44613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643683" y="1098944"/>
            <a:ext cx="5358298" cy="2787086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302049" y="3261865"/>
            <a:ext cx="1209905" cy="442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sp>
        <p:nvSpPr>
          <p:cNvPr id="31" name="AutoShape 40"/>
          <p:cNvSpPr>
            <a:spLocks noChangeArrowheads="1"/>
          </p:cNvSpPr>
          <p:nvPr/>
        </p:nvSpPr>
        <p:spPr bwMode="auto">
          <a:xfrm flipV="1">
            <a:off x="11331925" y="121651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Inhaltsplatzhalter 3"/>
          <p:cNvSpPr txBox="1">
            <a:spLocks/>
          </p:cNvSpPr>
          <p:nvPr/>
        </p:nvSpPr>
        <p:spPr>
          <a:xfrm>
            <a:off x="3376458" y="4641589"/>
            <a:ext cx="5982656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3600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featureconfig</a:t>
            </a:r>
            <a:r>
              <a:rPr lang="en-US" sz="1600" dirty="0">
                <a:latin typeface="Consolas" panose="020B0609020204030204" pitchFamily="49" charset="0"/>
              </a:rPr>
              <a:t> for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Car, </a:t>
            </a:r>
            <a:r>
              <a:rPr lang="en-US" sz="1600" dirty="0" err="1">
                <a:latin typeface="Consolas" panose="020B0609020204030204" pitchFamily="49" charset="0"/>
              </a:rPr>
              <a:t>SmallTrunk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ElectricWindowOpener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Inhaltsplatzhalter 3"/>
          <p:cNvSpPr txBox="1">
            <a:spLocks/>
          </p:cNvSpPr>
          <p:nvPr/>
        </p:nvSpPr>
        <p:spPr>
          <a:xfrm>
            <a:off x="3053340" y="4641589"/>
            <a:ext cx="323118" cy="89496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2" name="AutoShape 40"/>
          <p:cNvSpPr>
            <a:spLocks noChangeArrowheads="1"/>
          </p:cNvSpPr>
          <p:nvPr/>
        </p:nvSpPr>
        <p:spPr bwMode="auto">
          <a:xfrm flipV="1">
            <a:off x="8670513" y="4759161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FC</a:t>
            </a:r>
            <a:endParaRPr lang="en-US" altLang="de-DE" sz="1400" dirty="0"/>
          </a:p>
        </p:txBody>
      </p:sp>
    </p:spTree>
    <p:extLst>
      <p:ext uri="{BB962C8B-B14F-4D97-AF65-F5344CB8AC3E}">
        <p14:creationId xmlns:p14="http://schemas.microsoft.com/office/powerpoint/2010/main" val="292106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Syntax der Feature </a:t>
            </a:r>
            <a:r>
              <a:rPr lang="en-US" dirty="0" err="1" smtClean="0"/>
              <a:t>Diagramme</a:t>
            </a:r>
            <a:r>
              <a:rPr lang="en-US" dirty="0" smtClean="0"/>
              <a:t>: Phone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601119" y="1640116"/>
            <a:ext cx="4902341" cy="3524117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package </a:t>
            </a:r>
            <a:r>
              <a:rPr lang="en-US" sz="1600" dirty="0" err="1">
                <a:latin typeface="Consolas" panose="020B0609020204030204" pitchFamily="49" charset="0"/>
              </a:rPr>
              <a:t>fdvalid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Phone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Phone;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Phone = Memory &amp; Camera? </a:t>
            </a:r>
            <a:r>
              <a:rPr lang="en-US" sz="1600" dirty="0" smtClean="0">
                <a:latin typeface="Consolas" panose="020B0609020204030204" pitchFamily="49" charset="0"/>
              </a:rPr>
              <a:t>&amp; OS &amp; </a:t>
            </a:r>
            <a:r>
              <a:rPr lang="en-US" sz="1600" dirty="0">
                <a:latin typeface="Consolas" panose="020B0609020204030204" pitchFamily="49" charset="0"/>
              </a:rPr>
              <a:t>Screen;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Memory = Internal &amp; External?;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Internal = [1..2] (Small, Medium, Large);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OS = iOS ^ Android;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Screen = Flexible | </a:t>
            </a:r>
            <a:r>
              <a:rPr lang="en-US" sz="1600" dirty="0" err="1">
                <a:latin typeface="Consolas" panose="020B0609020204030204" pitchFamily="49" charset="0"/>
              </a:rPr>
              <a:t>FullHD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iOS excludes External;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Flexible requires Android;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278001" y="1640116"/>
            <a:ext cx="323118" cy="352411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4790274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8709148" y="1757689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Phone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10566552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Screen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7770721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Camera</a:t>
            </a:r>
          </a:p>
        </p:txBody>
      </p:sp>
      <p:sp>
        <p:nvSpPr>
          <p:cNvPr id="32" name="Flussdiagramm: Verbinder 31"/>
          <p:cNvSpPr/>
          <p:nvPr/>
        </p:nvSpPr>
        <p:spPr>
          <a:xfrm>
            <a:off x="8085421" y="239393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lussdiagramm: Verbinder 32"/>
          <p:cNvSpPr/>
          <p:nvPr/>
        </p:nvSpPr>
        <p:spPr>
          <a:xfrm>
            <a:off x="10878119" y="2395931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Gerader Verbinder 33"/>
          <p:cNvCxnSpPr>
            <a:stCxn id="29" idx="2"/>
            <a:endCxn id="33" idx="0"/>
          </p:cNvCxnSpPr>
          <p:nvPr/>
        </p:nvCxnSpPr>
        <p:spPr>
          <a:xfrm>
            <a:off x="9103616" y="2072616"/>
            <a:ext cx="1850954" cy="32331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5" name="Gerader Verbinder 34"/>
          <p:cNvCxnSpPr>
            <a:stCxn id="29" idx="2"/>
            <a:endCxn id="32" idx="0"/>
          </p:cNvCxnSpPr>
          <p:nvPr/>
        </p:nvCxnSpPr>
        <p:spPr>
          <a:xfrm flipH="1">
            <a:off x="8161872" y="2072616"/>
            <a:ext cx="941744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6" name="Gerader Verbinder 35"/>
          <p:cNvCxnSpPr>
            <a:stCxn id="29" idx="2"/>
            <a:endCxn id="46" idx="0"/>
          </p:cNvCxnSpPr>
          <p:nvPr/>
        </p:nvCxnSpPr>
        <p:spPr>
          <a:xfrm flipH="1">
            <a:off x="7123323" y="2072616"/>
            <a:ext cx="1980293" cy="321317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8670590" y="254395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OS</a:t>
            </a:r>
          </a:p>
        </p:txBody>
      </p:sp>
      <p:sp>
        <p:nvSpPr>
          <p:cNvPr id="38" name="Flussdiagramm: Verbinder 37"/>
          <p:cNvSpPr/>
          <p:nvPr/>
        </p:nvSpPr>
        <p:spPr>
          <a:xfrm>
            <a:off x="8988423" y="23941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9162414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Android</a:t>
            </a: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8116655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iOS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11079065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Full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 HD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10033305" y="333302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Flexible</a:t>
            </a: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729076" y="2543746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Memory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7248610" y="3333083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External</a:t>
            </a:r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6210846" y="3332815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Internal</a:t>
            </a:r>
          </a:p>
        </p:txBody>
      </p:sp>
      <p:sp>
        <p:nvSpPr>
          <p:cNvPr id="46" name="Flussdiagramm: Verbinder 45"/>
          <p:cNvSpPr/>
          <p:nvPr/>
        </p:nvSpPr>
        <p:spPr>
          <a:xfrm>
            <a:off x="7046872" y="239393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7376739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Large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683279" y="4119587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Small</a:t>
            </a:r>
          </a:p>
        </p:txBody>
      </p:sp>
      <p:sp>
        <p:nvSpPr>
          <p:cNvPr id="49" name="Flussdiagramm: Verbinder 48"/>
          <p:cNvSpPr/>
          <p:nvPr/>
        </p:nvSpPr>
        <p:spPr>
          <a:xfrm>
            <a:off x="7566443" y="3181853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Flussdiagramm: Verbinder 49"/>
          <p:cNvSpPr/>
          <p:nvPr/>
        </p:nvSpPr>
        <p:spPr>
          <a:xfrm>
            <a:off x="6524749" y="3181853"/>
            <a:ext cx="152901" cy="149813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1" name="Gerader Verbinder 50"/>
          <p:cNvCxnSpPr>
            <a:stCxn id="43" idx="2"/>
            <a:endCxn id="50" idx="0"/>
          </p:cNvCxnSpPr>
          <p:nvPr/>
        </p:nvCxnSpPr>
        <p:spPr>
          <a:xfrm flipH="1">
            <a:off x="6601200" y="2858672"/>
            <a:ext cx="522344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2" name="Gerader Verbinder 51"/>
          <p:cNvCxnSpPr>
            <a:stCxn id="43" idx="2"/>
            <a:endCxn id="49" idx="0"/>
          </p:cNvCxnSpPr>
          <p:nvPr/>
        </p:nvCxnSpPr>
        <p:spPr>
          <a:xfrm>
            <a:off x="7123544" y="2858672"/>
            <a:ext cx="519349" cy="32318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3" name="Gerader Verbinder 52"/>
          <p:cNvCxnSpPr>
            <a:stCxn id="29" idx="2"/>
            <a:endCxn id="38" idx="0"/>
          </p:cNvCxnSpPr>
          <p:nvPr/>
        </p:nvCxnSpPr>
        <p:spPr>
          <a:xfrm flipH="1">
            <a:off x="9064874" y="2072616"/>
            <a:ext cx="38742" cy="32152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4" name="Gerade Verbindung mit Pfeil 159"/>
          <p:cNvCxnSpPr>
            <a:stCxn id="42" idx="2"/>
            <a:endCxn id="39" idx="2"/>
          </p:cNvCxnSpPr>
          <p:nvPr/>
        </p:nvCxnSpPr>
        <p:spPr>
          <a:xfrm rot="5400000">
            <a:off x="9992328" y="3212505"/>
            <a:ext cx="12700" cy="870891"/>
          </a:xfrm>
          <a:prstGeom prst="bentConnector3">
            <a:avLst>
              <a:gd name="adj1" fmla="val 18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w="lg" len="lg"/>
            <a:tailEnd type="triangle" w="med" len="med"/>
          </a:ln>
          <a:effectLst/>
        </p:spPr>
      </p:cxnSp>
      <p:cxnSp>
        <p:nvCxnSpPr>
          <p:cNvPr id="55" name="Gekrümmter Verbinder 54"/>
          <p:cNvCxnSpPr>
            <a:stCxn id="44" idx="2"/>
            <a:endCxn id="40" idx="2"/>
          </p:cNvCxnSpPr>
          <p:nvPr/>
        </p:nvCxnSpPr>
        <p:spPr>
          <a:xfrm rot="5400000" flipH="1" flipV="1">
            <a:off x="8077070" y="3213957"/>
            <a:ext cx="60" cy="868045"/>
          </a:xfrm>
          <a:prstGeom prst="bentConnector3">
            <a:avLst>
              <a:gd name="adj1" fmla="val -381000000"/>
            </a:avLst>
          </a:prstGeom>
          <a:noFill/>
          <a:ln w="9525" cap="rnd" cmpd="sng" algn="ctr">
            <a:solidFill>
              <a:srgbClr val="000000"/>
            </a:solidFill>
            <a:prstDash val="dash"/>
            <a:headEnd type="triangle" w="med" len="med"/>
            <a:tailEnd type="triangle" w="med" len="med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7591700" y="3613165"/>
            <a:ext cx="805639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excludes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9563232" y="3586921"/>
            <a:ext cx="750993" cy="269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+mn-ea"/>
              </a:rPr>
              <a:t>requires</a:t>
            </a:r>
          </a:p>
        </p:txBody>
      </p:sp>
      <p:cxnSp>
        <p:nvCxnSpPr>
          <p:cNvPr id="59" name="Gerader Verbinder 58"/>
          <p:cNvCxnSpPr>
            <a:stCxn id="37" idx="2"/>
            <a:endCxn id="40" idx="0"/>
          </p:cNvCxnSpPr>
          <p:nvPr/>
        </p:nvCxnSpPr>
        <p:spPr>
          <a:xfrm flipH="1">
            <a:off x="8511123" y="2858881"/>
            <a:ext cx="553935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0" name="Gerader Verbinder 59"/>
          <p:cNvCxnSpPr>
            <a:stCxn id="37" idx="2"/>
            <a:endCxn id="39" idx="0"/>
          </p:cNvCxnSpPr>
          <p:nvPr/>
        </p:nvCxnSpPr>
        <p:spPr>
          <a:xfrm>
            <a:off x="9065058" y="2858881"/>
            <a:ext cx="491824" cy="47414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3" name="Bogen 62"/>
          <p:cNvSpPr/>
          <p:nvPr/>
        </p:nvSpPr>
        <p:spPr>
          <a:xfrm rot="8007724">
            <a:off x="8784822" y="2593922"/>
            <a:ext cx="543606" cy="554811"/>
          </a:xfrm>
          <a:prstGeom prst="arc">
            <a:avLst>
              <a:gd name="adj1" fmla="val 16132913"/>
              <a:gd name="adj2" fmla="val 363692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Gerader Verbinder 63"/>
          <p:cNvCxnSpPr>
            <a:endCxn id="42" idx="0"/>
          </p:cNvCxnSpPr>
          <p:nvPr/>
        </p:nvCxnSpPr>
        <p:spPr>
          <a:xfrm flipH="1">
            <a:off x="10427773" y="2869144"/>
            <a:ext cx="558142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5" name="Gerader Verbinder 64"/>
          <p:cNvCxnSpPr>
            <a:endCxn id="41" idx="0"/>
          </p:cNvCxnSpPr>
          <p:nvPr/>
        </p:nvCxnSpPr>
        <p:spPr>
          <a:xfrm>
            <a:off x="10985915" y="2869144"/>
            <a:ext cx="487618" cy="463879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8" name="Bogen 67"/>
          <p:cNvSpPr/>
          <p:nvPr/>
        </p:nvSpPr>
        <p:spPr>
          <a:xfrm rot="8007724">
            <a:off x="10715494" y="2593514"/>
            <a:ext cx="543606" cy="554811"/>
          </a:xfrm>
          <a:prstGeom prst="arc">
            <a:avLst>
              <a:gd name="adj1" fmla="val 16225259"/>
              <a:gd name="adj2" fmla="val 478865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rader Verbinder 68"/>
          <p:cNvCxnSpPr>
            <a:stCxn id="45" idx="2"/>
            <a:endCxn id="48" idx="0"/>
          </p:cNvCxnSpPr>
          <p:nvPr/>
        </p:nvCxnSpPr>
        <p:spPr>
          <a:xfrm flipH="1">
            <a:off x="6077747" y="3647742"/>
            <a:ext cx="527567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0" name="Gerader Verbinder 69"/>
          <p:cNvCxnSpPr>
            <a:stCxn id="45" idx="2"/>
            <a:endCxn id="47" idx="0"/>
          </p:cNvCxnSpPr>
          <p:nvPr/>
        </p:nvCxnSpPr>
        <p:spPr>
          <a:xfrm>
            <a:off x="6605314" y="3647742"/>
            <a:ext cx="1165893" cy="471845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3" name="Bogen 72"/>
          <p:cNvSpPr/>
          <p:nvPr/>
        </p:nvSpPr>
        <p:spPr>
          <a:xfrm rot="8007724">
            <a:off x="6338387" y="3370488"/>
            <a:ext cx="543606" cy="554811"/>
          </a:xfrm>
          <a:prstGeom prst="arc">
            <a:avLst>
              <a:gd name="adj1" fmla="val 15010446"/>
              <a:gd name="adj2" fmla="val 354096"/>
            </a:avLst>
          </a:prstGeom>
          <a:solidFill>
            <a:schemeClr val="tx1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629734" y="1640117"/>
            <a:ext cx="6372247" cy="3524116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87" name="AutoShape 40"/>
          <p:cNvSpPr>
            <a:spLocks noChangeArrowheads="1"/>
          </p:cNvSpPr>
          <p:nvPr/>
        </p:nvSpPr>
        <p:spPr bwMode="auto">
          <a:xfrm flipV="1">
            <a:off x="11331925" y="1757689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524749" y="4116924"/>
            <a:ext cx="788935" cy="3149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Medium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1" name="Gerader Verbinder 90"/>
          <p:cNvCxnSpPr>
            <a:stCxn id="45" idx="2"/>
            <a:endCxn id="88" idx="0"/>
          </p:cNvCxnSpPr>
          <p:nvPr/>
        </p:nvCxnSpPr>
        <p:spPr>
          <a:xfrm>
            <a:off x="6605314" y="3647742"/>
            <a:ext cx="313903" cy="46918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7" name="Textfeld 96"/>
          <p:cNvSpPr txBox="1"/>
          <p:nvPr/>
        </p:nvSpPr>
        <p:spPr>
          <a:xfrm>
            <a:off x="5719798" y="3610586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rial"/>
                <a:ea typeface="+mn-ea"/>
              </a:rPr>
              <a:t>&lt;1..2&gt;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91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Syntax der Feature </a:t>
            </a:r>
            <a:r>
              <a:rPr lang="en-US" dirty="0" err="1" smtClean="0"/>
              <a:t>Diagramme</a:t>
            </a:r>
            <a:r>
              <a:rPr lang="en-US" dirty="0" smtClean="0"/>
              <a:t>: </a:t>
            </a:r>
            <a:r>
              <a:rPr lang="en-US" dirty="0" err="1" smtClean="0"/>
              <a:t>GraphLibrary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601119" y="1276223"/>
            <a:ext cx="6211640" cy="3827621"/>
          </a:xfrm>
          <a:ln w="9525">
            <a:solidFill>
              <a:schemeClr val="tx1"/>
            </a:solidFill>
          </a:ln>
        </p:spPr>
        <p:txBody>
          <a:bodyPr lIns="36000"/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featurediagram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root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GraphLibrary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&amp; Search? &amp; Weighted?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&amp; </a:t>
            </a:r>
            <a:r>
              <a:rPr lang="en-US" sz="1600" dirty="0">
                <a:latin typeface="Consolas" panose="020B0609020204030204" pitchFamily="49" charset="0"/>
              </a:rPr>
              <a:t>Algorithm</a:t>
            </a:r>
            <a:r>
              <a:rPr lang="en-US" sz="1600" dirty="0" smtClean="0">
                <a:latin typeface="Consolas" panose="020B0609020204030204" pitchFamily="49" charset="0"/>
              </a:rPr>
              <a:t>?;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EdgeType</a:t>
            </a:r>
            <a:r>
              <a:rPr lang="en-US" sz="1600" dirty="0">
                <a:latin typeface="Consolas" panose="020B0609020204030204" pitchFamily="49" charset="0"/>
              </a:rPr>
              <a:t> = Directed ^ Undirected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Search = BFS ^ DFS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Algorithm = Cycle | </a:t>
            </a:r>
            <a:r>
              <a:rPr lang="en-US" sz="1600" dirty="0" err="1">
                <a:latin typeface="Consolas" panose="020B0609020204030204" pitchFamily="49" charset="0"/>
              </a:rPr>
              <a:t>ShortestPath</a:t>
            </a:r>
            <a:r>
              <a:rPr lang="en-US" sz="1600" dirty="0">
                <a:latin typeface="Consolas" panose="020B0609020204030204" pitchFamily="49" charset="0"/>
              </a:rPr>
              <a:t> | MST | Transpose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MST = Prim ^ </a:t>
            </a:r>
            <a:r>
              <a:rPr lang="en-US" sz="1600" dirty="0" err="1">
                <a:latin typeface="Consolas" panose="020B0609020204030204" pitchFamily="49" charset="0"/>
              </a:rPr>
              <a:t>Kruskal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constraint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Cycle requires Directed;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MST requires Weighted;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MST requires Undirected;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Inhaltsplatzhalter 3"/>
          <p:cNvSpPr txBox="1">
            <a:spLocks/>
          </p:cNvSpPr>
          <p:nvPr/>
        </p:nvSpPr>
        <p:spPr>
          <a:xfrm>
            <a:off x="278001" y="1276223"/>
            <a:ext cx="323118" cy="38276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05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06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07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08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09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14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15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flipV="1">
            <a:off x="6059239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9380476" y="1393796"/>
            <a:ext cx="129375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Graph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Library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10559477" y="2336106"/>
            <a:ext cx="926877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Algorithm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418228" y="2336106"/>
            <a:ext cx="78893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Search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66" name="Flussdiagramm: Verbinder 65"/>
          <p:cNvSpPr/>
          <p:nvPr/>
        </p:nvSpPr>
        <p:spPr>
          <a:xfrm>
            <a:off x="8746148" y="2175128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Gerader Verbinder 66"/>
          <p:cNvCxnSpPr>
            <a:stCxn id="58" idx="2"/>
            <a:endCxn id="82" idx="1"/>
          </p:cNvCxnSpPr>
          <p:nvPr/>
        </p:nvCxnSpPr>
        <p:spPr>
          <a:xfrm>
            <a:off x="10027351" y="1861796"/>
            <a:ext cx="939898" cy="329333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1" name="Gerader Verbinder 70"/>
          <p:cNvCxnSpPr>
            <a:stCxn id="58" idx="2"/>
            <a:endCxn id="66" idx="7"/>
          </p:cNvCxnSpPr>
          <p:nvPr/>
        </p:nvCxnSpPr>
        <p:spPr>
          <a:xfrm flipH="1">
            <a:off x="8876657" y="1861796"/>
            <a:ext cx="1150694" cy="335272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2" name="Gerader Verbinder 71"/>
          <p:cNvCxnSpPr>
            <a:stCxn id="58" idx="2"/>
            <a:endCxn id="75" idx="6"/>
          </p:cNvCxnSpPr>
          <p:nvPr/>
        </p:nvCxnSpPr>
        <p:spPr>
          <a:xfrm flipH="1">
            <a:off x="7653553" y="1861796"/>
            <a:ext cx="2373798" cy="38285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4" name="Rectangle 19"/>
          <p:cNvSpPr>
            <a:spLocks noChangeArrowheads="1"/>
          </p:cNvSpPr>
          <p:nvPr/>
        </p:nvSpPr>
        <p:spPr bwMode="auto">
          <a:xfrm>
            <a:off x="9384635" y="2336106"/>
            <a:ext cx="91339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err="1" smtClean="0">
                <a:solidFill>
                  <a:srgbClr val="000000"/>
                </a:solidFill>
                <a:latin typeface="Arial"/>
                <a:ea typeface="+mn-ea"/>
              </a:rPr>
              <a:t>Weighted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75" name="Flussdiagramm: Verbinder 74"/>
          <p:cNvSpPr/>
          <p:nvPr/>
        </p:nvSpPr>
        <p:spPr>
          <a:xfrm>
            <a:off x="7500652" y="2169741"/>
            <a:ext cx="152901" cy="149812"/>
          </a:xfrm>
          <a:prstGeom prst="flowChartConnector">
            <a:avLst/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6" name="Gerader Verbinder 75"/>
          <p:cNvCxnSpPr>
            <a:stCxn id="58" idx="2"/>
            <a:endCxn id="81" idx="0"/>
          </p:cNvCxnSpPr>
          <p:nvPr/>
        </p:nvCxnSpPr>
        <p:spPr>
          <a:xfrm flipH="1">
            <a:off x="9841331" y="1861796"/>
            <a:ext cx="186020" cy="307944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7" name="Bogen 76"/>
          <p:cNvSpPr/>
          <p:nvPr/>
        </p:nvSpPr>
        <p:spPr>
          <a:xfrm rot="8007724">
            <a:off x="10751001" y="2529999"/>
            <a:ext cx="543606" cy="554811"/>
          </a:xfrm>
          <a:prstGeom prst="arc">
            <a:avLst>
              <a:gd name="adj1" fmla="val 16065990"/>
              <a:gd name="adj2" fmla="val 1383317"/>
            </a:avLst>
          </a:prstGeom>
          <a:solidFill>
            <a:srgbClr val="000000"/>
          </a:solidFill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6960637" y="1276224"/>
            <a:ext cx="5041344" cy="3827620"/>
          </a:xfrm>
          <a:prstGeom prst="rect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0000CC"/>
              </a:solidFill>
            </a:endParaRPr>
          </a:p>
        </p:txBody>
      </p:sp>
      <p:sp>
        <p:nvSpPr>
          <p:cNvPr id="79" name="AutoShape 40"/>
          <p:cNvSpPr>
            <a:spLocks noChangeArrowheads="1"/>
          </p:cNvSpPr>
          <p:nvPr/>
        </p:nvSpPr>
        <p:spPr bwMode="auto">
          <a:xfrm flipV="1">
            <a:off x="11331925" y="1393796"/>
            <a:ext cx="586912" cy="249786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</a:pPr>
            <a:r>
              <a:rPr lang="en-US" altLang="de-DE" sz="1400" dirty="0" smtClean="0"/>
              <a:t>FD</a:t>
            </a:r>
            <a:endParaRPr lang="en-US" altLang="de-DE" sz="1400" dirty="0"/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7231682" y="2336106"/>
            <a:ext cx="69084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Edge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Type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1" name="Flussdiagramm: Verbinder 80"/>
          <p:cNvSpPr/>
          <p:nvPr/>
        </p:nvSpPr>
        <p:spPr>
          <a:xfrm>
            <a:off x="9764880" y="2169740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Flussdiagramm: Verbinder 81"/>
          <p:cNvSpPr/>
          <p:nvPr/>
        </p:nvSpPr>
        <p:spPr>
          <a:xfrm>
            <a:off x="10944857" y="2169189"/>
            <a:ext cx="152901" cy="149813"/>
          </a:xfrm>
          <a:prstGeom prst="flowChartConnector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7038048" y="3357917"/>
            <a:ext cx="53744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4" name="Rectangle 19"/>
          <p:cNvSpPr>
            <a:spLocks noChangeArrowheads="1"/>
          </p:cNvSpPr>
          <p:nvPr/>
        </p:nvSpPr>
        <p:spPr bwMode="auto">
          <a:xfrm>
            <a:off x="7625007" y="3357917"/>
            <a:ext cx="7750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Undirec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5" name="Rectangle 19"/>
          <p:cNvSpPr>
            <a:spLocks noChangeArrowheads="1"/>
          </p:cNvSpPr>
          <p:nvPr/>
        </p:nvSpPr>
        <p:spPr bwMode="auto">
          <a:xfrm>
            <a:off x="8449544" y="3357917"/>
            <a:ext cx="472624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BFS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8971681" y="3357917"/>
            <a:ext cx="456788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DFS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10076167" y="3357917"/>
            <a:ext cx="746465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Shortest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Path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9477982" y="3357917"/>
            <a:ext cx="5486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Cycle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10872145" y="3357917"/>
            <a:ext cx="443930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MST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11365590" y="3357917"/>
            <a:ext cx="554716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Trans-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pose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5" name="Rectangle 19"/>
          <p:cNvSpPr>
            <a:spLocks noChangeArrowheads="1"/>
          </p:cNvSpPr>
          <p:nvPr/>
        </p:nvSpPr>
        <p:spPr bwMode="auto">
          <a:xfrm>
            <a:off x="10603919" y="4399888"/>
            <a:ext cx="487943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Prim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11165906" y="4399888"/>
            <a:ext cx="737472" cy="46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t>Kruskal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cxnSp>
        <p:nvCxnSpPr>
          <p:cNvPr id="98" name="Gerader Verbinder 97"/>
          <p:cNvCxnSpPr>
            <a:stCxn id="80" idx="2"/>
            <a:endCxn id="83" idx="0"/>
          </p:cNvCxnSpPr>
          <p:nvPr/>
        </p:nvCxnSpPr>
        <p:spPr>
          <a:xfrm flipH="1">
            <a:off x="7306771" y="2804106"/>
            <a:ext cx="270333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99" name="Gerader Verbinder 98"/>
          <p:cNvCxnSpPr>
            <a:stCxn id="80" idx="2"/>
            <a:endCxn id="84" idx="0"/>
          </p:cNvCxnSpPr>
          <p:nvPr/>
        </p:nvCxnSpPr>
        <p:spPr>
          <a:xfrm>
            <a:off x="7577104" y="2804106"/>
            <a:ext cx="435415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0" name="Gerader Verbinder 99"/>
          <p:cNvCxnSpPr>
            <a:stCxn id="62" idx="2"/>
            <a:endCxn id="85" idx="0"/>
          </p:cNvCxnSpPr>
          <p:nvPr/>
        </p:nvCxnSpPr>
        <p:spPr>
          <a:xfrm flipH="1">
            <a:off x="8685856" y="2804106"/>
            <a:ext cx="126840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1" name="Gerader Verbinder 100"/>
          <p:cNvCxnSpPr>
            <a:stCxn id="62" idx="2"/>
            <a:endCxn id="89" idx="0"/>
          </p:cNvCxnSpPr>
          <p:nvPr/>
        </p:nvCxnSpPr>
        <p:spPr>
          <a:xfrm>
            <a:off x="8812696" y="2804106"/>
            <a:ext cx="387379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2" name="Gerader Verbinder 101"/>
          <p:cNvCxnSpPr>
            <a:stCxn id="61" idx="2"/>
            <a:endCxn id="92" idx="0"/>
          </p:cNvCxnSpPr>
          <p:nvPr/>
        </p:nvCxnSpPr>
        <p:spPr>
          <a:xfrm flipH="1">
            <a:off x="9752318" y="2804106"/>
            <a:ext cx="1270598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3" name="Gerader Verbinder 102"/>
          <p:cNvCxnSpPr>
            <a:stCxn id="61" idx="2"/>
            <a:endCxn id="90" idx="0"/>
          </p:cNvCxnSpPr>
          <p:nvPr/>
        </p:nvCxnSpPr>
        <p:spPr>
          <a:xfrm flipH="1">
            <a:off x="10449400" y="2804106"/>
            <a:ext cx="573516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4" name="Gerader Verbinder 103"/>
          <p:cNvCxnSpPr>
            <a:stCxn id="61" idx="2"/>
            <a:endCxn id="93" idx="0"/>
          </p:cNvCxnSpPr>
          <p:nvPr/>
        </p:nvCxnSpPr>
        <p:spPr>
          <a:xfrm>
            <a:off x="11022916" y="2804106"/>
            <a:ext cx="71194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5" name="Gerader Verbinder 104"/>
          <p:cNvCxnSpPr>
            <a:stCxn id="61" idx="2"/>
            <a:endCxn id="94" idx="0"/>
          </p:cNvCxnSpPr>
          <p:nvPr/>
        </p:nvCxnSpPr>
        <p:spPr>
          <a:xfrm>
            <a:off x="11022916" y="2804106"/>
            <a:ext cx="620032" cy="55381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6" name="Gerader Verbinder 105"/>
          <p:cNvCxnSpPr>
            <a:stCxn id="93" idx="2"/>
            <a:endCxn id="95" idx="0"/>
          </p:cNvCxnSpPr>
          <p:nvPr/>
        </p:nvCxnSpPr>
        <p:spPr>
          <a:xfrm flipH="1">
            <a:off x="10847891" y="3825917"/>
            <a:ext cx="246219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7" name="Gerader Verbinder 106"/>
          <p:cNvCxnSpPr>
            <a:stCxn id="93" idx="2"/>
            <a:endCxn id="96" idx="0"/>
          </p:cNvCxnSpPr>
          <p:nvPr/>
        </p:nvCxnSpPr>
        <p:spPr>
          <a:xfrm>
            <a:off x="11094110" y="3825917"/>
            <a:ext cx="440532" cy="573971"/>
          </a:xfrm>
          <a:prstGeom prst="line">
            <a:avLst/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08" name="Bogen 107"/>
          <p:cNvSpPr/>
          <p:nvPr/>
        </p:nvSpPr>
        <p:spPr>
          <a:xfrm rot="8007724">
            <a:off x="7333576" y="2506225"/>
            <a:ext cx="543606" cy="554811"/>
          </a:xfrm>
          <a:prstGeom prst="arc">
            <a:avLst>
              <a:gd name="adj1" fmla="val 17186084"/>
              <a:gd name="adj2" fmla="val 2069867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Bogen 108"/>
          <p:cNvSpPr/>
          <p:nvPr/>
        </p:nvSpPr>
        <p:spPr>
          <a:xfrm rot="8007724">
            <a:off x="8577062" y="2491085"/>
            <a:ext cx="543606" cy="554811"/>
          </a:xfrm>
          <a:prstGeom prst="arc">
            <a:avLst>
              <a:gd name="adj1" fmla="val 17497296"/>
              <a:gd name="adj2" fmla="val 20102040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Bogen 109"/>
          <p:cNvSpPr/>
          <p:nvPr/>
        </p:nvSpPr>
        <p:spPr>
          <a:xfrm rot="8007724">
            <a:off x="10841264" y="3567721"/>
            <a:ext cx="543606" cy="554811"/>
          </a:xfrm>
          <a:prstGeom prst="arc">
            <a:avLst>
              <a:gd name="adj1" fmla="val 16823829"/>
              <a:gd name="adj2" fmla="val 20619128"/>
            </a:avLst>
          </a:prstGeom>
          <a:noFill/>
          <a:ln w="9525" cap="rnd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9"/>
              <p:cNvSpPr>
                <a:spLocks noChangeArrowheads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𝑀𝑆𝑇</m:t>
                      </m:r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⇒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𝑈𝑛𝑑𝑖𝑟𝑒𝑐𝑡𝑒𝑑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∧ </m:t>
                      </m:r>
                      <m:r>
                        <a:rPr kumimoji="0" lang="en-US" sz="1600" b="0" i="1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𝑊𝑒𝑖𝑔h𝑡𝑒𝑑</m:t>
                      </m:r>
                    </m:oMath>
                  </m:oMathPara>
                </a14:m>
                <a:endParaRPr kumimoji="0" lang="de-DE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𝐶𝑦𝑐𝑙𝑒</m:t>
                    </m:r>
                    <m:r>
                      <a:rPr lang="en-US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16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𝐷𝑖𝑟𝑒𝑐𝑡𝑒𝑑</m:t>
                    </m:r>
                  </m:oMath>
                </a14:m>
                <a:r>
                  <a:rPr kumimoji="0" lang="de-DE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11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063" y="4285980"/>
                <a:ext cx="3150948" cy="468000"/>
              </a:xfrm>
              <a:prstGeom prst="rect">
                <a:avLst/>
              </a:prstGeom>
              <a:blipFill>
                <a:blip r:embed="rId2"/>
                <a:stretch>
                  <a:fillRect l="-193" t="-1299" r="-1354" b="-207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9032919" y="5248821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omic Sans MS" panose="030F0702030302020204" pitchFamily="66" charset="0"/>
              </a:rPr>
              <a:t>example from [ABK+13]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8621486" y="5141167"/>
            <a:ext cx="438538" cy="339877"/>
          </a:xfrm>
          <a:custGeom>
            <a:avLst/>
            <a:gdLst>
              <a:gd name="connsiteX0" fmla="*/ 438538 w 438538"/>
              <a:gd name="connsiteY0" fmla="*/ 289249 h 339877"/>
              <a:gd name="connsiteX1" fmla="*/ 223934 w 438538"/>
              <a:gd name="connsiteY1" fmla="*/ 317241 h 339877"/>
              <a:gd name="connsiteX2" fmla="*/ 0 w 438538"/>
              <a:gd name="connsiteY2" fmla="*/ 0 h 3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38" h="339877">
                <a:moveTo>
                  <a:pt x="438538" y="289249"/>
                </a:moveTo>
                <a:cubicBezTo>
                  <a:pt x="367780" y="327349"/>
                  <a:pt x="297023" y="365449"/>
                  <a:pt x="223934" y="317241"/>
                </a:cubicBezTo>
                <a:cubicBezTo>
                  <a:pt x="150845" y="269033"/>
                  <a:pt x="75422" y="134516"/>
                  <a:pt x="0" y="0"/>
                </a:cubicBezTo>
              </a:path>
            </a:pathLst>
          </a:custGeom>
          <a:noFill/>
          <a:ln w="952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Featurename</a:t>
            </a:r>
            <a:r>
              <a:rPr lang="en-US" dirty="0" smtClean="0"/>
              <a:t> muss pro </a:t>
            </a:r>
            <a:r>
              <a:rPr lang="en-US" dirty="0" err="1"/>
              <a:t>Featurediagramm</a:t>
            </a:r>
            <a:r>
              <a:rPr lang="en-US" dirty="0"/>
              <a:t>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Feature und </a:t>
            </a:r>
            <a:r>
              <a:rPr lang="en-US" dirty="0" err="1" smtClean="0"/>
              <a:t>FeatureGroups</a:t>
            </a:r>
            <a:r>
              <a:rPr lang="en-US" dirty="0" smtClean="0"/>
              <a:t> </a:t>
            </a:r>
            <a:r>
              <a:rPr lang="en-US" dirty="0" err="1" smtClean="0"/>
              <a:t>bilden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Baumstruktur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Featurename</a:t>
            </a:r>
            <a:r>
              <a:rPr lang="en-US" dirty="0" smtClean="0"/>
              <a:t>, der in Constraints </a:t>
            </a:r>
            <a:r>
              <a:rPr lang="en-US" dirty="0" err="1" smtClean="0"/>
              <a:t>benutzt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, muss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Featurediagramm</a:t>
            </a:r>
            <a:r>
              <a:rPr lang="en-US" dirty="0" smtClean="0"/>
              <a:t> </a:t>
            </a:r>
            <a:r>
              <a:rPr lang="en-US" dirty="0" err="1" smtClean="0"/>
              <a:t>existieren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832193"/>
                  </p:ext>
                </p:extLst>
              </p:nvPr>
            </p:nvGraphicFramePr>
            <p:xfrm>
              <a:off x="130088" y="1158205"/>
              <a:ext cx="1197171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3954">
                      <a:extLst>
                        <a:ext uri="{9D8B030D-6E8A-4147-A177-3AD203B41FA5}">
                          <a16:colId xmlns:a16="http://schemas.microsoft.com/office/drawing/2014/main" val="1114750374"/>
                        </a:ext>
                      </a:extLst>
                    </a:gridCol>
                    <a:gridCol w="1484569">
                      <a:extLst>
                        <a:ext uri="{9D8B030D-6E8A-4147-A177-3AD203B41FA5}">
                          <a16:colId xmlns:a16="http://schemas.microsoft.com/office/drawing/2014/main" val="2307527491"/>
                        </a:ext>
                      </a:extLst>
                    </a:gridCol>
                    <a:gridCol w="1665381">
                      <a:extLst>
                        <a:ext uri="{9D8B030D-6E8A-4147-A177-3AD203B41FA5}">
                          <a16:colId xmlns:a16="http://schemas.microsoft.com/office/drawing/2014/main" val="1209512915"/>
                        </a:ext>
                      </a:extLst>
                    </a:gridCol>
                    <a:gridCol w="6537811">
                      <a:extLst>
                        <a:ext uri="{9D8B030D-6E8A-4147-A177-3AD203B41FA5}">
                          <a16:colId xmlns:a16="http://schemas.microsoft.com/office/drawing/2014/main" val="2517141322"/>
                        </a:ext>
                      </a:extLst>
                    </a:gridCol>
                  </a:tblGrid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Name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Eingabe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Ausgabe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Beschreibung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7751103"/>
                      </a:ext>
                    </a:extLst>
                  </a:tr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Ist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eine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</a:t>
                          </a:r>
                          <a:r>
                            <a:rPr lang="en-US" dirty="0" smtClean="0"/>
                            <a:t> FC</a:t>
                          </a:r>
                          <a:r>
                            <a:rPr lang="en-US" baseline="0" dirty="0" smtClean="0"/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5462592"/>
                      </a:ext>
                    </a:extLst>
                  </a:tr>
                  <a:tr h="362537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CompleteToValid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Optional&lt;FC&gt;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Kann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zu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einer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gültigen</a:t>
                          </a:r>
                          <a:r>
                            <a:rPr lang="en-US" baseline="0" dirty="0" smtClean="0"/>
                            <a:t> FC von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vervollständigt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werden</a:t>
                          </a:r>
                          <a:r>
                            <a:rPr lang="en-US" baseline="0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59502951"/>
                      </a:ext>
                    </a:extLst>
                  </a:tr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IsVoidFeatureModel</a:t>
                          </a:r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Gibt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</a:t>
                          </a:r>
                          <a:r>
                            <a:rPr lang="en-US" dirty="0" smtClean="0"/>
                            <a:t> FCs in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4264725"/>
                      </a:ext>
                    </a:extLst>
                  </a:tr>
                  <a:tr h="150938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AllProducts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gültigen</a:t>
                          </a:r>
                          <a:r>
                            <a:rPr lang="en-US" dirty="0" smtClean="0"/>
                            <a:t> FCs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2852671"/>
                      </a:ext>
                    </a:extLst>
                  </a:tr>
                  <a:tr h="264142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DeadFeatures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Set&lt;String&gt;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Features in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, die in </a:t>
                          </a:r>
                          <a:r>
                            <a:rPr lang="en-US" baseline="0" dirty="0" err="1" smtClean="0"/>
                            <a:t>keiner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gültigen</a:t>
                          </a:r>
                          <a:r>
                            <a:rPr lang="en-US" baseline="0" dirty="0" smtClean="0"/>
                            <a:t> FC von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enthalten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sind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08271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832193"/>
                  </p:ext>
                </p:extLst>
              </p:nvPr>
            </p:nvGraphicFramePr>
            <p:xfrm>
              <a:off x="130088" y="1158205"/>
              <a:ext cx="11971715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3954">
                      <a:extLst>
                        <a:ext uri="{9D8B030D-6E8A-4147-A177-3AD203B41FA5}">
                          <a16:colId xmlns:a16="http://schemas.microsoft.com/office/drawing/2014/main" val="1114750374"/>
                        </a:ext>
                      </a:extLst>
                    </a:gridCol>
                    <a:gridCol w="1484569">
                      <a:extLst>
                        <a:ext uri="{9D8B030D-6E8A-4147-A177-3AD203B41FA5}">
                          <a16:colId xmlns:a16="http://schemas.microsoft.com/office/drawing/2014/main" val="2307527491"/>
                        </a:ext>
                      </a:extLst>
                    </a:gridCol>
                    <a:gridCol w="1665381">
                      <a:extLst>
                        <a:ext uri="{9D8B030D-6E8A-4147-A177-3AD203B41FA5}">
                          <a16:colId xmlns:a16="http://schemas.microsoft.com/office/drawing/2014/main" val="1209512915"/>
                        </a:ext>
                      </a:extLst>
                    </a:gridCol>
                    <a:gridCol w="6537811">
                      <a:extLst>
                        <a:ext uri="{9D8B030D-6E8A-4147-A177-3AD203B41FA5}">
                          <a16:colId xmlns:a16="http://schemas.microsoft.com/office/drawing/2014/main" val="25171413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Name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Eingabe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Ausgabe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Beschreibung</a:t>
                          </a:r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7751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108333" r="-552049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108333" r="-9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54625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CompleteToValid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204918" r="-55204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Optional&lt;FC&gt;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204918" r="-9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5029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IsVoidFeatureModel</a:t>
                          </a:r>
                          <a:endParaRPr lang="en-US" dirty="0" smtClean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310000" r="-55204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Boolean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310000" r="-93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2647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AllProducts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410000" r="-552049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Set&lt;FC&gt;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Alle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gültigen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smtClean="0"/>
                            <a:t>FCs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228526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DeadFeatures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3689" t="-510000" r="-55204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Set&lt;String&gt;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131" t="-510000" r="-9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271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819875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Breitbild</PresentationFormat>
  <Paragraphs>210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Cambria Math</vt:lpstr>
      <vt:lpstr>Comic Sans MS</vt:lpstr>
      <vt:lpstr>Consolas</vt:lpstr>
      <vt:lpstr>Symbol</vt:lpstr>
      <vt:lpstr>Wingdings</vt:lpstr>
      <vt:lpstr>DesignSE</vt:lpstr>
      <vt:lpstr>Grammatik</vt:lpstr>
      <vt:lpstr>Beispiele für Syntax der Feature Diagramme: Car</vt:lpstr>
      <vt:lpstr>Beispiele für Syntax der Feature Diagramme: Phone</vt:lpstr>
      <vt:lpstr>Beispiele für Syntax der Feature Diagramme: GraphLibrary</vt:lpstr>
      <vt:lpstr>Context Conditions</vt:lpstr>
      <vt:lpstr>Analysen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Butting</cp:lastModifiedBy>
  <cp:revision>464</cp:revision>
  <cp:lastPrinted>2019-12-09T09:05:54Z</cp:lastPrinted>
  <dcterms:created xsi:type="dcterms:W3CDTF">2019-02-06T21:20:56Z</dcterms:created>
  <dcterms:modified xsi:type="dcterms:W3CDTF">2020-03-24T14:00:14Z</dcterms:modified>
</cp:coreProperties>
</file>