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8"/>
  </p:notesMasterIdLst>
  <p:handoutMasterIdLst>
    <p:handoutMasterId r:id="rId9"/>
  </p:handoutMasterIdLst>
  <p:sldIdLst>
    <p:sldId id="284" r:id="rId2"/>
    <p:sldId id="279" r:id="rId3"/>
    <p:sldId id="280" r:id="rId4"/>
    <p:sldId id="281" r:id="rId5"/>
    <p:sldId id="282" r:id="rId6"/>
    <p:sldId id="283" r:id="rId7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chmalzing" initials="DS" lastIdx="1" clrIdx="0">
    <p:extLst>
      <p:ext uri="{19B8F6BF-5375-455C-9EA6-DF929625EA0E}">
        <p15:presenceInfo xmlns:p15="http://schemas.microsoft.com/office/powerpoint/2012/main" userId="David Schmalz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003201"/>
    <a:srgbClr val="EBFEFF"/>
    <a:srgbClr val="FFFFFF"/>
    <a:srgbClr val="071ECC"/>
    <a:srgbClr val="1E07CC"/>
    <a:srgbClr val="FF0000"/>
    <a:srgbClr val="FF00FF"/>
    <a:srgbClr val="C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81" autoAdjust="0"/>
    <p:restoredTop sz="94455" autoAdjust="0"/>
  </p:normalViewPr>
  <p:slideViewPr>
    <p:cSldViewPr snapToGrid="0">
      <p:cViewPr varScale="1">
        <p:scale>
          <a:sx n="85" d="100"/>
          <a:sy n="85" d="100"/>
        </p:scale>
        <p:origin x="96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8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8BCBB3B-932A-4D6C-900D-9F4B28686221}" type="datetimeFigureOut">
              <a:rPr lang="de-DE" altLang="de-DE"/>
              <a:pPr>
                <a:defRPr/>
              </a:pPr>
              <a:t>24.03.2020</a:t>
            </a:fld>
            <a:endParaRPr lang="de-DE" alt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5FA329-B071-4BC1-BBB5-3B07BBB55D93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02CD211-E599-4F87-85BA-4D602CEE05A3}" type="datetimeFigureOut">
              <a:rPr lang="de-DE" altLang="de-DE"/>
              <a:pPr>
                <a:defRPr/>
              </a:pPr>
              <a:t>24.03.2020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21" tIns="44111" rIns="88221" bIns="44111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4" y="4777782"/>
            <a:ext cx="5438748" cy="3907834"/>
          </a:xfrm>
          <a:prstGeom prst="rect">
            <a:avLst/>
          </a:prstGeom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BC8D279-B8BC-4FA6-86F2-E41329D88EBB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8F71EE3-D70A-4C02-A968-4B934D1A0EFF}"/>
              </a:ext>
            </a:extLst>
          </p:cNvPr>
          <p:cNvGrpSpPr/>
          <p:nvPr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C845E14-D05D-4847-8D0F-48B225F97F2B}"/>
                </a:ext>
              </a:extLst>
            </p:cNvPr>
            <p:cNvGrpSpPr/>
            <p:nvPr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DEAA3F24-7ABD-43F2-AA45-BF5173CF32C5}"/>
                  </a:ext>
                </a:extLst>
              </p:cNvPr>
              <p:cNvCxnSpPr/>
              <p:nvPr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FAD796-294C-4678-84E4-36609DA3DE96}"/>
                  </a:ext>
                </a:extLst>
              </p:cNvPr>
              <p:cNvCxnSpPr/>
              <p:nvPr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C515608-7894-4009-BE21-62D65B382976}"/>
                </a:ext>
              </a:extLst>
            </p:cNvPr>
            <p:cNvGrpSpPr/>
            <p:nvPr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0334CBD9-C046-4B8D-8306-1B31D1E6CD28}"/>
                  </a:ext>
                </a:extLst>
              </p:cNvPr>
              <p:cNvCxnSpPr/>
              <p:nvPr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0AEC939-0940-4439-A734-7AAF6763DFF8}"/>
                  </a:ext>
                </a:extLst>
              </p:cNvPr>
              <p:cNvCxnSpPr/>
              <p:nvPr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42CAEF3-4F48-4FEC-9E09-79D3F41BC518}"/>
              </a:ext>
            </a:extLst>
          </p:cNvPr>
          <p:cNvGrpSpPr/>
          <p:nvPr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5E654C8-5ED2-482F-82FE-D8B7AB672D1B}"/>
                </a:ext>
              </a:extLst>
            </p:cNvPr>
            <p:cNvCxnSpPr/>
            <p:nvPr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5CBF0CD-26F9-4ACF-A893-9837FC6A792A}"/>
                </a:ext>
              </a:extLst>
            </p:cNvPr>
            <p:cNvCxnSpPr/>
            <p:nvPr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3B422C15-1DE6-4DF9-8E96-5CA163219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434" y="2584876"/>
            <a:ext cx="10886925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83979DD-F31A-4483-BB1A-22D5710FA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2434" y="3078076"/>
            <a:ext cx="10886925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EE02E37-16C7-4AED-B03D-D2D32DD5AE21}"/>
              </a:ext>
            </a:extLst>
          </p:cNvPr>
          <p:cNvGrpSpPr/>
          <p:nvPr userDrawn="1"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7562EE-1B2D-44E7-A590-9E9EDBC85B94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5705C926-C661-4870-90F5-B8FE6824FA3E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61340FDD-0028-43F6-9B43-780A9256EA84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7471FCE-9EBC-4563-B643-791B6D9CF2C5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EBBEDD9-913B-43A7-92D2-70200277794A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7EBB47A-B507-4D7F-9E88-09CE2A7386CD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17A0267-74CA-449E-AFFC-93B6796DAFC7}"/>
              </a:ext>
            </a:extLst>
          </p:cNvPr>
          <p:cNvGrpSpPr/>
          <p:nvPr userDrawn="1"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298FA662-EA6F-40FE-BBAD-CBDF6AB6DBCB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A789B2B-F6CE-4245-989C-4A30EA0B1352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588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89513B-8A7E-430E-8F63-7469EC1FB664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6F83956-15CC-418E-B737-9061141E4CD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66B5100-86F8-4E8C-9DE1-10AD5FB9B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9FA7CF-D871-4A92-B637-6BD1D2660BDF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A6B56BE-B7D9-4ABB-9FC4-4C2C40CB670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B385CDCE-8F09-4AAB-B014-0073E7D048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2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89513B-8A7E-430E-8F63-7469EC1FB664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6F83956-15CC-418E-B737-9061141E4CD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66B5100-86F8-4E8C-9DE1-10AD5FB9B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9FA7CF-D871-4A92-B637-6BD1D2660BDF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A6B56BE-B7D9-4ABB-9FC4-4C2C40CB670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B385CDCE-8F09-4AAB-B014-0073E7D048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hteck 12"/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pattFill prst="ltVert">
            <a:fgClr>
              <a:srgbClr val="003201"/>
            </a:fgClr>
            <a:bgClr>
              <a:schemeClr val="tx1"/>
            </a:bgClr>
          </a:patt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0" y="1314450"/>
            <a:ext cx="12192000" cy="101405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 userDrawn="1"/>
        </p:nvSpPr>
        <p:spPr>
          <a:xfrm rot="10800000">
            <a:off x="0" y="-2170"/>
            <a:ext cx="12192000" cy="96830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7754" y="893296"/>
            <a:ext cx="11022523" cy="96325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63631" y="630139"/>
            <a:ext cx="380710" cy="97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8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9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49210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966A802-7238-4572-8B31-F10BAD15BE6A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1C63A65-01F5-4E3D-9EE7-E225D07B1954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7CBACAB-4E61-4BA4-A7E8-012536F511A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336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BEA13B8-67E5-4E0C-87FF-5C3A86F3E1BB}"/>
              </a:ext>
            </a:extLst>
          </p:cNvPr>
          <p:cNvGrpSpPr/>
          <p:nvPr userDrawn="1"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D7C05B6-2FEC-4BCF-B0D2-C4E0FBD988C4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DD01610-9DF8-4DC4-93DF-34D4ADF39035}"/>
                </a:ext>
              </a:extLst>
            </p:cNvPr>
            <p:cNvCxnSpPr/>
            <p:nvPr userDrawn="1"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E00B62C-5012-43AC-B2B8-7ABCCC897041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8204F29-F5C4-4D02-857A-E600F35F2E4F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5F4B9776-75B3-46D2-8C19-AE6D80A6416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20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>
                <a:solidFill>
                  <a:schemeClr val="tx2"/>
                </a:solidFill>
              </a:rPr>
              <a:t>Vielen Dank</a:t>
            </a:r>
            <a:br>
              <a:rPr lang="de-DE" altLang="de-DE" sz="3200" b="1" dirty="0">
                <a:solidFill>
                  <a:schemeClr val="tx2"/>
                </a:solidFill>
              </a:rPr>
            </a:br>
            <a:r>
              <a:rPr lang="de-DE" altLang="de-DE" sz="3200" b="1" dirty="0">
                <a:solidFill>
                  <a:schemeClr val="tx2"/>
                </a:solidFill>
              </a:rPr>
              <a:t>für Ihre Aufmerksamkeit</a:t>
            </a:r>
            <a:endParaRPr lang="en-US" altLang="de-DE" sz="3200" b="1" dirty="0">
              <a:solidFill>
                <a:schemeClr val="tx2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54A51D3-6BB0-4789-89BC-481D89445CBE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F4FEE0A-400B-495A-BBAD-43B3BB9910CB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BA932F8-ADAD-449E-8505-B146C5E2606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1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 dirty="0" smtClean="0">
                <a:solidFill>
                  <a:schemeClr val="tx2"/>
                </a:solidFill>
              </a:rPr>
              <a:t>Arvid Butting  </a:t>
            </a:r>
            <a:r>
              <a:rPr lang="de-DE" altLang="de-DE" sz="900" dirty="0">
                <a:solidFill>
                  <a:schemeClr val="tx2"/>
                </a:solidFill>
              </a:rPr>
              <a:t>|  </a:t>
            </a:r>
            <a:r>
              <a:rPr lang="de-DE" altLang="de-DE" sz="900" dirty="0" smtClean="0">
                <a:solidFill>
                  <a:schemeClr val="tx2"/>
                </a:solidFill>
              </a:rPr>
              <a:t>Software Engineering</a:t>
            </a:r>
            <a:endParaRPr lang="de-DE" altLang="de-DE" sz="900" dirty="0">
              <a:solidFill>
                <a:schemeClr val="tx2"/>
              </a:solidFill>
            </a:endParaRPr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8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5E8F4D0-8DD9-4778-8FAF-1A3AAD236EE6}"/>
              </a:ext>
            </a:extLst>
          </p:cNvPr>
          <p:cNvGrpSpPr/>
          <p:nvPr userDrawn="1"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39390DE-7CDF-413A-BA63-9DBE991A03FE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38FE4379-972E-42EA-875D-205082A062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D885A2B-353E-4CC6-AE36-D7FBA6412355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42BAD79-77B5-4F17-9B1B-118759906CC7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49B137E-A382-4784-8424-D97BEBD109F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4B58725-E025-476C-8EFF-8D44F3A77022}"/>
              </a:ext>
            </a:extLst>
          </p:cNvPr>
          <p:cNvGrpSpPr/>
          <p:nvPr userDrawn="1"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1243A30B-762F-4D0C-8856-A9541783A9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BCB409D8-D56C-486C-ABAB-CCD3DECF18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8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11" r:id="rId3"/>
    <p:sldLayoutId id="2147483906" r:id="rId4"/>
    <p:sldLayoutId id="2147483907" r:id="rId5"/>
    <p:sldLayoutId id="2147483908" r:id="rId6"/>
    <p:sldLayoutId id="2147483909" r:id="rId7"/>
    <p:sldLayoutId id="2147483910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84000" y="897363"/>
            <a:ext cx="11483975" cy="2766203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siehe</a:t>
            </a:r>
            <a:r>
              <a:rPr lang="en-US" dirty="0"/>
              <a:t> </a:t>
            </a:r>
            <a:r>
              <a:rPr lang="en-US" dirty="0" err="1"/>
              <a:t>separater</a:t>
            </a:r>
            <a:r>
              <a:rPr lang="en-US" dirty="0"/>
              <a:t> </a:t>
            </a:r>
            <a:r>
              <a:rPr lang="en-US" dirty="0" err="1"/>
              <a:t>Ausdruck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err="1" smtClean="0"/>
              <a:t>Einzelnes</a:t>
            </a:r>
            <a:r>
              <a:rPr lang="en-US" dirty="0" smtClean="0"/>
              <a:t> </a:t>
            </a:r>
            <a:r>
              <a:rPr lang="en-US" dirty="0" err="1" smtClean="0"/>
              <a:t>Subfeature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"</a:t>
            </a:r>
            <a:r>
              <a:rPr lang="en-US" dirty="0" err="1" smtClean="0"/>
              <a:t>AndGroup</a:t>
            </a:r>
            <a:r>
              <a:rPr lang="en-US" dirty="0" smtClean="0"/>
              <a:t>" </a:t>
            </a:r>
            <a:r>
              <a:rPr lang="en-US" dirty="0" err="1" smtClean="0"/>
              <a:t>geparst</a:t>
            </a:r>
            <a:endParaRPr lang="en-US" dirty="0"/>
          </a:p>
          <a:p>
            <a:endParaRPr lang="en-US" sz="1050" dirty="0" smtClean="0"/>
          </a:p>
          <a:p>
            <a:r>
              <a:rPr lang="en-US" dirty="0" err="1" smtClean="0"/>
              <a:t>Symboltabelle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FeatureDiagramSymbol</a:t>
            </a:r>
            <a:r>
              <a:rPr lang="en-US" dirty="0" smtClean="0"/>
              <a:t> hat </a:t>
            </a:r>
            <a:r>
              <a:rPr lang="en-US" dirty="0" err="1" smtClean="0"/>
              <a:t>ein</a:t>
            </a:r>
            <a:r>
              <a:rPr lang="en-US" dirty="0" smtClean="0"/>
              <a:t> Root-Feature</a:t>
            </a:r>
          </a:p>
          <a:p>
            <a:pPr lvl="1"/>
            <a:r>
              <a:rPr lang="en-US" dirty="0" err="1" smtClean="0"/>
              <a:t>FeatureDiagramSymbol</a:t>
            </a:r>
            <a:r>
              <a:rPr lang="en-US" dirty="0" smtClean="0"/>
              <a:t> </a:t>
            </a:r>
            <a:r>
              <a:rPr lang="en-US" dirty="0" err="1" smtClean="0"/>
              <a:t>kennt</a:t>
            </a:r>
            <a:r>
              <a:rPr lang="en-US" dirty="0" smtClean="0"/>
              <a:t> (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aufgespannten</a:t>
            </a:r>
            <a:r>
              <a:rPr lang="en-US" dirty="0" smtClean="0"/>
              <a:t> Scope)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FeatureSymbole</a:t>
            </a:r>
            <a:endParaRPr lang="en-US" dirty="0" smtClean="0"/>
          </a:p>
          <a:p>
            <a:pPr lvl="1"/>
            <a:r>
              <a:rPr lang="en-US" dirty="0" err="1" smtClean="0"/>
              <a:t>FeatureSymbol</a:t>
            </a:r>
            <a:r>
              <a:rPr lang="en-US" dirty="0" smtClean="0"/>
              <a:t> hat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von </a:t>
            </a:r>
            <a:r>
              <a:rPr lang="en-US" dirty="0" err="1" smtClean="0"/>
              <a:t>FeatureGroups</a:t>
            </a:r>
            <a:endParaRPr lang="en-US" dirty="0" smtClean="0"/>
          </a:p>
          <a:p>
            <a:pPr lvl="1"/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FeatureGroup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kein</a:t>
            </a:r>
            <a:r>
              <a:rPr lang="en-US" dirty="0" smtClean="0"/>
              <a:t> Symbol (da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keinen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 hat), </a:t>
            </a:r>
            <a:r>
              <a:rPr lang="en-US" dirty="0" err="1" smtClean="0"/>
              <a:t>sondern</a:t>
            </a:r>
            <a:r>
              <a:rPr lang="en-US" dirty="0" smtClean="0"/>
              <a:t> </a:t>
            </a:r>
            <a:r>
              <a:rPr lang="en-US" dirty="0" err="1" smtClean="0"/>
              <a:t>handgeschriebene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endParaRPr lang="en-US" dirty="0" smtClean="0"/>
          </a:p>
          <a:p>
            <a:pPr lvl="1"/>
            <a:r>
              <a:rPr lang="en-US" dirty="0" err="1" smtClean="0"/>
              <a:t>FeatureGroups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notwendig</a:t>
            </a:r>
            <a:r>
              <a:rPr lang="en-US" dirty="0" smtClean="0"/>
              <a:t>, um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verschiedenen</a:t>
            </a:r>
            <a:r>
              <a:rPr lang="en-US" dirty="0" smtClean="0"/>
              <a:t> </a:t>
            </a:r>
            <a:r>
              <a:rPr lang="en-US" dirty="0" err="1" smtClean="0"/>
              <a:t>Gruppen</a:t>
            </a:r>
            <a:r>
              <a:rPr lang="en-US" dirty="0" smtClean="0"/>
              <a:t> pro Feature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unterscheiden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Grammatik</a:t>
            </a:r>
            <a:endParaRPr lang="en-US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179747" y="3748038"/>
            <a:ext cx="10987326" cy="2161039"/>
            <a:chOff x="179747" y="3748038"/>
            <a:chExt cx="10987326" cy="2161039"/>
          </a:xfrm>
        </p:grpSpPr>
        <p:sp>
          <p:nvSpPr>
            <p:cNvPr id="28" name="Ellipse 27"/>
            <p:cNvSpPr/>
            <p:nvPr/>
          </p:nvSpPr>
          <p:spPr>
            <a:xfrm>
              <a:off x="4891751" y="4893785"/>
              <a:ext cx="280514" cy="2251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2" name="Gewinkelter Verbinder 21"/>
            <p:cNvCxnSpPr>
              <a:stCxn id="5" idx="3"/>
              <a:endCxn id="6" idx="1"/>
            </p:cNvCxnSpPr>
            <p:nvPr/>
          </p:nvCxnSpPr>
          <p:spPr>
            <a:xfrm flipV="1">
              <a:off x="5169317" y="4365116"/>
              <a:ext cx="789447" cy="47575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eck 4"/>
            <p:cNvSpPr/>
            <p:nvPr/>
          </p:nvSpPr>
          <p:spPr>
            <a:xfrm>
              <a:off x="3107251" y="4551622"/>
              <a:ext cx="2062066" cy="5784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FeatureDiagram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Symbol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958764" y="4075866"/>
              <a:ext cx="2062066" cy="5784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FeatureSymbol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5972637" y="5294329"/>
              <a:ext cx="2062066" cy="5784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FeatureDiagram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Scope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Gewinkelter Verbinder 10"/>
            <p:cNvCxnSpPr>
              <a:stCxn id="28" idx="6"/>
              <a:endCxn id="8" idx="1"/>
            </p:cNvCxnSpPr>
            <p:nvPr/>
          </p:nvCxnSpPr>
          <p:spPr>
            <a:xfrm>
              <a:off x="5172265" y="5006349"/>
              <a:ext cx="800372" cy="57723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winkelter Verbinder 11"/>
            <p:cNvCxnSpPr>
              <a:stCxn id="8" idx="0"/>
              <a:endCxn id="6" idx="2"/>
            </p:cNvCxnSpPr>
            <p:nvPr/>
          </p:nvCxnSpPr>
          <p:spPr>
            <a:xfrm rot="16200000" flipV="1">
              <a:off x="6669816" y="4974346"/>
              <a:ext cx="639964" cy="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8000948" y="4512599"/>
              <a:ext cx="9012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children</a:t>
              </a:r>
              <a:endParaRPr lang="en-US" sz="16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433707" y="4019502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root</a:t>
              </a:r>
              <a:endParaRPr lang="en-US" sz="1600" dirty="0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4434817" y="5570523"/>
              <a:ext cx="15504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spannedScope</a:t>
              </a:r>
              <a:endParaRPr lang="en-US" sz="16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5685919" y="433666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5695265" y="526821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9105007" y="4082296"/>
              <a:ext cx="2062066" cy="1790532"/>
              <a:chOff x="7783445" y="4148731"/>
              <a:chExt cx="2062066" cy="1790532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7783445" y="4148731"/>
                <a:ext cx="2062066" cy="5784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FeatureGroup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7783445" y="5015659"/>
                <a:ext cx="2062066" cy="5784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«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enum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»</a:t>
                </a:r>
              </a:p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GroupKind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7783445" y="5594158"/>
                <a:ext cx="2062066" cy="3451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OR,XOR,AND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Gewinkelter Verbinder 32"/>
              <p:cNvCxnSpPr>
                <a:stCxn id="4" idx="2"/>
                <a:endCxn id="7" idx="0"/>
              </p:cNvCxnSpPr>
              <p:nvPr/>
            </p:nvCxnSpPr>
            <p:spPr>
              <a:xfrm rot="5400000">
                <a:off x="8676614" y="4877794"/>
                <a:ext cx="288429" cy="0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feld 60"/>
              <p:cNvSpPr txBox="1"/>
              <p:nvPr/>
            </p:nvSpPr>
            <p:spPr>
              <a:xfrm>
                <a:off x="8794610" y="474165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US" sz="1600" dirty="0"/>
              </a:p>
            </p:txBody>
          </p:sp>
        </p:grpSp>
        <p:sp>
          <p:nvSpPr>
            <p:cNvPr id="64" name="Textfeld 63"/>
            <p:cNvSpPr txBox="1"/>
            <p:nvPr/>
          </p:nvSpPr>
          <p:spPr>
            <a:xfrm>
              <a:off x="6699850" y="4644438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*</a:t>
              </a:r>
              <a:endParaRPr lang="en-US" sz="2000" dirty="0"/>
            </a:p>
          </p:txBody>
        </p:sp>
        <p:sp>
          <p:nvSpPr>
            <p:cNvPr id="85" name="AutoShape 40"/>
            <p:cNvSpPr>
              <a:spLocks noChangeArrowheads="1"/>
            </p:cNvSpPr>
            <p:nvPr/>
          </p:nvSpPr>
          <p:spPr bwMode="auto">
            <a:xfrm flipV="1">
              <a:off x="10580161" y="3748038"/>
              <a:ext cx="586912" cy="249786"/>
            </a:xfrm>
            <a:prstGeom prst="foldedCorner">
              <a:avLst>
                <a:gd name="adj" fmla="val 2760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 anchorCtr="1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70000"/>
                </a:lnSpc>
              </a:pPr>
              <a:r>
                <a:rPr lang="en-US" altLang="de-DE" sz="1400" dirty="0" smtClean="0"/>
                <a:t>CD</a:t>
              </a:r>
              <a:endParaRPr lang="en-US" altLang="de-DE" sz="1400" dirty="0"/>
            </a:p>
          </p:txBody>
        </p:sp>
        <p:grpSp>
          <p:nvGrpSpPr>
            <p:cNvPr id="10" name="Gruppieren 9"/>
            <p:cNvGrpSpPr/>
            <p:nvPr/>
          </p:nvGrpSpPr>
          <p:grpSpPr>
            <a:xfrm rot="16200000">
              <a:off x="8302642" y="3854190"/>
              <a:ext cx="538608" cy="1103446"/>
              <a:chOff x="5334234" y="4722709"/>
              <a:chExt cx="538608" cy="621156"/>
            </a:xfrm>
          </p:grpSpPr>
          <p:sp>
            <p:nvSpPr>
              <p:cNvPr id="62" name="Textfeld 61"/>
              <p:cNvSpPr txBox="1"/>
              <p:nvPr/>
            </p:nvSpPr>
            <p:spPr>
              <a:xfrm rot="5400000">
                <a:off x="5392263" y="4683872"/>
                <a:ext cx="2840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5478857" y="4722709"/>
                <a:ext cx="371977" cy="606490"/>
                <a:chOff x="5194905" y="4720604"/>
                <a:chExt cx="371977" cy="606490"/>
              </a:xfrm>
            </p:grpSpPr>
            <p:cxnSp>
              <p:nvCxnSpPr>
                <p:cNvPr id="15" name="Gewinkelter Verbinder 14"/>
                <p:cNvCxnSpPr/>
                <p:nvPr/>
              </p:nvCxnSpPr>
              <p:spPr>
                <a:xfrm rot="16200000" flipV="1">
                  <a:off x="4891661" y="5023848"/>
                  <a:ext cx="606490" cy="1"/>
                </a:xfrm>
                <a:prstGeom prst="bentConnector3">
                  <a:avLst>
                    <a:gd name="adj1" fmla="val 50000"/>
                  </a:avLst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winkelter Verbinder 37"/>
                <p:cNvCxnSpPr/>
                <p:nvPr/>
              </p:nvCxnSpPr>
              <p:spPr>
                <a:xfrm rot="16200000" flipV="1">
                  <a:off x="5263637" y="5023848"/>
                  <a:ext cx="606490" cy="1"/>
                </a:xfrm>
                <a:prstGeom prst="bentConnector3">
                  <a:avLst>
                    <a:gd name="adj1" fmla="val 50000"/>
                  </a:avLst>
                </a:prstGeom>
                <a:ln w="952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feld 38"/>
              <p:cNvSpPr txBox="1"/>
              <p:nvPr/>
            </p:nvSpPr>
            <p:spPr>
              <a:xfrm rot="5400000">
                <a:off x="5593571" y="5064594"/>
                <a:ext cx="1584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</p:grpSp>
        <p:sp>
          <p:nvSpPr>
            <p:cNvPr id="46" name="Rechteck 45"/>
            <p:cNvSpPr/>
            <p:nvPr/>
          </p:nvSpPr>
          <p:spPr>
            <a:xfrm>
              <a:off x="484547" y="4065206"/>
              <a:ext cx="2062066" cy="5784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«interface»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Constraint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Gewinkelter Verbinder 48"/>
            <p:cNvCxnSpPr>
              <a:stCxn id="5" idx="1"/>
              <a:endCxn id="46" idx="3"/>
            </p:cNvCxnSpPr>
            <p:nvPr/>
          </p:nvCxnSpPr>
          <p:spPr>
            <a:xfrm rot="10800000">
              <a:off x="2546613" y="4354456"/>
              <a:ext cx="560638" cy="48641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hteck 51"/>
            <p:cNvSpPr/>
            <p:nvPr/>
          </p:nvSpPr>
          <p:spPr>
            <a:xfrm>
              <a:off x="179747" y="5317521"/>
              <a:ext cx="1294490" cy="5784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Requires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>
              <a:off x="1674899" y="5317668"/>
              <a:ext cx="1294490" cy="5784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Excludes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2528497" y="4065206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*</a:t>
              </a:r>
              <a:endParaRPr lang="en-US" sz="2000" dirty="0"/>
            </a:p>
          </p:txBody>
        </p:sp>
        <p:sp>
          <p:nvSpPr>
            <p:cNvPr id="13" name="Gleichschenkliges Dreieck 12"/>
            <p:cNvSpPr/>
            <p:nvPr/>
          </p:nvSpPr>
          <p:spPr>
            <a:xfrm>
              <a:off x="1344648" y="4654363"/>
              <a:ext cx="354563" cy="305519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7" name="Gewinkelter Verbinder 36"/>
            <p:cNvCxnSpPr>
              <a:stCxn id="53" idx="0"/>
              <a:endCxn id="13" idx="3"/>
            </p:cNvCxnSpPr>
            <p:nvPr/>
          </p:nvCxnSpPr>
          <p:spPr>
            <a:xfrm rot="16200000" flipV="1">
              <a:off x="1743144" y="4738668"/>
              <a:ext cx="357786" cy="800214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winkelter Verbinder 39"/>
            <p:cNvCxnSpPr>
              <a:stCxn id="52" idx="0"/>
              <a:endCxn id="13" idx="3"/>
            </p:cNvCxnSpPr>
            <p:nvPr/>
          </p:nvCxnSpPr>
          <p:spPr>
            <a:xfrm rot="5400000" flipH="1" flipV="1">
              <a:off x="995642" y="4791233"/>
              <a:ext cx="357639" cy="69493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01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Syntax der Feature </a:t>
            </a:r>
            <a:r>
              <a:rPr lang="en-US" dirty="0" err="1" smtClean="0"/>
              <a:t>Diagramme</a:t>
            </a:r>
            <a:r>
              <a:rPr lang="en-US" dirty="0" smtClean="0"/>
              <a:t>: Car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486819" y="1098943"/>
            <a:ext cx="5982656" cy="2787087"/>
          </a:xfrm>
          <a:ln w="9525">
            <a:solidFill>
              <a:schemeClr val="tx1"/>
            </a:solidFill>
          </a:ln>
        </p:spPr>
        <p:txBody>
          <a:bodyPr lIns="36000"/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featurediagram</a:t>
            </a:r>
            <a:r>
              <a:rPr lang="en-US" sz="1600" dirty="0">
                <a:latin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root Car;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Car = </a:t>
            </a:r>
            <a:r>
              <a:rPr lang="en-US" sz="1600" dirty="0" err="1">
                <a:latin typeface="Consolas" panose="020B0609020204030204" pitchFamily="49" charset="0"/>
              </a:rPr>
              <a:t>ElectricWindowOpener</a:t>
            </a:r>
            <a:r>
              <a:rPr lang="en-US" sz="1600" dirty="0">
                <a:latin typeface="Consolas" panose="020B0609020204030204" pitchFamily="49" charset="0"/>
              </a:rPr>
              <a:t>? &amp; </a:t>
            </a:r>
            <a:r>
              <a:rPr lang="en-US" sz="1600" dirty="0" err="1">
                <a:latin typeface="Consolas" panose="020B0609020204030204" pitchFamily="49" charset="0"/>
              </a:rPr>
              <a:t>PanoramicRoof</a:t>
            </a:r>
            <a:r>
              <a:rPr lang="en-US" sz="1600" dirty="0">
                <a:latin typeface="Consolas" panose="020B0609020204030204" pitchFamily="49" charset="0"/>
              </a:rPr>
              <a:t>?;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Car = </a:t>
            </a:r>
            <a:r>
              <a:rPr lang="en-US" sz="1600" dirty="0" err="1">
                <a:latin typeface="Consolas" panose="020B0609020204030204" pitchFamily="49" charset="0"/>
              </a:rPr>
              <a:t>SmallTrunk</a:t>
            </a:r>
            <a:r>
              <a:rPr lang="en-US" sz="1600" dirty="0">
                <a:latin typeface="Consolas" panose="020B0609020204030204" pitchFamily="49" charset="0"/>
              </a:rPr>
              <a:t> ^ </a:t>
            </a:r>
            <a:r>
              <a:rPr lang="en-US" sz="1600" dirty="0" err="1">
                <a:latin typeface="Consolas" panose="020B0609020204030204" pitchFamily="49" charset="0"/>
              </a:rPr>
              <a:t>LargeTrunk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PanoramicRoof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latin typeface="Consolas" panose="020B0609020204030204" pitchFamily="49" charset="0"/>
              </a:rPr>
              <a:t>Electric</a:t>
            </a:r>
            <a:r>
              <a:rPr lang="en-US" sz="1600" dirty="0">
                <a:latin typeface="Consolas" panose="020B0609020204030204" pitchFamily="49" charset="0"/>
              </a:rPr>
              <a:t>?;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constraint Electric requires </a:t>
            </a:r>
            <a:r>
              <a:rPr lang="en-US" sz="1600" dirty="0" err="1">
                <a:latin typeface="Consolas" panose="020B0609020204030204" pitchFamily="49" charset="0"/>
              </a:rPr>
              <a:t>ElectricWindowOpener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Inhaltsplatzhalter 3"/>
          <p:cNvSpPr txBox="1">
            <a:spLocks/>
          </p:cNvSpPr>
          <p:nvPr/>
        </p:nvSpPr>
        <p:spPr>
          <a:xfrm>
            <a:off x="163701" y="1098943"/>
            <a:ext cx="323118" cy="278708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lIns="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11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AutoShape 40"/>
          <p:cNvSpPr>
            <a:spLocks noChangeArrowheads="1"/>
          </p:cNvSpPr>
          <p:nvPr/>
        </p:nvSpPr>
        <p:spPr bwMode="auto">
          <a:xfrm flipV="1">
            <a:off x="5780874" y="1216516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8338583" y="2449107"/>
            <a:ext cx="1035773" cy="446749"/>
          </a:xfrm>
          <a:prstGeom prst="rect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Panoramic</a:t>
            </a:r>
          </a:p>
          <a:p>
            <a:pPr algn="ctr"/>
            <a:r>
              <a:rPr lang="en-US" sz="1600" dirty="0" smtClean="0"/>
              <a:t>Roof</a:t>
            </a:r>
            <a:endParaRPr lang="en-US" sz="1600" dirty="0"/>
          </a:p>
        </p:txBody>
      </p:sp>
      <p:sp>
        <p:nvSpPr>
          <p:cNvPr id="9" name="Rechteck 8"/>
          <p:cNvSpPr/>
          <p:nvPr/>
        </p:nvSpPr>
        <p:spPr>
          <a:xfrm>
            <a:off x="9551221" y="2452695"/>
            <a:ext cx="1088927" cy="446749"/>
          </a:xfrm>
          <a:prstGeom prst="rect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Small</a:t>
            </a:r>
          </a:p>
          <a:p>
            <a:pPr algn="ctr"/>
            <a:r>
              <a:rPr lang="en-US" sz="1600" dirty="0" smtClean="0"/>
              <a:t>Trunk</a:t>
            </a:r>
            <a:endParaRPr lang="en-US" sz="1600" dirty="0"/>
          </a:p>
        </p:txBody>
      </p:sp>
      <p:cxnSp>
        <p:nvCxnSpPr>
          <p:cNvPr id="10" name="Gerader Verbinder 9"/>
          <p:cNvCxnSpPr>
            <a:stCxn id="12" idx="2"/>
            <a:endCxn id="22" idx="7"/>
          </p:cNvCxnSpPr>
          <p:nvPr/>
        </p:nvCxnSpPr>
        <p:spPr>
          <a:xfrm flipH="1">
            <a:off x="8914422" y="1894116"/>
            <a:ext cx="489484" cy="428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12" idx="2"/>
            <a:endCxn id="9" idx="0"/>
          </p:cNvCxnSpPr>
          <p:nvPr/>
        </p:nvCxnSpPr>
        <p:spPr>
          <a:xfrm>
            <a:off x="9403906" y="1894116"/>
            <a:ext cx="618121" cy="558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9027262" y="1447367"/>
            <a:ext cx="753289" cy="446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Car</a:t>
            </a:r>
            <a:endParaRPr lang="en-US" sz="1600" dirty="0"/>
          </a:p>
        </p:txBody>
      </p:sp>
      <p:sp>
        <p:nvSpPr>
          <p:cNvPr id="13" name="Rechteck 12"/>
          <p:cNvSpPr/>
          <p:nvPr/>
        </p:nvSpPr>
        <p:spPr>
          <a:xfrm>
            <a:off x="10787462" y="2465881"/>
            <a:ext cx="1088927" cy="446749"/>
          </a:xfrm>
          <a:prstGeom prst="rect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Large</a:t>
            </a:r>
          </a:p>
          <a:p>
            <a:pPr algn="ctr"/>
            <a:r>
              <a:rPr lang="en-US" sz="1600" dirty="0" smtClean="0"/>
              <a:t>Trunk</a:t>
            </a:r>
            <a:endParaRPr lang="en-US" sz="1600" dirty="0"/>
          </a:p>
        </p:txBody>
      </p:sp>
      <p:sp>
        <p:nvSpPr>
          <p:cNvPr id="14" name="Rechteck 13"/>
          <p:cNvSpPr/>
          <p:nvPr/>
        </p:nvSpPr>
        <p:spPr>
          <a:xfrm>
            <a:off x="8338583" y="3118619"/>
            <a:ext cx="1035773" cy="446749"/>
          </a:xfrm>
          <a:prstGeom prst="rect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Electric</a:t>
            </a:r>
            <a:endParaRPr lang="en-US" sz="1600" dirty="0"/>
          </a:p>
        </p:txBody>
      </p:sp>
      <p:sp>
        <p:nvSpPr>
          <p:cNvPr id="15" name="Rechteck 14"/>
          <p:cNvSpPr/>
          <p:nvPr/>
        </p:nvSpPr>
        <p:spPr>
          <a:xfrm>
            <a:off x="6737843" y="2449107"/>
            <a:ext cx="1475148" cy="446749"/>
          </a:xfrm>
          <a:prstGeom prst="rect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Electric </a:t>
            </a:r>
            <a:r>
              <a:rPr lang="en-US" sz="1600" dirty="0" err="1" smtClean="0"/>
              <a:t>WindowOpener</a:t>
            </a:r>
            <a:endParaRPr lang="en-US" sz="1600" dirty="0"/>
          </a:p>
        </p:txBody>
      </p:sp>
      <p:cxnSp>
        <p:nvCxnSpPr>
          <p:cNvPr id="16" name="Gerader Verbinder 15"/>
          <p:cNvCxnSpPr>
            <a:stCxn id="12" idx="2"/>
            <a:endCxn id="18" idx="7"/>
          </p:cNvCxnSpPr>
          <p:nvPr/>
        </p:nvCxnSpPr>
        <p:spPr>
          <a:xfrm flipH="1">
            <a:off x="7453778" y="1894116"/>
            <a:ext cx="1950129" cy="428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12" idx="2"/>
            <a:endCxn id="13" idx="0"/>
          </p:cNvCxnSpPr>
          <p:nvPr/>
        </p:nvCxnSpPr>
        <p:spPr>
          <a:xfrm>
            <a:off x="9403906" y="1894116"/>
            <a:ext cx="1928020" cy="571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7333233" y="2301987"/>
            <a:ext cx="141226" cy="141226"/>
          </a:xfrm>
          <a:prstGeom prst="ellipse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785857" y="2977393"/>
            <a:ext cx="141226" cy="141226"/>
          </a:xfrm>
          <a:prstGeom prst="ellipse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sp>
        <p:nvSpPr>
          <p:cNvPr id="20" name="Bogen 19"/>
          <p:cNvSpPr/>
          <p:nvPr/>
        </p:nvSpPr>
        <p:spPr>
          <a:xfrm>
            <a:off x="9229591" y="1720672"/>
            <a:ext cx="615569" cy="476562"/>
          </a:xfrm>
          <a:prstGeom prst="arc">
            <a:avLst>
              <a:gd name="adj1" fmla="val 820275"/>
              <a:gd name="adj2" fmla="val 29674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21" name="Gerader Verbinder 20"/>
          <p:cNvCxnSpPr>
            <a:stCxn id="8" idx="2"/>
            <a:endCxn id="19" idx="0"/>
          </p:cNvCxnSpPr>
          <p:nvPr/>
        </p:nvCxnSpPr>
        <p:spPr>
          <a:xfrm>
            <a:off x="8856470" y="2895856"/>
            <a:ext cx="0" cy="8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8793878" y="2301987"/>
            <a:ext cx="141226" cy="141226"/>
          </a:xfrm>
          <a:prstGeom prst="ellipse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cxnSp>
        <p:nvCxnSpPr>
          <p:cNvPr id="23" name="Gerade Verbindung mit Pfeil 30"/>
          <p:cNvCxnSpPr>
            <a:stCxn id="14" idx="1"/>
            <a:endCxn id="15" idx="2"/>
          </p:cNvCxnSpPr>
          <p:nvPr/>
        </p:nvCxnSpPr>
        <p:spPr>
          <a:xfrm rot="10800000">
            <a:off x="7475417" y="2895856"/>
            <a:ext cx="863166" cy="446138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643683" y="1098944"/>
            <a:ext cx="5358298" cy="2787086"/>
          </a:xfrm>
          <a:prstGeom prst="rect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302049" y="3261865"/>
            <a:ext cx="1209905" cy="442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+mn-ea"/>
              </a:rPr>
              <a:t>requires</a:t>
            </a:r>
          </a:p>
        </p:txBody>
      </p:sp>
      <p:sp>
        <p:nvSpPr>
          <p:cNvPr id="31" name="AutoShape 40"/>
          <p:cNvSpPr>
            <a:spLocks noChangeArrowheads="1"/>
          </p:cNvSpPr>
          <p:nvPr/>
        </p:nvSpPr>
        <p:spPr bwMode="auto">
          <a:xfrm flipV="1">
            <a:off x="11331925" y="1216516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29" name="Inhaltsplatzhalter 3"/>
          <p:cNvSpPr txBox="1">
            <a:spLocks/>
          </p:cNvSpPr>
          <p:nvPr/>
        </p:nvSpPr>
        <p:spPr>
          <a:xfrm>
            <a:off x="3376458" y="4641589"/>
            <a:ext cx="5982656" cy="894968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lIns="3600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featureconfig</a:t>
            </a:r>
            <a:r>
              <a:rPr lang="en-US" sz="1600" dirty="0">
                <a:latin typeface="Consolas" panose="020B0609020204030204" pitchFamily="49" charset="0"/>
              </a:rPr>
              <a:t> for Car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Car, </a:t>
            </a:r>
            <a:r>
              <a:rPr lang="en-US" sz="1600" dirty="0" err="1">
                <a:latin typeface="Consolas" panose="020B0609020204030204" pitchFamily="49" charset="0"/>
              </a:rPr>
              <a:t>SmallTrunk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ElectricWindowOpener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Inhaltsplatzhalter 3"/>
          <p:cNvSpPr txBox="1">
            <a:spLocks/>
          </p:cNvSpPr>
          <p:nvPr/>
        </p:nvSpPr>
        <p:spPr>
          <a:xfrm>
            <a:off x="3053340" y="4641589"/>
            <a:ext cx="323118" cy="894968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lIns="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03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2" name="AutoShape 40"/>
          <p:cNvSpPr>
            <a:spLocks noChangeArrowheads="1"/>
          </p:cNvSpPr>
          <p:nvPr/>
        </p:nvSpPr>
        <p:spPr bwMode="auto">
          <a:xfrm flipV="1">
            <a:off x="8670513" y="4759161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FC</a:t>
            </a:r>
            <a:endParaRPr lang="en-US" altLang="de-DE" sz="1400" dirty="0"/>
          </a:p>
        </p:txBody>
      </p:sp>
    </p:spTree>
    <p:extLst>
      <p:ext uri="{BB962C8B-B14F-4D97-AF65-F5344CB8AC3E}">
        <p14:creationId xmlns:p14="http://schemas.microsoft.com/office/powerpoint/2010/main" val="292106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Syntax der Feature </a:t>
            </a:r>
            <a:r>
              <a:rPr lang="en-US" dirty="0" err="1" smtClean="0"/>
              <a:t>Diagramme</a:t>
            </a:r>
            <a:r>
              <a:rPr lang="en-US" dirty="0" smtClean="0"/>
              <a:t>: Phone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601119" y="1640116"/>
            <a:ext cx="4902341" cy="3524117"/>
          </a:xfrm>
          <a:ln w="9525">
            <a:solidFill>
              <a:schemeClr val="tx1"/>
            </a:solidFill>
          </a:ln>
        </p:spPr>
        <p:txBody>
          <a:bodyPr lIns="36000"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package </a:t>
            </a:r>
            <a:r>
              <a:rPr lang="en-US" sz="1600" dirty="0" err="1">
                <a:latin typeface="Consolas" panose="020B0609020204030204" pitchFamily="49" charset="0"/>
              </a:rPr>
              <a:t>fdvalid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featurediagram</a:t>
            </a:r>
            <a:r>
              <a:rPr lang="en-US" sz="1600" dirty="0">
                <a:latin typeface="Consolas" panose="020B0609020204030204" pitchFamily="49" charset="0"/>
              </a:rPr>
              <a:t> Phone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root Phone;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Phone = Memory &amp; Camera? </a:t>
            </a:r>
            <a:r>
              <a:rPr lang="en-US" sz="1600" dirty="0" smtClean="0">
                <a:latin typeface="Consolas" panose="020B0609020204030204" pitchFamily="49" charset="0"/>
              </a:rPr>
              <a:t>&amp; OS &amp; </a:t>
            </a:r>
            <a:r>
              <a:rPr lang="en-US" sz="1600" dirty="0">
                <a:latin typeface="Consolas" panose="020B0609020204030204" pitchFamily="49" charset="0"/>
              </a:rPr>
              <a:t>Screen;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Memory = Internal &amp; External?;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Internal = [1..2] (Small, Medium, Large);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OS = iOS ^ Android;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Screen = Flexible | </a:t>
            </a:r>
            <a:r>
              <a:rPr lang="en-US" sz="1600" dirty="0" err="1">
                <a:latin typeface="Consolas" panose="020B0609020204030204" pitchFamily="49" charset="0"/>
              </a:rPr>
              <a:t>FullHD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constraint iOS excludes External;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constraint Flexible requires Android;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Inhaltsplatzhalter 3"/>
          <p:cNvSpPr txBox="1">
            <a:spLocks/>
          </p:cNvSpPr>
          <p:nvPr/>
        </p:nvSpPr>
        <p:spPr>
          <a:xfrm>
            <a:off x="278001" y="1640116"/>
            <a:ext cx="323118" cy="352411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lIns="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14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AutoShape 40"/>
          <p:cNvSpPr>
            <a:spLocks noChangeArrowheads="1"/>
          </p:cNvSpPr>
          <p:nvPr/>
        </p:nvSpPr>
        <p:spPr bwMode="auto">
          <a:xfrm flipV="1">
            <a:off x="4790274" y="1757689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8709148" y="1757689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Phone</a:t>
            </a: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10566552" y="2543954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Screen</a:t>
            </a: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7770721" y="2543746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Camera</a:t>
            </a:r>
          </a:p>
        </p:txBody>
      </p:sp>
      <p:sp>
        <p:nvSpPr>
          <p:cNvPr id="32" name="Flussdiagramm: Verbinder 31"/>
          <p:cNvSpPr/>
          <p:nvPr/>
        </p:nvSpPr>
        <p:spPr>
          <a:xfrm>
            <a:off x="8085421" y="2393933"/>
            <a:ext cx="152901" cy="149813"/>
          </a:xfrm>
          <a:prstGeom prst="flowChartConnector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Flussdiagramm: Verbinder 32"/>
          <p:cNvSpPr/>
          <p:nvPr/>
        </p:nvSpPr>
        <p:spPr>
          <a:xfrm>
            <a:off x="10878119" y="2395931"/>
            <a:ext cx="152901" cy="149813"/>
          </a:xfrm>
          <a:prstGeom prst="flowChartConnector">
            <a:avLst/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4" name="Gerader Verbinder 33"/>
          <p:cNvCxnSpPr>
            <a:stCxn id="29" idx="2"/>
            <a:endCxn id="33" idx="0"/>
          </p:cNvCxnSpPr>
          <p:nvPr/>
        </p:nvCxnSpPr>
        <p:spPr>
          <a:xfrm>
            <a:off x="9103616" y="2072616"/>
            <a:ext cx="1850954" cy="323315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35" name="Gerader Verbinder 34"/>
          <p:cNvCxnSpPr>
            <a:stCxn id="29" idx="2"/>
            <a:endCxn id="32" idx="0"/>
          </p:cNvCxnSpPr>
          <p:nvPr/>
        </p:nvCxnSpPr>
        <p:spPr>
          <a:xfrm flipH="1">
            <a:off x="8161872" y="2072616"/>
            <a:ext cx="941744" cy="321317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36" name="Gerader Verbinder 35"/>
          <p:cNvCxnSpPr>
            <a:stCxn id="29" idx="2"/>
            <a:endCxn id="46" idx="0"/>
          </p:cNvCxnSpPr>
          <p:nvPr/>
        </p:nvCxnSpPr>
        <p:spPr>
          <a:xfrm flipH="1">
            <a:off x="7123323" y="2072616"/>
            <a:ext cx="1980293" cy="321317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8670590" y="2543954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OS</a:t>
            </a:r>
          </a:p>
        </p:txBody>
      </p:sp>
      <p:sp>
        <p:nvSpPr>
          <p:cNvPr id="38" name="Flussdiagramm: Verbinder 37"/>
          <p:cNvSpPr/>
          <p:nvPr/>
        </p:nvSpPr>
        <p:spPr>
          <a:xfrm>
            <a:off x="8988423" y="2394141"/>
            <a:ext cx="152901" cy="149812"/>
          </a:xfrm>
          <a:prstGeom prst="flowChartConnector">
            <a:avLst/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9162414" y="3333023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Android</a:t>
            </a:r>
          </a:p>
        </p:txBody>
      </p: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8116655" y="3333023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iOS</a:t>
            </a: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11079065" y="3333023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Full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 HD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10033305" y="3333023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Flexible</a:t>
            </a: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6729076" y="2543746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Memory</a:t>
            </a:r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7248610" y="3333083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External</a:t>
            </a: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6210846" y="3332815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Internal</a:t>
            </a:r>
          </a:p>
        </p:txBody>
      </p:sp>
      <p:sp>
        <p:nvSpPr>
          <p:cNvPr id="46" name="Flussdiagramm: Verbinder 45"/>
          <p:cNvSpPr/>
          <p:nvPr/>
        </p:nvSpPr>
        <p:spPr>
          <a:xfrm>
            <a:off x="7046872" y="2393933"/>
            <a:ext cx="152901" cy="149813"/>
          </a:xfrm>
          <a:prstGeom prst="flowChartConnector">
            <a:avLst/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7376739" y="4119587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Large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5683279" y="4119587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Small</a:t>
            </a:r>
          </a:p>
        </p:txBody>
      </p:sp>
      <p:sp>
        <p:nvSpPr>
          <p:cNvPr id="49" name="Flussdiagramm: Verbinder 48"/>
          <p:cNvSpPr/>
          <p:nvPr/>
        </p:nvSpPr>
        <p:spPr>
          <a:xfrm>
            <a:off x="7566443" y="3181853"/>
            <a:ext cx="152901" cy="149813"/>
          </a:xfrm>
          <a:prstGeom prst="flowChartConnector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" name="Flussdiagramm: Verbinder 49"/>
          <p:cNvSpPr/>
          <p:nvPr/>
        </p:nvSpPr>
        <p:spPr>
          <a:xfrm>
            <a:off x="6524749" y="3181853"/>
            <a:ext cx="152901" cy="149813"/>
          </a:xfrm>
          <a:prstGeom prst="flowChartConnector">
            <a:avLst/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1" name="Gerader Verbinder 50"/>
          <p:cNvCxnSpPr>
            <a:stCxn id="43" idx="2"/>
            <a:endCxn id="50" idx="0"/>
          </p:cNvCxnSpPr>
          <p:nvPr/>
        </p:nvCxnSpPr>
        <p:spPr>
          <a:xfrm flipH="1">
            <a:off x="6601200" y="2858672"/>
            <a:ext cx="522344" cy="32318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2" name="Gerader Verbinder 51"/>
          <p:cNvCxnSpPr>
            <a:stCxn id="43" idx="2"/>
            <a:endCxn id="49" idx="0"/>
          </p:cNvCxnSpPr>
          <p:nvPr/>
        </p:nvCxnSpPr>
        <p:spPr>
          <a:xfrm>
            <a:off x="7123544" y="2858672"/>
            <a:ext cx="519349" cy="32318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3" name="Gerader Verbinder 52"/>
          <p:cNvCxnSpPr>
            <a:stCxn id="29" idx="2"/>
            <a:endCxn id="38" idx="0"/>
          </p:cNvCxnSpPr>
          <p:nvPr/>
        </p:nvCxnSpPr>
        <p:spPr>
          <a:xfrm flipH="1">
            <a:off x="9064874" y="2072616"/>
            <a:ext cx="38742" cy="321525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4" name="Gerade Verbindung mit Pfeil 159"/>
          <p:cNvCxnSpPr>
            <a:stCxn id="42" idx="2"/>
            <a:endCxn id="39" idx="2"/>
          </p:cNvCxnSpPr>
          <p:nvPr/>
        </p:nvCxnSpPr>
        <p:spPr>
          <a:xfrm rot="5400000">
            <a:off x="9992328" y="3212505"/>
            <a:ext cx="12700" cy="870891"/>
          </a:xfrm>
          <a:prstGeom prst="bentConnector3">
            <a:avLst>
              <a:gd name="adj1" fmla="val 1800000"/>
            </a:avLst>
          </a:prstGeom>
          <a:noFill/>
          <a:ln w="9525" cap="rnd" cmpd="sng" algn="ctr">
            <a:solidFill>
              <a:srgbClr val="000000"/>
            </a:solidFill>
            <a:prstDash val="dash"/>
            <a:headEnd w="lg" len="lg"/>
            <a:tailEnd type="triangle" w="med" len="med"/>
          </a:ln>
          <a:effectLst/>
        </p:spPr>
      </p:cxnSp>
      <p:cxnSp>
        <p:nvCxnSpPr>
          <p:cNvPr id="55" name="Gekrümmter Verbinder 54"/>
          <p:cNvCxnSpPr>
            <a:stCxn id="44" idx="2"/>
            <a:endCxn id="40" idx="2"/>
          </p:cNvCxnSpPr>
          <p:nvPr/>
        </p:nvCxnSpPr>
        <p:spPr>
          <a:xfrm rot="5400000" flipH="1" flipV="1">
            <a:off x="8077070" y="3213957"/>
            <a:ext cx="60" cy="868045"/>
          </a:xfrm>
          <a:prstGeom prst="bentConnector3">
            <a:avLst>
              <a:gd name="adj1" fmla="val -381000000"/>
            </a:avLst>
          </a:prstGeom>
          <a:noFill/>
          <a:ln w="9525" cap="rnd" cmpd="sng" algn="ctr">
            <a:solidFill>
              <a:srgbClr val="000000"/>
            </a:solidFill>
            <a:prstDash val="dash"/>
            <a:headEnd type="triangle" w="med" len="med"/>
            <a:tailEnd type="triangle" w="med" len="med"/>
          </a:ln>
          <a:effectLst/>
        </p:spPr>
      </p:cxnSp>
      <p:sp>
        <p:nvSpPr>
          <p:cNvPr id="56" name="Textfeld 55"/>
          <p:cNvSpPr txBox="1"/>
          <p:nvPr/>
        </p:nvSpPr>
        <p:spPr>
          <a:xfrm>
            <a:off x="7591700" y="3613165"/>
            <a:ext cx="805639" cy="269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+mn-ea"/>
              </a:rPr>
              <a:t>excludes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9563232" y="3586921"/>
            <a:ext cx="750993" cy="269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+mn-ea"/>
              </a:rPr>
              <a:t>requires</a:t>
            </a:r>
          </a:p>
        </p:txBody>
      </p:sp>
      <p:cxnSp>
        <p:nvCxnSpPr>
          <p:cNvPr id="59" name="Gerader Verbinder 58"/>
          <p:cNvCxnSpPr>
            <a:stCxn id="37" idx="2"/>
            <a:endCxn id="40" idx="0"/>
          </p:cNvCxnSpPr>
          <p:nvPr/>
        </p:nvCxnSpPr>
        <p:spPr>
          <a:xfrm flipH="1">
            <a:off x="8511123" y="2858881"/>
            <a:ext cx="553935" cy="474142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0" name="Gerader Verbinder 59"/>
          <p:cNvCxnSpPr>
            <a:stCxn id="37" idx="2"/>
            <a:endCxn id="39" idx="0"/>
          </p:cNvCxnSpPr>
          <p:nvPr/>
        </p:nvCxnSpPr>
        <p:spPr>
          <a:xfrm>
            <a:off x="9065058" y="2858881"/>
            <a:ext cx="491824" cy="474142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63" name="Bogen 62"/>
          <p:cNvSpPr/>
          <p:nvPr/>
        </p:nvSpPr>
        <p:spPr>
          <a:xfrm rot="8007724">
            <a:off x="8784822" y="2593922"/>
            <a:ext cx="543606" cy="554811"/>
          </a:xfrm>
          <a:prstGeom prst="arc">
            <a:avLst>
              <a:gd name="adj1" fmla="val 16132913"/>
              <a:gd name="adj2" fmla="val 363692"/>
            </a:avLst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4" name="Gerader Verbinder 63"/>
          <p:cNvCxnSpPr>
            <a:endCxn id="42" idx="0"/>
          </p:cNvCxnSpPr>
          <p:nvPr/>
        </p:nvCxnSpPr>
        <p:spPr>
          <a:xfrm flipH="1">
            <a:off x="10427773" y="2869144"/>
            <a:ext cx="558142" cy="463879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5" name="Gerader Verbinder 64"/>
          <p:cNvCxnSpPr>
            <a:endCxn id="41" idx="0"/>
          </p:cNvCxnSpPr>
          <p:nvPr/>
        </p:nvCxnSpPr>
        <p:spPr>
          <a:xfrm>
            <a:off x="10985915" y="2869144"/>
            <a:ext cx="487618" cy="463879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68" name="Bogen 67"/>
          <p:cNvSpPr/>
          <p:nvPr/>
        </p:nvSpPr>
        <p:spPr>
          <a:xfrm rot="8007724">
            <a:off x="10715494" y="2593514"/>
            <a:ext cx="543606" cy="554811"/>
          </a:xfrm>
          <a:prstGeom prst="arc">
            <a:avLst>
              <a:gd name="adj1" fmla="val 16225259"/>
              <a:gd name="adj2" fmla="val 478865"/>
            </a:avLst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9" name="Gerader Verbinder 68"/>
          <p:cNvCxnSpPr>
            <a:stCxn id="45" idx="2"/>
            <a:endCxn id="48" idx="0"/>
          </p:cNvCxnSpPr>
          <p:nvPr/>
        </p:nvCxnSpPr>
        <p:spPr>
          <a:xfrm flipH="1">
            <a:off x="6077747" y="3647742"/>
            <a:ext cx="527567" cy="471845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0" name="Gerader Verbinder 69"/>
          <p:cNvCxnSpPr>
            <a:stCxn id="45" idx="2"/>
            <a:endCxn id="47" idx="0"/>
          </p:cNvCxnSpPr>
          <p:nvPr/>
        </p:nvCxnSpPr>
        <p:spPr>
          <a:xfrm>
            <a:off x="6605314" y="3647742"/>
            <a:ext cx="1165893" cy="471845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3" name="Bogen 72"/>
          <p:cNvSpPr/>
          <p:nvPr/>
        </p:nvSpPr>
        <p:spPr>
          <a:xfrm rot="8007724">
            <a:off x="6338387" y="3370488"/>
            <a:ext cx="543606" cy="554811"/>
          </a:xfrm>
          <a:prstGeom prst="arc">
            <a:avLst>
              <a:gd name="adj1" fmla="val 15010446"/>
              <a:gd name="adj2" fmla="val 354096"/>
            </a:avLst>
          </a:prstGeom>
          <a:solidFill>
            <a:schemeClr val="tx1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629734" y="1640117"/>
            <a:ext cx="6372247" cy="3524116"/>
          </a:xfrm>
          <a:prstGeom prst="rect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sp>
        <p:nvSpPr>
          <p:cNvPr id="87" name="AutoShape 40"/>
          <p:cNvSpPr>
            <a:spLocks noChangeArrowheads="1"/>
          </p:cNvSpPr>
          <p:nvPr/>
        </p:nvSpPr>
        <p:spPr bwMode="auto">
          <a:xfrm flipV="1">
            <a:off x="11331925" y="1757689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6524749" y="4116924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Medium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cxnSp>
        <p:nvCxnSpPr>
          <p:cNvPr id="91" name="Gerader Verbinder 90"/>
          <p:cNvCxnSpPr>
            <a:stCxn id="45" idx="2"/>
            <a:endCxn id="88" idx="0"/>
          </p:cNvCxnSpPr>
          <p:nvPr/>
        </p:nvCxnSpPr>
        <p:spPr>
          <a:xfrm>
            <a:off x="6605314" y="3647742"/>
            <a:ext cx="313903" cy="469182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97" name="Textfeld 96"/>
          <p:cNvSpPr txBox="1"/>
          <p:nvPr/>
        </p:nvSpPr>
        <p:spPr>
          <a:xfrm>
            <a:off x="5719798" y="3610586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/>
                <a:ea typeface="+mn-ea"/>
              </a:rPr>
              <a:t>&lt;1..2&gt;</a:t>
            </a:r>
            <a:endParaRPr lang="en-US" sz="1600" dirty="0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917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Syntax der Feature </a:t>
            </a:r>
            <a:r>
              <a:rPr lang="en-US" dirty="0" err="1" smtClean="0"/>
              <a:t>Diagramme</a:t>
            </a:r>
            <a:r>
              <a:rPr lang="en-US" dirty="0" smtClean="0"/>
              <a:t>: </a:t>
            </a:r>
            <a:r>
              <a:rPr lang="en-US" dirty="0" err="1" smtClean="0"/>
              <a:t>GraphLibrary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601119" y="1276223"/>
            <a:ext cx="6211640" cy="3827621"/>
          </a:xfrm>
          <a:ln w="9525">
            <a:solidFill>
              <a:schemeClr val="tx1"/>
            </a:solidFill>
          </a:ln>
        </p:spPr>
        <p:txBody>
          <a:bodyPr lIns="36000"/>
          <a:lstStyle/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featurediagram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GraphLibrary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root </a:t>
            </a:r>
            <a:r>
              <a:rPr lang="en-US" sz="1600" dirty="0" err="1">
                <a:latin typeface="Consolas" panose="020B0609020204030204" pitchFamily="49" charset="0"/>
              </a:rPr>
              <a:t>GraphLibrary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GraphLibrary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EdgeType</a:t>
            </a:r>
            <a:r>
              <a:rPr lang="en-US" sz="1600" dirty="0">
                <a:latin typeface="Consolas" panose="020B0609020204030204" pitchFamily="49" charset="0"/>
              </a:rPr>
              <a:t> &amp; Search? &amp; Weighted?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&amp; </a:t>
            </a:r>
            <a:r>
              <a:rPr lang="en-US" sz="1600" dirty="0">
                <a:latin typeface="Consolas" panose="020B0609020204030204" pitchFamily="49" charset="0"/>
              </a:rPr>
              <a:t>Algorithm</a:t>
            </a:r>
            <a:r>
              <a:rPr lang="en-US" sz="1600" dirty="0" smtClean="0">
                <a:latin typeface="Consolas" panose="020B0609020204030204" pitchFamily="49" charset="0"/>
              </a:rPr>
              <a:t>?;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EdgeType</a:t>
            </a:r>
            <a:r>
              <a:rPr lang="en-US" sz="1600" dirty="0">
                <a:latin typeface="Consolas" panose="020B0609020204030204" pitchFamily="49" charset="0"/>
              </a:rPr>
              <a:t> = Directed ^ Undirected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Search = BFS ^ DFS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Algorithm = Cycle | </a:t>
            </a:r>
            <a:r>
              <a:rPr lang="en-US" sz="1600" dirty="0" err="1">
                <a:latin typeface="Consolas" panose="020B0609020204030204" pitchFamily="49" charset="0"/>
              </a:rPr>
              <a:t>ShortestPath</a:t>
            </a:r>
            <a:r>
              <a:rPr lang="en-US" sz="1600" dirty="0">
                <a:latin typeface="Consolas" panose="020B0609020204030204" pitchFamily="49" charset="0"/>
              </a:rPr>
              <a:t> | MST | Transpose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MST = Prim ^ </a:t>
            </a:r>
            <a:r>
              <a:rPr lang="en-US" sz="1600" dirty="0" err="1">
                <a:latin typeface="Consolas" panose="020B0609020204030204" pitchFamily="49" charset="0"/>
              </a:rPr>
              <a:t>Kruskal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constraint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Cycle requires Directed;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MST requires Weighted;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MST requires Undirected;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Inhaltsplatzhalter 3"/>
          <p:cNvSpPr txBox="1">
            <a:spLocks/>
          </p:cNvSpPr>
          <p:nvPr/>
        </p:nvSpPr>
        <p:spPr>
          <a:xfrm>
            <a:off x="278001" y="1276223"/>
            <a:ext cx="323118" cy="382762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lIns="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AutoShape 40"/>
          <p:cNvSpPr>
            <a:spLocks noChangeArrowheads="1"/>
          </p:cNvSpPr>
          <p:nvPr/>
        </p:nvSpPr>
        <p:spPr bwMode="auto">
          <a:xfrm flipV="1">
            <a:off x="6059239" y="1393796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9380476" y="1393796"/>
            <a:ext cx="1293750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Graph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Library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10559477" y="2336106"/>
            <a:ext cx="926877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Algorithm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418228" y="2336106"/>
            <a:ext cx="788935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Search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66" name="Flussdiagramm: Verbinder 65"/>
          <p:cNvSpPr/>
          <p:nvPr/>
        </p:nvSpPr>
        <p:spPr>
          <a:xfrm>
            <a:off x="8746148" y="2175128"/>
            <a:ext cx="152901" cy="149813"/>
          </a:xfrm>
          <a:prstGeom prst="flowChartConnector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7" name="Gerader Verbinder 66"/>
          <p:cNvCxnSpPr>
            <a:stCxn id="58" idx="2"/>
            <a:endCxn id="82" idx="1"/>
          </p:cNvCxnSpPr>
          <p:nvPr/>
        </p:nvCxnSpPr>
        <p:spPr>
          <a:xfrm>
            <a:off x="10027351" y="1861796"/>
            <a:ext cx="939898" cy="329333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" name="Gerader Verbinder 70"/>
          <p:cNvCxnSpPr>
            <a:stCxn id="58" idx="2"/>
            <a:endCxn id="66" idx="7"/>
          </p:cNvCxnSpPr>
          <p:nvPr/>
        </p:nvCxnSpPr>
        <p:spPr>
          <a:xfrm flipH="1">
            <a:off x="8876657" y="1861796"/>
            <a:ext cx="1150694" cy="335272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" name="Gerader Verbinder 71"/>
          <p:cNvCxnSpPr>
            <a:stCxn id="58" idx="2"/>
            <a:endCxn id="75" idx="6"/>
          </p:cNvCxnSpPr>
          <p:nvPr/>
        </p:nvCxnSpPr>
        <p:spPr>
          <a:xfrm flipH="1">
            <a:off x="7653553" y="1861796"/>
            <a:ext cx="2373798" cy="38285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4" name="Rectangle 19"/>
          <p:cNvSpPr>
            <a:spLocks noChangeArrowheads="1"/>
          </p:cNvSpPr>
          <p:nvPr/>
        </p:nvSpPr>
        <p:spPr bwMode="auto">
          <a:xfrm>
            <a:off x="9384635" y="2336106"/>
            <a:ext cx="913392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 err="1" smtClean="0">
                <a:solidFill>
                  <a:srgbClr val="000000"/>
                </a:solidFill>
                <a:latin typeface="Arial"/>
                <a:ea typeface="+mn-ea"/>
              </a:rPr>
              <a:t>Weighted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75" name="Flussdiagramm: Verbinder 74"/>
          <p:cNvSpPr/>
          <p:nvPr/>
        </p:nvSpPr>
        <p:spPr>
          <a:xfrm>
            <a:off x="7500652" y="2169741"/>
            <a:ext cx="152901" cy="149812"/>
          </a:xfrm>
          <a:prstGeom prst="flowChartConnector">
            <a:avLst/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6" name="Gerader Verbinder 75"/>
          <p:cNvCxnSpPr>
            <a:stCxn id="58" idx="2"/>
            <a:endCxn id="81" idx="0"/>
          </p:cNvCxnSpPr>
          <p:nvPr/>
        </p:nvCxnSpPr>
        <p:spPr>
          <a:xfrm flipH="1">
            <a:off x="9841331" y="1861796"/>
            <a:ext cx="186020" cy="307944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7" name="Bogen 76"/>
          <p:cNvSpPr/>
          <p:nvPr/>
        </p:nvSpPr>
        <p:spPr>
          <a:xfrm rot="8007724">
            <a:off x="10751001" y="2529999"/>
            <a:ext cx="543606" cy="554811"/>
          </a:xfrm>
          <a:prstGeom prst="arc">
            <a:avLst>
              <a:gd name="adj1" fmla="val 16065990"/>
              <a:gd name="adj2" fmla="val 1383317"/>
            </a:avLst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6960637" y="1276224"/>
            <a:ext cx="5041344" cy="3827620"/>
          </a:xfrm>
          <a:prstGeom prst="rect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sp>
        <p:nvSpPr>
          <p:cNvPr id="79" name="AutoShape 40"/>
          <p:cNvSpPr>
            <a:spLocks noChangeArrowheads="1"/>
          </p:cNvSpPr>
          <p:nvPr/>
        </p:nvSpPr>
        <p:spPr bwMode="auto">
          <a:xfrm flipV="1">
            <a:off x="11331925" y="1393796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80" name="Rectangle 19"/>
          <p:cNvSpPr>
            <a:spLocks noChangeArrowheads="1"/>
          </p:cNvSpPr>
          <p:nvPr/>
        </p:nvSpPr>
        <p:spPr bwMode="auto">
          <a:xfrm>
            <a:off x="7231682" y="2336106"/>
            <a:ext cx="690844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Edge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Type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81" name="Flussdiagramm: Verbinder 80"/>
          <p:cNvSpPr/>
          <p:nvPr/>
        </p:nvSpPr>
        <p:spPr>
          <a:xfrm>
            <a:off x="9764880" y="2169740"/>
            <a:ext cx="152901" cy="149813"/>
          </a:xfrm>
          <a:prstGeom prst="flowChartConnector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Flussdiagramm: Verbinder 81"/>
          <p:cNvSpPr/>
          <p:nvPr/>
        </p:nvSpPr>
        <p:spPr>
          <a:xfrm>
            <a:off x="10944857" y="2169189"/>
            <a:ext cx="152901" cy="149813"/>
          </a:xfrm>
          <a:prstGeom prst="flowChartConnector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7038048" y="3357917"/>
            <a:ext cx="537446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Direc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ted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84" name="Rectangle 19"/>
          <p:cNvSpPr>
            <a:spLocks noChangeArrowheads="1"/>
          </p:cNvSpPr>
          <p:nvPr/>
        </p:nvSpPr>
        <p:spPr bwMode="auto">
          <a:xfrm>
            <a:off x="7625007" y="3357917"/>
            <a:ext cx="775024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Undirec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ted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85" name="Rectangle 19"/>
          <p:cNvSpPr>
            <a:spLocks noChangeArrowheads="1"/>
          </p:cNvSpPr>
          <p:nvPr/>
        </p:nvSpPr>
        <p:spPr bwMode="auto">
          <a:xfrm>
            <a:off x="8449544" y="3357917"/>
            <a:ext cx="472624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BFS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8971681" y="3357917"/>
            <a:ext cx="456788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DFS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10076167" y="3357917"/>
            <a:ext cx="746465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Shortest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Path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9477982" y="3357917"/>
            <a:ext cx="548672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Cycle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10872145" y="3357917"/>
            <a:ext cx="443930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MST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11365590" y="3357917"/>
            <a:ext cx="554716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Trans-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pose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5" name="Rectangle 19"/>
          <p:cNvSpPr>
            <a:spLocks noChangeArrowheads="1"/>
          </p:cNvSpPr>
          <p:nvPr/>
        </p:nvSpPr>
        <p:spPr bwMode="auto">
          <a:xfrm>
            <a:off x="10603919" y="4399888"/>
            <a:ext cx="487943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Prim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6" name="Rectangle 19"/>
          <p:cNvSpPr>
            <a:spLocks noChangeArrowheads="1"/>
          </p:cNvSpPr>
          <p:nvPr/>
        </p:nvSpPr>
        <p:spPr bwMode="auto">
          <a:xfrm>
            <a:off x="11165906" y="4399888"/>
            <a:ext cx="737472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Kruskal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cxnSp>
        <p:nvCxnSpPr>
          <p:cNvPr id="98" name="Gerader Verbinder 97"/>
          <p:cNvCxnSpPr>
            <a:stCxn id="80" idx="2"/>
            <a:endCxn id="83" idx="0"/>
          </p:cNvCxnSpPr>
          <p:nvPr/>
        </p:nvCxnSpPr>
        <p:spPr>
          <a:xfrm flipH="1">
            <a:off x="7306771" y="2804106"/>
            <a:ext cx="270333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99" name="Gerader Verbinder 98"/>
          <p:cNvCxnSpPr>
            <a:stCxn id="80" idx="2"/>
            <a:endCxn id="84" idx="0"/>
          </p:cNvCxnSpPr>
          <p:nvPr/>
        </p:nvCxnSpPr>
        <p:spPr>
          <a:xfrm>
            <a:off x="7577104" y="2804106"/>
            <a:ext cx="435415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0" name="Gerader Verbinder 99"/>
          <p:cNvCxnSpPr>
            <a:stCxn id="62" idx="2"/>
            <a:endCxn id="85" idx="0"/>
          </p:cNvCxnSpPr>
          <p:nvPr/>
        </p:nvCxnSpPr>
        <p:spPr>
          <a:xfrm flipH="1">
            <a:off x="8685856" y="2804106"/>
            <a:ext cx="126840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1" name="Gerader Verbinder 100"/>
          <p:cNvCxnSpPr>
            <a:stCxn id="62" idx="2"/>
            <a:endCxn id="89" idx="0"/>
          </p:cNvCxnSpPr>
          <p:nvPr/>
        </p:nvCxnSpPr>
        <p:spPr>
          <a:xfrm>
            <a:off x="8812696" y="2804106"/>
            <a:ext cx="387379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2" name="Gerader Verbinder 101"/>
          <p:cNvCxnSpPr>
            <a:stCxn id="61" idx="2"/>
            <a:endCxn id="92" idx="0"/>
          </p:cNvCxnSpPr>
          <p:nvPr/>
        </p:nvCxnSpPr>
        <p:spPr>
          <a:xfrm flipH="1">
            <a:off x="9752318" y="2804106"/>
            <a:ext cx="1270598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3" name="Gerader Verbinder 102"/>
          <p:cNvCxnSpPr>
            <a:stCxn id="61" idx="2"/>
            <a:endCxn id="90" idx="0"/>
          </p:cNvCxnSpPr>
          <p:nvPr/>
        </p:nvCxnSpPr>
        <p:spPr>
          <a:xfrm flipH="1">
            <a:off x="10449400" y="2804106"/>
            <a:ext cx="573516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4" name="Gerader Verbinder 103"/>
          <p:cNvCxnSpPr>
            <a:stCxn id="61" idx="2"/>
            <a:endCxn id="93" idx="0"/>
          </p:cNvCxnSpPr>
          <p:nvPr/>
        </p:nvCxnSpPr>
        <p:spPr>
          <a:xfrm>
            <a:off x="11022916" y="2804106"/>
            <a:ext cx="71194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5" name="Gerader Verbinder 104"/>
          <p:cNvCxnSpPr>
            <a:stCxn id="61" idx="2"/>
            <a:endCxn id="94" idx="0"/>
          </p:cNvCxnSpPr>
          <p:nvPr/>
        </p:nvCxnSpPr>
        <p:spPr>
          <a:xfrm>
            <a:off x="11022916" y="2804106"/>
            <a:ext cx="620032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6" name="Gerader Verbinder 105"/>
          <p:cNvCxnSpPr>
            <a:stCxn id="93" idx="2"/>
            <a:endCxn id="95" idx="0"/>
          </p:cNvCxnSpPr>
          <p:nvPr/>
        </p:nvCxnSpPr>
        <p:spPr>
          <a:xfrm flipH="1">
            <a:off x="10847891" y="3825917"/>
            <a:ext cx="246219" cy="57397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7" name="Gerader Verbinder 106"/>
          <p:cNvCxnSpPr>
            <a:stCxn id="93" idx="2"/>
            <a:endCxn id="96" idx="0"/>
          </p:cNvCxnSpPr>
          <p:nvPr/>
        </p:nvCxnSpPr>
        <p:spPr>
          <a:xfrm>
            <a:off x="11094110" y="3825917"/>
            <a:ext cx="440532" cy="57397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108" name="Bogen 107"/>
          <p:cNvSpPr/>
          <p:nvPr/>
        </p:nvSpPr>
        <p:spPr>
          <a:xfrm rot="8007724">
            <a:off x="7333576" y="2506225"/>
            <a:ext cx="543606" cy="554811"/>
          </a:xfrm>
          <a:prstGeom prst="arc">
            <a:avLst>
              <a:gd name="adj1" fmla="val 17186084"/>
              <a:gd name="adj2" fmla="val 20698670"/>
            </a:avLst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Bogen 108"/>
          <p:cNvSpPr/>
          <p:nvPr/>
        </p:nvSpPr>
        <p:spPr>
          <a:xfrm rot="8007724">
            <a:off x="8577062" y="2491085"/>
            <a:ext cx="543606" cy="554811"/>
          </a:xfrm>
          <a:prstGeom prst="arc">
            <a:avLst>
              <a:gd name="adj1" fmla="val 17497296"/>
              <a:gd name="adj2" fmla="val 20102040"/>
            </a:avLst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Bogen 109"/>
          <p:cNvSpPr/>
          <p:nvPr/>
        </p:nvSpPr>
        <p:spPr>
          <a:xfrm rot="8007724">
            <a:off x="10841264" y="3567721"/>
            <a:ext cx="543606" cy="554811"/>
          </a:xfrm>
          <a:prstGeom prst="arc">
            <a:avLst>
              <a:gd name="adj1" fmla="val 16823829"/>
              <a:gd name="adj2" fmla="val 20619128"/>
            </a:avLst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9"/>
              <p:cNvSpPr>
                <a:spLocks noChangeArrowheads="1"/>
              </p:cNvSpPr>
              <p:nvPr/>
            </p:nvSpPr>
            <p:spPr bwMode="auto">
              <a:xfrm>
                <a:off x="7217063" y="4285980"/>
                <a:ext cx="3150948" cy="4680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𝑀𝑆𝑇</m:t>
                      </m:r>
                      <m:r>
                        <a:rPr kumimoji="0" lang="en-US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⇒ </m:t>
                      </m:r>
                      <m:r>
                        <a:rPr kumimoji="0" lang="en-US" sz="1600" b="0" i="1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𝑈𝑛𝑑𝑖𝑟𝑒𝑐𝑡𝑒𝑑</m:t>
                      </m:r>
                      <m:r>
                        <a:rPr kumimoji="0" lang="en-US" sz="1600" b="0" i="1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∧ </m:t>
                      </m:r>
                      <m:r>
                        <a:rPr kumimoji="0" lang="en-US" sz="1600" b="0" i="1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𝑊𝑒𝑖𝑔h𝑡𝑒𝑑</m:t>
                      </m:r>
                    </m:oMath>
                  </m:oMathPara>
                </a14:m>
                <a:endParaRPr kumimoji="0" lang="de-DE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𝐶𝑦𝑐𝑙𝑒</m:t>
                    </m:r>
                    <m:r>
                      <a:rPr lang="en-US" sz="16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de-DE" sz="1600" b="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𝐷𝑖𝑟𝑒𝑐𝑡𝑒𝑑</m:t>
                    </m:r>
                  </m:oMath>
                </a14:m>
                <a:r>
                  <a:rPr kumimoji="0" lang="de-DE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111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7063" y="4285980"/>
                <a:ext cx="3150948" cy="468000"/>
              </a:xfrm>
              <a:prstGeom prst="rect">
                <a:avLst/>
              </a:prstGeom>
              <a:blipFill>
                <a:blip r:embed="rId2"/>
                <a:stretch>
                  <a:fillRect l="-193" t="-1299" r="-1354" b="-207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/>
          <p:cNvSpPr txBox="1"/>
          <p:nvPr/>
        </p:nvSpPr>
        <p:spPr>
          <a:xfrm>
            <a:off x="9032919" y="5248821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  <a:latin typeface="Comic Sans MS" panose="030F0702030302020204" pitchFamily="66" charset="0"/>
              </a:rPr>
              <a:t>example from [ABK+13]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8621486" y="5141167"/>
            <a:ext cx="438538" cy="339877"/>
          </a:xfrm>
          <a:custGeom>
            <a:avLst/>
            <a:gdLst>
              <a:gd name="connsiteX0" fmla="*/ 438538 w 438538"/>
              <a:gd name="connsiteY0" fmla="*/ 289249 h 339877"/>
              <a:gd name="connsiteX1" fmla="*/ 223934 w 438538"/>
              <a:gd name="connsiteY1" fmla="*/ 317241 h 339877"/>
              <a:gd name="connsiteX2" fmla="*/ 0 w 438538"/>
              <a:gd name="connsiteY2" fmla="*/ 0 h 3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38" h="339877">
                <a:moveTo>
                  <a:pt x="438538" y="289249"/>
                </a:moveTo>
                <a:cubicBezTo>
                  <a:pt x="367780" y="327349"/>
                  <a:pt x="297023" y="365449"/>
                  <a:pt x="223934" y="317241"/>
                </a:cubicBezTo>
                <a:cubicBezTo>
                  <a:pt x="150845" y="269033"/>
                  <a:pt x="75422" y="134516"/>
                  <a:pt x="0" y="0"/>
                </a:cubicBezTo>
              </a:path>
            </a:pathLst>
          </a:custGeom>
          <a:noFill/>
          <a:ln w="952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5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Featurename</a:t>
            </a:r>
            <a:r>
              <a:rPr lang="en-US" dirty="0" smtClean="0"/>
              <a:t> muss pro </a:t>
            </a:r>
            <a:r>
              <a:rPr lang="en-US" dirty="0" err="1"/>
              <a:t>Featurediagramm</a:t>
            </a:r>
            <a:r>
              <a:rPr lang="en-US" dirty="0"/>
              <a:t> </a:t>
            </a:r>
            <a:r>
              <a:rPr lang="en-US" dirty="0" err="1" smtClean="0"/>
              <a:t>eindeutig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 sein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Feature und </a:t>
            </a:r>
            <a:r>
              <a:rPr lang="en-US" dirty="0" err="1" smtClean="0"/>
              <a:t>FeatureGroups</a:t>
            </a:r>
            <a:r>
              <a:rPr lang="en-US" dirty="0" smtClean="0"/>
              <a:t> </a:t>
            </a:r>
            <a:r>
              <a:rPr lang="en-US" dirty="0" err="1" smtClean="0"/>
              <a:t>bilden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Baumstruktur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Featurename</a:t>
            </a:r>
            <a:r>
              <a:rPr lang="en-US" dirty="0" smtClean="0"/>
              <a:t>, der in Constraints </a:t>
            </a:r>
            <a:r>
              <a:rPr lang="en-US" dirty="0" err="1" smtClean="0"/>
              <a:t>benutzt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, muss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Featurediagramm</a:t>
            </a:r>
            <a:r>
              <a:rPr lang="en-US" dirty="0" smtClean="0"/>
              <a:t> </a:t>
            </a:r>
            <a:r>
              <a:rPr lang="en-US" dirty="0" err="1" smtClean="0"/>
              <a:t>existieren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5832193"/>
                  </p:ext>
                </p:extLst>
              </p:nvPr>
            </p:nvGraphicFramePr>
            <p:xfrm>
              <a:off x="130088" y="1158205"/>
              <a:ext cx="11971715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83954">
                      <a:extLst>
                        <a:ext uri="{9D8B030D-6E8A-4147-A177-3AD203B41FA5}">
                          <a16:colId xmlns:a16="http://schemas.microsoft.com/office/drawing/2014/main" val="1114750374"/>
                        </a:ext>
                      </a:extLst>
                    </a:gridCol>
                    <a:gridCol w="1484569">
                      <a:extLst>
                        <a:ext uri="{9D8B030D-6E8A-4147-A177-3AD203B41FA5}">
                          <a16:colId xmlns:a16="http://schemas.microsoft.com/office/drawing/2014/main" val="2307527491"/>
                        </a:ext>
                      </a:extLst>
                    </a:gridCol>
                    <a:gridCol w="1665381">
                      <a:extLst>
                        <a:ext uri="{9D8B030D-6E8A-4147-A177-3AD203B41FA5}">
                          <a16:colId xmlns:a16="http://schemas.microsoft.com/office/drawing/2014/main" val="1209512915"/>
                        </a:ext>
                      </a:extLst>
                    </a:gridCol>
                    <a:gridCol w="6537811">
                      <a:extLst>
                        <a:ext uri="{9D8B030D-6E8A-4147-A177-3AD203B41FA5}">
                          <a16:colId xmlns:a16="http://schemas.microsoft.com/office/drawing/2014/main" val="2517141322"/>
                        </a:ext>
                      </a:extLst>
                    </a:gridCol>
                  </a:tblGrid>
                  <a:tr h="150938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Name</a:t>
                          </a:r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Eingabe</a:t>
                          </a:r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Ausgabe</a:t>
                          </a:r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Beschreibung</a:t>
                          </a:r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7751103"/>
                      </a:ext>
                    </a:extLst>
                  </a:tr>
                  <a:tr h="150938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IsValid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𝐹𝑀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𝐹𝐶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Boolean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Ist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eine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gültige</a:t>
                          </a:r>
                          <a:r>
                            <a:rPr lang="en-US" dirty="0" smtClean="0"/>
                            <a:t> FC</a:t>
                          </a:r>
                          <a:r>
                            <a:rPr lang="en-US" baseline="0" dirty="0" smtClean="0"/>
                            <a:t> in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baseline="0" dirty="0" smtClean="0"/>
                            <a:t>?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5462592"/>
                      </a:ext>
                    </a:extLst>
                  </a:tr>
                  <a:tr h="362537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CompleteToValid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𝐹𝑀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𝐹𝐶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Optional&lt;FC&gt;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Kann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zu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einer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gültigen</a:t>
                          </a:r>
                          <a:r>
                            <a:rPr lang="en-US" baseline="0" dirty="0" smtClean="0"/>
                            <a:t> FC von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vervollständigt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werden</a:t>
                          </a:r>
                          <a:r>
                            <a:rPr lang="en-US" baseline="0" dirty="0" smtClean="0"/>
                            <a:t>?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59502951"/>
                      </a:ext>
                    </a:extLst>
                  </a:tr>
                  <a:tr h="150938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IsVoidFeatureModel</a:t>
                          </a:r>
                          <a:endParaRPr lang="en-US" dirty="0" smtClean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𝐹𝑀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Boolean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Gibt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es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gültige</a:t>
                          </a:r>
                          <a:r>
                            <a:rPr lang="en-US" dirty="0" smtClean="0"/>
                            <a:t> FCs in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74264725"/>
                      </a:ext>
                    </a:extLst>
                  </a:tr>
                  <a:tr h="150938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AllProducts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𝐹𝑀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Set&lt;FC&gt;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Alle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gültigen</a:t>
                          </a:r>
                          <a:r>
                            <a:rPr lang="en-US" dirty="0" smtClean="0"/>
                            <a:t> FCs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2852671"/>
                      </a:ext>
                    </a:extLst>
                  </a:tr>
                  <a:tr h="264142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DeadFeatures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𝐹𝑀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Set&lt;String&gt;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Features in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baseline="0" dirty="0" smtClean="0"/>
                            <a:t>, die in </a:t>
                          </a:r>
                          <a:r>
                            <a:rPr lang="en-US" baseline="0" dirty="0" err="1" smtClean="0"/>
                            <a:t>keiner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gültigen</a:t>
                          </a:r>
                          <a:r>
                            <a:rPr lang="en-US" baseline="0" dirty="0" smtClean="0"/>
                            <a:t> FC von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enthalten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sind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082717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5832193"/>
                  </p:ext>
                </p:extLst>
              </p:nvPr>
            </p:nvGraphicFramePr>
            <p:xfrm>
              <a:off x="130088" y="1158205"/>
              <a:ext cx="11971715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83954">
                      <a:extLst>
                        <a:ext uri="{9D8B030D-6E8A-4147-A177-3AD203B41FA5}">
                          <a16:colId xmlns:a16="http://schemas.microsoft.com/office/drawing/2014/main" val="1114750374"/>
                        </a:ext>
                      </a:extLst>
                    </a:gridCol>
                    <a:gridCol w="1484569">
                      <a:extLst>
                        <a:ext uri="{9D8B030D-6E8A-4147-A177-3AD203B41FA5}">
                          <a16:colId xmlns:a16="http://schemas.microsoft.com/office/drawing/2014/main" val="2307527491"/>
                        </a:ext>
                      </a:extLst>
                    </a:gridCol>
                    <a:gridCol w="1665381">
                      <a:extLst>
                        <a:ext uri="{9D8B030D-6E8A-4147-A177-3AD203B41FA5}">
                          <a16:colId xmlns:a16="http://schemas.microsoft.com/office/drawing/2014/main" val="1209512915"/>
                        </a:ext>
                      </a:extLst>
                    </a:gridCol>
                    <a:gridCol w="6537811">
                      <a:extLst>
                        <a:ext uri="{9D8B030D-6E8A-4147-A177-3AD203B41FA5}">
                          <a16:colId xmlns:a16="http://schemas.microsoft.com/office/drawing/2014/main" val="251714132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Name</a:t>
                          </a:r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Eingabe</a:t>
                          </a:r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Ausgabe</a:t>
                          </a:r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Beschreibung</a:t>
                          </a:r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77511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IsValid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3689" t="-108333" r="-552049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Boolean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131" t="-108333" r="-93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54625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CompleteToValid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3689" t="-204918" r="-55204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Optional&lt;FC&gt;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131" t="-204918" r="-93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5029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IsVoidFeatureModel</a:t>
                          </a:r>
                          <a:endParaRPr lang="en-US" dirty="0" smtClean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3689" t="-310000" r="-552049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Boolean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131" t="-310000" r="-93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42647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AllProducts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3689" t="-410000" r="-552049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Set&lt;FC&gt;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Alle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gültigen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smtClean="0"/>
                            <a:t>FCs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28526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DeadFeatures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3689" t="-510000" r="-552049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Set&lt;String&gt;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131" t="-510000" r="-93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2717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819875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SE">
  <a:themeElements>
    <a:clrScheme name="Editi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DesignSE" id="{EAFC8903-E4B1-467C-960D-91660CE78A0A}" vid="{99D41127-BE3F-4F81-BB33-06BFE3C9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528</Words>
  <Application>Microsoft Office PowerPoint</Application>
  <PresentationFormat>Breitbild</PresentationFormat>
  <Paragraphs>210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Cambria Math</vt:lpstr>
      <vt:lpstr>Comic Sans MS</vt:lpstr>
      <vt:lpstr>Consolas</vt:lpstr>
      <vt:lpstr>Symbol</vt:lpstr>
      <vt:lpstr>Wingdings</vt:lpstr>
      <vt:lpstr>DesignSE</vt:lpstr>
      <vt:lpstr>Grammatik</vt:lpstr>
      <vt:lpstr>Beispiele für Syntax der Feature Diagramme: Car</vt:lpstr>
      <vt:lpstr>Beispiele für Syntax der Feature Diagramme: Phone</vt:lpstr>
      <vt:lpstr>Beispiele für Syntax der Feature Diagramme: GraphLibrary</vt:lpstr>
      <vt:lpstr>Context Conditions</vt:lpstr>
      <vt:lpstr>Analysen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Butting</cp:lastModifiedBy>
  <cp:revision>466</cp:revision>
  <cp:lastPrinted>2019-12-09T09:05:54Z</cp:lastPrinted>
  <dcterms:created xsi:type="dcterms:W3CDTF">2019-02-06T21:20:56Z</dcterms:created>
  <dcterms:modified xsi:type="dcterms:W3CDTF">2020-03-24T14:53:57Z</dcterms:modified>
</cp:coreProperties>
</file>