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5"/>
  </p:notesMasterIdLst>
  <p:handoutMasterIdLst>
    <p:handoutMasterId r:id="rId6"/>
  </p:handoutMasterIdLst>
  <p:sldIdLst>
    <p:sldId id="279" r:id="rId2"/>
    <p:sldId id="280" r:id="rId3"/>
    <p:sldId id="281" r:id="rId4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03201"/>
    <a:srgbClr val="EBFEFF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81" autoAdjust="0"/>
    <p:restoredTop sz="94455" autoAdjust="0"/>
  </p:normalViewPr>
  <p:slideViewPr>
    <p:cSldViewPr snapToGrid="0">
      <p:cViewPr varScale="1">
        <p:scale>
          <a:sx n="52" d="100"/>
          <a:sy n="52" d="100"/>
        </p:scale>
        <p:origin x="84" y="10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04.03.2020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04.03.2020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/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pattFill prst="ltVert">
            <a:fgClr>
              <a:srgbClr val="003201"/>
            </a:fgClr>
            <a:bgClr>
              <a:schemeClr val="tx1"/>
            </a:bgClr>
          </a:patt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0" y="1314450"/>
            <a:ext cx="12192000" cy="101405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 userDrawn="1"/>
        </p:nvSpPr>
        <p:spPr>
          <a:xfrm rot="10800000">
            <a:off x="0" y="-2170"/>
            <a:ext cx="12192000" cy="9683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754" y="893296"/>
            <a:ext cx="11022523" cy="96325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63631" y="630139"/>
            <a:ext cx="380710" cy="9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 smtClean="0">
                <a:solidFill>
                  <a:schemeClr val="tx2"/>
                </a:solidFill>
              </a:rPr>
              <a:t>Arvid Butting  </a:t>
            </a:r>
            <a:r>
              <a:rPr lang="de-DE" altLang="de-DE" sz="900" dirty="0">
                <a:solidFill>
                  <a:schemeClr val="tx2"/>
                </a:solidFill>
              </a:rPr>
              <a:t>|  </a:t>
            </a:r>
            <a:r>
              <a:rPr lang="de-DE" altLang="de-DE" sz="900" dirty="0" smtClean="0">
                <a:solidFill>
                  <a:schemeClr val="tx2"/>
                </a:solidFill>
              </a:rPr>
              <a:t>Software Engineering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11" r:id="rId3"/>
    <p:sldLayoutId id="2147483906" r:id="rId4"/>
    <p:sldLayoutId id="2147483907" r:id="rId5"/>
    <p:sldLayoutId id="2147483908" r:id="rId6"/>
    <p:sldLayoutId id="2147483909" r:id="rId7"/>
    <p:sldLayoutId id="2147483910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Diagram Syntax </a:t>
            </a:r>
            <a:r>
              <a:rPr lang="en-US" dirty="0" smtClean="0"/>
              <a:t>Example: Car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86819" y="1098943"/>
            <a:ext cx="5982656" cy="2787087"/>
          </a:xfrm>
          <a:ln w="9525">
            <a:solidFill>
              <a:schemeClr val="tx1"/>
            </a:solidFill>
          </a:ln>
        </p:spPr>
        <p:txBody>
          <a:bodyPr lIns="36000"/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root Car;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 =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r>
              <a:rPr lang="en-US" sz="1600" dirty="0">
                <a:latin typeface="Consolas" panose="020B0609020204030204" pitchFamily="49" charset="0"/>
              </a:rPr>
              <a:t>? &amp; </a:t>
            </a:r>
            <a:r>
              <a:rPr lang="en-US" sz="1600" dirty="0" err="1">
                <a:latin typeface="Consolas" panose="020B0609020204030204" pitchFamily="49" charset="0"/>
              </a:rPr>
              <a:t>PanoramicRoof</a:t>
            </a:r>
            <a:r>
              <a:rPr lang="en-US" sz="1600" dirty="0">
                <a:latin typeface="Consolas" panose="020B0609020204030204" pitchFamily="49" charset="0"/>
              </a:rPr>
              <a:t>?;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 = </a:t>
            </a:r>
            <a:r>
              <a:rPr lang="en-US" sz="1600" dirty="0" err="1">
                <a:latin typeface="Consolas" panose="020B0609020204030204" pitchFamily="49" charset="0"/>
              </a:rPr>
              <a:t>SmallTrunk</a:t>
            </a:r>
            <a:r>
              <a:rPr lang="en-US" sz="1600" dirty="0">
                <a:latin typeface="Consolas" panose="020B0609020204030204" pitchFamily="49" charset="0"/>
              </a:rPr>
              <a:t> ^ </a:t>
            </a:r>
            <a:r>
              <a:rPr lang="en-US" sz="1600" dirty="0" err="1">
                <a:latin typeface="Consolas" panose="020B0609020204030204" pitchFamily="49" charset="0"/>
              </a:rPr>
              <a:t>LargeTrunk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PanoramicRoof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Electric</a:t>
            </a:r>
            <a:r>
              <a:rPr lang="en-US" sz="1600" dirty="0">
                <a:latin typeface="Consolas" panose="020B0609020204030204" pitchFamily="49" charset="0"/>
              </a:rPr>
              <a:t>?;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Electric </a:t>
            </a:r>
            <a:r>
              <a:rPr lang="en-US" sz="1600" dirty="0">
                <a:latin typeface="Consolas" panose="020B0609020204030204" pitchFamily="49" charset="0"/>
              </a:rPr>
              <a:t>requires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163701" y="1098943"/>
            <a:ext cx="323118" cy="278708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11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5780874" y="121651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8338583" y="2449107"/>
            <a:ext cx="1035773" cy="446749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Panoramic</a:t>
            </a:r>
          </a:p>
          <a:p>
            <a:pPr algn="ctr"/>
            <a:r>
              <a:rPr lang="en-US" sz="1600" dirty="0" smtClean="0"/>
              <a:t>Roof</a:t>
            </a:r>
            <a:endParaRPr lang="en-US" sz="1600" dirty="0"/>
          </a:p>
        </p:txBody>
      </p:sp>
      <p:sp>
        <p:nvSpPr>
          <p:cNvPr id="9" name="Rechteck 8"/>
          <p:cNvSpPr/>
          <p:nvPr/>
        </p:nvSpPr>
        <p:spPr>
          <a:xfrm>
            <a:off x="9551221" y="2452695"/>
            <a:ext cx="1088927" cy="446749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Small</a:t>
            </a:r>
          </a:p>
          <a:p>
            <a:pPr algn="ctr"/>
            <a:r>
              <a:rPr lang="en-US" sz="1600" dirty="0" smtClean="0"/>
              <a:t>Trunk</a:t>
            </a:r>
            <a:endParaRPr lang="en-US" sz="1600" dirty="0"/>
          </a:p>
        </p:txBody>
      </p:sp>
      <p:cxnSp>
        <p:nvCxnSpPr>
          <p:cNvPr id="10" name="Gerader Verbinder 9"/>
          <p:cNvCxnSpPr>
            <a:stCxn id="12" idx="2"/>
            <a:endCxn id="22" idx="7"/>
          </p:cNvCxnSpPr>
          <p:nvPr/>
        </p:nvCxnSpPr>
        <p:spPr>
          <a:xfrm flipH="1">
            <a:off x="8914422" y="1894116"/>
            <a:ext cx="489484" cy="4285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12" idx="2"/>
            <a:endCxn id="9" idx="0"/>
          </p:cNvCxnSpPr>
          <p:nvPr/>
        </p:nvCxnSpPr>
        <p:spPr>
          <a:xfrm>
            <a:off x="9403906" y="1894116"/>
            <a:ext cx="618121" cy="5585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9027262" y="1447367"/>
            <a:ext cx="753289" cy="4467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Car</a:t>
            </a:r>
            <a:endParaRPr lang="en-US" sz="1600" dirty="0"/>
          </a:p>
        </p:txBody>
      </p:sp>
      <p:sp>
        <p:nvSpPr>
          <p:cNvPr id="13" name="Rechteck 12"/>
          <p:cNvSpPr/>
          <p:nvPr/>
        </p:nvSpPr>
        <p:spPr>
          <a:xfrm>
            <a:off x="10787462" y="2465881"/>
            <a:ext cx="1088927" cy="446749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Large</a:t>
            </a:r>
          </a:p>
          <a:p>
            <a:pPr algn="ctr"/>
            <a:r>
              <a:rPr lang="en-US" sz="1600" dirty="0" smtClean="0"/>
              <a:t>Trunk</a:t>
            </a:r>
            <a:endParaRPr lang="en-US" sz="1600" dirty="0"/>
          </a:p>
        </p:txBody>
      </p:sp>
      <p:sp>
        <p:nvSpPr>
          <p:cNvPr id="14" name="Rechteck 13"/>
          <p:cNvSpPr/>
          <p:nvPr/>
        </p:nvSpPr>
        <p:spPr>
          <a:xfrm>
            <a:off x="8338583" y="3118619"/>
            <a:ext cx="1035773" cy="446749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Electric</a:t>
            </a:r>
            <a:endParaRPr lang="en-US" sz="1600" dirty="0"/>
          </a:p>
        </p:txBody>
      </p:sp>
      <p:sp>
        <p:nvSpPr>
          <p:cNvPr id="15" name="Rechteck 14"/>
          <p:cNvSpPr/>
          <p:nvPr/>
        </p:nvSpPr>
        <p:spPr>
          <a:xfrm>
            <a:off x="6737843" y="2449107"/>
            <a:ext cx="1475148" cy="446749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Electric </a:t>
            </a:r>
            <a:r>
              <a:rPr lang="en-US" sz="1600" dirty="0" err="1" smtClean="0"/>
              <a:t>WindowOpener</a:t>
            </a:r>
            <a:endParaRPr lang="en-US" sz="1600" dirty="0"/>
          </a:p>
        </p:txBody>
      </p:sp>
      <p:cxnSp>
        <p:nvCxnSpPr>
          <p:cNvPr id="16" name="Gerader Verbinder 15"/>
          <p:cNvCxnSpPr>
            <a:stCxn id="12" idx="2"/>
            <a:endCxn id="18" idx="7"/>
          </p:cNvCxnSpPr>
          <p:nvPr/>
        </p:nvCxnSpPr>
        <p:spPr>
          <a:xfrm flipH="1">
            <a:off x="7453778" y="1894116"/>
            <a:ext cx="1950129" cy="4285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2" idx="2"/>
            <a:endCxn id="13" idx="0"/>
          </p:cNvCxnSpPr>
          <p:nvPr/>
        </p:nvCxnSpPr>
        <p:spPr>
          <a:xfrm>
            <a:off x="9403906" y="1894116"/>
            <a:ext cx="1928020" cy="5717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333233" y="2301987"/>
            <a:ext cx="141226" cy="141226"/>
          </a:xfrm>
          <a:prstGeom prst="ellipse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785857" y="2977393"/>
            <a:ext cx="141226" cy="141226"/>
          </a:xfrm>
          <a:prstGeom prst="ellipse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20" name="Bogen 19"/>
          <p:cNvSpPr/>
          <p:nvPr/>
        </p:nvSpPr>
        <p:spPr>
          <a:xfrm>
            <a:off x="9229591" y="1720672"/>
            <a:ext cx="615569" cy="476562"/>
          </a:xfrm>
          <a:prstGeom prst="arc">
            <a:avLst>
              <a:gd name="adj1" fmla="val 820275"/>
              <a:gd name="adj2" fmla="val 296744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21" name="Gerader Verbinder 20"/>
          <p:cNvCxnSpPr>
            <a:stCxn id="8" idx="2"/>
            <a:endCxn id="19" idx="0"/>
          </p:cNvCxnSpPr>
          <p:nvPr/>
        </p:nvCxnSpPr>
        <p:spPr>
          <a:xfrm>
            <a:off x="8856470" y="2895856"/>
            <a:ext cx="0" cy="815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8793878" y="2301987"/>
            <a:ext cx="141226" cy="141226"/>
          </a:xfrm>
          <a:prstGeom prst="ellipse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cxnSp>
        <p:nvCxnSpPr>
          <p:cNvPr id="23" name="Gerade Verbindung mit Pfeil 30"/>
          <p:cNvCxnSpPr>
            <a:stCxn id="14" idx="1"/>
            <a:endCxn id="15" idx="2"/>
          </p:cNvCxnSpPr>
          <p:nvPr/>
        </p:nvCxnSpPr>
        <p:spPr>
          <a:xfrm rot="10800000">
            <a:off x="7475417" y="2895856"/>
            <a:ext cx="863166" cy="446138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643683" y="1098944"/>
            <a:ext cx="5358298" cy="2787086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302049" y="3261865"/>
            <a:ext cx="1209905" cy="44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requires</a:t>
            </a:r>
          </a:p>
        </p:txBody>
      </p:sp>
      <p:sp>
        <p:nvSpPr>
          <p:cNvPr id="31" name="AutoShape 40"/>
          <p:cNvSpPr>
            <a:spLocks noChangeArrowheads="1"/>
          </p:cNvSpPr>
          <p:nvPr/>
        </p:nvSpPr>
        <p:spPr bwMode="auto">
          <a:xfrm flipV="1">
            <a:off x="11331925" y="121651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29" name="Inhaltsplatzhalter 3"/>
          <p:cNvSpPr txBox="1">
            <a:spLocks/>
          </p:cNvSpPr>
          <p:nvPr/>
        </p:nvSpPr>
        <p:spPr>
          <a:xfrm>
            <a:off x="3376458" y="4641589"/>
            <a:ext cx="5982656" cy="89496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3600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featureconfig</a:t>
            </a:r>
            <a:r>
              <a:rPr lang="en-US" sz="1600" dirty="0">
                <a:latin typeface="Consolas" panose="020B0609020204030204" pitchFamily="49" charset="0"/>
              </a:rPr>
              <a:t> for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Car, </a:t>
            </a:r>
            <a:r>
              <a:rPr lang="en-US" sz="1600" dirty="0" err="1">
                <a:latin typeface="Consolas" panose="020B0609020204030204" pitchFamily="49" charset="0"/>
              </a:rPr>
              <a:t>SmallTrunk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Inhaltsplatzhalter 3"/>
          <p:cNvSpPr txBox="1">
            <a:spLocks/>
          </p:cNvSpPr>
          <p:nvPr/>
        </p:nvSpPr>
        <p:spPr>
          <a:xfrm>
            <a:off x="3053340" y="4641589"/>
            <a:ext cx="323118" cy="89496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AutoShape 40"/>
          <p:cNvSpPr>
            <a:spLocks noChangeArrowheads="1"/>
          </p:cNvSpPr>
          <p:nvPr/>
        </p:nvSpPr>
        <p:spPr bwMode="auto">
          <a:xfrm flipV="1">
            <a:off x="8670513" y="4759161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FC</a:t>
            </a:r>
            <a:endParaRPr lang="en-US" altLang="de-DE" sz="1400" dirty="0"/>
          </a:p>
        </p:txBody>
      </p:sp>
    </p:spTree>
    <p:extLst>
      <p:ext uri="{BB962C8B-B14F-4D97-AF65-F5344CB8AC3E}">
        <p14:creationId xmlns:p14="http://schemas.microsoft.com/office/powerpoint/2010/main" val="292106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Diagram Syntax </a:t>
            </a:r>
            <a:r>
              <a:rPr lang="en-US" dirty="0" smtClean="0"/>
              <a:t>Example: Phone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23830" y="1640116"/>
            <a:ext cx="5173529" cy="3524117"/>
          </a:xfrm>
          <a:ln w="9525">
            <a:solidFill>
              <a:schemeClr val="tx1"/>
            </a:solidFill>
          </a:ln>
        </p:spPr>
        <p:txBody>
          <a:bodyPr lIns="36000"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package </a:t>
            </a:r>
            <a:r>
              <a:rPr lang="en-US" sz="1600" dirty="0" err="1">
                <a:latin typeface="Consolas" panose="020B0609020204030204" pitchFamily="49" charset="0"/>
              </a:rPr>
              <a:t>fdvalid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Phone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root Phone;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Phone = Memory &amp; Camera? </a:t>
            </a:r>
            <a:r>
              <a:rPr lang="en-US" sz="1600" dirty="0" smtClean="0">
                <a:latin typeface="Consolas" panose="020B0609020204030204" pitchFamily="49" charset="0"/>
              </a:rPr>
              <a:t>&amp; OS &amp; </a:t>
            </a:r>
            <a:r>
              <a:rPr lang="en-US" sz="1600" dirty="0">
                <a:latin typeface="Consolas" panose="020B0609020204030204" pitchFamily="49" charset="0"/>
              </a:rPr>
              <a:t>Screen;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Memory = Internal &amp; External?;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Internal = [1..2</a:t>
            </a:r>
            <a:r>
              <a:rPr lang="en-US" sz="1600" dirty="0" smtClean="0">
                <a:latin typeface="Consolas" panose="020B0609020204030204" pitchFamily="49" charset="0"/>
              </a:rPr>
              <a:t>] of {Small</a:t>
            </a:r>
            <a:r>
              <a:rPr lang="en-US" sz="1600" dirty="0">
                <a:latin typeface="Consolas" panose="020B0609020204030204" pitchFamily="49" charset="0"/>
              </a:rPr>
              <a:t>, Medium, </a:t>
            </a:r>
            <a:r>
              <a:rPr lang="en-US" sz="1600" dirty="0" smtClean="0">
                <a:latin typeface="Consolas" panose="020B0609020204030204" pitchFamily="49" charset="0"/>
              </a:rPr>
              <a:t>Large};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OS = iOS ^ Android;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Screen = Flexible | </a:t>
            </a:r>
            <a:r>
              <a:rPr lang="en-US" sz="1600" dirty="0" err="1">
                <a:latin typeface="Consolas" panose="020B0609020204030204" pitchFamily="49" charset="0"/>
              </a:rPr>
              <a:t>FullHD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iOS </a:t>
            </a:r>
            <a:r>
              <a:rPr lang="en-US" sz="1600" dirty="0">
                <a:latin typeface="Consolas" panose="020B0609020204030204" pitchFamily="49" charset="0"/>
              </a:rPr>
              <a:t>excludes External;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Flexible </a:t>
            </a:r>
            <a:r>
              <a:rPr lang="en-US" sz="1600" dirty="0">
                <a:latin typeface="Consolas" panose="020B0609020204030204" pitchFamily="49" charset="0"/>
              </a:rPr>
              <a:t>requires Android;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100712" y="1640116"/>
            <a:ext cx="323118" cy="352411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14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4919078" y="1757689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8774465" y="1757689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Phone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0631869" y="254395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Screen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836038" y="2543746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Camera</a:t>
            </a:r>
          </a:p>
        </p:txBody>
      </p:sp>
      <p:sp>
        <p:nvSpPr>
          <p:cNvPr id="32" name="Flussdiagramm: Verbinder 31"/>
          <p:cNvSpPr/>
          <p:nvPr/>
        </p:nvSpPr>
        <p:spPr>
          <a:xfrm>
            <a:off x="8150738" y="2393933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lussdiagramm: Verbinder 32"/>
          <p:cNvSpPr/>
          <p:nvPr/>
        </p:nvSpPr>
        <p:spPr>
          <a:xfrm>
            <a:off x="10943436" y="2395931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Gerader Verbinder 33"/>
          <p:cNvCxnSpPr>
            <a:stCxn id="29" idx="2"/>
            <a:endCxn id="33" idx="0"/>
          </p:cNvCxnSpPr>
          <p:nvPr/>
        </p:nvCxnSpPr>
        <p:spPr>
          <a:xfrm>
            <a:off x="9168933" y="2072616"/>
            <a:ext cx="1850954" cy="32331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5" name="Gerader Verbinder 34"/>
          <p:cNvCxnSpPr>
            <a:stCxn id="29" idx="2"/>
            <a:endCxn id="32" idx="0"/>
          </p:cNvCxnSpPr>
          <p:nvPr/>
        </p:nvCxnSpPr>
        <p:spPr>
          <a:xfrm flipH="1">
            <a:off x="8227189" y="2072616"/>
            <a:ext cx="941744" cy="321317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6" name="Gerader Verbinder 35"/>
          <p:cNvCxnSpPr>
            <a:stCxn id="29" idx="2"/>
            <a:endCxn id="46" idx="0"/>
          </p:cNvCxnSpPr>
          <p:nvPr/>
        </p:nvCxnSpPr>
        <p:spPr>
          <a:xfrm flipH="1">
            <a:off x="7188640" y="2072616"/>
            <a:ext cx="1980293" cy="321317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8735907" y="254395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OS</a:t>
            </a:r>
          </a:p>
        </p:txBody>
      </p:sp>
      <p:sp>
        <p:nvSpPr>
          <p:cNvPr id="38" name="Flussdiagramm: Verbinder 37"/>
          <p:cNvSpPr/>
          <p:nvPr/>
        </p:nvSpPr>
        <p:spPr>
          <a:xfrm>
            <a:off x="9053740" y="2394141"/>
            <a:ext cx="152901" cy="149812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9227731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Android</a:t>
            </a: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8181972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iOS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11144382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Full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 HD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10098622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Flexible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794393" y="2543746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Memory</a:t>
            </a: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7313927" y="333308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External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6276163" y="3332815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Internal</a:t>
            </a:r>
          </a:p>
        </p:txBody>
      </p:sp>
      <p:sp>
        <p:nvSpPr>
          <p:cNvPr id="46" name="Flussdiagramm: Verbinder 45"/>
          <p:cNvSpPr/>
          <p:nvPr/>
        </p:nvSpPr>
        <p:spPr>
          <a:xfrm>
            <a:off x="7112189" y="2393933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7442056" y="4119587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Large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748596" y="4119587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Small</a:t>
            </a:r>
          </a:p>
        </p:txBody>
      </p:sp>
      <p:sp>
        <p:nvSpPr>
          <p:cNvPr id="49" name="Flussdiagramm: Verbinder 48"/>
          <p:cNvSpPr/>
          <p:nvPr/>
        </p:nvSpPr>
        <p:spPr>
          <a:xfrm>
            <a:off x="7631760" y="3181853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Flussdiagramm: Verbinder 49"/>
          <p:cNvSpPr/>
          <p:nvPr/>
        </p:nvSpPr>
        <p:spPr>
          <a:xfrm>
            <a:off x="6590066" y="3181853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1" name="Gerader Verbinder 50"/>
          <p:cNvCxnSpPr>
            <a:stCxn id="43" idx="2"/>
            <a:endCxn id="50" idx="0"/>
          </p:cNvCxnSpPr>
          <p:nvPr/>
        </p:nvCxnSpPr>
        <p:spPr>
          <a:xfrm flipH="1">
            <a:off x="6666517" y="2858672"/>
            <a:ext cx="522344" cy="32318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2" name="Gerader Verbinder 51"/>
          <p:cNvCxnSpPr>
            <a:stCxn id="43" idx="2"/>
            <a:endCxn id="49" idx="0"/>
          </p:cNvCxnSpPr>
          <p:nvPr/>
        </p:nvCxnSpPr>
        <p:spPr>
          <a:xfrm>
            <a:off x="7188861" y="2858672"/>
            <a:ext cx="519349" cy="32318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3" name="Gerader Verbinder 52"/>
          <p:cNvCxnSpPr>
            <a:stCxn id="29" idx="2"/>
            <a:endCxn id="38" idx="0"/>
          </p:cNvCxnSpPr>
          <p:nvPr/>
        </p:nvCxnSpPr>
        <p:spPr>
          <a:xfrm flipH="1">
            <a:off x="9130191" y="2072616"/>
            <a:ext cx="38742" cy="32152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4" name="Gerade Verbindung mit Pfeil 159"/>
          <p:cNvCxnSpPr>
            <a:stCxn id="42" idx="2"/>
            <a:endCxn id="39" idx="2"/>
          </p:cNvCxnSpPr>
          <p:nvPr/>
        </p:nvCxnSpPr>
        <p:spPr>
          <a:xfrm rot="5400000">
            <a:off x="10057645" y="3212505"/>
            <a:ext cx="12700" cy="870891"/>
          </a:xfrm>
          <a:prstGeom prst="bentConnector3">
            <a:avLst>
              <a:gd name="adj1" fmla="val 1800000"/>
            </a:avLst>
          </a:prstGeom>
          <a:noFill/>
          <a:ln w="9525" cap="rnd" cmpd="sng" algn="ctr">
            <a:solidFill>
              <a:srgbClr val="000000"/>
            </a:solidFill>
            <a:prstDash val="dash"/>
            <a:headEnd w="lg" len="lg"/>
            <a:tailEnd type="triangle" w="med" len="med"/>
          </a:ln>
          <a:effectLst/>
        </p:spPr>
      </p:cxnSp>
      <p:cxnSp>
        <p:nvCxnSpPr>
          <p:cNvPr id="55" name="Gekrümmter Verbinder 54"/>
          <p:cNvCxnSpPr>
            <a:stCxn id="44" idx="2"/>
            <a:endCxn id="40" idx="2"/>
          </p:cNvCxnSpPr>
          <p:nvPr/>
        </p:nvCxnSpPr>
        <p:spPr>
          <a:xfrm rot="5400000" flipH="1" flipV="1">
            <a:off x="8142387" y="3213957"/>
            <a:ext cx="60" cy="868045"/>
          </a:xfrm>
          <a:prstGeom prst="bentConnector3">
            <a:avLst>
              <a:gd name="adj1" fmla="val -381000000"/>
            </a:avLst>
          </a:prstGeom>
          <a:noFill/>
          <a:ln w="9525" cap="rnd" cmpd="sng" algn="ctr">
            <a:solidFill>
              <a:srgbClr val="000000"/>
            </a:solidFill>
            <a:prstDash val="dash"/>
            <a:headEnd type="triangle" w="med" len="med"/>
            <a:tailEnd type="triangle" w="med" len="med"/>
          </a:ln>
          <a:effectLst/>
        </p:spPr>
      </p:cxnSp>
      <p:sp>
        <p:nvSpPr>
          <p:cNvPr id="56" name="Textfeld 55"/>
          <p:cNvSpPr txBox="1"/>
          <p:nvPr/>
        </p:nvSpPr>
        <p:spPr>
          <a:xfrm>
            <a:off x="7657017" y="3613165"/>
            <a:ext cx="805639" cy="26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excludes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9628549" y="3586921"/>
            <a:ext cx="750993" cy="26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requires</a:t>
            </a:r>
          </a:p>
        </p:txBody>
      </p:sp>
      <p:cxnSp>
        <p:nvCxnSpPr>
          <p:cNvPr id="59" name="Gerader Verbinder 58"/>
          <p:cNvCxnSpPr>
            <a:stCxn id="37" idx="2"/>
            <a:endCxn id="40" idx="0"/>
          </p:cNvCxnSpPr>
          <p:nvPr/>
        </p:nvCxnSpPr>
        <p:spPr>
          <a:xfrm flipH="1">
            <a:off x="8576440" y="2858881"/>
            <a:ext cx="553935" cy="47414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0" name="Gerader Verbinder 59"/>
          <p:cNvCxnSpPr>
            <a:stCxn id="37" idx="2"/>
            <a:endCxn id="39" idx="0"/>
          </p:cNvCxnSpPr>
          <p:nvPr/>
        </p:nvCxnSpPr>
        <p:spPr>
          <a:xfrm>
            <a:off x="9130375" y="2858881"/>
            <a:ext cx="491824" cy="47414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3" name="Bogen 62"/>
          <p:cNvSpPr/>
          <p:nvPr/>
        </p:nvSpPr>
        <p:spPr>
          <a:xfrm rot="8007724">
            <a:off x="8850139" y="2593922"/>
            <a:ext cx="543606" cy="554811"/>
          </a:xfrm>
          <a:prstGeom prst="arc">
            <a:avLst>
              <a:gd name="adj1" fmla="val 16132913"/>
              <a:gd name="adj2" fmla="val 363692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4" name="Gerader Verbinder 63"/>
          <p:cNvCxnSpPr>
            <a:endCxn id="42" idx="0"/>
          </p:cNvCxnSpPr>
          <p:nvPr/>
        </p:nvCxnSpPr>
        <p:spPr>
          <a:xfrm flipH="1">
            <a:off x="10493090" y="2869144"/>
            <a:ext cx="558142" cy="463879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5" name="Gerader Verbinder 64"/>
          <p:cNvCxnSpPr>
            <a:endCxn id="41" idx="0"/>
          </p:cNvCxnSpPr>
          <p:nvPr/>
        </p:nvCxnSpPr>
        <p:spPr>
          <a:xfrm>
            <a:off x="11051232" y="2869144"/>
            <a:ext cx="487618" cy="463879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8" name="Bogen 67"/>
          <p:cNvSpPr/>
          <p:nvPr/>
        </p:nvSpPr>
        <p:spPr>
          <a:xfrm rot="8007724">
            <a:off x="10780811" y="2593514"/>
            <a:ext cx="543606" cy="554811"/>
          </a:xfrm>
          <a:prstGeom prst="arc">
            <a:avLst>
              <a:gd name="adj1" fmla="val 16225259"/>
              <a:gd name="adj2" fmla="val 478865"/>
            </a:avLst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rader Verbinder 68"/>
          <p:cNvCxnSpPr>
            <a:stCxn id="45" idx="2"/>
            <a:endCxn id="48" idx="0"/>
          </p:cNvCxnSpPr>
          <p:nvPr/>
        </p:nvCxnSpPr>
        <p:spPr>
          <a:xfrm flipH="1">
            <a:off x="6143064" y="3647742"/>
            <a:ext cx="527567" cy="47184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0" name="Gerader Verbinder 69"/>
          <p:cNvCxnSpPr>
            <a:stCxn id="45" idx="2"/>
            <a:endCxn id="47" idx="0"/>
          </p:cNvCxnSpPr>
          <p:nvPr/>
        </p:nvCxnSpPr>
        <p:spPr>
          <a:xfrm>
            <a:off x="6670631" y="3647742"/>
            <a:ext cx="1165893" cy="47184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" name="Bogen 72"/>
          <p:cNvSpPr/>
          <p:nvPr/>
        </p:nvSpPr>
        <p:spPr>
          <a:xfrm rot="8007724">
            <a:off x="6403704" y="3370488"/>
            <a:ext cx="543606" cy="554811"/>
          </a:xfrm>
          <a:prstGeom prst="arc">
            <a:avLst>
              <a:gd name="adj1" fmla="val 15010446"/>
              <a:gd name="adj2" fmla="val 354096"/>
            </a:avLst>
          </a:prstGeom>
          <a:solidFill>
            <a:schemeClr val="tx1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695051" y="1640117"/>
            <a:ext cx="6372247" cy="3524116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87" name="AutoShape 40"/>
          <p:cNvSpPr>
            <a:spLocks noChangeArrowheads="1"/>
          </p:cNvSpPr>
          <p:nvPr/>
        </p:nvSpPr>
        <p:spPr bwMode="auto">
          <a:xfrm flipV="1">
            <a:off x="11397242" y="1757689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6590066" y="411692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Medium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91" name="Gerader Verbinder 90"/>
          <p:cNvCxnSpPr>
            <a:stCxn id="45" idx="2"/>
            <a:endCxn id="88" idx="0"/>
          </p:cNvCxnSpPr>
          <p:nvPr/>
        </p:nvCxnSpPr>
        <p:spPr>
          <a:xfrm>
            <a:off x="6670631" y="3647742"/>
            <a:ext cx="313903" cy="46918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97" name="Textfeld 96"/>
          <p:cNvSpPr txBox="1"/>
          <p:nvPr/>
        </p:nvSpPr>
        <p:spPr>
          <a:xfrm>
            <a:off x="5785115" y="3610586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</a:rPr>
              <a:t>&lt;1..2&gt;</a:t>
            </a: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917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Diagram Syntax </a:t>
            </a:r>
            <a:r>
              <a:rPr lang="en-US" dirty="0" smtClean="0"/>
              <a:t>Example: GraphLibrary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601119" y="1276223"/>
            <a:ext cx="6211640" cy="3827621"/>
          </a:xfrm>
          <a:ln w="9525">
            <a:solidFill>
              <a:schemeClr val="tx1"/>
            </a:solidFill>
          </a:ln>
        </p:spPr>
        <p:txBody>
          <a:bodyPr lIns="36000"/>
          <a:lstStyle/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root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EdgeType</a:t>
            </a:r>
            <a:r>
              <a:rPr lang="en-US" sz="1600" dirty="0">
                <a:latin typeface="Consolas" panose="020B0609020204030204" pitchFamily="49" charset="0"/>
              </a:rPr>
              <a:t> &amp; Search? &amp; Weighted?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&amp; </a:t>
            </a:r>
            <a:r>
              <a:rPr lang="en-US" sz="1600" dirty="0">
                <a:latin typeface="Consolas" panose="020B0609020204030204" pitchFamily="49" charset="0"/>
              </a:rPr>
              <a:t>Algorithm</a:t>
            </a:r>
            <a:r>
              <a:rPr lang="en-US" sz="1600" dirty="0" smtClean="0">
                <a:latin typeface="Consolas" panose="020B0609020204030204" pitchFamily="49" charset="0"/>
              </a:rPr>
              <a:t>?;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EdgeType</a:t>
            </a:r>
            <a:r>
              <a:rPr lang="en-US" sz="1600" dirty="0">
                <a:latin typeface="Consolas" panose="020B0609020204030204" pitchFamily="49" charset="0"/>
              </a:rPr>
              <a:t> = Directed ^ Undirected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Search = BFS ^ DFS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Algorithm = Cycle | </a:t>
            </a:r>
            <a:r>
              <a:rPr lang="en-US" sz="1600" dirty="0" err="1">
                <a:latin typeface="Consolas" panose="020B0609020204030204" pitchFamily="49" charset="0"/>
              </a:rPr>
              <a:t>ShortestPath</a:t>
            </a:r>
            <a:r>
              <a:rPr lang="en-US" sz="1600" dirty="0">
                <a:latin typeface="Consolas" panose="020B0609020204030204" pitchFamily="49" charset="0"/>
              </a:rPr>
              <a:t> | MST | Transpose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MST = Prim ^ </a:t>
            </a:r>
            <a:r>
              <a:rPr lang="en-US" sz="1600" dirty="0" err="1">
                <a:latin typeface="Consolas" panose="020B0609020204030204" pitchFamily="49" charset="0"/>
              </a:rPr>
              <a:t>Kruskal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Cycle </a:t>
            </a:r>
            <a:r>
              <a:rPr lang="en-US" sz="1600" dirty="0">
                <a:latin typeface="Consolas" panose="020B0609020204030204" pitchFamily="49" charset="0"/>
              </a:rPr>
              <a:t>requires Directed;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MST </a:t>
            </a:r>
            <a:r>
              <a:rPr lang="en-US" sz="1600" dirty="0">
                <a:latin typeface="Consolas" panose="020B0609020204030204" pitchFamily="49" charset="0"/>
              </a:rPr>
              <a:t>requires Weighted;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MST </a:t>
            </a:r>
            <a:r>
              <a:rPr lang="en-US" sz="1600" dirty="0">
                <a:latin typeface="Consolas" panose="020B0609020204030204" pitchFamily="49" charset="0"/>
              </a:rPr>
              <a:t>requires Undirected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278001" y="1276223"/>
            <a:ext cx="323118" cy="382762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6059239" y="139379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9380476" y="1393796"/>
            <a:ext cx="1293750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Graph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Library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10559477" y="2336106"/>
            <a:ext cx="926877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Algorithm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418228" y="2336106"/>
            <a:ext cx="788935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Search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6" name="Flussdiagramm: Verbinder 65"/>
          <p:cNvSpPr/>
          <p:nvPr/>
        </p:nvSpPr>
        <p:spPr>
          <a:xfrm>
            <a:off x="8746148" y="2175128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7" name="Gerader Verbinder 66"/>
          <p:cNvCxnSpPr>
            <a:stCxn id="58" idx="2"/>
            <a:endCxn id="82" idx="1"/>
          </p:cNvCxnSpPr>
          <p:nvPr/>
        </p:nvCxnSpPr>
        <p:spPr>
          <a:xfrm>
            <a:off x="10027351" y="1861796"/>
            <a:ext cx="939898" cy="329333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Gerader Verbinder 70"/>
          <p:cNvCxnSpPr>
            <a:stCxn id="58" idx="2"/>
            <a:endCxn id="66" idx="7"/>
          </p:cNvCxnSpPr>
          <p:nvPr/>
        </p:nvCxnSpPr>
        <p:spPr>
          <a:xfrm flipH="1">
            <a:off x="8876657" y="1861796"/>
            <a:ext cx="1150694" cy="33527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Gerader Verbinder 71"/>
          <p:cNvCxnSpPr>
            <a:stCxn id="58" idx="2"/>
            <a:endCxn id="75" idx="6"/>
          </p:cNvCxnSpPr>
          <p:nvPr/>
        </p:nvCxnSpPr>
        <p:spPr>
          <a:xfrm flipH="1">
            <a:off x="7653553" y="1861796"/>
            <a:ext cx="2373798" cy="38285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4" name="Rectangle 19"/>
          <p:cNvSpPr>
            <a:spLocks noChangeArrowheads="1"/>
          </p:cNvSpPr>
          <p:nvPr/>
        </p:nvSpPr>
        <p:spPr bwMode="auto">
          <a:xfrm>
            <a:off x="9384635" y="2336106"/>
            <a:ext cx="91339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 err="1" smtClean="0">
                <a:solidFill>
                  <a:srgbClr val="000000"/>
                </a:solidFill>
                <a:latin typeface="Arial"/>
                <a:ea typeface="+mn-ea"/>
              </a:rPr>
              <a:t>Weighted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75" name="Flussdiagramm: Verbinder 74"/>
          <p:cNvSpPr/>
          <p:nvPr/>
        </p:nvSpPr>
        <p:spPr>
          <a:xfrm>
            <a:off x="7500652" y="2169741"/>
            <a:ext cx="152901" cy="149812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6" name="Gerader Verbinder 75"/>
          <p:cNvCxnSpPr>
            <a:stCxn id="58" idx="2"/>
            <a:endCxn id="81" idx="0"/>
          </p:cNvCxnSpPr>
          <p:nvPr/>
        </p:nvCxnSpPr>
        <p:spPr>
          <a:xfrm flipH="1">
            <a:off x="9841331" y="1861796"/>
            <a:ext cx="186020" cy="307944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7" name="Bogen 76"/>
          <p:cNvSpPr/>
          <p:nvPr/>
        </p:nvSpPr>
        <p:spPr>
          <a:xfrm rot="8007724">
            <a:off x="10751001" y="2529999"/>
            <a:ext cx="543606" cy="554811"/>
          </a:xfrm>
          <a:prstGeom prst="arc">
            <a:avLst>
              <a:gd name="adj1" fmla="val 16065990"/>
              <a:gd name="adj2" fmla="val 1383317"/>
            </a:avLst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6960637" y="1276224"/>
            <a:ext cx="5041344" cy="3827620"/>
          </a:xfrm>
          <a:prstGeom prst="rect">
            <a:avLst/>
          </a:prstGeom>
          <a:noFill/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79" name="AutoShape 40"/>
          <p:cNvSpPr>
            <a:spLocks noChangeArrowheads="1"/>
          </p:cNvSpPr>
          <p:nvPr/>
        </p:nvSpPr>
        <p:spPr bwMode="auto">
          <a:xfrm flipV="1">
            <a:off x="11331925" y="139379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7231682" y="2336106"/>
            <a:ext cx="69084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Edge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Type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1" name="Flussdiagramm: Verbinder 80"/>
          <p:cNvSpPr/>
          <p:nvPr/>
        </p:nvSpPr>
        <p:spPr>
          <a:xfrm>
            <a:off x="9764880" y="2169740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Flussdiagramm: Verbinder 81"/>
          <p:cNvSpPr/>
          <p:nvPr/>
        </p:nvSpPr>
        <p:spPr>
          <a:xfrm>
            <a:off x="10944857" y="2169189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7038048" y="3357917"/>
            <a:ext cx="537446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Direc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7625007" y="3357917"/>
            <a:ext cx="77502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Undirec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8449544" y="3357917"/>
            <a:ext cx="47262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BFS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8971681" y="3357917"/>
            <a:ext cx="456788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DFS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10076167" y="3357917"/>
            <a:ext cx="746465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Shortest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Path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9477982" y="3357917"/>
            <a:ext cx="54867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Cycle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10872145" y="3357917"/>
            <a:ext cx="443930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11365590" y="3357917"/>
            <a:ext cx="554716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Trans-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pose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5" name="Rectangle 19"/>
          <p:cNvSpPr>
            <a:spLocks noChangeArrowheads="1"/>
          </p:cNvSpPr>
          <p:nvPr/>
        </p:nvSpPr>
        <p:spPr bwMode="auto">
          <a:xfrm>
            <a:off x="10603919" y="4399888"/>
            <a:ext cx="487943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Prim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11165906" y="4399888"/>
            <a:ext cx="73747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Kruskal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98" name="Gerader Verbinder 97"/>
          <p:cNvCxnSpPr>
            <a:stCxn id="80" idx="2"/>
            <a:endCxn id="83" idx="0"/>
          </p:cNvCxnSpPr>
          <p:nvPr/>
        </p:nvCxnSpPr>
        <p:spPr>
          <a:xfrm flipH="1">
            <a:off x="7306771" y="2804106"/>
            <a:ext cx="270333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99" name="Gerader Verbinder 98"/>
          <p:cNvCxnSpPr>
            <a:stCxn id="80" idx="2"/>
            <a:endCxn id="84" idx="0"/>
          </p:cNvCxnSpPr>
          <p:nvPr/>
        </p:nvCxnSpPr>
        <p:spPr>
          <a:xfrm>
            <a:off x="7577104" y="2804106"/>
            <a:ext cx="435415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0" name="Gerader Verbinder 99"/>
          <p:cNvCxnSpPr>
            <a:stCxn id="62" idx="2"/>
            <a:endCxn id="85" idx="0"/>
          </p:cNvCxnSpPr>
          <p:nvPr/>
        </p:nvCxnSpPr>
        <p:spPr>
          <a:xfrm flipH="1">
            <a:off x="8685856" y="2804106"/>
            <a:ext cx="126840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1" name="Gerader Verbinder 100"/>
          <p:cNvCxnSpPr>
            <a:stCxn id="62" idx="2"/>
            <a:endCxn id="89" idx="0"/>
          </p:cNvCxnSpPr>
          <p:nvPr/>
        </p:nvCxnSpPr>
        <p:spPr>
          <a:xfrm>
            <a:off x="8812696" y="2804106"/>
            <a:ext cx="387379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2" name="Gerader Verbinder 101"/>
          <p:cNvCxnSpPr>
            <a:stCxn id="61" idx="2"/>
            <a:endCxn id="92" idx="0"/>
          </p:cNvCxnSpPr>
          <p:nvPr/>
        </p:nvCxnSpPr>
        <p:spPr>
          <a:xfrm flipH="1">
            <a:off x="9752318" y="2804106"/>
            <a:ext cx="1270598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3" name="Gerader Verbinder 102"/>
          <p:cNvCxnSpPr>
            <a:stCxn id="61" idx="2"/>
            <a:endCxn id="90" idx="0"/>
          </p:cNvCxnSpPr>
          <p:nvPr/>
        </p:nvCxnSpPr>
        <p:spPr>
          <a:xfrm flipH="1">
            <a:off x="10449400" y="2804106"/>
            <a:ext cx="573516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4" name="Gerader Verbinder 103"/>
          <p:cNvCxnSpPr>
            <a:stCxn id="61" idx="2"/>
            <a:endCxn id="93" idx="0"/>
          </p:cNvCxnSpPr>
          <p:nvPr/>
        </p:nvCxnSpPr>
        <p:spPr>
          <a:xfrm>
            <a:off x="11022916" y="2804106"/>
            <a:ext cx="71194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5" name="Gerader Verbinder 104"/>
          <p:cNvCxnSpPr>
            <a:stCxn id="61" idx="2"/>
            <a:endCxn id="94" idx="0"/>
          </p:cNvCxnSpPr>
          <p:nvPr/>
        </p:nvCxnSpPr>
        <p:spPr>
          <a:xfrm>
            <a:off x="11022916" y="2804106"/>
            <a:ext cx="620032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6" name="Gerader Verbinder 105"/>
          <p:cNvCxnSpPr>
            <a:stCxn id="93" idx="2"/>
            <a:endCxn id="95" idx="0"/>
          </p:cNvCxnSpPr>
          <p:nvPr/>
        </p:nvCxnSpPr>
        <p:spPr>
          <a:xfrm flipH="1">
            <a:off x="10847891" y="3825917"/>
            <a:ext cx="246219" cy="57397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7" name="Gerader Verbinder 106"/>
          <p:cNvCxnSpPr>
            <a:stCxn id="93" idx="2"/>
            <a:endCxn id="96" idx="0"/>
          </p:cNvCxnSpPr>
          <p:nvPr/>
        </p:nvCxnSpPr>
        <p:spPr>
          <a:xfrm>
            <a:off x="11094110" y="3825917"/>
            <a:ext cx="440532" cy="57397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08" name="Bogen 107"/>
          <p:cNvSpPr/>
          <p:nvPr/>
        </p:nvSpPr>
        <p:spPr>
          <a:xfrm rot="8007724">
            <a:off x="7333576" y="2506225"/>
            <a:ext cx="543606" cy="554811"/>
          </a:xfrm>
          <a:prstGeom prst="arc">
            <a:avLst>
              <a:gd name="adj1" fmla="val 17186084"/>
              <a:gd name="adj2" fmla="val 20698670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Bogen 108"/>
          <p:cNvSpPr/>
          <p:nvPr/>
        </p:nvSpPr>
        <p:spPr>
          <a:xfrm rot="8007724">
            <a:off x="8577062" y="2491085"/>
            <a:ext cx="543606" cy="554811"/>
          </a:xfrm>
          <a:prstGeom prst="arc">
            <a:avLst>
              <a:gd name="adj1" fmla="val 17497296"/>
              <a:gd name="adj2" fmla="val 20102040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Bogen 109"/>
          <p:cNvSpPr/>
          <p:nvPr/>
        </p:nvSpPr>
        <p:spPr>
          <a:xfrm rot="8007724">
            <a:off x="10841264" y="3567721"/>
            <a:ext cx="543606" cy="554811"/>
          </a:xfrm>
          <a:prstGeom prst="arc">
            <a:avLst>
              <a:gd name="adj1" fmla="val 16823829"/>
              <a:gd name="adj2" fmla="val 20619128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9"/>
              <p:cNvSpPr>
                <a:spLocks noChangeArrowheads="1"/>
              </p:cNvSpPr>
              <p:nvPr/>
            </p:nvSpPr>
            <p:spPr bwMode="auto">
              <a:xfrm>
                <a:off x="7217063" y="4285980"/>
                <a:ext cx="3150948" cy="468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𝑀𝑆𝑇</m:t>
                      </m:r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⇒ 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𝑈𝑛𝑑𝑖𝑟𝑒𝑐𝑡𝑒𝑑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∧ 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𝑊𝑒𝑖𝑔h𝑡𝑒𝑑</m:t>
                      </m:r>
                    </m:oMath>
                  </m:oMathPara>
                </a14:m>
                <a:endParaRPr kumimoji="0" lang="de-DE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𝐶𝑦𝑐𝑙𝑒</m:t>
                    </m:r>
                    <m:r>
                      <a:rPr lang="en-US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de-DE" sz="16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𝐷𝑖𝑟𝑒𝑐𝑡𝑒𝑑</m:t>
                    </m:r>
                  </m:oMath>
                </a14:m>
                <a:r>
                  <a:rPr kumimoji="0" lang="de-DE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111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7063" y="4285980"/>
                <a:ext cx="3150948" cy="468000"/>
              </a:xfrm>
              <a:prstGeom prst="rect">
                <a:avLst/>
              </a:prstGeom>
              <a:blipFill>
                <a:blip r:embed="rId2"/>
                <a:stretch>
                  <a:fillRect l="-193" t="-1299" r="-1354" b="-207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0" y="5570512"/>
            <a:ext cx="1251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+mj-lt"/>
              </a:rPr>
              <a:t>1 </a:t>
            </a:r>
            <a:r>
              <a:rPr lang="en-US" dirty="0" smtClean="0">
                <a:latin typeface="+mj-lt"/>
              </a:rPr>
              <a:t>example from: S.</a:t>
            </a:r>
            <a:r>
              <a:rPr lang="de-DE" dirty="0" smtClean="0"/>
              <a:t>Apel</a:t>
            </a:r>
            <a:r>
              <a:rPr lang="de-DE" dirty="0"/>
              <a:t>, </a:t>
            </a:r>
            <a:r>
              <a:rPr lang="de-DE" dirty="0" smtClean="0"/>
              <a:t>D. </a:t>
            </a:r>
            <a:r>
              <a:rPr lang="de-DE" dirty="0" err="1"/>
              <a:t>Batory</a:t>
            </a:r>
            <a:r>
              <a:rPr lang="de-DE" dirty="0"/>
              <a:t>, </a:t>
            </a:r>
            <a:r>
              <a:rPr lang="de-DE" dirty="0" smtClean="0"/>
              <a:t>C. Kästner, </a:t>
            </a:r>
            <a:r>
              <a:rPr lang="de-DE" dirty="0"/>
              <a:t>&amp; </a:t>
            </a:r>
            <a:r>
              <a:rPr lang="de-DE" dirty="0" smtClean="0"/>
              <a:t>G. </a:t>
            </a:r>
            <a:r>
              <a:rPr lang="de-DE" dirty="0" err="1" smtClean="0"/>
              <a:t>Saake</a:t>
            </a:r>
            <a:r>
              <a:rPr lang="de-DE" dirty="0" smtClean="0"/>
              <a:t>. </a:t>
            </a:r>
            <a:r>
              <a:rPr lang="de-DE" dirty="0"/>
              <a:t>(2016). </a:t>
            </a:r>
            <a:r>
              <a:rPr lang="de-DE" i="1" dirty="0" smtClean="0"/>
              <a:t>Feature-</a:t>
            </a:r>
            <a:r>
              <a:rPr lang="de-DE" i="1" dirty="0" err="1" smtClean="0"/>
              <a:t>Oriented</a:t>
            </a:r>
            <a:r>
              <a:rPr lang="de-DE" i="1" dirty="0" smtClean="0"/>
              <a:t> Software </a:t>
            </a:r>
            <a:r>
              <a:rPr lang="de-DE" i="1" dirty="0" err="1" smtClean="0"/>
              <a:t>Product</a:t>
            </a:r>
            <a:r>
              <a:rPr lang="de-DE" i="1" dirty="0" smtClean="0"/>
              <a:t> Lines</a:t>
            </a:r>
            <a:r>
              <a:rPr lang="de-DE" dirty="0"/>
              <a:t>. </a:t>
            </a:r>
            <a:r>
              <a:rPr lang="de-DE" dirty="0" smtClean="0"/>
              <a:t>Springer.</a:t>
            </a:r>
            <a:endParaRPr lang="en-US" i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5947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Breitbild</PresentationFormat>
  <Paragraphs>146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MS PGothic</vt:lpstr>
      <vt:lpstr>Arial</vt:lpstr>
      <vt:lpstr>Calibri</vt:lpstr>
      <vt:lpstr>Cambria Math</vt:lpstr>
      <vt:lpstr>Comic Sans MS</vt:lpstr>
      <vt:lpstr>Consolas</vt:lpstr>
      <vt:lpstr>Symbol</vt:lpstr>
      <vt:lpstr>Wingdings</vt:lpstr>
      <vt:lpstr>DesignSE</vt:lpstr>
      <vt:lpstr>Feature Diagram Syntax Example: Car</vt:lpstr>
      <vt:lpstr>Feature Diagram Syntax Example: Phone</vt:lpstr>
      <vt:lpstr>Feature Diagram Syntax Example: GraphLibrary1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Butting</cp:lastModifiedBy>
  <cp:revision>459</cp:revision>
  <cp:lastPrinted>2019-12-09T09:05:54Z</cp:lastPrinted>
  <dcterms:created xsi:type="dcterms:W3CDTF">2019-02-06T21:20:56Z</dcterms:created>
  <dcterms:modified xsi:type="dcterms:W3CDTF">2020-03-04T09:17:17Z</dcterms:modified>
</cp:coreProperties>
</file>