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6"/>
  </p:notesMasterIdLst>
  <p:handoutMasterIdLst>
    <p:handoutMasterId r:id="rId7"/>
  </p:handoutMasterIdLst>
  <p:sldIdLst>
    <p:sldId id="293" r:id="rId2"/>
    <p:sldId id="307" r:id="rId3"/>
    <p:sldId id="308" r:id="rId4"/>
    <p:sldId id="309" r:id="rId5"/>
  </p:sldIdLst>
  <p:sldSz cx="12192000" cy="6858000"/>
  <p:notesSz cx="7102475" cy="10233025"/>
  <p:custDataLst>
    <p:tags r:id="rId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89081" autoAdjust="0"/>
  </p:normalViewPr>
  <p:slideViewPr>
    <p:cSldViewPr snapToGrid="0">
      <p:cViewPr>
        <p:scale>
          <a:sx n="100" d="100"/>
          <a:sy n="100" d="100"/>
        </p:scale>
        <p:origin x="504" y="-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316"/>
    </p:cViewPr>
  </p:sorter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 Christian Kirchhof" userId="ee804fd8-b348-4f17-843b-2dd3c3daa85b" providerId="ADAL" clId="{6C4BEC4F-E3FD-A447-A4E0-D73942548911}"/>
    <pc:docChg chg="custSel modMainMaster">
      <pc:chgData name="Jörg Christian Kirchhof" userId="ee804fd8-b348-4f17-843b-2dd3c3daa85b" providerId="ADAL" clId="{6C4BEC4F-E3FD-A447-A4E0-D73942548911}" dt="2019-04-01T12:40:37.781" v="1"/>
      <pc:docMkLst>
        <pc:docMk/>
      </pc:docMkLst>
      <pc:sldMasterChg chg="modSldLayout">
        <pc:chgData name="Jörg Christian Kirchhof" userId="ee804fd8-b348-4f17-843b-2dd3c3daa85b" providerId="ADAL" clId="{6C4BEC4F-E3FD-A447-A4E0-D73942548911}" dt="2019-04-01T12:40:37.781" v="1"/>
        <pc:sldMasterMkLst>
          <pc:docMk/>
          <pc:sldMasterMk cId="728331341" sldId="2147483903"/>
        </pc:sldMasterMkLst>
        <pc:sldLayoutChg chg="addSp delSp">
          <pc:chgData name="Jörg Christian Kirchhof" userId="ee804fd8-b348-4f17-843b-2dd3c3daa85b" providerId="ADAL" clId="{6C4BEC4F-E3FD-A447-A4E0-D73942548911}" dt="2019-04-01T12:40:37.781" v="1"/>
          <pc:sldLayoutMkLst>
            <pc:docMk/>
            <pc:sldMasterMk cId="728331341" sldId="2147483903"/>
            <pc:sldLayoutMk cId="4265886966" sldId="2147483904"/>
          </pc:sldLayoutMkLst>
          <pc:picChg chg="del">
            <ac:chgData name="Jörg Christian Kirchhof" userId="ee804fd8-b348-4f17-843b-2dd3c3daa85b" providerId="ADAL" clId="{6C4BEC4F-E3FD-A447-A4E0-D73942548911}" dt="2019-04-01T12:40:37.220" v="0" actId="478"/>
            <ac:picMkLst>
              <pc:docMk/>
              <pc:sldMasterMk cId="728331341" sldId="2147483903"/>
              <pc:sldLayoutMk cId="4265886966" sldId="2147483904"/>
              <ac:picMk id="4" creationId="{00000000-0000-0000-0000-000000000000}"/>
            </ac:picMkLst>
          </pc:picChg>
          <pc:picChg chg="add">
            <ac:chgData name="Jörg Christian Kirchhof" userId="ee804fd8-b348-4f17-843b-2dd3c3daa85b" providerId="ADAL" clId="{6C4BEC4F-E3FD-A447-A4E0-D73942548911}" dt="2019-04-01T12:40:37.781" v="1"/>
            <ac:picMkLst>
              <pc:docMk/>
              <pc:sldMasterMk cId="728331341" sldId="2147483903"/>
              <pc:sldLayoutMk cId="4265886966" sldId="2147483904"/>
              <ac:picMk id="36" creationId="{B3B93E4D-374B-FF43-9676-DA755D47565F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20.10.2020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20.10.2020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249"/>
            <a:ext cx="5682615" cy="4028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 userDrawn="1"/>
        </p:nvGrpSpPr>
        <p:grpSpPr>
          <a:xfrm>
            <a:off x="-8389" y="-8254"/>
            <a:ext cx="12204835" cy="2346530"/>
            <a:chOff x="-12835" y="1030557"/>
            <a:chExt cx="12204835" cy="2346530"/>
          </a:xfrm>
        </p:grpSpPr>
        <p:sp>
          <p:nvSpPr>
            <p:cNvPr id="38" name="Rechteck 37"/>
            <p:cNvSpPr/>
            <p:nvPr/>
          </p:nvSpPr>
          <p:spPr>
            <a:xfrm>
              <a:off x="0" y="1030557"/>
              <a:ext cx="12192000" cy="2297434"/>
            </a:xfrm>
            <a:prstGeom prst="rect">
              <a:avLst/>
            </a:prstGeom>
            <a:solidFill>
              <a:srgbClr val="00549F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-12835" y="1030557"/>
              <a:ext cx="12204835" cy="2346530"/>
              <a:chOff x="-12835" y="1032778"/>
              <a:chExt cx="12204835" cy="2362969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4123" t="5980" r="10107" b="34465"/>
              <a:stretch/>
            </p:blipFill>
            <p:spPr>
              <a:xfrm>
                <a:off x="6034471" y="1038029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41" name="Grafik 40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2186" t="24453" r="3833" b="12011"/>
              <a:stretch/>
            </p:blipFill>
            <p:spPr>
              <a:xfrm>
                <a:off x="-12835" y="1064923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42" name="Grafik 41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l="978" t="7138" r="438" b="7289"/>
              <a:stretch/>
            </p:blipFill>
            <p:spPr>
              <a:xfrm>
                <a:off x="4317730" y="1057451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43" name="Grafik 42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r="642"/>
              <a:stretch/>
            </p:blipFill>
            <p:spPr>
              <a:xfrm>
                <a:off x="8558469" y="1170394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44" name="Grafik 43"/>
              <p:cNvPicPr>
                <a:picLocks noChangeAspect="1"/>
              </p:cNvPicPr>
              <p:nvPr/>
            </p:nvPicPr>
            <p:blipFill rotWithShape="1">
              <a:blip r:embed="rId7">
                <a:lum bright="70000" contrast="-70000"/>
              </a:blip>
              <a:srcRect l="12615" t="8698" r="-1842" b="932"/>
              <a:stretch/>
            </p:blipFill>
            <p:spPr>
              <a:xfrm>
                <a:off x="331428" y="1059845"/>
                <a:ext cx="4655314" cy="2316480"/>
              </a:xfrm>
              <a:prstGeom prst="rect">
                <a:avLst/>
              </a:prstGeom>
            </p:spPr>
          </p:pic>
          <p:sp>
            <p:nvSpPr>
              <p:cNvPr id="45" name="Rechteck 44"/>
              <p:cNvSpPr/>
              <p:nvPr/>
            </p:nvSpPr>
            <p:spPr>
              <a:xfrm>
                <a:off x="-12835" y="1032778"/>
                <a:ext cx="12204835" cy="2318237"/>
              </a:xfrm>
              <a:prstGeom prst="rect">
                <a:avLst/>
              </a:prstGeom>
              <a:gradFill flip="none" rotWithShape="1">
                <a:gsLst>
                  <a:gs pos="49000">
                    <a:srgbClr val="8EBAE5">
                      <a:lumMod val="75000"/>
                      <a:alpha val="36000"/>
                    </a:srgbClr>
                  </a:gs>
                  <a:gs pos="100000">
                    <a:srgbClr val="00549F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11432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2"/>
          <p:cNvSpPr txBox="1"/>
          <p:nvPr userDrawn="1"/>
        </p:nvSpPr>
        <p:spPr>
          <a:xfrm>
            <a:off x="779929" y="2399316"/>
            <a:ext cx="1119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lang="en-US" sz="1800" dirty="0" err="1">
                <a:solidFill>
                  <a:schemeClr val="accent6"/>
                </a:solidFill>
              </a:rPr>
              <a:t>use</a:t>
            </a:r>
            <a:r>
              <a:rPr lang="en-US" sz="1800" dirty="0">
                <a:solidFill>
                  <a:schemeClr val="accent6"/>
                </a:solidFill>
              </a:rPr>
              <a:t> head instead</a:t>
            </a:r>
          </a:p>
        </p:txBody>
      </p: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779929" y="2430576"/>
            <a:ext cx="11195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71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use the flipped one instead (and manually copy the content(!) of the flipped pages)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6000" y="1234689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5175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572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E5AFDFE-2E2D-41C0-83AF-9142D9DC30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0925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12" imgW="592" imgH="591" progId="TCLayout.ActiveDocument.1">
                  <p:embed/>
                </p:oleObj>
              </mc:Choice>
              <mc:Fallback>
                <p:oleObj name="think-cell Folie" r:id="rId12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Software Engineering</a:t>
            </a:r>
            <a:r>
              <a:rPr lang="de-DE" altLang="de-DE" sz="900" baseline="0" dirty="0">
                <a:solidFill>
                  <a:schemeClr val="tx2"/>
                </a:solidFill>
              </a:rPr>
              <a:t>  |  RWTH Aachen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5" r:id="rId3"/>
    <p:sldLayoutId id="2147483907" r:id="rId4"/>
    <p:sldLayoutId id="2147483911" r:id="rId5"/>
    <p:sldLayoutId id="2147483908" r:id="rId6"/>
    <p:sldLayoutId id="2147483909" r:id="rId7"/>
    <p:sldLayoutId id="2147483910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ACD847-9451-4321-A8B3-EB5E031B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Flags und Abkürzungen für Diagrammtypen</a:t>
            </a:r>
          </a:p>
        </p:txBody>
      </p:sp>
      <p:sp>
        <p:nvSpPr>
          <p:cNvPr id="48" name="AutoShape 40">
            <a:extLst>
              <a:ext uri="{FF2B5EF4-FFF2-40B4-BE49-F238E27FC236}">
                <a16:creationId xmlns:a16="http://schemas.microsoft.com/office/drawing/2014/main" id="{2FE784A9-7A8D-4010-B416-69A03F21FA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180712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CD</a:t>
            </a:r>
          </a:p>
        </p:txBody>
      </p:sp>
      <p:sp>
        <p:nvSpPr>
          <p:cNvPr id="49" name="AutoShape 40">
            <a:extLst>
              <a:ext uri="{FF2B5EF4-FFF2-40B4-BE49-F238E27FC236}">
                <a16:creationId xmlns:a16="http://schemas.microsoft.com/office/drawing/2014/main" id="{071347EB-A551-4F1D-A738-C6AB3D8E729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8" y="2901421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MG</a:t>
            </a:r>
          </a:p>
        </p:txBody>
      </p:sp>
      <p:sp>
        <p:nvSpPr>
          <p:cNvPr id="50" name="AutoShape 40">
            <a:extLst>
              <a:ext uri="{FF2B5EF4-FFF2-40B4-BE49-F238E27FC236}">
                <a16:creationId xmlns:a16="http://schemas.microsoft.com/office/drawing/2014/main" id="{1C52C5E7-B2DB-43B0-9388-850ADEDDEE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8" y="217657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C9F35DB-D65C-4FA3-A018-3C91B045205B}"/>
              </a:ext>
            </a:extLst>
          </p:cNvPr>
          <p:cNvSpPr/>
          <p:nvPr/>
        </p:nvSpPr>
        <p:spPr>
          <a:xfrm>
            <a:off x="1350254" y="177188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BC7BB31-F27F-4D26-ACC4-9F87D6BC8012}"/>
              </a:ext>
            </a:extLst>
          </p:cNvPr>
          <p:cNvSpPr/>
          <p:nvPr/>
        </p:nvSpPr>
        <p:spPr>
          <a:xfrm>
            <a:off x="1342526" y="328411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C++ Code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6DC3-984F-427D-8528-C6AAB3F992C1}"/>
              </a:ext>
            </a:extLst>
          </p:cNvPr>
          <p:cNvSpPr/>
          <p:nvPr/>
        </p:nvSpPr>
        <p:spPr>
          <a:xfrm>
            <a:off x="5549883" y="286136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Java Code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D1398FE-0C6E-4847-9AF0-DC645722FA4C}"/>
              </a:ext>
            </a:extLst>
          </p:cNvPr>
          <p:cNvSpPr/>
          <p:nvPr/>
        </p:nvSpPr>
        <p:spPr>
          <a:xfrm>
            <a:off x="1359672" y="138923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Activity diagram </a:t>
            </a:r>
            <a:endParaRPr lang="de-DE" dirty="0"/>
          </a:p>
        </p:txBody>
      </p:sp>
      <p:sp>
        <p:nvSpPr>
          <p:cNvPr id="55" name="AutoShape 40">
            <a:extLst>
              <a:ext uri="{FF2B5EF4-FFF2-40B4-BE49-F238E27FC236}">
                <a16:creationId xmlns:a16="http://schemas.microsoft.com/office/drawing/2014/main" id="{7F7DE455-5DF0-4D7F-A762-1668551422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081" y="1443535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AD</a:t>
            </a:r>
          </a:p>
        </p:txBody>
      </p:sp>
      <p:sp>
        <p:nvSpPr>
          <p:cNvPr id="56" name="AutoShape 40">
            <a:extLst>
              <a:ext uri="{FF2B5EF4-FFF2-40B4-BE49-F238E27FC236}">
                <a16:creationId xmlns:a16="http://schemas.microsoft.com/office/drawing/2014/main" id="{4B4A0823-4B65-4EF3-8B0A-2B328AB6DE0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7" y="1441294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C7FC44-D07F-4A55-A575-D762EC6AEF52}"/>
              </a:ext>
            </a:extLst>
          </p:cNvPr>
          <p:cNvSpPr/>
          <p:nvPr/>
        </p:nvSpPr>
        <p:spPr>
          <a:xfrm>
            <a:off x="5549461" y="140858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58" name="AutoShape 40">
            <a:extLst>
              <a:ext uri="{FF2B5EF4-FFF2-40B4-BE49-F238E27FC236}">
                <a16:creationId xmlns:a16="http://schemas.microsoft.com/office/drawing/2014/main" id="{EF594C4C-3A4A-4120-BA1D-81F8C01793C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906" y="108431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AG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DBFB35F-AFE3-4896-B5BB-1F145330379E}"/>
              </a:ext>
            </a:extLst>
          </p:cNvPr>
          <p:cNvSpPr/>
          <p:nvPr/>
        </p:nvSpPr>
        <p:spPr>
          <a:xfrm>
            <a:off x="1360982" y="10516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Attribute </a:t>
            </a:r>
            <a:r>
              <a:rPr lang="de-DE" dirty="0" err="1"/>
              <a:t>grammar</a:t>
            </a:r>
            <a:endParaRPr lang="de-DE" dirty="0"/>
          </a:p>
        </p:txBody>
      </p:sp>
      <p:sp>
        <p:nvSpPr>
          <p:cNvPr id="60" name="AutoShape 40">
            <a:extLst>
              <a:ext uri="{FF2B5EF4-FFF2-40B4-BE49-F238E27FC236}">
                <a16:creationId xmlns:a16="http://schemas.microsoft.com/office/drawing/2014/main" id="{A828267B-9F32-4B05-9C8A-4437B67A17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2164820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CSD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2E26CB-CC0B-43BF-B9F1-BE155BA9F095}"/>
              </a:ext>
            </a:extLst>
          </p:cNvPr>
          <p:cNvSpPr/>
          <p:nvPr/>
        </p:nvSpPr>
        <p:spPr>
          <a:xfrm>
            <a:off x="1352053" y="2138464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62" name="AutoShape 40">
            <a:extLst>
              <a:ext uri="{FF2B5EF4-FFF2-40B4-BE49-F238E27FC236}">
                <a16:creationId xmlns:a16="http://schemas.microsoft.com/office/drawing/2014/main" id="{E5B7A567-C252-4D43-AC3E-B22E5F819D7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2533120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ED035D-7620-4643-B027-B305486D647A}"/>
              </a:ext>
            </a:extLst>
          </p:cNvPr>
          <p:cNvSpPr/>
          <p:nvPr/>
        </p:nvSpPr>
        <p:spPr>
          <a:xfrm>
            <a:off x="1342527" y="250041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MontiArc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64" name="AutoShape 40">
            <a:extLst>
              <a:ext uri="{FF2B5EF4-FFF2-40B4-BE49-F238E27FC236}">
                <a16:creationId xmlns:a16="http://schemas.microsoft.com/office/drawing/2014/main" id="{08F9A63E-51D6-4C47-BCB4-21884ABC4E5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8" y="253837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TC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2CE1CB-DE88-4EB2-8A3D-081F0B6BE619}"/>
              </a:ext>
            </a:extLst>
          </p:cNvPr>
          <p:cNvSpPr/>
          <p:nvPr/>
        </p:nvSpPr>
        <p:spPr>
          <a:xfrm>
            <a:off x="5549462" y="3284117"/>
            <a:ext cx="226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MontiArc</a:t>
            </a:r>
            <a:r>
              <a:rPr lang="de-DE" dirty="0"/>
              <a:t> </a:t>
            </a:r>
            <a:r>
              <a:rPr lang="de-DE" dirty="0" err="1"/>
              <a:t>Automaton</a:t>
            </a:r>
            <a:endParaRPr lang="de-DE" dirty="0"/>
          </a:p>
        </p:txBody>
      </p:sp>
      <p:sp>
        <p:nvSpPr>
          <p:cNvPr id="66" name="AutoShape 40">
            <a:extLst>
              <a:ext uri="{FF2B5EF4-FFF2-40B4-BE49-F238E27FC236}">
                <a16:creationId xmlns:a16="http://schemas.microsoft.com/office/drawing/2014/main" id="{57B29284-CA4F-43A4-8503-3D8CDA7EEA2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8" y="1811117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SC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B155387-9132-45D1-914A-12C803E67A24}"/>
              </a:ext>
            </a:extLst>
          </p:cNvPr>
          <p:cNvSpPr/>
          <p:nvPr/>
        </p:nvSpPr>
        <p:spPr>
          <a:xfrm>
            <a:off x="5539936" y="1778411"/>
            <a:ext cx="1843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UML </a:t>
            </a:r>
            <a:r>
              <a:rPr lang="de-DE" dirty="0" err="1"/>
              <a:t>Statechart</a:t>
            </a:r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FC11471-69D6-472B-BB7C-A1AFB11A0CAF}"/>
              </a:ext>
            </a:extLst>
          </p:cNvPr>
          <p:cNvSpPr/>
          <p:nvPr/>
        </p:nvSpPr>
        <p:spPr>
          <a:xfrm>
            <a:off x="5538787" y="106815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Facility</a:t>
            </a:r>
            <a:endParaRPr lang="de-DE" dirty="0"/>
          </a:p>
        </p:txBody>
      </p:sp>
      <p:sp>
        <p:nvSpPr>
          <p:cNvPr id="69" name="AutoShape 40">
            <a:extLst>
              <a:ext uri="{FF2B5EF4-FFF2-40B4-BE49-F238E27FC236}">
                <a16:creationId xmlns:a16="http://schemas.microsoft.com/office/drawing/2014/main" id="{87DF9699-1B82-4991-9009-851D46080FA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37099" y="108307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MOF</a:t>
            </a:r>
          </a:p>
        </p:txBody>
      </p:sp>
      <p:sp>
        <p:nvSpPr>
          <p:cNvPr id="70" name="AutoShape 40">
            <a:extLst>
              <a:ext uri="{FF2B5EF4-FFF2-40B4-BE49-F238E27FC236}">
                <a16:creationId xmlns:a16="http://schemas.microsoft.com/office/drawing/2014/main" id="{0C94752D-4907-4824-AEC9-F2707031B3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7" y="329340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MAA</a:t>
            </a:r>
          </a:p>
        </p:txBody>
      </p:sp>
      <p:sp>
        <p:nvSpPr>
          <p:cNvPr id="71" name="AutoShape 40">
            <a:extLst>
              <a:ext uri="{FF2B5EF4-FFF2-40B4-BE49-F238E27FC236}">
                <a16:creationId xmlns:a16="http://schemas.microsoft.com/office/drawing/2014/main" id="{74EF6142-74A7-42C8-B717-53DD5D80B6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37099" y="2901421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Java</a:t>
            </a:r>
          </a:p>
        </p:txBody>
      </p:sp>
      <p:sp>
        <p:nvSpPr>
          <p:cNvPr id="72" name="AutoShape 40">
            <a:extLst>
              <a:ext uri="{FF2B5EF4-FFF2-40B4-BE49-F238E27FC236}">
                <a16:creationId xmlns:a16="http://schemas.microsoft.com/office/drawing/2014/main" id="{FF52F064-6946-48D2-A3F3-2CC1638EEA7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329340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C++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D951E7D-8439-4C71-AB13-C2D809B3ED79}"/>
              </a:ext>
            </a:extLst>
          </p:cNvPr>
          <p:cNvSpPr/>
          <p:nvPr/>
        </p:nvSpPr>
        <p:spPr>
          <a:xfrm>
            <a:off x="1342526" y="2856015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MontiCore</a:t>
            </a:r>
            <a:r>
              <a:rPr lang="de-DE" dirty="0"/>
              <a:t> </a:t>
            </a:r>
            <a:r>
              <a:rPr lang="de-DE" dirty="0" err="1"/>
              <a:t>grammar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C1D00A7E-F446-4AF7-BDE6-E01BC997CA95}"/>
              </a:ext>
            </a:extLst>
          </p:cNvPr>
          <p:cNvSpPr/>
          <p:nvPr/>
        </p:nvSpPr>
        <p:spPr>
          <a:xfrm>
            <a:off x="5549883" y="2143873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1DA2B0D-F878-4FC5-A392-B63B3C72190B}"/>
              </a:ext>
            </a:extLst>
          </p:cNvPr>
          <p:cNvSpPr/>
          <p:nvPr/>
        </p:nvSpPr>
        <p:spPr>
          <a:xfrm>
            <a:off x="5549462" y="2499323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76" name="AutoShape 40">
            <a:extLst>
              <a:ext uri="{FF2B5EF4-FFF2-40B4-BE49-F238E27FC236}">
                <a16:creationId xmlns:a16="http://schemas.microsoft.com/office/drawing/2014/main" id="{4F7CE763-5A47-4C45-8199-7B4460C688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308" y="4219284"/>
            <a:ext cx="104164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 err="1"/>
              <a:t>Statechart</a:t>
            </a:r>
            <a:endParaRPr lang="en-US" altLang="de-DE" sz="1600" dirty="0"/>
          </a:p>
        </p:txBody>
      </p:sp>
      <p:sp>
        <p:nvSpPr>
          <p:cNvPr id="77" name="AutoShape 40">
            <a:extLst>
              <a:ext uri="{FF2B5EF4-FFF2-40B4-BE49-F238E27FC236}">
                <a16:creationId xmlns:a16="http://schemas.microsoft.com/office/drawing/2014/main" id="{0709D0CD-B9E2-4812-84AC-1682C4FA295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906" y="4596092"/>
            <a:ext cx="104164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Automaton</a:t>
            </a:r>
          </a:p>
        </p:txBody>
      </p:sp>
      <p:sp>
        <p:nvSpPr>
          <p:cNvPr id="78" name="AutoShape 40">
            <a:extLst>
              <a:ext uri="{FF2B5EF4-FFF2-40B4-BE49-F238E27FC236}">
                <a16:creationId xmlns:a16="http://schemas.microsoft.com/office/drawing/2014/main" id="{737B67E2-9369-40D3-819E-9DA30F7EA35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4116550"/>
            <a:ext cx="2000264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Component Diagram</a:t>
            </a:r>
          </a:p>
        </p:txBody>
      </p:sp>
      <p:sp>
        <p:nvSpPr>
          <p:cNvPr id="79" name="AutoShape 40">
            <a:extLst>
              <a:ext uri="{FF2B5EF4-FFF2-40B4-BE49-F238E27FC236}">
                <a16:creationId xmlns:a16="http://schemas.microsoft.com/office/drawing/2014/main" id="{37127E90-51AF-49FD-B476-A23D5ECE8B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3791640"/>
            <a:ext cx="2000264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Deployment Diagram</a:t>
            </a:r>
          </a:p>
        </p:txBody>
      </p:sp>
      <p:sp>
        <p:nvSpPr>
          <p:cNvPr id="80" name="AutoShape 40">
            <a:extLst>
              <a:ext uri="{FF2B5EF4-FFF2-40B4-BE49-F238E27FC236}">
                <a16:creationId xmlns:a16="http://schemas.microsoft.com/office/drawing/2014/main" id="{60D5D36B-C6F6-4EF6-9ABD-53690F19AD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4441460"/>
            <a:ext cx="139541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Commandline</a:t>
            </a:r>
          </a:p>
        </p:txBody>
      </p:sp>
      <p:sp>
        <p:nvSpPr>
          <p:cNvPr id="81" name="AutoShape 24">
            <a:extLst>
              <a:ext uri="{FF2B5EF4-FFF2-40B4-BE49-F238E27FC236}">
                <a16:creationId xmlns:a16="http://schemas.microsoft.com/office/drawing/2014/main" id="{953261B6-8537-49C4-A541-DF92A25E71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4766370"/>
            <a:ext cx="1000132" cy="285752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 anchorCtr="1"/>
          <a:lstStyle/>
          <a:p>
            <a:pPr marL="0" marR="0" lvl="0" indent="0" algn="ctr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</a:t>
            </a:r>
          </a:p>
        </p:txBody>
      </p:sp>
      <p:sp>
        <p:nvSpPr>
          <p:cNvPr id="82" name="AutoShape 24">
            <a:extLst>
              <a:ext uri="{FF2B5EF4-FFF2-40B4-BE49-F238E27FC236}">
                <a16:creationId xmlns:a16="http://schemas.microsoft.com/office/drawing/2014/main" id="{8C66DAD0-81E0-42F3-B330-5AA5C0A2E1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5378096"/>
            <a:ext cx="774233" cy="285752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 anchorCtr="1"/>
          <a:lstStyle/>
          <a:p>
            <a:pPr marL="0" marR="0" lvl="0" indent="0" algn="ctr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Result</a:t>
            </a:r>
          </a:p>
        </p:txBody>
      </p:sp>
      <p:sp>
        <p:nvSpPr>
          <p:cNvPr id="83" name="AutoShape 24">
            <a:extLst>
              <a:ext uri="{FF2B5EF4-FFF2-40B4-BE49-F238E27FC236}">
                <a16:creationId xmlns:a16="http://schemas.microsoft.com/office/drawing/2014/main" id="{4B127E39-398D-4993-954C-FDE9E6E963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5072232"/>
            <a:ext cx="1000132" cy="285752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 anchorCtr="1"/>
          <a:lstStyle/>
          <a:p>
            <a:pPr marL="0" marR="0" lvl="0" indent="0" algn="ctr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Grammar</a:t>
            </a:r>
          </a:p>
        </p:txBody>
      </p:sp>
      <p:sp>
        <p:nvSpPr>
          <p:cNvPr id="84" name="AutoShape 40">
            <a:extLst>
              <a:ext uri="{FF2B5EF4-FFF2-40B4-BE49-F238E27FC236}">
                <a16:creationId xmlns:a16="http://schemas.microsoft.com/office/drawing/2014/main" id="{1AF71840-E50D-40BB-BB5E-91DD6F96D1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4985740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Wiki</a:t>
            </a:r>
          </a:p>
        </p:txBody>
      </p:sp>
      <p:sp>
        <p:nvSpPr>
          <p:cNvPr id="85" name="AutoShape 40">
            <a:extLst>
              <a:ext uri="{FF2B5EF4-FFF2-40B4-BE49-F238E27FC236}">
                <a16:creationId xmlns:a16="http://schemas.microsoft.com/office/drawing/2014/main" id="{E3D43F1A-7AE0-4124-82A7-6B8A95DDF5E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381679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/>
              <a:t>Graph</a:t>
            </a:r>
            <a:endParaRPr lang="en-US" altLang="de-DE" sz="1600" dirty="0"/>
          </a:p>
        </p:txBody>
      </p:sp>
      <p:sp>
        <p:nvSpPr>
          <p:cNvPr id="86" name="AutoShape 40">
            <a:extLst>
              <a:ext uri="{FF2B5EF4-FFF2-40B4-BE49-F238E27FC236}">
                <a16:creationId xmlns:a16="http://schemas.microsoft.com/office/drawing/2014/main" id="{49487914-7FFD-4667-AEB9-08884C8542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3830218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TC</a:t>
            </a:r>
          </a:p>
        </p:txBody>
      </p:sp>
      <p:sp>
        <p:nvSpPr>
          <p:cNvPr id="87" name="AutoShape 40">
            <a:extLst>
              <a:ext uri="{FF2B5EF4-FFF2-40B4-BE49-F238E27FC236}">
                <a16:creationId xmlns:a16="http://schemas.microsoft.com/office/drawing/2014/main" id="{2316D921-FAC6-42D4-9EA7-73E2545BE7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4219868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 err="1"/>
              <a:t>LaTeX</a:t>
            </a:r>
            <a:endParaRPr lang="en-US" altLang="de-DE" sz="1600" dirty="0"/>
          </a:p>
        </p:txBody>
      </p:sp>
      <p:sp>
        <p:nvSpPr>
          <p:cNvPr id="88" name="AutoShape 40">
            <a:extLst>
              <a:ext uri="{FF2B5EF4-FFF2-40B4-BE49-F238E27FC236}">
                <a16:creationId xmlns:a16="http://schemas.microsoft.com/office/drawing/2014/main" id="{0D454A8E-1266-4CFE-AC6F-028EFDBD7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420644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html</a:t>
            </a:r>
          </a:p>
        </p:txBody>
      </p:sp>
      <p:sp>
        <p:nvSpPr>
          <p:cNvPr id="89" name="AutoShape 40">
            <a:extLst>
              <a:ext uri="{FF2B5EF4-FFF2-40B4-BE49-F238E27FC236}">
                <a16:creationId xmlns:a16="http://schemas.microsoft.com/office/drawing/2014/main" id="{103EB3EF-2927-411F-9FBF-D08E74982A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459609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text</a:t>
            </a:r>
          </a:p>
        </p:txBody>
      </p:sp>
      <p:sp>
        <p:nvSpPr>
          <p:cNvPr id="90" name="AutoShape 22">
            <a:extLst>
              <a:ext uri="{FF2B5EF4-FFF2-40B4-BE49-F238E27FC236}">
                <a16:creationId xmlns:a16="http://schemas.microsoft.com/office/drawing/2014/main" id="{6673AE5E-2CBB-4B99-87C7-692AB2A401F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4985740"/>
            <a:ext cx="822325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altLang="de-DE" sz="1600"/>
              <a:t>OD Data</a:t>
            </a:r>
          </a:p>
        </p:txBody>
      </p:sp>
      <p:sp>
        <p:nvSpPr>
          <p:cNvPr id="91" name="AutoShape 23">
            <a:extLst>
              <a:ext uri="{FF2B5EF4-FFF2-40B4-BE49-F238E27FC236}">
                <a16:creationId xmlns:a16="http://schemas.microsoft.com/office/drawing/2014/main" id="{CE4E6F89-4D13-4C78-B157-69B456E4C9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4600854"/>
            <a:ext cx="1035050" cy="300038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altLang="de-DE" sz="1600"/>
              <a:t>OD Result</a:t>
            </a:r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11064544" y="913066"/>
            <a:ext cx="1081087" cy="360362"/>
          </a:xfrm>
          <a:prstGeom prst="plus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/>
              <a:t>Rep.</a:t>
            </a:r>
          </a:p>
        </p:txBody>
      </p:sp>
      <p:sp>
        <p:nvSpPr>
          <p:cNvPr id="92" name="AutoShape 20"/>
          <p:cNvSpPr>
            <a:spLocks noChangeArrowheads="1"/>
          </p:cNvSpPr>
          <p:nvPr/>
        </p:nvSpPr>
        <p:spPr bwMode="auto">
          <a:xfrm>
            <a:off x="11064544" y="40342"/>
            <a:ext cx="1081087" cy="360362"/>
          </a:xfrm>
          <a:prstGeom prst="plus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/>
              <a:t>Appendix</a:t>
            </a:r>
          </a:p>
        </p:txBody>
      </p:sp>
      <p:sp>
        <p:nvSpPr>
          <p:cNvPr id="93" name="AutoShape 40">
            <a:extLst>
              <a:ext uri="{FF2B5EF4-FFF2-40B4-BE49-F238E27FC236}">
                <a16:creationId xmlns:a16="http://schemas.microsoft.com/office/drawing/2014/main" id="{4F7CE763-5A47-4C45-8199-7B4460C688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308" y="4978745"/>
            <a:ext cx="104164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1461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B2931D7-72C8-4F06-90D5-3316E915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Objektdiagramm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83D623-3273-4C8C-AC9B-5C5D801A59B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Im Prinzip wie bei Klassendiagramm, Unterschiede sind:</a:t>
            </a:r>
          </a:p>
          <a:p>
            <a:pPr lvl="1"/>
            <a:r>
              <a:rPr lang="de-DE" dirty="0"/>
              <a:t>i.A. werden Methoden weggelassen</a:t>
            </a:r>
          </a:p>
          <a:p>
            <a:pPr lvl="1"/>
            <a:r>
              <a:rPr lang="de-DE" dirty="0"/>
              <a:t>Attribute enthalten Werte</a:t>
            </a:r>
          </a:p>
          <a:p>
            <a:pPr lvl="1"/>
            <a:r>
              <a:rPr lang="de-DE" dirty="0"/>
              <a:t>Objekte sind benannt </a:t>
            </a:r>
            <a:r>
              <a:rPr lang="de-DE" u="sng" dirty="0" err="1"/>
              <a:t>tony</a:t>
            </a:r>
            <a:r>
              <a:rPr lang="de-DE" dirty="0"/>
              <a:t>, </a:t>
            </a:r>
            <a:r>
              <a:rPr lang="de-DE" u="sng" dirty="0" err="1"/>
              <a:t>tony</a:t>
            </a:r>
            <a:r>
              <a:rPr lang="de-DE" u="sng" dirty="0"/>
              <a:t>::Person</a:t>
            </a:r>
            <a:r>
              <a:rPr lang="de-DE" dirty="0"/>
              <a:t>, oder anonym </a:t>
            </a:r>
            <a:r>
              <a:rPr lang="de-DE" u="sng" dirty="0"/>
              <a:t>::Person</a:t>
            </a:r>
          </a:p>
          <a:p>
            <a:pPr lvl="2"/>
            <a:r>
              <a:rPr lang="de-DE" dirty="0"/>
              <a:t>„::“ oder „:“ sind beides erlaubt (aber nicht mixen)</a:t>
            </a:r>
          </a:p>
          <a:p>
            <a:endParaRPr lang="de-DE" dirty="0"/>
          </a:p>
          <a:p>
            <a:r>
              <a:rPr lang="de-DE" dirty="0"/>
              <a:t>Layout von Komposition und Aggregation wie beim Klassendiagramm. </a:t>
            </a:r>
          </a:p>
          <a:p>
            <a:pPr lvl="1"/>
            <a:r>
              <a:rPr lang="de-DE" dirty="0"/>
              <a:t>Vererbung gibt es allerdings nicht</a:t>
            </a:r>
          </a:p>
        </p:txBody>
      </p:sp>
      <p:grpSp>
        <p:nvGrpSpPr>
          <p:cNvPr id="23" name="Group 127">
            <a:extLst>
              <a:ext uri="{FF2B5EF4-FFF2-40B4-BE49-F238E27FC236}">
                <a16:creationId xmlns:a16="http://schemas.microsoft.com/office/drawing/2014/main" id="{5E881281-6F44-4F95-8A56-D1429072D5CF}"/>
              </a:ext>
            </a:extLst>
          </p:cNvPr>
          <p:cNvGrpSpPr>
            <a:grpSpLocks/>
          </p:cNvGrpSpPr>
          <p:nvPr/>
        </p:nvGrpSpPr>
        <p:grpSpPr bwMode="auto">
          <a:xfrm>
            <a:off x="7099251" y="1141169"/>
            <a:ext cx="2438400" cy="1295400"/>
            <a:chOff x="480" y="2208"/>
            <a:chExt cx="1536" cy="816"/>
          </a:xfrm>
        </p:grpSpPr>
        <p:sp>
          <p:nvSpPr>
            <p:cNvPr id="24" name="Rectangle 128">
              <a:extLst>
                <a:ext uri="{FF2B5EF4-FFF2-40B4-BE49-F238E27FC236}">
                  <a16:creationId xmlns:a16="http://schemas.microsoft.com/office/drawing/2014/main" id="{D3209C85-D03C-44A3-B60F-53E205B9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153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29">
              <a:extLst>
                <a:ext uri="{FF2B5EF4-FFF2-40B4-BE49-F238E27FC236}">
                  <a16:creationId xmlns:a16="http://schemas.microsoft.com/office/drawing/2014/main" id="{B9E4D288-D060-4F46-BADD-7CDF304DB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246"/>
              <a:ext cx="9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altLang="de-DE" sz="1600" u="sng" dirty="0"/>
                <a:t>t</a:t>
              </a:r>
              <a:r>
                <a:rPr lang="en-US" altLang="de-DE" sz="1600" u="sng" dirty="0" err="1"/>
                <a:t>ony:Customer</a:t>
              </a:r>
              <a:endParaRPr lang="en-US" altLang="de-DE" sz="1600" u="sng" dirty="0"/>
            </a:p>
          </p:txBody>
        </p:sp>
        <p:sp>
          <p:nvSpPr>
            <p:cNvPr id="26" name="Rectangle 130">
              <a:extLst>
                <a:ext uri="{FF2B5EF4-FFF2-40B4-BE49-F238E27FC236}">
                  <a16:creationId xmlns:a16="http://schemas.microsoft.com/office/drawing/2014/main" id="{E5DFBD52-DAD5-427B-9F8E-541FF556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15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31">
              <a:extLst>
                <a:ext uri="{FF2B5EF4-FFF2-40B4-BE49-F238E27FC236}">
                  <a16:creationId xmlns:a16="http://schemas.microsoft.com/office/drawing/2014/main" id="{618406F5-ADEF-4A65-BEE8-B2769A932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144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/>
                <a:t>name</a:t>
              </a:r>
              <a:r>
                <a:rPr lang="de-DE" sz="1600" dirty="0"/>
                <a:t> = „Tony Smith“ </a:t>
              </a:r>
            </a:p>
            <a:p>
              <a:r>
                <a:rPr lang="de-DE" sz="1600" dirty="0" err="1"/>
                <a:t>birthday</a:t>
              </a:r>
              <a:r>
                <a:rPr lang="de-DE" sz="1600" dirty="0"/>
                <a:t> = „02/29/1964“</a:t>
              </a:r>
            </a:p>
            <a:p>
              <a:r>
                <a:rPr lang="de-DE" sz="1600" dirty="0" err="1"/>
                <a:t>age</a:t>
              </a:r>
              <a:r>
                <a:rPr lang="de-DE" sz="1600" dirty="0"/>
                <a:t> = 39</a:t>
              </a:r>
            </a:p>
          </p:txBody>
        </p:sp>
      </p:grpSp>
      <p:grpSp>
        <p:nvGrpSpPr>
          <p:cNvPr id="28" name="Group 132">
            <a:extLst>
              <a:ext uri="{FF2B5EF4-FFF2-40B4-BE49-F238E27FC236}">
                <a16:creationId xmlns:a16="http://schemas.microsoft.com/office/drawing/2014/main" id="{F7B21894-F470-4EAA-9A71-2F56FED79727}"/>
              </a:ext>
            </a:extLst>
          </p:cNvPr>
          <p:cNvGrpSpPr>
            <a:grpSpLocks/>
          </p:cNvGrpSpPr>
          <p:nvPr/>
        </p:nvGrpSpPr>
        <p:grpSpPr bwMode="auto">
          <a:xfrm>
            <a:off x="9429600" y="2635688"/>
            <a:ext cx="2438400" cy="1295400"/>
            <a:chOff x="480" y="2208"/>
            <a:chExt cx="1536" cy="816"/>
          </a:xfrm>
        </p:grpSpPr>
        <p:sp>
          <p:nvSpPr>
            <p:cNvPr id="29" name="Rectangle 133">
              <a:extLst>
                <a:ext uri="{FF2B5EF4-FFF2-40B4-BE49-F238E27FC236}">
                  <a16:creationId xmlns:a16="http://schemas.microsoft.com/office/drawing/2014/main" id="{6F6F628D-0213-47CA-88A8-3746ABD87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153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34">
              <a:extLst>
                <a:ext uri="{FF2B5EF4-FFF2-40B4-BE49-F238E27FC236}">
                  <a16:creationId xmlns:a16="http://schemas.microsoft.com/office/drawing/2014/main" id="{7E054BFA-ADA6-4C15-A7D7-B0A18AD1F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46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:Customer</a:t>
              </a:r>
            </a:p>
          </p:txBody>
        </p:sp>
        <p:sp>
          <p:nvSpPr>
            <p:cNvPr id="31" name="Rectangle 135">
              <a:extLst>
                <a:ext uri="{FF2B5EF4-FFF2-40B4-BE49-F238E27FC236}">
                  <a16:creationId xmlns:a16="http://schemas.microsoft.com/office/drawing/2014/main" id="{06643624-664F-4A27-8217-76AE79CA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15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36">
              <a:extLst>
                <a:ext uri="{FF2B5EF4-FFF2-40B4-BE49-F238E27FC236}">
                  <a16:creationId xmlns:a16="http://schemas.microsoft.com/office/drawing/2014/main" id="{E6300838-7553-4AC8-AF56-7B5DD8965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123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/>
                <a:t>name = „Kim Wills“ </a:t>
              </a:r>
            </a:p>
            <a:p>
              <a:r>
                <a:rPr lang="de-DE" sz="1600"/>
                <a:t>birthday</a:t>
              </a:r>
            </a:p>
            <a:p>
              <a:r>
                <a:rPr lang="de-DE" sz="1600"/>
                <a:t>age = 28</a:t>
              </a:r>
            </a:p>
          </p:txBody>
        </p:sp>
      </p:grpSp>
      <p:grpSp>
        <p:nvGrpSpPr>
          <p:cNvPr id="33" name="Group 140">
            <a:extLst>
              <a:ext uri="{FF2B5EF4-FFF2-40B4-BE49-F238E27FC236}">
                <a16:creationId xmlns:a16="http://schemas.microsoft.com/office/drawing/2014/main" id="{50BB06B9-9FA4-4899-962D-AAC1E3DE27F8}"/>
              </a:ext>
            </a:extLst>
          </p:cNvPr>
          <p:cNvGrpSpPr>
            <a:grpSpLocks/>
          </p:cNvGrpSpPr>
          <p:nvPr/>
        </p:nvGrpSpPr>
        <p:grpSpPr bwMode="auto">
          <a:xfrm>
            <a:off x="7407095" y="3898900"/>
            <a:ext cx="1219200" cy="412750"/>
            <a:chOff x="3504" y="2592"/>
            <a:chExt cx="768" cy="260"/>
          </a:xfrm>
        </p:grpSpPr>
        <p:sp>
          <p:nvSpPr>
            <p:cNvPr id="34" name="Text Box 141">
              <a:extLst>
                <a:ext uri="{FF2B5EF4-FFF2-40B4-BE49-F238E27FC236}">
                  <a16:creationId xmlns:a16="http://schemas.microsoft.com/office/drawing/2014/main" id="{21D1D52A-6E42-4409-9B66-9B75261F7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616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:Customer</a:t>
              </a:r>
            </a:p>
          </p:txBody>
        </p:sp>
        <p:sp>
          <p:nvSpPr>
            <p:cNvPr id="35" name="Rectangle 142">
              <a:extLst>
                <a:ext uri="{FF2B5EF4-FFF2-40B4-BE49-F238E27FC236}">
                  <a16:creationId xmlns:a16="http://schemas.microsoft.com/office/drawing/2014/main" id="{21318EA8-3F38-4BF5-8F13-76500AC27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43">
            <a:extLst>
              <a:ext uri="{FF2B5EF4-FFF2-40B4-BE49-F238E27FC236}">
                <a16:creationId xmlns:a16="http://schemas.microsoft.com/office/drawing/2014/main" id="{0A08B638-2637-4E53-B3CC-42AF4B58AF6B}"/>
              </a:ext>
            </a:extLst>
          </p:cNvPr>
          <p:cNvGrpSpPr>
            <a:grpSpLocks/>
          </p:cNvGrpSpPr>
          <p:nvPr/>
        </p:nvGrpSpPr>
        <p:grpSpPr bwMode="auto">
          <a:xfrm>
            <a:off x="7394395" y="4965700"/>
            <a:ext cx="1677988" cy="412750"/>
            <a:chOff x="3504" y="2592"/>
            <a:chExt cx="768" cy="260"/>
          </a:xfrm>
        </p:grpSpPr>
        <p:sp>
          <p:nvSpPr>
            <p:cNvPr id="37" name="Text Box 144">
              <a:extLst>
                <a:ext uri="{FF2B5EF4-FFF2-40B4-BE49-F238E27FC236}">
                  <a16:creationId xmlns:a16="http://schemas.microsoft.com/office/drawing/2014/main" id="{18F1EC2F-479D-4103-A56F-544A1CF08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616"/>
              <a:ext cx="7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tony::Customer</a:t>
              </a:r>
            </a:p>
          </p:txBody>
        </p:sp>
        <p:sp>
          <p:nvSpPr>
            <p:cNvPr id="38" name="Rectangle 145">
              <a:extLst>
                <a:ext uri="{FF2B5EF4-FFF2-40B4-BE49-F238E27FC236}">
                  <a16:creationId xmlns:a16="http://schemas.microsoft.com/office/drawing/2014/main" id="{8D6F2034-04A1-4290-A81E-9640DCBA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46">
            <a:extLst>
              <a:ext uri="{FF2B5EF4-FFF2-40B4-BE49-F238E27FC236}">
                <a16:creationId xmlns:a16="http://schemas.microsoft.com/office/drawing/2014/main" id="{DA1EA3BC-3336-4642-A2F0-B45412050411}"/>
              </a:ext>
            </a:extLst>
          </p:cNvPr>
          <p:cNvGrpSpPr>
            <a:grpSpLocks/>
          </p:cNvGrpSpPr>
          <p:nvPr/>
        </p:nvGrpSpPr>
        <p:grpSpPr bwMode="auto">
          <a:xfrm>
            <a:off x="7407095" y="4432300"/>
            <a:ext cx="1219200" cy="412750"/>
            <a:chOff x="3504" y="2592"/>
            <a:chExt cx="768" cy="260"/>
          </a:xfrm>
        </p:grpSpPr>
        <p:sp>
          <p:nvSpPr>
            <p:cNvPr id="40" name="Text Box 147">
              <a:extLst>
                <a:ext uri="{FF2B5EF4-FFF2-40B4-BE49-F238E27FC236}">
                  <a16:creationId xmlns:a16="http://schemas.microsoft.com/office/drawing/2014/main" id="{1C17DE6C-AF95-49B9-9A38-AC3973D5E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2616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tony</a:t>
              </a:r>
            </a:p>
          </p:txBody>
        </p:sp>
        <p:sp>
          <p:nvSpPr>
            <p:cNvPr id="41" name="Rectangle 148">
              <a:extLst>
                <a:ext uri="{FF2B5EF4-FFF2-40B4-BE49-F238E27FC236}">
                  <a16:creationId xmlns:a16="http://schemas.microsoft.com/office/drawing/2014/main" id="{65083AA2-208E-42AF-BB3C-1D96EFC75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7405A4F-A802-4512-B75A-E5FD9E92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Objektdiagramm - Beispiel</a:t>
            </a:r>
          </a:p>
        </p:txBody>
      </p:sp>
      <p:grpSp>
        <p:nvGrpSpPr>
          <p:cNvPr id="4" name="Group 1080">
            <a:extLst>
              <a:ext uri="{FF2B5EF4-FFF2-40B4-BE49-F238E27FC236}">
                <a16:creationId xmlns:a16="http://schemas.microsoft.com/office/drawing/2014/main" id="{8D5DA5D4-389A-4124-B520-6F51C045D453}"/>
              </a:ext>
            </a:extLst>
          </p:cNvPr>
          <p:cNvGrpSpPr>
            <a:grpSpLocks/>
          </p:cNvGrpSpPr>
          <p:nvPr/>
        </p:nvGrpSpPr>
        <p:grpSpPr bwMode="auto">
          <a:xfrm>
            <a:off x="6321972" y="1957551"/>
            <a:ext cx="1600200" cy="838200"/>
            <a:chOff x="3792" y="3216"/>
            <a:chExt cx="1008" cy="528"/>
          </a:xfrm>
        </p:grpSpPr>
        <p:sp>
          <p:nvSpPr>
            <p:cNvPr id="5" name="Rectangle 1076">
              <a:extLst>
                <a:ext uri="{FF2B5EF4-FFF2-40B4-BE49-F238E27FC236}">
                  <a16:creationId xmlns:a16="http://schemas.microsoft.com/office/drawing/2014/main" id="{B4A611D3-9BF6-451B-9291-3EFB0A70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077">
              <a:extLst>
                <a:ext uri="{FF2B5EF4-FFF2-40B4-BE49-F238E27FC236}">
                  <a16:creationId xmlns:a16="http://schemas.microsoft.com/office/drawing/2014/main" id="{AC650A49-E6BE-4B84-857F-98D38A1AB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3254"/>
              <a:ext cx="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0.11.37:Room</a:t>
              </a:r>
            </a:p>
          </p:txBody>
        </p:sp>
        <p:sp>
          <p:nvSpPr>
            <p:cNvPr id="7" name="Rectangle 1078">
              <a:extLst>
                <a:ext uri="{FF2B5EF4-FFF2-40B4-BE49-F238E27FC236}">
                  <a16:creationId xmlns:a16="http://schemas.microsoft.com/office/drawing/2014/main" id="{7FFD0F93-2DBA-4018-936D-B1F4A9E68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079">
              <a:extLst>
                <a:ext uri="{FF2B5EF4-FFF2-40B4-BE49-F238E27FC236}">
                  <a16:creationId xmlns:a16="http://schemas.microsoft.com/office/drawing/2014/main" id="{EB354647-1754-46D4-AE6F-A3FCDFB10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8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/>
                <a:t>type = „Pool“ </a:t>
              </a:r>
            </a:p>
          </p:txBody>
        </p:sp>
      </p:grpSp>
      <p:grpSp>
        <p:nvGrpSpPr>
          <p:cNvPr id="9" name="Group 1081">
            <a:extLst>
              <a:ext uri="{FF2B5EF4-FFF2-40B4-BE49-F238E27FC236}">
                <a16:creationId xmlns:a16="http://schemas.microsoft.com/office/drawing/2014/main" id="{5A8AF42D-E249-4F89-AD02-DB9A7BD2C775}"/>
              </a:ext>
            </a:extLst>
          </p:cNvPr>
          <p:cNvGrpSpPr>
            <a:grpSpLocks/>
          </p:cNvGrpSpPr>
          <p:nvPr/>
        </p:nvGrpSpPr>
        <p:grpSpPr bwMode="auto">
          <a:xfrm>
            <a:off x="9908135" y="1957551"/>
            <a:ext cx="1671637" cy="838200"/>
            <a:chOff x="3792" y="3216"/>
            <a:chExt cx="1053" cy="528"/>
          </a:xfrm>
        </p:grpSpPr>
        <p:sp>
          <p:nvSpPr>
            <p:cNvPr id="10" name="Rectangle 1082">
              <a:extLst>
                <a:ext uri="{FF2B5EF4-FFF2-40B4-BE49-F238E27FC236}">
                  <a16:creationId xmlns:a16="http://schemas.microsoft.com/office/drawing/2014/main" id="{9DC87070-6B30-4E6C-B88E-AA257E7F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83">
              <a:extLst>
                <a:ext uri="{FF2B5EF4-FFF2-40B4-BE49-F238E27FC236}">
                  <a16:creationId xmlns:a16="http://schemas.microsoft.com/office/drawing/2014/main" id="{B574E90D-0B0D-4F95-90AA-73B8669D6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3254"/>
              <a:ext cx="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0.11.35:Room</a:t>
              </a:r>
            </a:p>
          </p:txBody>
        </p:sp>
        <p:sp>
          <p:nvSpPr>
            <p:cNvPr id="12" name="Rectangle 1084">
              <a:extLst>
                <a:ext uri="{FF2B5EF4-FFF2-40B4-BE49-F238E27FC236}">
                  <a16:creationId xmlns:a16="http://schemas.microsoft.com/office/drawing/2014/main" id="{056710CE-D47F-412E-9894-297A99BBB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85">
              <a:extLst>
                <a:ext uri="{FF2B5EF4-FFF2-40B4-BE49-F238E27FC236}">
                  <a16:creationId xmlns:a16="http://schemas.microsoft.com/office/drawing/2014/main" id="{317E6E42-2FC1-4067-9D65-165EE49A1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/>
                <a:t>type = „Kitchen“ </a:t>
              </a:r>
            </a:p>
          </p:txBody>
        </p:sp>
      </p:grpSp>
      <p:sp>
        <p:nvSpPr>
          <p:cNvPr id="14" name="Line 1086">
            <a:extLst>
              <a:ext uri="{FF2B5EF4-FFF2-40B4-BE49-F238E27FC236}">
                <a16:creationId xmlns:a16="http://schemas.microsoft.com/office/drawing/2014/main" id="{E516F7A9-1F85-4036-BF82-C77E87E0D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572" y="2338551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5" name="Text Box 1087">
            <a:extLst>
              <a:ext uri="{FF2B5EF4-FFF2-40B4-BE49-F238E27FC236}">
                <a16:creationId xmlns:a16="http://schemas.microsoft.com/office/drawing/2014/main" id="{80A411B0-6E8C-4624-A3B0-69CAF98B9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747" y="2019464"/>
            <a:ext cx="86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usedBy</a:t>
            </a:r>
          </a:p>
        </p:txBody>
      </p:sp>
      <p:grpSp>
        <p:nvGrpSpPr>
          <p:cNvPr id="16" name="Group 1114">
            <a:extLst>
              <a:ext uri="{FF2B5EF4-FFF2-40B4-BE49-F238E27FC236}">
                <a16:creationId xmlns:a16="http://schemas.microsoft.com/office/drawing/2014/main" id="{1B0E9444-3788-47A2-B52D-6F2638B5D3B7}"/>
              </a:ext>
            </a:extLst>
          </p:cNvPr>
          <p:cNvGrpSpPr>
            <a:grpSpLocks/>
          </p:cNvGrpSpPr>
          <p:nvPr/>
        </p:nvGrpSpPr>
        <p:grpSpPr bwMode="auto">
          <a:xfrm>
            <a:off x="6321972" y="3329151"/>
            <a:ext cx="1600200" cy="1295400"/>
            <a:chOff x="1776" y="2592"/>
            <a:chExt cx="1008" cy="816"/>
          </a:xfrm>
        </p:grpSpPr>
        <p:grpSp>
          <p:nvGrpSpPr>
            <p:cNvPr id="17" name="Group 1103">
              <a:extLst>
                <a:ext uri="{FF2B5EF4-FFF2-40B4-BE49-F238E27FC236}">
                  <a16:creationId xmlns:a16="http://schemas.microsoft.com/office/drawing/2014/main" id="{A2345842-BDE6-40D8-AFF7-700D3531F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880"/>
              <a:ext cx="1008" cy="528"/>
              <a:chOff x="3792" y="3216"/>
              <a:chExt cx="1008" cy="528"/>
            </a:xfrm>
          </p:grpSpPr>
          <p:sp>
            <p:nvSpPr>
              <p:cNvPr id="19" name="Rectangle 1104">
                <a:extLst>
                  <a:ext uri="{FF2B5EF4-FFF2-40B4-BE49-F238E27FC236}">
                    <a16:creationId xmlns:a16="http://schemas.microsoft.com/office/drawing/2014/main" id="{3BA0B3A4-8899-4729-99F6-8E7E7B302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1105">
                <a:extLst>
                  <a:ext uri="{FF2B5EF4-FFF2-40B4-BE49-F238E27FC236}">
                    <a16:creationId xmlns:a16="http://schemas.microsoft.com/office/drawing/2014/main" id="{0E9F31E2-FC0B-40B3-A531-14021C40B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0" y="3254"/>
                <a:ext cx="6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left:Table</a:t>
                </a:r>
                <a:endParaRPr lang="en-US" altLang="de-DE" sz="1600" u="sng" dirty="0"/>
              </a:p>
            </p:txBody>
          </p:sp>
          <p:sp>
            <p:nvSpPr>
              <p:cNvPr id="21" name="Rectangle 1106">
                <a:extLst>
                  <a:ext uri="{FF2B5EF4-FFF2-40B4-BE49-F238E27FC236}">
                    <a16:creationId xmlns:a16="http://schemas.microsoft.com/office/drawing/2014/main" id="{4F759E49-227F-42E3-992C-6ED610FDD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107">
                <a:extLst>
                  <a:ext uri="{FF2B5EF4-FFF2-40B4-BE49-F238E27FC236}">
                    <a16:creationId xmlns:a16="http://schemas.microsoft.com/office/drawing/2014/main" id="{C579CC7B-E6AF-4196-84A6-2F9A6C939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 dirty="0" err="1"/>
                  <a:t>color</a:t>
                </a:r>
                <a:r>
                  <a:rPr lang="de-DE" sz="1600" dirty="0"/>
                  <a:t> = </a:t>
                </a:r>
                <a:r>
                  <a:rPr lang="de-DE" sz="1600" dirty="0" err="1"/>
                  <a:t>grey</a:t>
                </a:r>
                <a:r>
                  <a:rPr lang="de-DE" sz="1600" dirty="0"/>
                  <a:t> </a:t>
                </a:r>
              </a:p>
            </p:txBody>
          </p:sp>
        </p:grpSp>
        <p:sp>
          <p:nvSpPr>
            <p:cNvPr id="18" name="Line 1108">
              <a:extLst>
                <a:ext uri="{FF2B5EF4-FFF2-40B4-BE49-F238E27FC236}">
                  <a16:creationId xmlns:a16="http://schemas.microsoft.com/office/drawing/2014/main" id="{1C47B567-F8A1-41F1-B007-AA9DD7381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de-DE"/>
            </a:p>
          </p:txBody>
        </p:sp>
      </p:grpSp>
      <p:grpSp>
        <p:nvGrpSpPr>
          <p:cNvPr id="23" name="Group 1115">
            <a:extLst>
              <a:ext uri="{FF2B5EF4-FFF2-40B4-BE49-F238E27FC236}">
                <a16:creationId xmlns:a16="http://schemas.microsoft.com/office/drawing/2014/main" id="{B45416A1-CE3F-4067-9352-33BD4311834B}"/>
              </a:ext>
            </a:extLst>
          </p:cNvPr>
          <p:cNvGrpSpPr>
            <a:grpSpLocks/>
          </p:cNvGrpSpPr>
          <p:nvPr/>
        </p:nvGrpSpPr>
        <p:grpSpPr bwMode="auto">
          <a:xfrm>
            <a:off x="8684172" y="3329151"/>
            <a:ext cx="1600200" cy="1295400"/>
            <a:chOff x="3246" y="2592"/>
            <a:chExt cx="1008" cy="816"/>
          </a:xfrm>
        </p:grpSpPr>
        <p:grpSp>
          <p:nvGrpSpPr>
            <p:cNvPr id="24" name="Group 1093">
              <a:extLst>
                <a:ext uri="{FF2B5EF4-FFF2-40B4-BE49-F238E27FC236}">
                  <a16:creationId xmlns:a16="http://schemas.microsoft.com/office/drawing/2014/main" id="{3F053421-E06E-4B30-8576-4AEA6EE73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6" y="2880"/>
              <a:ext cx="1008" cy="528"/>
              <a:chOff x="3792" y="3216"/>
              <a:chExt cx="1008" cy="528"/>
            </a:xfrm>
          </p:grpSpPr>
          <p:sp>
            <p:nvSpPr>
              <p:cNvPr id="26" name="Rectangle 1094">
                <a:extLst>
                  <a:ext uri="{FF2B5EF4-FFF2-40B4-BE49-F238E27FC236}">
                    <a16:creationId xmlns:a16="http://schemas.microsoft.com/office/drawing/2014/main" id="{42A24718-3B69-4F8F-B3F4-2D9AF0DD0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095">
                <a:extLst>
                  <a:ext uri="{FF2B5EF4-FFF2-40B4-BE49-F238E27FC236}">
                    <a16:creationId xmlns:a16="http://schemas.microsoft.com/office/drawing/2014/main" id="{FAABFCBD-45F8-4A75-A045-317294AF1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7" y="3254"/>
                <a:ext cx="7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de-DE" altLang="de-DE" sz="1600" u="sng"/>
                  <a:t>aula</a:t>
                </a:r>
                <a:r>
                  <a:rPr lang="en-US" altLang="de-DE" sz="1600" u="sng"/>
                  <a:t>:Printer</a:t>
                </a:r>
              </a:p>
            </p:txBody>
          </p:sp>
          <p:sp>
            <p:nvSpPr>
              <p:cNvPr id="28" name="Rectangle 1096">
                <a:extLst>
                  <a:ext uri="{FF2B5EF4-FFF2-40B4-BE49-F238E27FC236}">
                    <a16:creationId xmlns:a16="http://schemas.microsoft.com/office/drawing/2014/main" id="{753CEE84-6A86-451A-9562-7FA5B2DB3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097">
                <a:extLst>
                  <a:ext uri="{FF2B5EF4-FFF2-40B4-BE49-F238E27FC236}">
                    <a16:creationId xmlns:a16="http://schemas.microsoft.com/office/drawing/2014/main" id="{431E31A8-1A2A-4AF0-B329-B17C42A13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68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/>
                  <a:t>type = HP</a:t>
                </a:r>
              </a:p>
            </p:txBody>
          </p:sp>
        </p:grpSp>
        <p:sp>
          <p:nvSpPr>
            <p:cNvPr id="25" name="Line 1109">
              <a:extLst>
                <a:ext uri="{FF2B5EF4-FFF2-40B4-BE49-F238E27FC236}">
                  <a16:creationId xmlns:a16="http://schemas.microsoft.com/office/drawing/2014/main" id="{F8006683-B055-4B1A-8B5C-5A001AFE0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de-DE"/>
            </a:p>
          </p:txBody>
        </p:sp>
      </p:grpSp>
      <p:grpSp>
        <p:nvGrpSpPr>
          <p:cNvPr id="30" name="Group 1113">
            <a:extLst>
              <a:ext uri="{FF2B5EF4-FFF2-40B4-BE49-F238E27FC236}">
                <a16:creationId xmlns:a16="http://schemas.microsoft.com/office/drawing/2014/main" id="{7CC21EB5-4EFF-49E0-AFA2-5CCF473367F2}"/>
              </a:ext>
            </a:extLst>
          </p:cNvPr>
          <p:cNvGrpSpPr>
            <a:grpSpLocks/>
          </p:cNvGrpSpPr>
          <p:nvPr/>
        </p:nvGrpSpPr>
        <p:grpSpPr bwMode="auto">
          <a:xfrm>
            <a:off x="3959772" y="3329151"/>
            <a:ext cx="1600200" cy="1295400"/>
            <a:chOff x="288" y="2592"/>
            <a:chExt cx="1008" cy="816"/>
          </a:xfrm>
        </p:grpSpPr>
        <p:grpSp>
          <p:nvGrpSpPr>
            <p:cNvPr id="31" name="Group 1088">
              <a:extLst>
                <a:ext uri="{FF2B5EF4-FFF2-40B4-BE49-F238E27FC236}">
                  <a16:creationId xmlns:a16="http://schemas.microsoft.com/office/drawing/2014/main" id="{3DD57465-A789-4CB2-B7DF-6D24929F3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880"/>
              <a:ext cx="1008" cy="528"/>
              <a:chOff x="3792" y="3216"/>
              <a:chExt cx="1008" cy="528"/>
            </a:xfrm>
          </p:grpSpPr>
          <p:sp>
            <p:nvSpPr>
              <p:cNvPr id="33" name="Rectangle 1089">
                <a:extLst>
                  <a:ext uri="{FF2B5EF4-FFF2-40B4-BE49-F238E27FC236}">
                    <a16:creationId xmlns:a16="http://schemas.microsoft.com/office/drawing/2014/main" id="{05EFA671-5420-46F0-A769-9D676D26A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1090">
                <a:extLst>
                  <a:ext uri="{FF2B5EF4-FFF2-40B4-BE49-F238E27FC236}">
                    <a16:creationId xmlns:a16="http://schemas.microsoft.com/office/drawing/2014/main" id="{7771B892-4933-4770-8A51-270811409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1" y="3254"/>
                <a:ext cx="7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/>
                  <a:t>right:Table</a:t>
                </a:r>
              </a:p>
            </p:txBody>
          </p:sp>
          <p:sp>
            <p:nvSpPr>
              <p:cNvPr id="35" name="Rectangle 1091">
                <a:extLst>
                  <a:ext uri="{FF2B5EF4-FFF2-40B4-BE49-F238E27FC236}">
                    <a16:creationId xmlns:a16="http://schemas.microsoft.com/office/drawing/2014/main" id="{A0CD2BCC-8B7C-4F59-AC2A-63F4B21C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1092">
                <a:extLst>
                  <a:ext uri="{FF2B5EF4-FFF2-40B4-BE49-F238E27FC236}">
                    <a16:creationId xmlns:a16="http://schemas.microsoft.com/office/drawing/2014/main" id="{E8D7321B-26B1-4A89-B800-BBD99D59D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/>
                  <a:t>color = grey </a:t>
                </a:r>
              </a:p>
            </p:txBody>
          </p:sp>
        </p:grpSp>
        <p:sp>
          <p:nvSpPr>
            <p:cNvPr id="32" name="Line 1110">
              <a:extLst>
                <a:ext uri="{FF2B5EF4-FFF2-40B4-BE49-F238E27FC236}">
                  <a16:creationId xmlns:a16="http://schemas.microsoft.com/office/drawing/2014/main" id="{30471395-AB40-428F-9982-2CCCB1525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de-DE"/>
            </a:p>
          </p:txBody>
        </p:sp>
      </p:grpSp>
      <p:sp>
        <p:nvSpPr>
          <p:cNvPr id="37" name="Line 1112">
            <a:extLst>
              <a:ext uri="{FF2B5EF4-FFF2-40B4-BE49-F238E27FC236}">
                <a16:creationId xmlns:a16="http://schemas.microsoft.com/office/drawing/2014/main" id="{EBDC3258-E6D0-4383-9A80-428C35FE4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972" y="3329151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38" name="AutoShape 1116">
            <a:extLst>
              <a:ext uri="{FF2B5EF4-FFF2-40B4-BE49-F238E27FC236}">
                <a16:creationId xmlns:a16="http://schemas.microsoft.com/office/drawing/2014/main" id="{7A6C85C6-A0D4-4781-B120-3ABF3F99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935" y="2795751"/>
            <a:ext cx="168275" cy="252413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117">
            <a:extLst>
              <a:ext uri="{FF2B5EF4-FFF2-40B4-BE49-F238E27FC236}">
                <a16:creationId xmlns:a16="http://schemas.microsoft.com/office/drawing/2014/main" id="{09835D36-E600-42CD-BF59-C2D3B49D2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2072" y="30243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de-DE"/>
          </a:p>
        </p:txBody>
      </p:sp>
      <p:grpSp>
        <p:nvGrpSpPr>
          <p:cNvPr id="40" name="Group 1118">
            <a:extLst>
              <a:ext uri="{FF2B5EF4-FFF2-40B4-BE49-F238E27FC236}">
                <a16:creationId xmlns:a16="http://schemas.microsoft.com/office/drawing/2014/main" id="{1DAD7909-0305-4D04-B7D2-862C6EE0D6EE}"/>
              </a:ext>
            </a:extLst>
          </p:cNvPr>
          <p:cNvGrpSpPr>
            <a:grpSpLocks/>
          </p:cNvGrpSpPr>
          <p:nvPr/>
        </p:nvGrpSpPr>
        <p:grpSpPr bwMode="auto">
          <a:xfrm>
            <a:off x="3348585" y="2078201"/>
            <a:ext cx="1677987" cy="412750"/>
            <a:chOff x="3504" y="2592"/>
            <a:chExt cx="768" cy="260"/>
          </a:xfrm>
        </p:grpSpPr>
        <p:sp>
          <p:nvSpPr>
            <p:cNvPr id="41" name="Text Box 1119">
              <a:extLst>
                <a:ext uri="{FF2B5EF4-FFF2-40B4-BE49-F238E27FC236}">
                  <a16:creationId xmlns:a16="http://schemas.microsoft.com/office/drawing/2014/main" id="{44799B4C-F08F-4545-B5FB-45D0EAC41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2616"/>
              <a:ext cx="6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 dirty="0" err="1"/>
                <a:t>ines:Employee</a:t>
              </a:r>
              <a:endParaRPr lang="en-US" altLang="de-DE" sz="1600" u="sng" dirty="0"/>
            </a:p>
          </p:txBody>
        </p:sp>
        <p:sp>
          <p:nvSpPr>
            <p:cNvPr id="42" name="Rectangle 1120">
              <a:extLst>
                <a:ext uri="{FF2B5EF4-FFF2-40B4-BE49-F238E27FC236}">
                  <a16:creationId xmlns:a16="http://schemas.microsoft.com/office/drawing/2014/main" id="{F7DBABC3-84B8-4C0E-9010-893A9F51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121">
            <a:extLst>
              <a:ext uri="{FF2B5EF4-FFF2-40B4-BE49-F238E27FC236}">
                <a16:creationId xmlns:a16="http://schemas.microsoft.com/office/drawing/2014/main" id="{35834BB1-C4E6-4D4B-8D68-75221F9EF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2172" y="2338551"/>
            <a:ext cx="1985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44" name="Text Box 1122">
            <a:extLst>
              <a:ext uri="{FF2B5EF4-FFF2-40B4-BE49-F238E27FC236}">
                <a16:creationId xmlns:a16="http://schemas.microsoft.com/office/drawing/2014/main" id="{80AA1F70-57D0-4A30-9234-CAEE680F2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122" y="2019464"/>
            <a:ext cx="882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besides</a:t>
            </a:r>
          </a:p>
        </p:txBody>
      </p:sp>
    </p:spTree>
    <p:extLst>
      <p:ext uri="{BB962C8B-B14F-4D97-AF65-F5344CB8AC3E}">
        <p14:creationId xmlns:p14="http://schemas.microsoft.com/office/powerpoint/2010/main" val="23876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F2CB11A-6414-4C16-8D74-628798FC41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151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0446BFEE-6473-43F6-A80D-F4AFF4AE52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CAB71E-1ADA-48BA-B148-E2E8A665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88089CE-E13C-4BEC-A7DC-5BEFE50D3394}"/>
              </a:ext>
            </a:extLst>
          </p:cNvPr>
          <p:cNvGrpSpPr/>
          <p:nvPr/>
        </p:nvGrpSpPr>
        <p:grpSpPr>
          <a:xfrm>
            <a:off x="2938463" y="1219200"/>
            <a:ext cx="6315075" cy="4152900"/>
            <a:chOff x="990600" y="1219200"/>
            <a:chExt cx="6315075" cy="4152900"/>
          </a:xfrm>
        </p:grpSpPr>
        <p:grpSp>
          <p:nvGrpSpPr>
            <p:cNvPr id="23" name="Group 1103">
              <a:extLst>
                <a:ext uri="{FF2B5EF4-FFF2-40B4-BE49-F238E27FC236}">
                  <a16:creationId xmlns:a16="http://schemas.microsoft.com/office/drawing/2014/main" id="{BCC99958-463A-4871-9A1E-E6C644CAF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6172" y="1881351"/>
              <a:ext cx="2603495" cy="1062038"/>
              <a:chOff x="3792" y="3216"/>
              <a:chExt cx="1616" cy="669"/>
            </a:xfrm>
          </p:grpSpPr>
          <p:sp>
            <p:nvSpPr>
              <p:cNvPr id="24" name="Rectangle 1104">
                <a:extLst>
                  <a:ext uri="{FF2B5EF4-FFF2-40B4-BE49-F238E27FC236}">
                    <a16:creationId xmlns:a16="http://schemas.microsoft.com/office/drawing/2014/main" id="{E8A8848B-5269-4268-B29F-2F35AE4DA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616" cy="6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Text Box 1105">
                <a:extLst>
                  <a:ext uri="{FF2B5EF4-FFF2-40B4-BE49-F238E27FC236}">
                    <a16:creationId xmlns:a16="http://schemas.microsoft.com/office/drawing/2014/main" id="{F03E4950-ECC0-4196-BE12-E83A32EE2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" y="3254"/>
                <a:ext cx="76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bob:Person</a:t>
                </a:r>
                <a:endParaRPr lang="en-US" altLang="de-DE" sz="1600" u="sng" dirty="0"/>
              </a:p>
            </p:txBody>
          </p:sp>
          <p:sp>
            <p:nvSpPr>
              <p:cNvPr id="26" name="Rectangle 1106">
                <a:extLst>
                  <a:ext uri="{FF2B5EF4-FFF2-40B4-BE49-F238E27FC236}">
                    <a16:creationId xmlns:a16="http://schemas.microsoft.com/office/drawing/2014/main" id="{01C9949C-0CCA-407C-A26F-2747A8420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616" cy="3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Text Box 1107">
                <a:extLst>
                  <a:ext uri="{FF2B5EF4-FFF2-40B4-BE49-F238E27FC236}">
                    <a16:creationId xmlns:a16="http://schemas.microsoft.com/office/drawing/2014/main" id="{7F73CC83-AFF5-4FB8-99CA-89146112C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161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/>
                  <a:t>nickname = </a:t>
                </a:r>
              </a:p>
              <a:p>
                <a:r>
                  <a:rPr lang="en-US" sz="1600"/>
                  <a:t>  [„Bob“, „Bobby“, „Robert“]</a:t>
                </a:r>
                <a:endParaRPr lang="en-US" sz="1600" dirty="0"/>
              </a:p>
            </p:txBody>
          </p:sp>
        </p:grpSp>
        <p:grpSp>
          <p:nvGrpSpPr>
            <p:cNvPr id="7" name="Group 1103">
              <a:extLst>
                <a:ext uri="{FF2B5EF4-FFF2-40B4-BE49-F238E27FC236}">
                  <a16:creationId xmlns:a16="http://schemas.microsoft.com/office/drawing/2014/main" id="{374E3194-4AE9-40DD-86F9-37B7F284C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772" y="1881351"/>
              <a:ext cx="1600200" cy="838200"/>
              <a:chOff x="3792" y="3216"/>
              <a:chExt cx="1008" cy="528"/>
            </a:xfrm>
          </p:grpSpPr>
          <p:sp>
            <p:nvSpPr>
              <p:cNvPr id="9" name="Rectangle 1104">
                <a:extLst>
                  <a:ext uri="{FF2B5EF4-FFF2-40B4-BE49-F238E27FC236}">
                    <a16:creationId xmlns:a16="http://schemas.microsoft.com/office/drawing/2014/main" id="{F63397D9-F1C8-42F6-A527-74AF2A451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" name="Text Box 1105">
                <a:extLst>
                  <a:ext uri="{FF2B5EF4-FFF2-40B4-BE49-F238E27FC236}">
                    <a16:creationId xmlns:a16="http://schemas.microsoft.com/office/drawing/2014/main" id="{DD2B3B6E-F593-4B25-B32B-64EEBEDC0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254"/>
                <a:ext cx="82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alice:Person</a:t>
                </a:r>
                <a:endParaRPr lang="en-US" altLang="de-DE" sz="1600" u="sng" dirty="0"/>
              </a:p>
            </p:txBody>
          </p:sp>
          <p:sp>
            <p:nvSpPr>
              <p:cNvPr id="11" name="Rectangle 1106">
                <a:extLst>
                  <a:ext uri="{FF2B5EF4-FFF2-40B4-BE49-F238E27FC236}">
                    <a16:creationId xmlns:a16="http://schemas.microsoft.com/office/drawing/2014/main" id="{E546A851-4D58-4D22-9059-AFAE657EB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" name="Text Box 1107">
                <a:extLst>
                  <a:ext uri="{FF2B5EF4-FFF2-40B4-BE49-F238E27FC236}">
                    <a16:creationId xmlns:a16="http://schemas.microsoft.com/office/drawing/2014/main" id="{976600DF-260F-4691-A0BC-CA5A489AF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62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age = 29</a:t>
                </a:r>
                <a:endParaRPr lang="en-US" sz="1600" dirty="0"/>
              </a:p>
            </p:txBody>
          </p:sp>
        </p:grpSp>
        <p:grpSp>
          <p:nvGrpSpPr>
            <p:cNvPr id="13" name="Group 1103">
              <a:extLst>
                <a:ext uri="{FF2B5EF4-FFF2-40B4-BE49-F238E27FC236}">
                  <a16:creationId xmlns:a16="http://schemas.microsoft.com/office/drawing/2014/main" id="{8C6A1BA6-EECC-4F79-A388-6418D865B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772" y="4072648"/>
              <a:ext cx="1600200" cy="838200"/>
              <a:chOff x="3792" y="3216"/>
              <a:chExt cx="1008" cy="528"/>
            </a:xfrm>
          </p:grpSpPr>
          <p:sp>
            <p:nvSpPr>
              <p:cNvPr id="14" name="Rectangle 1104">
                <a:extLst>
                  <a:ext uri="{FF2B5EF4-FFF2-40B4-BE49-F238E27FC236}">
                    <a16:creationId xmlns:a16="http://schemas.microsoft.com/office/drawing/2014/main" id="{18A7A92E-D2B3-4A72-B57D-B8F99ECDF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" name="Text Box 1105">
                <a:extLst>
                  <a:ext uri="{FF2B5EF4-FFF2-40B4-BE49-F238E27FC236}">
                    <a16:creationId xmlns:a16="http://schemas.microsoft.com/office/drawing/2014/main" id="{3FC3E305-3B00-4BB4-AD24-BC5776641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" y="3254"/>
                <a:ext cx="46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/>
                  <a:t>:BMW</a:t>
                </a:r>
              </a:p>
            </p:txBody>
          </p:sp>
          <p:sp>
            <p:nvSpPr>
              <p:cNvPr id="16" name="Rectangle 1106">
                <a:extLst>
                  <a:ext uri="{FF2B5EF4-FFF2-40B4-BE49-F238E27FC236}">
                    <a16:creationId xmlns:a16="http://schemas.microsoft.com/office/drawing/2014/main" id="{F55102EC-943B-43D9-AE2D-1EF096E0F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Text Box 1107">
                <a:extLst>
                  <a:ext uri="{FF2B5EF4-FFF2-40B4-BE49-F238E27FC236}">
                    <a16:creationId xmlns:a16="http://schemas.microsoft.com/office/drawing/2014/main" id="{CFD4B098-C074-4DD1-A3CE-D29AFFC8F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8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color = BLUE</a:t>
                </a:r>
                <a:endParaRPr lang="en-US" sz="1600" dirty="0"/>
              </a:p>
            </p:txBody>
          </p:sp>
        </p:grpSp>
        <p:grpSp>
          <p:nvGrpSpPr>
            <p:cNvPr id="18" name="Group 1103">
              <a:extLst>
                <a:ext uri="{FF2B5EF4-FFF2-40B4-BE49-F238E27FC236}">
                  <a16:creationId xmlns:a16="http://schemas.microsoft.com/office/drawing/2014/main" id="{2D3FA367-8A60-4967-8948-F5F92B8AF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7159" y="4072648"/>
              <a:ext cx="1600200" cy="1041400"/>
              <a:chOff x="3792" y="3216"/>
              <a:chExt cx="1008" cy="656"/>
            </a:xfrm>
          </p:grpSpPr>
          <p:sp>
            <p:nvSpPr>
              <p:cNvPr id="19" name="Rectangle 1104">
                <a:extLst>
                  <a:ext uri="{FF2B5EF4-FFF2-40B4-BE49-F238E27FC236}">
                    <a16:creationId xmlns:a16="http://schemas.microsoft.com/office/drawing/2014/main" id="{EB1E278E-D667-43B4-A65C-740A134FB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" name="Text Box 1105">
                <a:extLst>
                  <a:ext uri="{FF2B5EF4-FFF2-40B4-BE49-F238E27FC236}">
                    <a16:creationId xmlns:a16="http://schemas.microsoft.com/office/drawing/2014/main" id="{6315A8D1-F073-4F49-80B6-87B78EF6E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2" y="3254"/>
                <a:ext cx="79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tiger:Jaguar</a:t>
                </a:r>
                <a:endParaRPr lang="en-US" altLang="de-DE" sz="1600" u="sng" dirty="0"/>
              </a:p>
            </p:txBody>
          </p:sp>
          <p:sp>
            <p:nvSpPr>
              <p:cNvPr id="21" name="Rectangle 1106">
                <a:extLst>
                  <a:ext uri="{FF2B5EF4-FFF2-40B4-BE49-F238E27FC236}">
                    <a16:creationId xmlns:a16="http://schemas.microsoft.com/office/drawing/2014/main" id="{ED5745B2-AC8D-4BD5-B600-A3C321A6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3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" name="Text Box 1107">
                <a:extLst>
                  <a:ext uri="{FF2B5EF4-FFF2-40B4-BE49-F238E27FC236}">
                    <a16:creationId xmlns:a16="http://schemas.microsoft.com/office/drawing/2014/main" id="{585670D9-08D9-4DE0-8278-0E3FAD5BE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3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color = RED</a:t>
                </a:r>
              </a:p>
              <a:p>
                <a:r>
                  <a:rPr lang="en-US" sz="1600"/>
                  <a:t>Length = 5.3</a:t>
                </a:r>
                <a:endParaRPr lang="en-US" sz="1600" dirty="0"/>
              </a:p>
            </p:txBody>
          </p: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0C2CE83-24BC-4193-B7ED-94A258C038AD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3019972" y="2300451"/>
              <a:ext cx="1506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AC39007-49B1-4133-BF51-2AB704788C48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2219872" y="2719551"/>
              <a:ext cx="0" cy="135309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ED7B062E-3289-4F29-A318-FABA3DEFB17A}"/>
                </a:ext>
              </a:extLst>
            </p:cNvPr>
            <p:cNvCxnSpPr/>
            <p:nvPr/>
          </p:nvCxnSpPr>
          <p:spPr>
            <a:xfrm rot="16200000" flipH="1">
              <a:off x="2698592" y="2839319"/>
              <a:ext cx="1353097" cy="1113560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54E54607-C9D1-40CE-90BF-FE829A149B0D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5400000">
              <a:off x="4209440" y="3071209"/>
              <a:ext cx="1129258" cy="873620"/>
            </a:xfrm>
            <a:prstGeom prst="bentConnector3">
              <a:avLst>
                <a:gd name="adj1" fmla="val 40089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5FFD867-EBC2-4DC4-9472-97C6883B3894}"/>
                </a:ext>
              </a:extLst>
            </p:cNvPr>
            <p:cNvSpPr txBox="1"/>
            <p:nvPr/>
          </p:nvSpPr>
          <p:spPr>
            <a:xfrm>
              <a:off x="3441891" y="2038841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married</a:t>
              </a:r>
              <a:endParaRPr lang="en-US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D77ECE67-92F2-4354-B99C-51298CB33777}"/>
                </a:ext>
              </a:extLst>
            </p:cNvPr>
            <p:cNvSpPr txBox="1"/>
            <p:nvPr/>
          </p:nvSpPr>
          <p:spPr>
            <a:xfrm>
              <a:off x="3019972" y="3134489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cars</a:t>
              </a:r>
              <a:endParaRPr lang="en-US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1939937-A770-48BD-B615-3318E7B904ED}"/>
                </a:ext>
              </a:extLst>
            </p:cNvPr>
            <p:cNvSpPr txBox="1"/>
            <p:nvPr/>
          </p:nvSpPr>
          <p:spPr>
            <a:xfrm>
              <a:off x="4474998" y="3129139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cars</a:t>
              </a:r>
              <a:endParaRPr lang="en-US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B47C59F-69D6-40B0-8323-FA735D5853D9}"/>
                </a:ext>
              </a:extLst>
            </p:cNvPr>
            <p:cNvSpPr txBox="1"/>
            <p:nvPr/>
          </p:nvSpPr>
          <p:spPr>
            <a:xfrm>
              <a:off x="1783316" y="3168814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cars</a:t>
              </a:r>
              <a:endParaRPr lang="en-US" dirty="0"/>
            </a:p>
          </p:txBody>
        </p:sp>
        <p:sp>
          <p:nvSpPr>
            <p:cNvPr id="50" name="AutoShape 40">
              <a:extLst>
                <a:ext uri="{FF2B5EF4-FFF2-40B4-BE49-F238E27FC236}">
                  <a16:creationId xmlns:a16="http://schemas.microsoft.com/office/drawing/2014/main" id="{AEB08AA0-430C-45A2-A881-BB9458C16E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20067" y="1347951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de-DE" sz="1600" dirty="0"/>
                <a:t>OD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1DB29645-ECF9-4988-8438-21F090FFBFCB}"/>
                </a:ext>
              </a:extLst>
            </p:cNvPr>
            <p:cNvSpPr/>
            <p:nvPr/>
          </p:nvSpPr>
          <p:spPr>
            <a:xfrm>
              <a:off x="990600" y="1219200"/>
              <a:ext cx="6315075" cy="415290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3182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cQIQU332VoRdtuTa3Yw"/>
</p:tagLst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Breitbild</PresentationFormat>
  <Paragraphs>98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DesignSE</vt:lpstr>
      <vt:lpstr>think-cell Folie</vt:lpstr>
      <vt:lpstr>Flags und Abkürzungen für Diagrammtypen</vt:lpstr>
      <vt:lpstr>Objektdiagramm</vt:lpstr>
      <vt:lpstr>Objektdiagramm - Beispiel</vt:lpstr>
      <vt:lpstr>Figure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Steffen Hillemacher</cp:lastModifiedBy>
  <cp:revision>226</cp:revision>
  <cp:lastPrinted>2019-08-05T09:20:27Z</cp:lastPrinted>
  <dcterms:created xsi:type="dcterms:W3CDTF">2019-02-06T21:20:56Z</dcterms:created>
  <dcterms:modified xsi:type="dcterms:W3CDTF">2020-10-20T17:52:31Z</dcterms:modified>
</cp:coreProperties>
</file>