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 Mon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cA4IVgLDEH7PaA_sh5Z0XldUjgmP9qTI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795372f65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795372f65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https://app.diagrams.net/#G1cA4IVgLDEH7PaA_sh5Z0XldUjgmP9qTI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795372f65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795372f65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95372f65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95372f65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795372f6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795372f6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795372f65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795372f65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795372f65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795372f65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795372f65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795372f65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795372f6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795372f6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795372f65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795372f65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795372f65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795372f65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795372f65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795372f65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Action evtl. nicht optional (einziger fall return)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795372f65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795372f65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795372f65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795372f65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795372f65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795372f65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packageDeclartion inline machen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und Foto">
  <p:cSld name="Titel und Fot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2" descr="C:\Users\look\Desktop\vorlagen\02.logo\SE-Logo_RZ\01_bildmarke_und_text\PNG\rwth_se_rgb.png"/>
          <p:cNvPicPr preferRelativeResize="0"/>
          <p:nvPr/>
        </p:nvPicPr>
        <p:blipFill rotWithShape="1">
          <a:blip r:embed="rId2">
            <a:alphaModFix/>
          </a:blip>
          <a:srcRect r="-644"/>
          <a:stretch/>
        </p:blipFill>
        <p:spPr>
          <a:xfrm>
            <a:off x="6561748" y="4530328"/>
            <a:ext cx="2432019" cy="61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Google Shape;29;p2"/>
          <p:cNvGrpSpPr/>
          <p:nvPr/>
        </p:nvGrpSpPr>
        <p:grpSpPr>
          <a:xfrm>
            <a:off x="80716" y="1763525"/>
            <a:ext cx="8979682" cy="38104"/>
            <a:chOff x="107622" y="6209964"/>
            <a:chExt cx="11972909" cy="50805"/>
          </a:xfrm>
        </p:grpSpPr>
        <p:grpSp>
          <p:nvGrpSpPr>
            <p:cNvPr id="30" name="Google Shape;30;p2"/>
            <p:cNvGrpSpPr/>
            <p:nvPr/>
          </p:nvGrpSpPr>
          <p:grpSpPr>
            <a:xfrm>
              <a:off x="107622" y="6209964"/>
              <a:ext cx="11533618" cy="50805"/>
              <a:chOff x="348640" y="815854"/>
              <a:chExt cx="11533618" cy="50805"/>
            </a:xfrm>
          </p:grpSpPr>
          <p:cxnSp>
            <p:nvCxnSpPr>
              <p:cNvPr id="31" name="Google Shape;31;p2"/>
              <p:cNvCxnSpPr/>
              <p:nvPr/>
            </p:nvCxnSpPr>
            <p:spPr>
              <a:xfrm>
                <a:off x="348640" y="815854"/>
                <a:ext cx="1148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398258" y="866659"/>
                <a:ext cx="1148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3" name="Google Shape;33;p2"/>
            <p:cNvGrpSpPr/>
            <p:nvPr/>
          </p:nvGrpSpPr>
          <p:grpSpPr>
            <a:xfrm>
              <a:off x="11552113" y="6209964"/>
              <a:ext cx="528418" cy="50805"/>
              <a:chOff x="422890" y="1711364"/>
              <a:chExt cx="528418" cy="50805"/>
            </a:xfrm>
          </p:grpSpPr>
          <p:cxnSp>
            <p:nvCxnSpPr>
              <p:cNvPr id="34" name="Google Shape;34;p2"/>
              <p:cNvCxnSpPr/>
              <p:nvPr/>
            </p:nvCxnSpPr>
            <p:spPr>
              <a:xfrm>
                <a:off x="422890" y="1711364"/>
                <a:ext cx="47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472508" y="1762169"/>
                <a:ext cx="47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6" name="Google Shape;36;p2"/>
          <p:cNvGrpSpPr/>
          <p:nvPr/>
        </p:nvGrpSpPr>
        <p:grpSpPr>
          <a:xfrm>
            <a:off x="482533" y="1763350"/>
            <a:ext cx="38104" cy="3291339"/>
            <a:chOff x="643377" y="2351365"/>
            <a:chExt cx="50805" cy="3909418"/>
          </a:xfrm>
        </p:grpSpPr>
        <p:cxnSp>
          <p:nvCxnSpPr>
            <p:cNvPr id="37" name="Google Shape;37;p2"/>
            <p:cNvCxnSpPr/>
            <p:nvPr/>
          </p:nvCxnSpPr>
          <p:spPr>
            <a:xfrm>
              <a:off x="643377" y="2351365"/>
              <a:ext cx="0" cy="385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94182" y="2400983"/>
              <a:ext cx="0" cy="3859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699325" y="1938657"/>
            <a:ext cx="81651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699325" y="2308557"/>
            <a:ext cx="81651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>
            <a:off x="80716" y="1763525"/>
            <a:ext cx="8979682" cy="38104"/>
            <a:chOff x="107622" y="6209964"/>
            <a:chExt cx="11972909" cy="50805"/>
          </a:xfrm>
        </p:grpSpPr>
        <p:grpSp>
          <p:nvGrpSpPr>
            <p:cNvPr id="42" name="Google Shape;42;p2"/>
            <p:cNvGrpSpPr/>
            <p:nvPr/>
          </p:nvGrpSpPr>
          <p:grpSpPr>
            <a:xfrm>
              <a:off x="107622" y="6209964"/>
              <a:ext cx="11533618" cy="50805"/>
              <a:chOff x="348640" y="815854"/>
              <a:chExt cx="11533618" cy="50805"/>
            </a:xfrm>
          </p:grpSpPr>
          <p:cxnSp>
            <p:nvCxnSpPr>
              <p:cNvPr id="43" name="Google Shape;43;p2"/>
              <p:cNvCxnSpPr/>
              <p:nvPr/>
            </p:nvCxnSpPr>
            <p:spPr>
              <a:xfrm>
                <a:off x="348640" y="815854"/>
                <a:ext cx="1148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398258" y="866659"/>
                <a:ext cx="1148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11552113" y="6209964"/>
              <a:ext cx="528418" cy="50805"/>
              <a:chOff x="422890" y="1711364"/>
              <a:chExt cx="528418" cy="50805"/>
            </a:xfrm>
          </p:grpSpPr>
          <p:cxnSp>
            <p:nvCxnSpPr>
              <p:cNvPr id="46" name="Google Shape;46;p2"/>
              <p:cNvCxnSpPr/>
              <p:nvPr/>
            </p:nvCxnSpPr>
            <p:spPr>
              <a:xfrm>
                <a:off x="422890" y="1711364"/>
                <a:ext cx="47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472508" y="1762169"/>
                <a:ext cx="47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8" name="Google Shape;48;p2"/>
          <p:cNvGrpSpPr/>
          <p:nvPr/>
        </p:nvGrpSpPr>
        <p:grpSpPr>
          <a:xfrm>
            <a:off x="482533" y="1763350"/>
            <a:ext cx="38104" cy="3291339"/>
            <a:chOff x="643377" y="2351365"/>
            <a:chExt cx="50805" cy="3909418"/>
          </a:xfrm>
        </p:grpSpPr>
        <p:cxnSp>
          <p:nvCxnSpPr>
            <p:cNvPr id="49" name="Google Shape;49;p2"/>
            <p:cNvCxnSpPr/>
            <p:nvPr/>
          </p:nvCxnSpPr>
          <p:spPr>
            <a:xfrm>
              <a:off x="643377" y="2351365"/>
              <a:ext cx="0" cy="385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694182" y="2400983"/>
              <a:ext cx="0" cy="3859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51" name="Google Shape;51;p2" descr="A large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53540" b="18119"/>
          <a:stretch/>
        </p:blipFill>
        <p:spPr>
          <a:xfrm>
            <a:off x="0" y="4861"/>
            <a:ext cx="9143998" cy="1724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>
  <p:cSld name="Titel und Inhal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>
            <a:spLocks noGrp="1"/>
          </p:cNvSpPr>
          <p:nvPr>
            <p:ph type="body" idx="1"/>
          </p:nvPr>
        </p:nvSpPr>
        <p:spPr>
          <a:xfrm>
            <a:off x="288000" y="927205"/>
            <a:ext cx="8613000" cy="3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und Farbe">
  <p:cSld name="Titel und Farb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4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57" name="Google Shape;57;p4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" name="Google Shape;58;p4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9" name="Google Shape;59;p4"/>
          <p:cNvSpPr/>
          <p:nvPr/>
        </p:nvSpPr>
        <p:spPr>
          <a:xfrm>
            <a:off x="0" y="0"/>
            <a:ext cx="9144000" cy="173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216000" tIns="0" rIns="21600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ctrTitle"/>
          </p:nvPr>
        </p:nvSpPr>
        <p:spPr>
          <a:xfrm>
            <a:off x="288900" y="1865700"/>
            <a:ext cx="8613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1" name="Google Shape;61;p4" descr="C:\Users\look\Desktop\vorlagen\02.logo\SE-Logo_RZ\01_bildmarke_und_text\PNG\rwth_se_rgb.png"/>
          <p:cNvPicPr preferRelativeResize="0"/>
          <p:nvPr/>
        </p:nvPicPr>
        <p:blipFill rotWithShape="1">
          <a:blip r:embed="rId2">
            <a:alphaModFix/>
          </a:blip>
          <a:srcRect r="-644"/>
          <a:stretch/>
        </p:blipFill>
        <p:spPr>
          <a:xfrm>
            <a:off x="6561748" y="4530328"/>
            <a:ext cx="2432019" cy="6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"/>
          <p:cNvSpPr txBox="1">
            <a:spLocks noGrp="1"/>
          </p:cNvSpPr>
          <p:nvPr>
            <p:ph type="subTitle" idx="1"/>
          </p:nvPr>
        </p:nvSpPr>
        <p:spPr>
          <a:xfrm>
            <a:off x="288000" y="2235600"/>
            <a:ext cx="86130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3" name="Google Shape;63;p4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64" name="Google Shape;64;p4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" name="Google Shape;65;p4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zwei Inhalte">
  <p:cSld name="Titel und zwei Inhalt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88000" y="926381"/>
            <a:ext cx="4239000" cy="3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2"/>
          </p:nvPr>
        </p:nvSpPr>
        <p:spPr>
          <a:xfrm>
            <a:off x="4662000" y="927205"/>
            <a:ext cx="4239000" cy="3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_mittig, Linie_unten">
  <p:cSld name="Titel_mittig, Linie_unte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ctrTitle"/>
          </p:nvPr>
        </p:nvSpPr>
        <p:spPr>
          <a:xfrm>
            <a:off x="288000" y="1865700"/>
            <a:ext cx="8613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subTitle" idx="1"/>
          </p:nvPr>
        </p:nvSpPr>
        <p:spPr>
          <a:xfrm>
            <a:off x="288000" y="2235600"/>
            <a:ext cx="8613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3" name="Google Shape;73;p6" descr="C:\Users\look\Desktop\vorlagen\02.logo\SE-Logo_RZ\01_bildmarke_und_text\PNG\rwth_se_rgb.png"/>
          <p:cNvPicPr preferRelativeResize="0"/>
          <p:nvPr/>
        </p:nvPicPr>
        <p:blipFill rotWithShape="1">
          <a:blip r:embed="rId2">
            <a:alphaModFix/>
          </a:blip>
          <a:srcRect r="-644"/>
          <a:stretch/>
        </p:blipFill>
        <p:spPr>
          <a:xfrm>
            <a:off x="6561748" y="4530328"/>
            <a:ext cx="2432019" cy="61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6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75" name="Google Shape;75;p6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7" name="Google Shape;77;p6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78" name="Google Shape;78;p6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" name="Google Shape;79;p6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_mittig, Linie_mittig">
  <p:cSld name="Titel_mittig, Linie_mittig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ctrTitle"/>
          </p:nvPr>
        </p:nvSpPr>
        <p:spPr>
          <a:xfrm>
            <a:off x="288000" y="1865700"/>
            <a:ext cx="8613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288000" y="2397600"/>
            <a:ext cx="8613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3" name="Google Shape;83;p7" descr="C:\Users\look\Desktop\vorlagen\02.logo\SE-Logo_RZ\01_bildmarke_und_text\PNG\rwth_se_rgb.png"/>
          <p:cNvPicPr preferRelativeResize="0"/>
          <p:nvPr/>
        </p:nvPicPr>
        <p:blipFill rotWithShape="1">
          <a:blip r:embed="rId2">
            <a:alphaModFix/>
          </a:blip>
          <a:srcRect r="-644"/>
          <a:stretch/>
        </p:blipFill>
        <p:spPr>
          <a:xfrm>
            <a:off x="6561748" y="4530328"/>
            <a:ext cx="2432019" cy="61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7"/>
          <p:cNvGrpSpPr/>
          <p:nvPr/>
        </p:nvGrpSpPr>
        <p:grpSpPr>
          <a:xfrm>
            <a:off x="294085" y="2277666"/>
            <a:ext cx="8668688" cy="38104"/>
            <a:chOff x="360363" y="6040438"/>
            <a:chExt cx="11558250" cy="50805"/>
          </a:xfrm>
        </p:grpSpPr>
        <p:cxnSp>
          <p:nvCxnSpPr>
            <p:cNvPr id="85" name="Google Shape;85;p7"/>
            <p:cNvCxnSpPr/>
            <p:nvPr/>
          </p:nvCxnSpPr>
          <p:spPr>
            <a:xfrm>
              <a:off x="360363" y="6040438"/>
              <a:ext cx="1148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" name="Google Shape;86;p7"/>
            <p:cNvCxnSpPr/>
            <p:nvPr/>
          </p:nvCxnSpPr>
          <p:spPr>
            <a:xfrm>
              <a:off x="434613" y="6091243"/>
              <a:ext cx="1148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87" name="Google Shape;87;p7"/>
          <p:cNvGrpSpPr/>
          <p:nvPr/>
        </p:nvGrpSpPr>
        <p:grpSpPr>
          <a:xfrm>
            <a:off x="294085" y="2277666"/>
            <a:ext cx="8668688" cy="38104"/>
            <a:chOff x="360363" y="6040438"/>
            <a:chExt cx="11558250" cy="50805"/>
          </a:xfrm>
        </p:grpSpPr>
        <p:cxnSp>
          <p:nvCxnSpPr>
            <p:cNvPr id="88" name="Google Shape;88;p7"/>
            <p:cNvCxnSpPr/>
            <p:nvPr/>
          </p:nvCxnSpPr>
          <p:spPr>
            <a:xfrm>
              <a:off x="360363" y="6040438"/>
              <a:ext cx="1148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" name="Google Shape;89;p7"/>
            <p:cNvCxnSpPr/>
            <p:nvPr/>
          </p:nvCxnSpPr>
          <p:spPr>
            <a:xfrm>
              <a:off x="434613" y="6091243"/>
              <a:ext cx="1148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0" name="Google Shape;90;p7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91" name="Google Shape;91;p7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7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3" name="Google Shape;93;p7"/>
          <p:cNvGrpSpPr/>
          <p:nvPr/>
        </p:nvGrpSpPr>
        <p:grpSpPr>
          <a:xfrm>
            <a:off x="294085" y="2277666"/>
            <a:ext cx="8668688" cy="38104"/>
            <a:chOff x="360363" y="6040438"/>
            <a:chExt cx="11558250" cy="50805"/>
          </a:xfrm>
        </p:grpSpPr>
        <p:cxnSp>
          <p:nvCxnSpPr>
            <p:cNvPr id="94" name="Google Shape;94;p7"/>
            <p:cNvCxnSpPr/>
            <p:nvPr/>
          </p:nvCxnSpPr>
          <p:spPr>
            <a:xfrm>
              <a:off x="360363" y="6040438"/>
              <a:ext cx="1148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" name="Google Shape;95;p7"/>
            <p:cNvCxnSpPr/>
            <p:nvPr/>
          </p:nvCxnSpPr>
          <p:spPr>
            <a:xfrm>
              <a:off x="434613" y="6091243"/>
              <a:ext cx="11484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6" name="Google Shape;96;p7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97" name="Google Shape;97;p7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bschlussfolie">
  <p:cSld name="Abschlussfoli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/>
        </p:nvSpPr>
        <p:spPr>
          <a:xfrm>
            <a:off x="286941" y="1865710"/>
            <a:ext cx="86130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Vielen Dank</a:t>
            </a:r>
            <a:br>
              <a:rPr lang="de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" sz="2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für Ihre Aufmerksamkeit</a:t>
            </a:r>
            <a:endParaRPr sz="2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1"/>
          </p:nvPr>
        </p:nvSpPr>
        <p:spPr>
          <a:xfrm>
            <a:off x="288000" y="2991600"/>
            <a:ext cx="8613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2" name="Google Shape;102;p8" descr="C:\Users\look\Desktop\vorlagen\02.logo\SE-Logo_RZ\01_bildmarke_und_text\PNG\rwth_se_rgb.png"/>
          <p:cNvPicPr preferRelativeResize="0"/>
          <p:nvPr/>
        </p:nvPicPr>
        <p:blipFill rotWithShape="1">
          <a:blip r:embed="rId2">
            <a:alphaModFix/>
          </a:blip>
          <a:srcRect r="-644"/>
          <a:stretch/>
        </p:blipFill>
        <p:spPr>
          <a:xfrm>
            <a:off x="6561748" y="4530328"/>
            <a:ext cx="2432019" cy="61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8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104" name="Google Shape;104;p8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" name="Google Shape;105;p8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6" name="Google Shape;106;p8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107" name="Google Shape;107;p8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" name="Google Shape;108;p8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0147" y="611890"/>
            <a:ext cx="8968612" cy="35734"/>
            <a:chOff x="118201" y="5981715"/>
            <a:chExt cx="11958149" cy="47645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" name="Google Shape;9;p1"/>
          <p:cNvSpPr txBox="1"/>
          <p:nvPr/>
        </p:nvSpPr>
        <p:spPr>
          <a:xfrm>
            <a:off x="896541" y="4670822"/>
            <a:ext cx="52518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>
                <a:solidFill>
                  <a:schemeClr val="dk2"/>
                </a:solidFill>
              </a:rPr>
              <a:t>Christian Broering, Christian Volkmann, </a:t>
            </a:r>
            <a:r>
              <a:rPr lang="de"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Brian Sinkovec |  Software Engineering  </a:t>
            </a:r>
            <a:endParaRPr sz="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270272" y="4670822"/>
            <a:ext cx="5478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 descr="C:\Users\look\Desktop\vorlagen\02.logo\SE-Logo_RZ\01_bildmarke_und_text\PNG\rwth_se_rgb.png"/>
          <p:cNvPicPr preferRelativeResize="0"/>
          <p:nvPr/>
        </p:nvPicPr>
        <p:blipFill rotWithShape="1">
          <a:blip r:embed="rId11">
            <a:alphaModFix/>
          </a:blip>
          <a:srcRect r="-644"/>
          <a:stretch/>
        </p:blipFill>
        <p:spPr>
          <a:xfrm>
            <a:off x="6561748" y="4530328"/>
            <a:ext cx="2432019" cy="61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1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13" name="Google Shape;13;p1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" name="Google Shape;15;p1"/>
          <p:cNvGrpSpPr/>
          <p:nvPr/>
        </p:nvGrpSpPr>
        <p:grpSpPr>
          <a:xfrm>
            <a:off x="628288" y="4486286"/>
            <a:ext cx="45057" cy="567304"/>
            <a:chOff x="875817" y="5981714"/>
            <a:chExt cx="60076" cy="756405"/>
          </a:xfrm>
        </p:grpSpPr>
        <p:cxnSp>
          <p:nvCxnSpPr>
            <p:cNvPr id="16" name="Google Shape;16;p1"/>
            <p:cNvCxnSpPr/>
            <p:nvPr/>
          </p:nvCxnSpPr>
          <p:spPr>
            <a:xfrm>
              <a:off x="875817" y="5981714"/>
              <a:ext cx="0" cy="70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935893" y="6032519"/>
              <a:ext cx="0" cy="705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8" name="Google Shape;18;p1"/>
          <p:cNvGrpSpPr/>
          <p:nvPr/>
        </p:nvGrpSpPr>
        <p:grpSpPr>
          <a:xfrm>
            <a:off x="130147" y="611890"/>
            <a:ext cx="8968612" cy="35734"/>
            <a:chOff x="118201" y="5981715"/>
            <a:chExt cx="11958149" cy="47645"/>
          </a:xfrm>
        </p:grpSpPr>
        <p:cxnSp>
          <p:nvCxnSpPr>
            <p:cNvPr id="19" name="Google Shape;19;p1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1" name="Google Shape;21;p1"/>
          <p:cNvGrpSpPr/>
          <p:nvPr/>
        </p:nvGrpSpPr>
        <p:grpSpPr>
          <a:xfrm>
            <a:off x="87735" y="4486286"/>
            <a:ext cx="8968612" cy="35734"/>
            <a:chOff x="118201" y="5981715"/>
            <a:chExt cx="11958149" cy="47645"/>
          </a:xfrm>
        </p:grpSpPr>
        <p:cxnSp>
          <p:nvCxnSpPr>
            <p:cNvPr id="22" name="Google Shape;22;p1"/>
            <p:cNvCxnSpPr/>
            <p:nvPr/>
          </p:nvCxnSpPr>
          <p:spPr>
            <a:xfrm>
              <a:off x="118201" y="5981715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174750" y="6029360"/>
              <a:ext cx="11901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4" name="Google Shape;24;p1"/>
          <p:cNvGrpSpPr/>
          <p:nvPr/>
        </p:nvGrpSpPr>
        <p:grpSpPr>
          <a:xfrm>
            <a:off x="628288" y="4486286"/>
            <a:ext cx="45057" cy="567304"/>
            <a:chOff x="875817" y="5981714"/>
            <a:chExt cx="60076" cy="756405"/>
          </a:xfrm>
        </p:grpSpPr>
        <p:cxnSp>
          <p:nvCxnSpPr>
            <p:cNvPr id="25" name="Google Shape;25;p1"/>
            <p:cNvCxnSpPr/>
            <p:nvPr/>
          </p:nvCxnSpPr>
          <p:spPr>
            <a:xfrm>
              <a:off x="875817" y="5981714"/>
              <a:ext cx="0" cy="70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935893" y="6032519"/>
              <a:ext cx="0" cy="705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>
            <a:spLocks noGrp="1"/>
          </p:cNvSpPr>
          <p:nvPr>
            <p:ph type="ctrTitle"/>
          </p:nvPr>
        </p:nvSpPr>
        <p:spPr>
          <a:xfrm>
            <a:off x="699325" y="1938657"/>
            <a:ext cx="8165100" cy="4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SLE-Projekt: SD to MC6 Migration</a:t>
            </a:r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subTitle" idx="1"/>
          </p:nvPr>
        </p:nvSpPr>
        <p:spPr>
          <a:xfrm>
            <a:off x="699325" y="2308535"/>
            <a:ext cx="8165100" cy="21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28.05.2020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Christian Broering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Christian Volkmann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Brian Sinkovec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Grammar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288000" y="927200"/>
            <a:ext cx="42054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Ein </a:t>
            </a:r>
            <a:r>
              <a:rPr lang="de">
                <a:solidFill>
                  <a:srgbClr val="00549F"/>
                </a:solidFill>
              </a:rPr>
              <a:t>Aktivitätsbalken</a:t>
            </a:r>
            <a:r>
              <a:rPr lang="de"/>
              <a:t> enthält (beliebig) viele Elemente eines SD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Es können aber </a:t>
            </a:r>
            <a:r>
              <a:rPr lang="de">
                <a:solidFill>
                  <a:srgbClr val="00549F"/>
                </a:solidFill>
              </a:rPr>
              <a:t>keine neuen Objekte</a:t>
            </a:r>
            <a:r>
              <a:rPr lang="de"/>
              <a:t> erzeugt werden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4739100" y="1490250"/>
            <a:ext cx="4161900" cy="216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grammar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SDActivity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 implement 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SDElement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 =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“{“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		SDElement*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“}”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  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Grammar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3958750" y="629150"/>
            <a:ext cx="4942200" cy="388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grammar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CompleteModifier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MatchModifier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"complete"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| 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"(c)"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FreeModifier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MatchModifier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"free"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| 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"..."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InitialModifier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MatchModifier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"initial"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VisibleModifier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MatchModifier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"visible"</a:t>
            </a: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288000" y="927200"/>
            <a:ext cx="35262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Erweiterbarkeit der </a:t>
            </a:r>
            <a:r>
              <a:rPr lang="de">
                <a:solidFill>
                  <a:srgbClr val="00549F"/>
                </a:solidFill>
              </a:rPr>
              <a:t>MatchModifier</a:t>
            </a:r>
            <a:endParaRPr>
              <a:solidFill>
                <a:srgbClr val="0054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49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de">
                <a:solidFill>
                  <a:srgbClr val="000000"/>
                </a:solidFill>
              </a:rPr>
              <a:t>MatchModifier lassen sich anhand ihres </a:t>
            </a:r>
            <a:r>
              <a:rPr lang="de">
                <a:solidFill>
                  <a:srgbClr val="00549F"/>
                </a:solidFill>
              </a:rPr>
              <a:t>Typs unterscheiden</a:t>
            </a:r>
            <a:endParaRPr>
              <a:solidFill>
                <a:srgbClr val="00549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Grammar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2644000" y="629150"/>
            <a:ext cx="6257100" cy="388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grammar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SD {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BasicObjectDeclaration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ObjectDeclaration =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	Name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ConcreteObjectDeclaration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ObjectDeclaration =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	Name </a:t>
            </a:r>
            <a:r>
              <a:rPr lang="de" sz="1300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":"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MCObjectType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AnonymousObjectDeclaration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ObjectDeclaration =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de" sz="1300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":"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de" sz="13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MCObjectType</a:t>
            </a:r>
            <a:endParaRPr sz="1300"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ClassObjectDeclaration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ObjectDeclaration =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de" sz="1300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"class"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de" sz="13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MCObjectType</a:t>
            </a:r>
            <a:endParaRPr sz="1300"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de" sz="1300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300" dirty="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// ...</a:t>
            </a:r>
            <a:endParaRPr sz="1300" dirty="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" name="Google Shape;195;p22"/>
          <p:cNvSpPr txBox="1">
            <a:spLocks noGrp="1"/>
          </p:cNvSpPr>
          <p:nvPr>
            <p:ph type="body" idx="1"/>
          </p:nvPr>
        </p:nvSpPr>
        <p:spPr>
          <a:xfrm>
            <a:off x="288000" y="927150"/>
            <a:ext cx="21825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300" dirty="0"/>
              <a:t>Erweiterbarkeit der </a:t>
            </a:r>
            <a:r>
              <a:rPr lang="de" sz="1300" dirty="0">
                <a:solidFill>
                  <a:srgbClr val="00549F"/>
                </a:solidFill>
              </a:rPr>
              <a:t>Objekt-Deklarationen</a:t>
            </a:r>
            <a:endParaRPr sz="1300" dirty="0">
              <a:solidFill>
                <a:srgbClr val="0054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549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Grammar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3958800" y="1246500"/>
            <a:ext cx="4942200" cy="265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grammar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BasicArrow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Arrow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toLeft:[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"-&gt;"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] | toRight:[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"&lt;-"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DashedArrow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Arrow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	toLeft:[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"--&gt;"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] | toRight:[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"&lt;--"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2" name="Google Shape;202;p23"/>
          <p:cNvSpPr txBox="1">
            <a:spLocks noGrp="1"/>
          </p:cNvSpPr>
          <p:nvPr>
            <p:ph type="body" idx="1"/>
          </p:nvPr>
        </p:nvSpPr>
        <p:spPr>
          <a:xfrm>
            <a:off x="288000" y="927200"/>
            <a:ext cx="35262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Erweiterbarkeit der </a:t>
            </a:r>
            <a:r>
              <a:rPr lang="de">
                <a:solidFill>
                  <a:srgbClr val="00549F"/>
                </a:solidFill>
              </a:rPr>
              <a:t>Arrow</a:t>
            </a:r>
            <a:r>
              <a:rPr lang="de">
                <a:solidFill>
                  <a:srgbClr val="000000"/>
                </a:solidFill>
              </a:rPr>
              <a:t>’s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de">
                <a:solidFill>
                  <a:srgbClr val="000000"/>
                </a:solidFill>
              </a:rPr>
              <a:t>Konsequenz: Folgende Szenarien sind nun möglich: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●"/>
            </a:pPr>
            <a:r>
              <a:rPr lang="d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 &lt;- b : return ...;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ono"/>
              <a:buChar char="●"/>
            </a:pPr>
            <a:r>
              <a:rPr lang="d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 &lt;-- b : foo();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Grammar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3850400" y="693500"/>
            <a:ext cx="5050500" cy="363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grammar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SD {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MethodAction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Action =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	MethodModifier*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	[</a:t>
            </a:r>
            <a:r>
              <a:rPr lang="de" sz="1300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"static"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]?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	Name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	Arg</a:t>
            </a:r>
            <a:r>
              <a:rPr lang="de-DE" sz="1300" dirty="0" err="1">
                <a:latin typeface="Roboto Mono"/>
                <a:ea typeface="Roboto Mono"/>
                <a:cs typeface="Roboto Mono"/>
                <a:sym typeface="Roboto Mono"/>
              </a:rPr>
              <a:t>uments</a:t>
            </a:r>
            <a:r>
              <a:rPr lang="de-DE" sz="1300" dirty="0">
                <a:latin typeface="Roboto Mono"/>
                <a:ea typeface="Roboto Mono"/>
                <a:cs typeface="Roboto Mono"/>
                <a:sym typeface="Roboto Mono"/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MethodModifier;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TriggerModifier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MethodModifier =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de" sz="1300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"trigger"</a:t>
            </a:r>
            <a:endParaRPr sz="1300" dirty="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de" sz="1300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300" dirty="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// ...</a:t>
            </a:r>
            <a:endParaRPr sz="1300" dirty="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body" idx="1"/>
          </p:nvPr>
        </p:nvSpPr>
        <p:spPr>
          <a:xfrm>
            <a:off x="288000" y="927200"/>
            <a:ext cx="33168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Exemplarisch: Erweiterung der </a:t>
            </a:r>
            <a:r>
              <a:rPr lang="de">
                <a:solidFill>
                  <a:srgbClr val="00549F"/>
                </a:solidFill>
              </a:rPr>
              <a:t>Aktion</a:t>
            </a:r>
            <a:r>
              <a:rPr lang="de"/>
              <a:t> durch einen </a:t>
            </a:r>
            <a:r>
              <a:rPr lang="de">
                <a:solidFill>
                  <a:srgbClr val="00549F"/>
                </a:solidFill>
              </a:rPr>
              <a:t>Methodenaufruf</a:t>
            </a:r>
            <a:endParaRPr>
              <a:solidFill>
                <a:srgbClr val="0054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49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de">
                <a:solidFill>
                  <a:srgbClr val="000000"/>
                </a:solidFill>
              </a:rPr>
              <a:t>Optional: Methodenaufruf als </a:t>
            </a:r>
            <a:r>
              <a:rPr lang="de">
                <a:solidFill>
                  <a:srgbClr val="00549F"/>
                </a:solidFill>
              </a:rPr>
              <a:t>trigger</a:t>
            </a:r>
            <a:r>
              <a:rPr lang="de">
                <a:solidFill>
                  <a:srgbClr val="000000"/>
                </a:solidFill>
              </a:rPr>
              <a:t> markieren</a:t>
            </a:r>
            <a:endParaRPr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de">
                <a:solidFill>
                  <a:srgbClr val="000000"/>
                </a:solidFill>
              </a:rPr>
              <a:t>bspw. soll diese Methode eine Testsequenz einleiten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Basis SD Grammatik</a:t>
            </a:r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Base Grammar</a:t>
            </a:r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2171400" y="2007150"/>
            <a:ext cx="4801200" cy="1129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grammar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SDBase extends de.monticore.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MCBasics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" sz="13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Base Grammar</a:t>
            </a:r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288000" y="927200"/>
            <a:ext cx="44799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Sequenzdiagramme können einen </a:t>
            </a:r>
            <a:r>
              <a:rPr lang="de">
                <a:solidFill>
                  <a:srgbClr val="00549F"/>
                </a:solidFill>
              </a:rPr>
              <a:t>MatchModifier</a:t>
            </a:r>
            <a:r>
              <a:rPr lang="de"/>
              <a:t> haben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erweiterbar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SD besteht aus </a:t>
            </a:r>
            <a:r>
              <a:rPr lang="de">
                <a:solidFill>
                  <a:srgbClr val="00549F"/>
                </a:solidFill>
              </a:rPr>
              <a:t>Objekten</a:t>
            </a:r>
            <a:r>
              <a:rPr lang="de"/>
              <a:t> und </a:t>
            </a:r>
            <a:r>
              <a:rPr lang="de">
                <a:solidFill>
                  <a:srgbClr val="00549F"/>
                </a:solidFill>
              </a:rPr>
              <a:t>Elementen</a:t>
            </a:r>
            <a:endParaRPr>
              <a:solidFill>
                <a:srgbClr val="0054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SD spannt einen </a:t>
            </a:r>
            <a:r>
              <a:rPr lang="de">
                <a:solidFill>
                  <a:srgbClr val="00549F"/>
                </a:solidFill>
              </a:rPr>
              <a:t>Scope</a:t>
            </a:r>
            <a:endParaRPr>
              <a:solidFill>
                <a:srgbClr val="00549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4984575" y="927200"/>
            <a:ext cx="3916500" cy="3289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component grammar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SDBase {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symbol scope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SequenceDiagram =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de" sz="13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MatchModifier?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“sequencediagram”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	Name </a:t>
            </a:r>
            <a:r>
              <a:rPr lang="de" sz="1300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“{“</a:t>
            </a:r>
            <a:endParaRPr sz="1300" dirty="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	  SDObject*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	  SDElement*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" sz="1300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“}”</a:t>
            </a:r>
            <a:endParaRPr sz="1300" dirty="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  interface 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MatchModifier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  interface 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SDElement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dirty="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300" dirty="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Base Grammar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288000" y="927200"/>
            <a:ext cx="34758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dirty="0"/>
              <a:t>Objekte können einen </a:t>
            </a:r>
            <a:r>
              <a:rPr lang="de" dirty="0">
                <a:solidFill>
                  <a:srgbClr val="00549F"/>
                </a:solidFill>
              </a:rPr>
              <a:t>MatchModifier</a:t>
            </a:r>
            <a:r>
              <a:rPr lang="de" dirty="0"/>
              <a:t> haben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 dirty="0"/>
              <a:t>erweiterbar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549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549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ts val="1400"/>
              <a:buChar char="●"/>
            </a:pPr>
            <a:r>
              <a:rPr lang="de" dirty="0">
                <a:solidFill>
                  <a:srgbClr val="00549F"/>
                </a:solidFill>
              </a:rPr>
              <a:t>Objekt-Referenzen </a:t>
            </a:r>
            <a:r>
              <a:rPr lang="de" dirty="0">
                <a:solidFill>
                  <a:srgbClr val="2B2B2B"/>
                </a:solidFill>
              </a:rPr>
              <a:t>verweisen auf </a:t>
            </a:r>
            <a:r>
              <a:rPr lang="de" dirty="0">
                <a:solidFill>
                  <a:srgbClr val="00549F"/>
                </a:solidFill>
              </a:rPr>
              <a:t>Objekt-Deklarationen</a:t>
            </a:r>
            <a:endParaRPr dirty="0">
              <a:solidFill>
                <a:srgbClr val="00549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549F"/>
              </a:buClr>
              <a:buSzPts val="1200"/>
              <a:buChar char="○"/>
            </a:pPr>
            <a:r>
              <a:rPr lang="de" dirty="0">
                <a:solidFill>
                  <a:srgbClr val="2B2B2B"/>
                </a:solidFill>
              </a:rPr>
              <a:t>oder definieren selbst eine </a:t>
            </a:r>
            <a:r>
              <a:rPr lang="de" dirty="0">
                <a:solidFill>
                  <a:srgbClr val="00549F"/>
                </a:solidFill>
              </a:rPr>
              <a:t>inline</a:t>
            </a:r>
            <a:endParaRPr dirty="0">
              <a:solidFill>
                <a:srgbClr val="00549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15"/>
          <p:cNvSpPr txBox="1"/>
          <p:nvPr/>
        </p:nvSpPr>
        <p:spPr>
          <a:xfrm>
            <a:off x="3944100" y="776550"/>
            <a:ext cx="4956900" cy="359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 dirty="0">
                <a:latin typeface="Roboto Mono"/>
                <a:ea typeface="Roboto Mono"/>
                <a:cs typeface="Roboto Mono"/>
                <a:sym typeface="Roboto Mono"/>
              </a:rPr>
              <a:t>component grammar</a:t>
            </a:r>
            <a:r>
              <a:rPr lang="de" sz="1200" dirty="0">
                <a:latin typeface="Roboto Mono"/>
                <a:ea typeface="Roboto Mono"/>
                <a:cs typeface="Roboto Mono"/>
                <a:sym typeface="Roboto Mono"/>
              </a:rPr>
              <a:t> SDBase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dirty="0">
                <a:latin typeface="Roboto Mono"/>
                <a:ea typeface="Roboto Mono"/>
                <a:cs typeface="Roboto Mono"/>
                <a:sym typeface="Roboto Mono"/>
              </a:rPr>
              <a:t>  SDObject</a:t>
            </a:r>
            <a:r>
              <a:rPr lang="de" sz="1200" b="1" dirty="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200" dirty="0">
                <a:latin typeface="Roboto Mono"/>
                <a:ea typeface="Roboto Mono"/>
                <a:cs typeface="Roboto Mono"/>
                <a:sym typeface="Roboto Mono"/>
              </a:rPr>
              <a:t>    MatchModifier? 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 dirty="0">
                <a:latin typeface="Roboto Mono"/>
                <a:ea typeface="Roboto Mono"/>
                <a:cs typeface="Roboto Mono"/>
                <a:sym typeface="Roboto Mono"/>
              </a:rPr>
              <a:t>    ObjectDeclaration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200" b="1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 dirty="0">
                <a:latin typeface="Roboto Mono"/>
                <a:ea typeface="Roboto Mono"/>
                <a:cs typeface="Roboto Mono"/>
                <a:sym typeface="Roboto Mono"/>
              </a:rPr>
              <a:t>  interface </a:t>
            </a:r>
            <a:r>
              <a:rPr lang="de" sz="1200" dirty="0">
                <a:latin typeface="Roboto Mono"/>
                <a:ea typeface="Roboto Mono"/>
                <a:cs typeface="Roboto Mono"/>
                <a:sym typeface="Roboto Mono"/>
              </a:rPr>
              <a:t>ObjectDeclaration =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dirty="0">
                <a:latin typeface="Roboto Mono"/>
                <a:ea typeface="Roboto Mono"/>
                <a:cs typeface="Roboto Mono"/>
                <a:sym typeface="Roboto Mono"/>
              </a:rPr>
              <a:t>    Name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 dirty="0">
                <a:latin typeface="Roboto Mono"/>
                <a:ea typeface="Roboto Mono"/>
                <a:cs typeface="Roboto Mono"/>
                <a:sym typeface="Roboto Mono"/>
              </a:rPr>
              <a:t>  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 dirty="0">
                <a:latin typeface="Roboto Mono"/>
                <a:ea typeface="Roboto Mono"/>
                <a:cs typeface="Roboto Mono"/>
                <a:sym typeface="Roboto Mono"/>
              </a:rPr>
              <a:t>  ObjectReference =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 dirty="0">
                <a:latin typeface="Roboto Mono"/>
                <a:ea typeface="Roboto Mono"/>
                <a:cs typeface="Roboto Mono"/>
                <a:sym typeface="Roboto Mono"/>
              </a:rPr>
              <a:t>    Name</a:t>
            </a:r>
            <a:r>
              <a:rPr lang="de-DE" sz="1200" dirty="0">
                <a:latin typeface="Roboto Mono"/>
                <a:ea typeface="Roboto Mono"/>
                <a:cs typeface="Roboto Mono"/>
                <a:sym typeface="Roboto Mono"/>
              </a:rPr>
              <a:t>| 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"("</a:t>
            </a:r>
            <a:r>
              <a:rPr lang="de" sz="1200" dirty="0">
                <a:latin typeface="Roboto Mono"/>
                <a:ea typeface="Roboto Mono"/>
                <a:cs typeface="Roboto Mono"/>
                <a:sym typeface="Roboto Mono"/>
              </a:rPr>
              <a:t> inlineDeclaration:ObjectDeclaration </a:t>
            </a:r>
            <a:r>
              <a:rPr lang="de" sz="1200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")"</a:t>
            </a:r>
            <a:endParaRPr sz="1200" dirty="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200" b="1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200" dirty="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200" dirty="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Base Grammar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288000" y="927200"/>
            <a:ext cx="42054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Interaktionen bestehen immer aus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einer </a:t>
            </a:r>
            <a:r>
              <a:rPr lang="de">
                <a:solidFill>
                  <a:srgbClr val="00549F"/>
                </a:solidFill>
              </a:rPr>
              <a:t>linken</a:t>
            </a:r>
            <a:r>
              <a:rPr lang="de"/>
              <a:t> Seite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einem (beliebigen) </a:t>
            </a:r>
            <a:r>
              <a:rPr lang="de">
                <a:solidFill>
                  <a:srgbClr val="00549F"/>
                </a:solidFill>
              </a:rPr>
              <a:t>Pfeil</a:t>
            </a:r>
            <a:endParaRPr>
              <a:solidFill>
                <a:srgbClr val="00549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einer </a:t>
            </a:r>
            <a:r>
              <a:rPr lang="de">
                <a:solidFill>
                  <a:srgbClr val="00549F"/>
                </a:solidFill>
              </a:rPr>
              <a:t>rechten</a:t>
            </a:r>
            <a:r>
              <a:rPr lang="de"/>
              <a:t> Seite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Optional können Interaktionen </a:t>
            </a:r>
            <a:r>
              <a:rPr lang="de">
                <a:solidFill>
                  <a:srgbClr val="00549F"/>
                </a:solidFill>
              </a:rPr>
              <a:t>Aktionen</a:t>
            </a:r>
            <a:r>
              <a:rPr lang="de"/>
              <a:t> auslösen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Pfeile und Aktionen sind </a:t>
            </a:r>
            <a:r>
              <a:rPr lang="de">
                <a:solidFill>
                  <a:srgbClr val="00549F"/>
                </a:solidFill>
              </a:rPr>
              <a:t>unterspezifiziert</a:t>
            </a:r>
            <a:endParaRPr>
              <a:solidFill>
                <a:srgbClr val="00549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4739100" y="1108050"/>
            <a:ext cx="4161900" cy="292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component grammar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SDBase {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Interaction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 implement 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SDElement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left:ObjectReference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Arrow 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right:ObjectReference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de" sz="1300" dirty="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“:”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Action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  interface </a:t>
            </a: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Arrow</a:t>
            </a:r>
            <a:r>
              <a:rPr lang="de" sz="1300" b="1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interface </a:t>
            </a:r>
            <a:r>
              <a:rPr lang="de" sz="13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Action</a:t>
            </a:r>
            <a:r>
              <a:rPr lang="de" sz="13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Erweiterte SD Grammatik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Grammar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1108050" y="1731450"/>
            <a:ext cx="6927900" cy="168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grammar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 extends de.monticore.lang.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SDBase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               de.monticore.types.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MCBasicTypes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               de.monticore.expressions.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CommonExpressions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de" sz="13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288000" y="151200"/>
            <a:ext cx="8613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SD Grammar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288000" y="927200"/>
            <a:ext cx="4205400" cy="3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Ein SD Artefakt beginnt mit einer (optionalen) </a:t>
            </a:r>
            <a:r>
              <a:rPr lang="de">
                <a:solidFill>
                  <a:srgbClr val="00549F"/>
                </a:solidFill>
              </a:rPr>
              <a:t>Package-Deklaration</a:t>
            </a:r>
            <a:endParaRPr>
              <a:solidFill>
                <a:srgbClr val="00549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Hat beliebig viele </a:t>
            </a:r>
            <a:r>
              <a:rPr lang="de">
                <a:solidFill>
                  <a:srgbClr val="00549F"/>
                </a:solidFill>
              </a:rPr>
              <a:t>ImportStatements</a:t>
            </a:r>
            <a:endParaRPr>
              <a:solidFill>
                <a:srgbClr val="00549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/>
              <a:t>wiederverwendet aus </a:t>
            </a:r>
            <a:r>
              <a:rPr lang="de">
                <a:solidFill>
                  <a:srgbClr val="00549F"/>
                </a:solidFill>
              </a:rPr>
              <a:t>MCBasicTypes</a:t>
            </a:r>
            <a:endParaRPr>
              <a:solidFill>
                <a:srgbClr val="00549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Und hat natürlich einem </a:t>
            </a:r>
            <a:r>
              <a:rPr lang="de">
                <a:solidFill>
                  <a:srgbClr val="00549F"/>
                </a:solidFill>
              </a:rPr>
              <a:t>Sequenzdiagramm</a:t>
            </a:r>
            <a:endParaRPr>
              <a:solidFill>
                <a:srgbClr val="00549F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4739100" y="911600"/>
            <a:ext cx="4161900" cy="332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grammar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SDArtifact;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SDArtifact 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(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"package"</a:t>
            </a:r>
            <a:r>
              <a:rPr lang="de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MCQualifiedName&amp; </a:t>
            </a: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";"</a:t>
            </a: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)?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MCImportStatement*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  SequenceDiagram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 b="1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 sz="13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de" sz="13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3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lienvorlage">
  <a:themeElements>
    <a:clrScheme name="Editirmodus">
      <a:dk1>
        <a:srgbClr val="000000"/>
      </a:dk1>
      <a:lt1>
        <a:srgbClr val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Bildschirmpräsentation (16:9)</PresentationFormat>
  <Paragraphs>218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Roboto Mono</vt:lpstr>
      <vt:lpstr>Noto Sans Symbols</vt:lpstr>
      <vt:lpstr>Arial</vt:lpstr>
      <vt:lpstr>Folienvorlage</vt:lpstr>
      <vt:lpstr>SLE-Projekt: SD to MC6 Migration</vt:lpstr>
      <vt:lpstr>Basis SD Grammatik</vt:lpstr>
      <vt:lpstr>SD Base Grammar</vt:lpstr>
      <vt:lpstr>SD Base Grammar</vt:lpstr>
      <vt:lpstr>SD Base Grammar</vt:lpstr>
      <vt:lpstr>SD Base Grammar</vt:lpstr>
      <vt:lpstr>Erweiterte SD Grammatik</vt:lpstr>
      <vt:lpstr>SD Grammar</vt:lpstr>
      <vt:lpstr>SD Grammar</vt:lpstr>
      <vt:lpstr>SD Grammar</vt:lpstr>
      <vt:lpstr>SD Grammar</vt:lpstr>
      <vt:lpstr>SD Grammar</vt:lpstr>
      <vt:lpstr>SD Grammar</vt:lpstr>
      <vt:lpstr>SD Grammar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SLE-Projekt: SD to MC6 Migration</dc:title>
  <cp:lastModifiedBy>Christian Broering</cp:lastModifiedBy>
  <cp:revision>3</cp:revision>
  <dcterms:modified xsi:type="dcterms:W3CDTF">2020-06-02T07:41:47Z</dcterms:modified>
</cp:coreProperties>
</file>