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73" r:id="rId3"/>
    <p:sldId id="372" r:id="rId4"/>
    <p:sldId id="364" r:id="rId5"/>
    <p:sldId id="366" r:id="rId6"/>
    <p:sldId id="368" r:id="rId7"/>
    <p:sldId id="367" r:id="rId8"/>
    <p:sldId id="369" r:id="rId9"/>
    <p:sldId id="370" r:id="rId10"/>
    <p:sldId id="357" r:id="rId11"/>
    <p:sldId id="352" r:id="rId12"/>
    <p:sldId id="353" r:id="rId13"/>
    <p:sldId id="354" r:id="rId14"/>
    <p:sldId id="355" r:id="rId15"/>
    <p:sldId id="358" r:id="rId16"/>
    <p:sldId id="359" r:id="rId17"/>
    <p:sldId id="360" r:id="rId18"/>
    <p:sldId id="361" r:id="rId19"/>
    <p:sldId id="362" r:id="rId20"/>
    <p:sldId id="356" r:id="rId21"/>
    <p:sldId id="343" r:id="rId22"/>
    <p:sldId id="349" r:id="rId23"/>
    <p:sldId id="345" r:id="rId24"/>
    <p:sldId id="346" r:id="rId25"/>
    <p:sldId id="347" r:id="rId26"/>
    <p:sldId id="350" r:id="rId27"/>
    <p:sldId id="348" r:id="rId28"/>
    <p:sldId id="374" r:id="rId29"/>
    <p:sldId id="375" r:id="rId30"/>
    <p:sldId id="376" r:id="rId31"/>
    <p:sldId id="379" r:id="rId32"/>
    <p:sldId id="377" r:id="rId33"/>
    <p:sldId id="378" r:id="rId34"/>
    <p:sldId id="371" r:id="rId35"/>
    <p:sldId id="351" r:id="rId36"/>
    <p:sldId id="259" r:id="rId37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58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3D13FD4-DA1D-406C-8489-D5376C718A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" t="23770" r="23164" b="43956"/>
          <a:stretch/>
        </p:blipFill>
        <p:spPr>
          <a:xfrm>
            <a:off x="0" y="23822"/>
            <a:ext cx="8504808" cy="22133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3D8565-3133-40EA-BE6C-674667979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1" t="9589" r="9605" b="64790"/>
          <a:stretch/>
        </p:blipFill>
        <p:spPr>
          <a:xfrm>
            <a:off x="7759080" y="106532"/>
            <a:ext cx="4367813" cy="17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2324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89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2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 err="1">
                <a:solidFill>
                  <a:schemeClr val="tx2"/>
                </a:solidFill>
              </a:rPr>
              <a:t>Thank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you</a:t>
            </a:r>
            <a:endParaRPr lang="de-DE" altLang="de-DE" sz="32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 err="1">
                <a:solidFill>
                  <a:schemeClr val="tx2"/>
                </a:solidFill>
              </a:rPr>
              <a:t>for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your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attention</a:t>
            </a:r>
            <a:r>
              <a:rPr lang="de-DE" altLang="de-DE" sz="3200" b="1" dirty="0">
                <a:solidFill>
                  <a:schemeClr val="tx2"/>
                </a:solidFill>
              </a:rPr>
              <a:t>!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1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Christian </a:t>
            </a:r>
            <a:r>
              <a:rPr lang="de-DE" altLang="de-DE" sz="900" dirty="0" err="1">
                <a:solidFill>
                  <a:schemeClr val="tx2"/>
                </a:solidFill>
              </a:rPr>
              <a:t>Broering</a:t>
            </a:r>
            <a:r>
              <a:rPr lang="de-DE" altLang="de-DE" sz="900" dirty="0">
                <a:solidFill>
                  <a:schemeClr val="tx2"/>
                </a:solidFill>
              </a:rPr>
              <a:t>, Brian Sinkovec, Christian Volkmann</a:t>
            </a:r>
            <a:r>
              <a:rPr lang="de-DE" altLang="de-DE" sz="900" baseline="0" dirty="0">
                <a:solidFill>
                  <a:schemeClr val="tx2"/>
                </a:solidFill>
              </a:rPr>
              <a:t>  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38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2854D-0110-4C13-A026-DF310F962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SD-Language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05271E-8F94-4425-80EC-5C885A43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434" y="3078075"/>
            <a:ext cx="10886925" cy="2884185"/>
          </a:xfrm>
        </p:spPr>
        <p:txBody>
          <a:bodyPr/>
          <a:lstStyle/>
          <a:p>
            <a:r>
              <a:rPr lang="en-US" dirty="0"/>
              <a:t>Sequence Diagram Language based on </a:t>
            </a:r>
            <a:r>
              <a:rPr lang="en-US" dirty="0" err="1"/>
              <a:t>MontiCore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Christian </a:t>
            </a:r>
            <a:r>
              <a:rPr lang="en-US" dirty="0" err="1"/>
              <a:t>Broering</a:t>
            </a:r>
            <a:endParaRPr lang="en-US" dirty="0"/>
          </a:p>
          <a:p>
            <a:r>
              <a:rPr lang="en-US" dirty="0"/>
              <a:t>Brian Sinkovec</a:t>
            </a:r>
          </a:p>
          <a:p>
            <a:r>
              <a:rPr lang="en-US" dirty="0"/>
              <a:t>Christian Volkmann</a:t>
            </a:r>
          </a:p>
          <a:p>
            <a:endParaRPr lang="en-US" dirty="0"/>
          </a:p>
          <a:p>
            <a:r>
              <a:rPr lang="en-US" dirty="0"/>
              <a:t>16.07.2020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A7FC04-48A0-459C-B8FD-88C5BB0A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60" y="2584876"/>
            <a:ext cx="4620699" cy="27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2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7B4DA5-6389-4BDB-9ED0-DE7FC80B9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Conditions</a:t>
            </a:r>
            <a:endParaRPr lang="en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609EF67-2C4C-477E-9CDE-47F9B1658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323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D212C5-485A-4902-89A4-57D2341D264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9836" y="1235787"/>
            <a:ext cx="4582447" cy="4385941"/>
          </a:xfrm>
        </p:spPr>
        <p:txBody>
          <a:bodyPr/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>
                <a:solidFill>
                  <a:srgbClr val="01559F"/>
                </a:solidFill>
              </a:rPr>
              <a:t>Package</a:t>
            </a:r>
            <a:r>
              <a:rPr lang="en-US" dirty="0"/>
              <a:t> name matches </a:t>
            </a:r>
            <a:r>
              <a:rPr lang="en-US" dirty="0">
                <a:solidFill>
                  <a:srgbClr val="01559F"/>
                </a:solidFill>
              </a:rPr>
              <a:t>folder</a:t>
            </a:r>
            <a:r>
              <a:rPr lang="en-US" dirty="0"/>
              <a:t> name</a:t>
            </a:r>
          </a:p>
          <a:p>
            <a:pPr lvl="1"/>
            <a:r>
              <a:rPr lang="en-US" dirty="0"/>
              <a:t>File extension is .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Modifier</a:t>
            </a:r>
          </a:p>
          <a:p>
            <a:pPr lvl="1"/>
            <a:r>
              <a:rPr lang="en-US" dirty="0" err="1"/>
              <a:t>SequenceDiagram</a:t>
            </a:r>
            <a:r>
              <a:rPr lang="en-US" dirty="0"/>
              <a:t> is </a:t>
            </a:r>
            <a:r>
              <a:rPr lang="en-US" dirty="0">
                <a:solidFill>
                  <a:srgbClr val="01559F"/>
                </a:solidFill>
              </a:rPr>
              <a:t>complete</a:t>
            </a:r>
            <a:r>
              <a:rPr lang="en-US" dirty="0"/>
              <a:t>, but any object is </a:t>
            </a:r>
            <a:r>
              <a:rPr lang="en-US" dirty="0">
                <a:solidFill>
                  <a:srgbClr val="01559F"/>
                </a:solidFill>
              </a:rPr>
              <a:t>visible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Referenced implies Declared</a:t>
            </a:r>
          </a:p>
          <a:p>
            <a:pPr lvl="1"/>
            <a:r>
              <a:rPr lang="en-US" dirty="0">
                <a:solidFill>
                  <a:srgbClr val="01559F"/>
                </a:solidFill>
              </a:rPr>
              <a:t>Return</a:t>
            </a:r>
            <a:r>
              <a:rPr lang="en-US" dirty="0"/>
              <a:t> call </a:t>
            </a:r>
            <a:r>
              <a:rPr lang="en-US" dirty="0">
                <a:solidFill>
                  <a:srgbClr val="01559F"/>
                </a:solidFill>
              </a:rPr>
              <a:t>matches</a:t>
            </a:r>
            <a:r>
              <a:rPr lang="en-US" dirty="0"/>
              <a:t> with a previous </a:t>
            </a:r>
            <a:r>
              <a:rPr lang="en-US" dirty="0">
                <a:solidFill>
                  <a:srgbClr val="01559F"/>
                </a:solidFill>
              </a:rPr>
              <a:t>send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Interaction has </a:t>
            </a:r>
            <a:r>
              <a:rPr lang="en-US" dirty="0">
                <a:solidFill>
                  <a:srgbClr val="01559F"/>
                </a:solidFill>
              </a:rPr>
              <a:t>at least </a:t>
            </a:r>
            <a:r>
              <a:rPr lang="en-US" dirty="0"/>
              <a:t>on </a:t>
            </a:r>
            <a:r>
              <a:rPr lang="en-US" dirty="0">
                <a:solidFill>
                  <a:srgbClr val="01559F"/>
                </a:solidFill>
              </a:rPr>
              <a:t>source</a:t>
            </a:r>
            <a:r>
              <a:rPr lang="en-US" dirty="0"/>
              <a:t> or </a:t>
            </a:r>
            <a:r>
              <a:rPr lang="en-US" dirty="0">
                <a:solidFill>
                  <a:srgbClr val="01559F"/>
                </a:solidFill>
              </a:rPr>
              <a:t>target</a:t>
            </a:r>
          </a:p>
          <a:p>
            <a:pPr lvl="1"/>
            <a:r>
              <a:rPr lang="en-US" dirty="0">
                <a:solidFill>
                  <a:srgbClr val="01559F"/>
                </a:solidFill>
              </a:rPr>
              <a:t>Static</a:t>
            </a:r>
            <a:r>
              <a:rPr lang="en-US" dirty="0"/>
              <a:t> methods are not invoked on </a:t>
            </a:r>
            <a:r>
              <a:rPr lang="en-US" dirty="0">
                <a:solidFill>
                  <a:srgbClr val="01559F"/>
                </a:solidFill>
              </a:rPr>
              <a:t>objects</a:t>
            </a:r>
          </a:p>
          <a:p>
            <a:pPr lvl="1"/>
            <a:r>
              <a:rPr lang="en-US" dirty="0">
                <a:solidFill>
                  <a:srgbClr val="01559F"/>
                </a:solidFill>
              </a:rPr>
              <a:t>Method </a:t>
            </a:r>
            <a:r>
              <a:rPr lang="en-US" dirty="0"/>
              <a:t>invoked exists in </a:t>
            </a:r>
            <a:r>
              <a:rPr lang="en-US" dirty="0">
                <a:solidFill>
                  <a:srgbClr val="01559F"/>
                </a:solidFill>
              </a:rPr>
              <a:t>target type</a:t>
            </a:r>
          </a:p>
          <a:p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354592-B3DC-4781-80CA-9C09C1C4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Context Conditions</a:t>
            </a:r>
            <a:endParaRPr lang="en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CB92CA4-3890-43B4-9057-3292465B9C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2540" y="1236273"/>
            <a:ext cx="5425129" cy="4385455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every object has a </a:t>
            </a:r>
            <a:r>
              <a:rPr lang="en-US" dirty="0">
                <a:solidFill>
                  <a:srgbClr val="01559F"/>
                </a:solidFill>
              </a:rPr>
              <a:t>unique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>
                <a:solidFill>
                  <a:srgbClr val="01559F"/>
                </a:solidFill>
              </a:rPr>
              <a:t>Objects</a:t>
            </a:r>
            <a:r>
              <a:rPr lang="en-US" dirty="0"/>
              <a:t> start with </a:t>
            </a:r>
            <a:r>
              <a:rPr lang="en-US" dirty="0">
                <a:solidFill>
                  <a:srgbClr val="01559F"/>
                </a:solidFill>
              </a:rPr>
              <a:t>lower</a:t>
            </a:r>
            <a:r>
              <a:rPr lang="en-US" dirty="0"/>
              <a:t> case</a:t>
            </a:r>
          </a:p>
          <a:p>
            <a:pPr lvl="1"/>
            <a:r>
              <a:rPr lang="en-US" dirty="0">
                <a:solidFill>
                  <a:srgbClr val="01559F"/>
                </a:solidFill>
              </a:rPr>
              <a:t>Types</a:t>
            </a:r>
            <a:r>
              <a:rPr lang="en-US" dirty="0"/>
              <a:t>  start with </a:t>
            </a:r>
            <a:r>
              <a:rPr lang="en-US" dirty="0">
                <a:solidFill>
                  <a:srgbClr val="01559F"/>
                </a:solidFill>
              </a:rPr>
              <a:t>upper</a:t>
            </a:r>
            <a:r>
              <a:rPr lang="en-US" dirty="0"/>
              <a:t> case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Construction</a:t>
            </a:r>
          </a:p>
          <a:p>
            <a:pPr lvl="1"/>
            <a:r>
              <a:rPr lang="en-US" dirty="0">
                <a:solidFill>
                  <a:srgbClr val="01559F"/>
                </a:solidFill>
              </a:rPr>
              <a:t>Type checks</a:t>
            </a:r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18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 of Object Construction (invalid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: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ZooDB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-&gt; Animal d =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Dog();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-&gt; Animal c =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Plane();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EA9A9FB-900C-4D77-96BC-C826D7A845E6}"/>
              </a:ext>
            </a:extLst>
          </p:cNvPr>
          <p:cNvGrpSpPr/>
          <p:nvPr/>
        </p:nvGrpSpPr>
        <p:grpSpPr>
          <a:xfrm>
            <a:off x="2347162" y="1136870"/>
            <a:ext cx="833460" cy="377282"/>
            <a:chOff x="3663939" y="992391"/>
            <a:chExt cx="2844530" cy="581853"/>
          </a:xfrm>
        </p:grpSpPr>
        <p:sp>
          <p:nvSpPr>
            <p:cNvPr id="14" name="Rectangle 69">
              <a:extLst>
                <a:ext uri="{FF2B5EF4-FFF2-40B4-BE49-F238E27FC236}">
                  <a16:creationId xmlns:a16="http://schemas.microsoft.com/office/drawing/2014/main" id="{4A3B74D4-1A0A-478B-B3FE-5D7ABAF5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70">
              <a:extLst>
                <a:ext uri="{FF2B5EF4-FFF2-40B4-BE49-F238E27FC236}">
                  <a16:creationId xmlns:a16="http://schemas.microsoft.com/office/drawing/2014/main" id="{A86853FF-3399-4F83-B677-CF8A48481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49" y="1084183"/>
              <a:ext cx="2839620" cy="34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Animal</a:t>
              </a:r>
              <a:endParaRPr lang="en-US" alt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8AD293B-8AB9-442D-A1BD-C31C606F88A0}"/>
              </a:ext>
            </a:extLst>
          </p:cNvPr>
          <p:cNvGrpSpPr/>
          <p:nvPr/>
        </p:nvGrpSpPr>
        <p:grpSpPr>
          <a:xfrm>
            <a:off x="2327031" y="1973352"/>
            <a:ext cx="833460" cy="377282"/>
            <a:chOff x="3663939" y="992391"/>
            <a:chExt cx="2844530" cy="581853"/>
          </a:xfrm>
        </p:grpSpPr>
        <p:sp>
          <p:nvSpPr>
            <p:cNvPr id="17" name="Rectangle 69">
              <a:extLst>
                <a:ext uri="{FF2B5EF4-FFF2-40B4-BE49-F238E27FC236}">
                  <a16:creationId xmlns:a16="http://schemas.microsoft.com/office/drawing/2014/main" id="{DBA703F7-E5BB-4476-863D-D998FC65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0">
              <a:extLst>
                <a:ext uri="{FF2B5EF4-FFF2-40B4-BE49-F238E27FC236}">
                  <a16:creationId xmlns:a16="http://schemas.microsoft.com/office/drawing/2014/main" id="{BE9BEA9B-A6AC-4209-8242-B62FA7481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49" y="1084183"/>
              <a:ext cx="2839620" cy="34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Dog</a:t>
              </a:r>
              <a:endParaRPr lang="en-US" altLang="de-DE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D337BCC-8A11-4311-89C5-D7E587D94344}"/>
              </a:ext>
            </a:extLst>
          </p:cNvPr>
          <p:cNvGrpSpPr/>
          <p:nvPr/>
        </p:nvGrpSpPr>
        <p:grpSpPr>
          <a:xfrm>
            <a:off x="3615669" y="1971449"/>
            <a:ext cx="833460" cy="377282"/>
            <a:chOff x="3663939" y="992391"/>
            <a:chExt cx="2844530" cy="581853"/>
          </a:xfrm>
        </p:grpSpPr>
        <p:sp>
          <p:nvSpPr>
            <p:cNvPr id="20" name="Rectangle 69">
              <a:extLst>
                <a:ext uri="{FF2B5EF4-FFF2-40B4-BE49-F238E27FC236}">
                  <a16:creationId xmlns:a16="http://schemas.microsoft.com/office/drawing/2014/main" id="{EB1734F0-4241-43A9-9911-94E3EC39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0">
              <a:extLst>
                <a:ext uri="{FF2B5EF4-FFF2-40B4-BE49-F238E27FC236}">
                  <a16:creationId xmlns:a16="http://schemas.microsoft.com/office/drawing/2014/main" id="{C3D2A49A-D958-4AB9-ADAA-EF385BC5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49" y="1084183"/>
              <a:ext cx="2839620" cy="34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Plane</a:t>
              </a:r>
              <a:endParaRPr lang="en-US" altLang="de-DE" dirty="0"/>
            </a:p>
          </p:txBody>
        </p:sp>
      </p:grpSp>
      <p:sp>
        <p:nvSpPr>
          <p:cNvPr id="25" name="Line 36">
            <a:extLst>
              <a:ext uri="{FF2B5EF4-FFF2-40B4-BE49-F238E27FC236}">
                <a16:creationId xmlns:a16="http://schemas.microsoft.com/office/drawing/2014/main" id="{CB0B21F0-FB99-442B-BA44-3135BC3411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5114" y="1671647"/>
            <a:ext cx="0" cy="299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6" name="AutoShape 37">
            <a:extLst>
              <a:ext uri="{FF2B5EF4-FFF2-40B4-BE49-F238E27FC236}">
                <a16:creationId xmlns:a16="http://schemas.microsoft.com/office/drawing/2014/main" id="{B43A6A0E-4375-4C4B-AA7D-1FF97139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61" y="1526396"/>
            <a:ext cx="152394" cy="14525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2A8ED0B-4CF8-46EE-A27A-01B1C1C6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2803229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z:ZooDB</a:t>
            </a:r>
            <a:endParaRPr lang="en-US" altLang="de-DE" sz="1400" dirty="0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7E01C53A-22AD-420C-9686-A4B5A9BE5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3188014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90BA5406-C0F4-4B08-A36A-8DC335641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1465" y="3853163"/>
            <a:ext cx="16373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40E1A45F-E992-497B-AEEB-6628DD69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997" y="3604097"/>
            <a:ext cx="891591" cy="2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Dog()</a:t>
            </a: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89887A14-B047-4656-9CE6-E7A020DEE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5669" y="4036750"/>
            <a:ext cx="0" cy="1188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260BDFF-5990-4A13-A1C1-60701A91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855" y="3648066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d:Dog</a:t>
            </a:r>
            <a:endParaRPr lang="en-US" altLang="de-DE" sz="14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B1D98773-09CA-4CBA-B4AF-9CED7E60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851" y="4265444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c:Plane</a:t>
            </a:r>
            <a:endParaRPr lang="en-US" altLang="de-DE" sz="1400" dirty="0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E567E22F-C51D-4D35-AC94-50552E2F4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4453746"/>
            <a:ext cx="2879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319F6402-FFED-4D73-B0D7-E270366C3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9611" y="4654127"/>
            <a:ext cx="0" cy="58065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CD2E0636-67E0-4903-9C24-41CAE4A3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695" y="4176546"/>
            <a:ext cx="10021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Plane()</a:t>
            </a:r>
          </a:p>
        </p:txBody>
      </p:sp>
      <p:sp>
        <p:nvSpPr>
          <p:cNvPr id="46" name="AutoShape 40">
            <a:extLst>
              <a:ext uri="{FF2B5EF4-FFF2-40B4-BE49-F238E27FC236}">
                <a16:creationId xmlns:a16="http://schemas.microsoft.com/office/drawing/2014/main" id="{E1661BD8-7632-4CB4-9FD1-02E2445E66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2803229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  <p:sp>
        <p:nvSpPr>
          <p:cNvPr id="47" name="AutoShape 40">
            <a:extLst>
              <a:ext uri="{FF2B5EF4-FFF2-40B4-BE49-F238E27FC236}">
                <a16:creationId xmlns:a16="http://schemas.microsoft.com/office/drawing/2014/main" id="{649B1557-5FD9-4216-A905-89E69567E3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1122" y="1136870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  <a:ea typeface="+mn-ea"/>
              </a:rPr>
              <a:t>C</a:t>
            </a: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0073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 of Object Construction (invalid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: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ZooDB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-&gt; </a:t>
              </a:r>
              <a:r>
                <a:rPr lang="en-US" dirty="0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Animal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d =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Dog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-&gt; Animal c =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Plane();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EA9A9FB-900C-4D77-96BC-C826D7A845E6}"/>
              </a:ext>
            </a:extLst>
          </p:cNvPr>
          <p:cNvGrpSpPr/>
          <p:nvPr/>
        </p:nvGrpSpPr>
        <p:grpSpPr>
          <a:xfrm>
            <a:off x="2347162" y="1136870"/>
            <a:ext cx="833460" cy="377282"/>
            <a:chOff x="3663939" y="992391"/>
            <a:chExt cx="2844530" cy="581853"/>
          </a:xfrm>
        </p:grpSpPr>
        <p:sp>
          <p:nvSpPr>
            <p:cNvPr id="14" name="Rectangle 69">
              <a:extLst>
                <a:ext uri="{FF2B5EF4-FFF2-40B4-BE49-F238E27FC236}">
                  <a16:creationId xmlns:a16="http://schemas.microsoft.com/office/drawing/2014/main" id="{4A3B74D4-1A0A-478B-B3FE-5D7ABAF5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19050">
              <a:solidFill>
                <a:srgbClr val="01559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70">
              <a:extLst>
                <a:ext uri="{FF2B5EF4-FFF2-40B4-BE49-F238E27FC236}">
                  <a16:creationId xmlns:a16="http://schemas.microsoft.com/office/drawing/2014/main" id="{A86853FF-3399-4F83-B677-CF8A48481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50" y="1084183"/>
              <a:ext cx="2839619" cy="427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Animal</a:t>
              </a:r>
              <a:endParaRPr lang="en-US" alt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8AD293B-8AB9-442D-A1BD-C31C606F88A0}"/>
              </a:ext>
            </a:extLst>
          </p:cNvPr>
          <p:cNvGrpSpPr/>
          <p:nvPr/>
        </p:nvGrpSpPr>
        <p:grpSpPr>
          <a:xfrm>
            <a:off x="2327031" y="1973352"/>
            <a:ext cx="833460" cy="377282"/>
            <a:chOff x="3663939" y="992391"/>
            <a:chExt cx="2844530" cy="581853"/>
          </a:xfrm>
        </p:grpSpPr>
        <p:sp>
          <p:nvSpPr>
            <p:cNvPr id="17" name="Rectangle 69">
              <a:extLst>
                <a:ext uri="{FF2B5EF4-FFF2-40B4-BE49-F238E27FC236}">
                  <a16:creationId xmlns:a16="http://schemas.microsoft.com/office/drawing/2014/main" id="{DBA703F7-E5BB-4476-863D-D998FC65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19050">
              <a:solidFill>
                <a:srgbClr val="01559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0">
              <a:extLst>
                <a:ext uri="{FF2B5EF4-FFF2-40B4-BE49-F238E27FC236}">
                  <a16:creationId xmlns:a16="http://schemas.microsoft.com/office/drawing/2014/main" id="{BE9BEA9B-A6AC-4209-8242-B62FA7481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50" y="1084183"/>
              <a:ext cx="2839619" cy="427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Dog</a:t>
              </a:r>
              <a:endParaRPr lang="en-US" altLang="de-DE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D337BCC-8A11-4311-89C5-D7E587D94344}"/>
              </a:ext>
            </a:extLst>
          </p:cNvPr>
          <p:cNvGrpSpPr/>
          <p:nvPr/>
        </p:nvGrpSpPr>
        <p:grpSpPr>
          <a:xfrm>
            <a:off x="3615669" y="1971449"/>
            <a:ext cx="833460" cy="377282"/>
            <a:chOff x="3663939" y="992391"/>
            <a:chExt cx="2844530" cy="581853"/>
          </a:xfrm>
        </p:grpSpPr>
        <p:sp>
          <p:nvSpPr>
            <p:cNvPr id="20" name="Rectangle 69">
              <a:extLst>
                <a:ext uri="{FF2B5EF4-FFF2-40B4-BE49-F238E27FC236}">
                  <a16:creationId xmlns:a16="http://schemas.microsoft.com/office/drawing/2014/main" id="{EB1734F0-4241-43A9-9911-94E3EC39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0">
              <a:extLst>
                <a:ext uri="{FF2B5EF4-FFF2-40B4-BE49-F238E27FC236}">
                  <a16:creationId xmlns:a16="http://schemas.microsoft.com/office/drawing/2014/main" id="{C3D2A49A-D958-4AB9-ADAA-EF385BC5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49" y="1084183"/>
              <a:ext cx="2839620" cy="34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Plane</a:t>
              </a:r>
              <a:endParaRPr lang="en-US" altLang="de-DE" dirty="0"/>
            </a:p>
          </p:txBody>
        </p:sp>
      </p:grpSp>
      <p:sp>
        <p:nvSpPr>
          <p:cNvPr id="25" name="Line 36">
            <a:extLst>
              <a:ext uri="{FF2B5EF4-FFF2-40B4-BE49-F238E27FC236}">
                <a16:creationId xmlns:a16="http://schemas.microsoft.com/office/drawing/2014/main" id="{CB0B21F0-FB99-442B-BA44-3135BC3411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5114" y="1671647"/>
            <a:ext cx="0" cy="299802"/>
          </a:xfrm>
          <a:prstGeom prst="line">
            <a:avLst/>
          </a:prstGeom>
          <a:noFill/>
          <a:ln w="19050">
            <a:solidFill>
              <a:srgbClr val="01559F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6" name="AutoShape 37">
            <a:extLst>
              <a:ext uri="{FF2B5EF4-FFF2-40B4-BE49-F238E27FC236}">
                <a16:creationId xmlns:a16="http://schemas.microsoft.com/office/drawing/2014/main" id="{B43A6A0E-4375-4C4B-AA7D-1FF97139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61" y="1526396"/>
            <a:ext cx="152394" cy="14525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1559F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2A8ED0B-4CF8-46EE-A27A-01B1C1C6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2803229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z:ZooDB</a:t>
            </a:r>
            <a:endParaRPr lang="en-US" altLang="de-DE" sz="1400" dirty="0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7E01C53A-22AD-420C-9686-A4B5A9BE5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3188014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90BA5406-C0F4-4B08-A36A-8DC335641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1465" y="3853163"/>
            <a:ext cx="16373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40E1A45F-E992-497B-AEEB-6628DD69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997" y="3604097"/>
            <a:ext cx="891591" cy="2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>
                <a:solidFill>
                  <a:srgbClr val="01559F"/>
                </a:solidFill>
              </a:rPr>
              <a:t>new Dog()</a:t>
            </a: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89887A14-B047-4656-9CE6-E7A020DEE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5669" y="4036750"/>
            <a:ext cx="0" cy="1188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260BDFF-5990-4A13-A1C1-60701A91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855" y="3648066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d:</a:t>
            </a:r>
            <a:r>
              <a:rPr lang="en-US" altLang="de-DE" sz="1400" u="sng" dirty="0">
                <a:solidFill>
                  <a:srgbClr val="01559F"/>
                </a:solidFill>
              </a:rPr>
              <a:t>Dog</a:t>
            </a:r>
            <a:endParaRPr lang="en-US" altLang="de-DE" sz="1400" dirty="0">
              <a:solidFill>
                <a:srgbClr val="01559F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B1D98773-09CA-4CBA-B4AF-9CED7E60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851" y="4265444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c:Plane</a:t>
            </a:r>
            <a:endParaRPr lang="en-US" altLang="de-DE" sz="1400" dirty="0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E567E22F-C51D-4D35-AC94-50552E2F4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4453746"/>
            <a:ext cx="2879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319F6402-FFED-4D73-B0D7-E270366C3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9611" y="4654127"/>
            <a:ext cx="0" cy="58065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CD2E0636-67E0-4903-9C24-41CAE4A3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695" y="4176546"/>
            <a:ext cx="10021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Plane()</a:t>
            </a:r>
          </a:p>
        </p:txBody>
      </p:sp>
      <p:sp>
        <p:nvSpPr>
          <p:cNvPr id="46" name="AutoShape 40">
            <a:extLst>
              <a:ext uri="{FF2B5EF4-FFF2-40B4-BE49-F238E27FC236}">
                <a16:creationId xmlns:a16="http://schemas.microsoft.com/office/drawing/2014/main" id="{E1661BD8-7632-4CB4-9FD1-02E2445E66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2803229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  <p:sp>
        <p:nvSpPr>
          <p:cNvPr id="47" name="AutoShape 40">
            <a:extLst>
              <a:ext uri="{FF2B5EF4-FFF2-40B4-BE49-F238E27FC236}">
                <a16:creationId xmlns:a16="http://schemas.microsoft.com/office/drawing/2014/main" id="{649B1557-5FD9-4216-A905-89E69567E3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1122" y="1136870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  <a:ea typeface="+mn-ea"/>
              </a:rPr>
              <a:t>C</a:t>
            </a: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5979B6A-4692-4F15-9C36-70C50D5954A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31429" y="2953352"/>
            <a:ext cx="466011" cy="0"/>
          </a:xfrm>
          <a:prstGeom prst="straightConnector1">
            <a:avLst/>
          </a:prstGeom>
          <a:ln w="28575">
            <a:solidFill>
              <a:srgbClr val="0155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9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 of Object Construction (invalid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: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ZooDB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-&gt; Animal d =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Dog();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z -&gt; </a:t>
              </a:r>
              <a:r>
                <a:rPr lang="en-US" dirty="0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Animal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c =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urier New" pitchFamily="49" charset="0"/>
                </a:rPr>
                <a:t>Plane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8AD293B-8AB9-442D-A1BD-C31C606F88A0}"/>
              </a:ext>
            </a:extLst>
          </p:cNvPr>
          <p:cNvGrpSpPr/>
          <p:nvPr/>
        </p:nvGrpSpPr>
        <p:grpSpPr>
          <a:xfrm>
            <a:off x="2327031" y="1973352"/>
            <a:ext cx="833460" cy="377282"/>
            <a:chOff x="3663939" y="992391"/>
            <a:chExt cx="2844530" cy="581853"/>
          </a:xfrm>
        </p:grpSpPr>
        <p:sp>
          <p:nvSpPr>
            <p:cNvPr id="17" name="Rectangle 69">
              <a:extLst>
                <a:ext uri="{FF2B5EF4-FFF2-40B4-BE49-F238E27FC236}">
                  <a16:creationId xmlns:a16="http://schemas.microsoft.com/office/drawing/2014/main" id="{DBA703F7-E5BB-4476-863D-D998FC65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0">
              <a:extLst>
                <a:ext uri="{FF2B5EF4-FFF2-40B4-BE49-F238E27FC236}">
                  <a16:creationId xmlns:a16="http://schemas.microsoft.com/office/drawing/2014/main" id="{BE9BEA9B-A6AC-4209-8242-B62FA7481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49" y="1084183"/>
              <a:ext cx="2839620" cy="34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Dog</a:t>
              </a:r>
              <a:endParaRPr lang="en-US" altLang="de-DE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D337BCC-8A11-4311-89C5-D7E587D94344}"/>
              </a:ext>
            </a:extLst>
          </p:cNvPr>
          <p:cNvGrpSpPr/>
          <p:nvPr/>
        </p:nvGrpSpPr>
        <p:grpSpPr>
          <a:xfrm>
            <a:off x="3615669" y="1971449"/>
            <a:ext cx="833460" cy="377282"/>
            <a:chOff x="3663939" y="992391"/>
            <a:chExt cx="2844530" cy="581853"/>
          </a:xfrm>
        </p:grpSpPr>
        <p:sp>
          <p:nvSpPr>
            <p:cNvPr id="20" name="Rectangle 69">
              <a:extLst>
                <a:ext uri="{FF2B5EF4-FFF2-40B4-BE49-F238E27FC236}">
                  <a16:creationId xmlns:a16="http://schemas.microsoft.com/office/drawing/2014/main" id="{EB1734F0-4241-43A9-9911-94E3EC39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0">
              <a:extLst>
                <a:ext uri="{FF2B5EF4-FFF2-40B4-BE49-F238E27FC236}">
                  <a16:creationId xmlns:a16="http://schemas.microsoft.com/office/drawing/2014/main" id="{C3D2A49A-D958-4AB9-ADAA-EF385BC5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49" y="1084183"/>
              <a:ext cx="2839620" cy="34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Plane</a:t>
              </a:r>
              <a:endParaRPr lang="en-US" altLang="de-DE" dirty="0"/>
            </a:p>
          </p:txBody>
        </p:sp>
      </p:grpSp>
      <p:sp>
        <p:nvSpPr>
          <p:cNvPr id="25" name="Line 36">
            <a:extLst>
              <a:ext uri="{FF2B5EF4-FFF2-40B4-BE49-F238E27FC236}">
                <a16:creationId xmlns:a16="http://schemas.microsoft.com/office/drawing/2014/main" id="{CB0B21F0-FB99-442B-BA44-3135BC3411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5114" y="1671647"/>
            <a:ext cx="0" cy="299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6" name="AutoShape 37">
            <a:extLst>
              <a:ext uri="{FF2B5EF4-FFF2-40B4-BE49-F238E27FC236}">
                <a16:creationId xmlns:a16="http://schemas.microsoft.com/office/drawing/2014/main" id="{B43A6A0E-4375-4C4B-AA7D-1FF97139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61" y="1526396"/>
            <a:ext cx="152394" cy="14525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2A8ED0B-4CF8-46EE-A27A-01B1C1C6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2803229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z:ZooDB</a:t>
            </a:r>
            <a:endParaRPr lang="en-US" altLang="de-DE" sz="1400" dirty="0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7E01C53A-22AD-420C-9686-A4B5A9BE5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3188014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90BA5406-C0F4-4B08-A36A-8DC335641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1465" y="3853163"/>
            <a:ext cx="16373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40E1A45F-E992-497B-AEEB-6628DD69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997" y="3604097"/>
            <a:ext cx="891591" cy="2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Dog()</a:t>
            </a: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89887A14-B047-4656-9CE6-E7A020DEE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5669" y="4036750"/>
            <a:ext cx="0" cy="1188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260BDFF-5990-4A13-A1C1-60701A91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855" y="3648066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d:Dog</a:t>
            </a:r>
            <a:endParaRPr lang="en-US" altLang="de-DE" sz="14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B1D98773-09CA-4CBA-B4AF-9CED7E60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851" y="4265444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c:</a:t>
            </a:r>
            <a:r>
              <a:rPr lang="en-US" altLang="de-DE" sz="1400" u="sng" dirty="0">
                <a:solidFill>
                  <a:schemeClr val="accent6"/>
                </a:solidFill>
              </a:rPr>
              <a:t>Plane</a:t>
            </a:r>
            <a:endParaRPr lang="en-US" altLang="de-DE" sz="1400" dirty="0">
              <a:solidFill>
                <a:schemeClr val="accent6"/>
              </a:solidFill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E567E22F-C51D-4D35-AC94-50552E2F4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4453746"/>
            <a:ext cx="2879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319F6402-FFED-4D73-B0D7-E270366C3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9611" y="4654127"/>
            <a:ext cx="0" cy="58065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CD2E0636-67E0-4903-9C24-41CAE4A3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695" y="4176546"/>
            <a:ext cx="10021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>
                <a:solidFill>
                  <a:schemeClr val="accent6"/>
                </a:solidFill>
              </a:rPr>
              <a:t>new Plane()</a:t>
            </a:r>
          </a:p>
        </p:txBody>
      </p:sp>
      <p:sp>
        <p:nvSpPr>
          <p:cNvPr id="46" name="AutoShape 40">
            <a:extLst>
              <a:ext uri="{FF2B5EF4-FFF2-40B4-BE49-F238E27FC236}">
                <a16:creationId xmlns:a16="http://schemas.microsoft.com/office/drawing/2014/main" id="{E1661BD8-7632-4CB4-9FD1-02E2445E66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2803229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  <p:sp>
        <p:nvSpPr>
          <p:cNvPr id="47" name="AutoShape 40">
            <a:extLst>
              <a:ext uri="{FF2B5EF4-FFF2-40B4-BE49-F238E27FC236}">
                <a16:creationId xmlns:a16="http://schemas.microsoft.com/office/drawing/2014/main" id="{649B1557-5FD9-4216-A905-89E69567E3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1122" y="1136870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  <a:ea typeface="+mn-ea"/>
              </a:rPr>
              <a:t>C</a:t>
            </a: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2C9F092-3915-4074-A673-51C915A7752C}"/>
              </a:ext>
            </a:extLst>
          </p:cNvPr>
          <p:cNvCxnSpPr>
            <a:cxnSpLocks/>
          </p:cNvCxnSpPr>
          <p:nvPr/>
        </p:nvCxnSpPr>
        <p:spPr>
          <a:xfrm>
            <a:off x="6530400" y="3494527"/>
            <a:ext cx="46601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E9A587E-4319-4B2B-B66D-A1D872DF8E45}"/>
              </a:ext>
            </a:extLst>
          </p:cNvPr>
          <p:cNvGrpSpPr/>
          <p:nvPr/>
        </p:nvGrpSpPr>
        <p:grpSpPr>
          <a:xfrm>
            <a:off x="2347162" y="1136870"/>
            <a:ext cx="833460" cy="377282"/>
            <a:chOff x="3663939" y="992391"/>
            <a:chExt cx="2844530" cy="581853"/>
          </a:xfrm>
        </p:grpSpPr>
        <p:sp>
          <p:nvSpPr>
            <p:cNvPr id="32" name="Rectangle 69">
              <a:extLst>
                <a:ext uri="{FF2B5EF4-FFF2-40B4-BE49-F238E27FC236}">
                  <a16:creationId xmlns:a16="http://schemas.microsoft.com/office/drawing/2014/main" id="{28E6FF7B-20E5-413C-8BF5-62F3DEC98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19050">
              <a:solidFill>
                <a:srgbClr val="01559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70">
              <a:extLst>
                <a:ext uri="{FF2B5EF4-FFF2-40B4-BE49-F238E27FC236}">
                  <a16:creationId xmlns:a16="http://schemas.microsoft.com/office/drawing/2014/main" id="{5F0E40D6-C773-4411-8E66-C717B8E92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50" y="1084183"/>
              <a:ext cx="2839619" cy="427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Animal</a:t>
              </a:r>
              <a:endParaRPr lang="en-US" alt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17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only after method call (valid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: A;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b : B;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-&gt; b : foo();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&lt;- b :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30" name="Rectangle 4">
            <a:extLst>
              <a:ext uri="{FF2B5EF4-FFF2-40B4-BE49-F238E27FC236}">
                <a16:creationId xmlns:a16="http://schemas.microsoft.com/office/drawing/2014/main" id="{9F110C6E-8AA0-4A8E-B07C-BCAA9224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1823522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a:A</a:t>
            </a:r>
            <a:endParaRPr lang="en-US" altLang="de-DE" sz="1400" dirty="0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C81F86EF-DE0C-4FC7-A291-6B5FAC7952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2208307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7C973F51-5BDE-4E02-9634-936C854BB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1464" y="2873456"/>
            <a:ext cx="2861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9BCF9618-3425-491C-BA13-41591632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959" y="2579883"/>
            <a:ext cx="500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foo()</a:t>
            </a: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FAB6FECA-11DE-41AA-B2B1-99C29685D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3474039"/>
            <a:ext cx="28793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057B7AC5-7BFE-4119-8DAD-1CC9FA452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479" y="3197040"/>
            <a:ext cx="5854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13948C79-E804-45D0-A390-0C15AE48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090" y="1826124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b:B</a:t>
            </a:r>
            <a:endParaRPr lang="en-US" altLang="de-DE" sz="1400" dirty="0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7B02C7F5-3955-4A59-B7A9-F4F66C952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3904" y="2210909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AutoShape 40">
            <a:extLst>
              <a:ext uri="{FF2B5EF4-FFF2-40B4-BE49-F238E27FC236}">
                <a16:creationId xmlns:a16="http://schemas.microsoft.com/office/drawing/2014/main" id="{A0C7FD05-27D8-4046-BA66-572AD7D873D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1151713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422663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only after method call (invalid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: A;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b : B;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a -&gt; b : foo();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&lt;- b :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33" name="Rectangle 4">
            <a:extLst>
              <a:ext uri="{FF2B5EF4-FFF2-40B4-BE49-F238E27FC236}">
                <a16:creationId xmlns:a16="http://schemas.microsoft.com/office/drawing/2014/main" id="{22A8ED0B-4CF8-46EE-A27A-01B1C1C6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1823522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a:A</a:t>
            </a:r>
            <a:endParaRPr lang="en-US" altLang="de-DE" sz="1400" dirty="0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7E01C53A-22AD-420C-9686-A4B5A9BE5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2208307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E567E22F-C51D-4D35-AC94-50552E2F4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3474039"/>
            <a:ext cx="28793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CD2E0636-67E0-4903-9C24-41CAE4A3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479" y="3197040"/>
            <a:ext cx="5854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08D8F625-DDCA-45BB-AA2A-4EA6F354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090" y="1826124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b:B</a:t>
            </a:r>
            <a:endParaRPr lang="en-US" altLang="de-DE" sz="1400" dirty="0"/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B5729EC7-223B-483F-A84C-53CDCA581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3904" y="2210909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AutoShape 40">
            <a:extLst>
              <a:ext uri="{FF2B5EF4-FFF2-40B4-BE49-F238E27FC236}">
                <a16:creationId xmlns:a16="http://schemas.microsoft.com/office/drawing/2014/main" id="{D9643527-344A-44B0-8319-7E8146D313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1151713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41058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Action Valid (valid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: A;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b : B;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-&gt; b : foo();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33" name="Rectangle 4">
            <a:extLst>
              <a:ext uri="{FF2B5EF4-FFF2-40B4-BE49-F238E27FC236}">
                <a16:creationId xmlns:a16="http://schemas.microsoft.com/office/drawing/2014/main" id="{22A8ED0B-4CF8-46EE-A27A-01B1C1C6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2803229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a:A</a:t>
            </a:r>
            <a:endParaRPr lang="en-US" altLang="de-DE" sz="1400" dirty="0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7E01C53A-22AD-420C-9686-A4B5A9BE5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3188014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AutoShape 40">
            <a:extLst>
              <a:ext uri="{FF2B5EF4-FFF2-40B4-BE49-F238E27FC236}">
                <a16:creationId xmlns:a16="http://schemas.microsoft.com/office/drawing/2014/main" id="{E1661BD8-7632-4CB4-9FD1-02E2445E66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2803229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  <p:sp>
        <p:nvSpPr>
          <p:cNvPr id="47" name="AutoShape 40">
            <a:extLst>
              <a:ext uri="{FF2B5EF4-FFF2-40B4-BE49-F238E27FC236}">
                <a16:creationId xmlns:a16="http://schemas.microsoft.com/office/drawing/2014/main" id="{649B1557-5FD9-4216-A905-89E69567E3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1122" y="1136870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  <a:ea typeface="+mn-ea"/>
              </a:rPr>
              <a:t>C</a:t>
            </a: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7240F7F8-33E0-4A6E-9CF8-0FCFE104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559" y="2797851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a:B</a:t>
            </a:r>
            <a:endParaRPr lang="en-US" altLang="de-DE" sz="1400" dirty="0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77E2FFF4-B58A-45CD-9749-A6D1CE6B6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8373" y="3182636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Line 10">
            <a:extLst>
              <a:ext uri="{FF2B5EF4-FFF2-40B4-BE49-F238E27FC236}">
                <a16:creationId xmlns:a16="http://schemas.microsoft.com/office/drawing/2014/main" id="{419C62CD-33BB-402D-9469-B301FE3B5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3969014"/>
            <a:ext cx="2314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Text Box 13">
            <a:extLst>
              <a:ext uri="{FF2B5EF4-FFF2-40B4-BE49-F238E27FC236}">
                <a16:creationId xmlns:a16="http://schemas.microsoft.com/office/drawing/2014/main" id="{2947AF95-6891-4A59-B6DA-77935163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752" y="3692015"/>
            <a:ext cx="500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foo()</a:t>
            </a:r>
          </a:p>
        </p:txBody>
      </p:sp>
      <p:sp>
        <p:nvSpPr>
          <p:cNvPr id="53" name="Text Box 65">
            <a:extLst>
              <a:ext uri="{FF2B5EF4-FFF2-40B4-BE49-F238E27FC236}">
                <a16:creationId xmlns:a16="http://schemas.microsoft.com/office/drawing/2014/main" id="{D59041D7-45DC-4D6F-844B-60C8C4A6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6" y="1441004"/>
            <a:ext cx="26356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stored as </a:t>
            </a:r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OOTypeSymbol</a:t>
            </a:r>
            <a:endParaRPr lang="en-US" altLang="de-DE" sz="1600" i="1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in symbol table</a:t>
            </a: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4A30D0A6-0F23-40F0-BCBC-DE888E7E4400}"/>
              </a:ext>
            </a:extLst>
          </p:cNvPr>
          <p:cNvSpPr/>
          <p:nvPr/>
        </p:nvSpPr>
        <p:spPr>
          <a:xfrm>
            <a:off x="2507616" y="1228123"/>
            <a:ext cx="366213" cy="218122"/>
          </a:xfrm>
          <a:custGeom>
            <a:avLst/>
            <a:gdLst>
              <a:gd name="connsiteX0" fmla="*/ 67633 w 366213"/>
              <a:gd name="connsiteY0" fmla="*/ 218122 h 218122"/>
              <a:gd name="connsiteX1" fmla="*/ 20980 w 366213"/>
              <a:gd name="connsiteY1" fmla="*/ 22179 h 218122"/>
              <a:gd name="connsiteX2" fmla="*/ 366213 w 366213"/>
              <a:gd name="connsiteY2" fmla="*/ 12848 h 21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213" h="218122">
                <a:moveTo>
                  <a:pt x="67633" y="218122"/>
                </a:moveTo>
                <a:cubicBezTo>
                  <a:pt x="19425" y="137256"/>
                  <a:pt x="-28783" y="56391"/>
                  <a:pt x="20980" y="22179"/>
                </a:cubicBezTo>
                <a:cubicBezTo>
                  <a:pt x="70743" y="-12033"/>
                  <a:pt x="218478" y="407"/>
                  <a:pt x="366213" y="12848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3" name="Group 1056">
            <a:extLst>
              <a:ext uri="{FF2B5EF4-FFF2-40B4-BE49-F238E27FC236}">
                <a16:creationId xmlns:a16="http://schemas.microsoft.com/office/drawing/2014/main" id="{C317D9D4-2C19-4D7E-8263-B5B63F8932CD}"/>
              </a:ext>
            </a:extLst>
          </p:cNvPr>
          <p:cNvGrpSpPr>
            <a:grpSpLocks/>
          </p:cNvGrpSpPr>
          <p:nvPr/>
        </p:nvGrpSpPr>
        <p:grpSpPr bwMode="auto">
          <a:xfrm>
            <a:off x="2964143" y="1094423"/>
            <a:ext cx="1303338" cy="820738"/>
            <a:chOff x="2399" y="2572"/>
            <a:chExt cx="821" cy="517"/>
          </a:xfrm>
        </p:grpSpPr>
        <p:sp>
          <p:nvSpPr>
            <p:cNvPr id="24" name="Text Box 1057">
              <a:extLst>
                <a:ext uri="{FF2B5EF4-FFF2-40B4-BE49-F238E27FC236}">
                  <a16:creationId xmlns:a16="http://schemas.microsoft.com/office/drawing/2014/main" id="{35306896-0A4C-481D-9713-940F45649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610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dirty="0"/>
                <a:t>B</a:t>
              </a:r>
            </a:p>
          </p:txBody>
        </p:sp>
        <p:grpSp>
          <p:nvGrpSpPr>
            <p:cNvPr id="25" name="Group 1058">
              <a:extLst>
                <a:ext uri="{FF2B5EF4-FFF2-40B4-BE49-F238E27FC236}">
                  <a16:creationId xmlns:a16="http://schemas.microsoft.com/office/drawing/2014/main" id="{E58F4962-4AF1-4DCE-AD45-63C0BF7B6E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72"/>
              <a:ext cx="768" cy="517"/>
              <a:chOff x="2400" y="2572"/>
              <a:chExt cx="1536" cy="517"/>
            </a:xfrm>
          </p:grpSpPr>
          <p:sp>
            <p:nvSpPr>
              <p:cNvPr id="27" name="Rectangle 1059">
                <a:extLst>
                  <a:ext uri="{FF2B5EF4-FFF2-40B4-BE49-F238E27FC236}">
                    <a16:creationId xmlns:a16="http://schemas.microsoft.com/office/drawing/2014/main" id="{98680545-DB32-46BF-A9CC-0ADB53D15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72"/>
                <a:ext cx="1536" cy="5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060">
                <a:extLst>
                  <a:ext uri="{FF2B5EF4-FFF2-40B4-BE49-F238E27FC236}">
                    <a16:creationId xmlns:a16="http://schemas.microsoft.com/office/drawing/2014/main" id="{4B15C5CD-B892-4367-B134-4C5941643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823"/>
                <a:ext cx="1536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Text Box 1061">
              <a:extLst>
                <a:ext uri="{FF2B5EF4-FFF2-40B4-BE49-F238E27FC236}">
                  <a16:creationId xmlns:a16="http://schemas.microsoft.com/office/drawing/2014/main" id="{A5D0C846-5457-4B35-B627-8C7E89B1C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" y="2842"/>
              <a:ext cx="8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/>
                <a:t>foo</a:t>
              </a:r>
              <a:r>
                <a:rPr lang="de-DE" sz="1600" dirty="0"/>
                <a:t>(String 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77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Action Valid (invalid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: A;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b : B;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-&gt; b :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urier New" pitchFamily="49" charset="0"/>
                </a:rPr>
                <a:t>foo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33" name="Rectangle 4">
            <a:extLst>
              <a:ext uri="{FF2B5EF4-FFF2-40B4-BE49-F238E27FC236}">
                <a16:creationId xmlns:a16="http://schemas.microsoft.com/office/drawing/2014/main" id="{22A8ED0B-4CF8-46EE-A27A-01B1C1C6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2803229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a:A</a:t>
            </a:r>
            <a:endParaRPr lang="en-US" altLang="de-DE" sz="1400" dirty="0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7E01C53A-22AD-420C-9686-A4B5A9BE5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3188014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AutoShape 40">
            <a:extLst>
              <a:ext uri="{FF2B5EF4-FFF2-40B4-BE49-F238E27FC236}">
                <a16:creationId xmlns:a16="http://schemas.microsoft.com/office/drawing/2014/main" id="{E1661BD8-7632-4CB4-9FD1-02E2445E66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2803229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  <p:sp>
        <p:nvSpPr>
          <p:cNvPr id="47" name="AutoShape 40">
            <a:extLst>
              <a:ext uri="{FF2B5EF4-FFF2-40B4-BE49-F238E27FC236}">
                <a16:creationId xmlns:a16="http://schemas.microsoft.com/office/drawing/2014/main" id="{649B1557-5FD9-4216-A905-89E69567E3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1122" y="1136870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  <a:ea typeface="+mn-ea"/>
              </a:rPr>
              <a:t>C</a:t>
            </a: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7240F7F8-33E0-4A6E-9CF8-0FCFE104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559" y="2797851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a:B</a:t>
            </a:r>
            <a:endParaRPr lang="en-US" altLang="de-DE" sz="1400" dirty="0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77E2FFF4-B58A-45CD-9749-A6D1CE6B6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8373" y="3182636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Line 10">
            <a:extLst>
              <a:ext uri="{FF2B5EF4-FFF2-40B4-BE49-F238E27FC236}">
                <a16:creationId xmlns:a16="http://schemas.microsoft.com/office/drawing/2014/main" id="{419C62CD-33BB-402D-9469-B301FE3B5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3969014"/>
            <a:ext cx="2314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Text Box 13">
            <a:extLst>
              <a:ext uri="{FF2B5EF4-FFF2-40B4-BE49-F238E27FC236}">
                <a16:creationId xmlns:a16="http://schemas.microsoft.com/office/drawing/2014/main" id="{2947AF95-6891-4A59-B6DA-77935163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752" y="3692015"/>
            <a:ext cx="500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>
                <a:solidFill>
                  <a:schemeClr val="accent6"/>
                </a:solidFill>
              </a:rPr>
              <a:t>foo</a:t>
            </a:r>
            <a:r>
              <a:rPr lang="en-US" altLang="de-DE" sz="1200" dirty="0"/>
              <a:t>()</a:t>
            </a:r>
          </a:p>
        </p:txBody>
      </p:sp>
      <p:sp>
        <p:nvSpPr>
          <p:cNvPr id="53" name="Text Box 65">
            <a:extLst>
              <a:ext uri="{FF2B5EF4-FFF2-40B4-BE49-F238E27FC236}">
                <a16:creationId xmlns:a16="http://schemas.microsoft.com/office/drawing/2014/main" id="{D59041D7-45DC-4D6F-844B-60C8C4A6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6" y="1441004"/>
            <a:ext cx="26356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stored as </a:t>
            </a:r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OOTypeSymbol</a:t>
            </a:r>
            <a:endParaRPr lang="en-US" altLang="de-DE" sz="1600" i="1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in symbol table</a:t>
            </a: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4A30D0A6-0F23-40F0-BCBC-DE888E7E4400}"/>
              </a:ext>
            </a:extLst>
          </p:cNvPr>
          <p:cNvSpPr/>
          <p:nvPr/>
        </p:nvSpPr>
        <p:spPr>
          <a:xfrm>
            <a:off x="2507616" y="1228123"/>
            <a:ext cx="366213" cy="218122"/>
          </a:xfrm>
          <a:custGeom>
            <a:avLst/>
            <a:gdLst>
              <a:gd name="connsiteX0" fmla="*/ 67633 w 366213"/>
              <a:gd name="connsiteY0" fmla="*/ 218122 h 218122"/>
              <a:gd name="connsiteX1" fmla="*/ 20980 w 366213"/>
              <a:gd name="connsiteY1" fmla="*/ 22179 h 218122"/>
              <a:gd name="connsiteX2" fmla="*/ 366213 w 366213"/>
              <a:gd name="connsiteY2" fmla="*/ 12848 h 21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213" h="218122">
                <a:moveTo>
                  <a:pt x="67633" y="218122"/>
                </a:moveTo>
                <a:cubicBezTo>
                  <a:pt x="19425" y="137256"/>
                  <a:pt x="-28783" y="56391"/>
                  <a:pt x="20980" y="22179"/>
                </a:cubicBezTo>
                <a:cubicBezTo>
                  <a:pt x="70743" y="-12033"/>
                  <a:pt x="218478" y="407"/>
                  <a:pt x="366213" y="12848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3" name="Group 1056">
            <a:extLst>
              <a:ext uri="{FF2B5EF4-FFF2-40B4-BE49-F238E27FC236}">
                <a16:creationId xmlns:a16="http://schemas.microsoft.com/office/drawing/2014/main" id="{112D9E52-88C1-47A5-9415-3C5004D1F863}"/>
              </a:ext>
            </a:extLst>
          </p:cNvPr>
          <p:cNvGrpSpPr>
            <a:grpSpLocks/>
          </p:cNvGrpSpPr>
          <p:nvPr/>
        </p:nvGrpSpPr>
        <p:grpSpPr bwMode="auto">
          <a:xfrm>
            <a:off x="2965729" y="1094423"/>
            <a:ext cx="1219200" cy="820738"/>
            <a:chOff x="2400" y="2572"/>
            <a:chExt cx="768" cy="517"/>
          </a:xfrm>
        </p:grpSpPr>
        <p:sp>
          <p:nvSpPr>
            <p:cNvPr id="24" name="Text Box 1057">
              <a:extLst>
                <a:ext uri="{FF2B5EF4-FFF2-40B4-BE49-F238E27FC236}">
                  <a16:creationId xmlns:a16="http://schemas.microsoft.com/office/drawing/2014/main" id="{C1C770CD-7FF2-4688-BAEA-5D63F51C5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610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dirty="0"/>
                <a:t>B</a:t>
              </a:r>
            </a:p>
          </p:txBody>
        </p:sp>
        <p:grpSp>
          <p:nvGrpSpPr>
            <p:cNvPr id="25" name="Group 1058">
              <a:extLst>
                <a:ext uri="{FF2B5EF4-FFF2-40B4-BE49-F238E27FC236}">
                  <a16:creationId xmlns:a16="http://schemas.microsoft.com/office/drawing/2014/main" id="{04B182FF-A02D-4E05-AC4D-BF22E7C1B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72"/>
              <a:ext cx="768" cy="517"/>
              <a:chOff x="2400" y="2572"/>
              <a:chExt cx="1536" cy="517"/>
            </a:xfrm>
          </p:grpSpPr>
          <p:sp>
            <p:nvSpPr>
              <p:cNvPr id="27" name="Rectangle 1059">
                <a:extLst>
                  <a:ext uri="{FF2B5EF4-FFF2-40B4-BE49-F238E27FC236}">
                    <a16:creationId xmlns:a16="http://schemas.microsoft.com/office/drawing/2014/main" id="{534D9AE9-B189-4E3C-B3AB-1B174070E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72"/>
                <a:ext cx="1536" cy="5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060">
                <a:extLst>
                  <a:ext uri="{FF2B5EF4-FFF2-40B4-BE49-F238E27FC236}">
                    <a16:creationId xmlns:a16="http://schemas.microsoft.com/office/drawing/2014/main" id="{D09CDFB4-ACA3-43DE-B894-58966A74D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823"/>
                <a:ext cx="1536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53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DFF5A49-28A9-44D4-B170-DD39E57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Action Valid (invalid example)</a:t>
            </a:r>
            <a:endParaRPr lang="en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A5A370B-CB1D-44D7-A9B8-4BB4743CB88A}"/>
              </a:ext>
            </a:extLst>
          </p:cNvPr>
          <p:cNvGrpSpPr/>
          <p:nvPr/>
        </p:nvGrpSpPr>
        <p:grpSpPr>
          <a:xfrm>
            <a:off x="6997440" y="1915463"/>
            <a:ext cx="4569534" cy="2053551"/>
            <a:chOff x="1247387" y="2501638"/>
            <a:chExt cx="5403750" cy="205355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4422A942-2B04-40E2-AD40-1075A05B4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: A;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b : B;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a -&gt; b :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urier New" pitchFamily="49" charset="0"/>
                </a:rPr>
                <a:t>foo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urier New" pitchFamily="49" charset="0"/>
                </a:rPr>
                <a:t>42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091768F-A4BE-4716-B484-1257D656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CE591743-AE93-4DC7-BC70-6E2ED4A7F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33" name="Rectangle 4">
            <a:extLst>
              <a:ext uri="{FF2B5EF4-FFF2-40B4-BE49-F238E27FC236}">
                <a16:creationId xmlns:a16="http://schemas.microsoft.com/office/drawing/2014/main" id="{22A8ED0B-4CF8-46EE-A27A-01B1C1C6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5" y="2803229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a:A</a:t>
            </a:r>
            <a:endParaRPr lang="en-US" altLang="de-DE" sz="1400" dirty="0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7E01C53A-22AD-420C-9686-A4B5A9BE5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419" y="3188014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AutoShape 40">
            <a:extLst>
              <a:ext uri="{FF2B5EF4-FFF2-40B4-BE49-F238E27FC236}">
                <a16:creationId xmlns:a16="http://schemas.microsoft.com/office/drawing/2014/main" id="{E1661BD8-7632-4CB4-9FD1-02E2445E66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9611" y="2803229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</a:t>
            </a:r>
          </a:p>
        </p:txBody>
      </p:sp>
      <p:sp>
        <p:nvSpPr>
          <p:cNvPr id="47" name="AutoShape 40">
            <a:extLst>
              <a:ext uri="{FF2B5EF4-FFF2-40B4-BE49-F238E27FC236}">
                <a16:creationId xmlns:a16="http://schemas.microsoft.com/office/drawing/2014/main" id="{649B1557-5FD9-4216-A905-89E69567E3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1122" y="1136870"/>
            <a:ext cx="51549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  <a:ea typeface="+mn-ea"/>
              </a:rPr>
              <a:t>C</a:t>
            </a: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</a:p>
        </p:txBody>
      </p:sp>
      <p:grpSp>
        <p:nvGrpSpPr>
          <p:cNvPr id="31" name="Group 1056">
            <a:extLst>
              <a:ext uri="{FF2B5EF4-FFF2-40B4-BE49-F238E27FC236}">
                <a16:creationId xmlns:a16="http://schemas.microsoft.com/office/drawing/2014/main" id="{AD87F467-198F-4595-ABD7-F9AA68B7B228}"/>
              </a:ext>
            </a:extLst>
          </p:cNvPr>
          <p:cNvGrpSpPr>
            <a:grpSpLocks/>
          </p:cNvGrpSpPr>
          <p:nvPr/>
        </p:nvGrpSpPr>
        <p:grpSpPr bwMode="auto">
          <a:xfrm>
            <a:off x="2964143" y="1094423"/>
            <a:ext cx="1303338" cy="820738"/>
            <a:chOff x="2399" y="2572"/>
            <a:chExt cx="821" cy="517"/>
          </a:xfrm>
        </p:grpSpPr>
        <p:sp>
          <p:nvSpPr>
            <p:cNvPr id="32" name="Text Box 1057">
              <a:extLst>
                <a:ext uri="{FF2B5EF4-FFF2-40B4-BE49-F238E27FC236}">
                  <a16:creationId xmlns:a16="http://schemas.microsoft.com/office/drawing/2014/main" id="{52DDA3DD-305F-4111-BDEA-525E99933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610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dirty="0"/>
                <a:t>B</a:t>
              </a:r>
            </a:p>
          </p:txBody>
        </p:sp>
        <p:grpSp>
          <p:nvGrpSpPr>
            <p:cNvPr id="35" name="Group 1058">
              <a:extLst>
                <a:ext uri="{FF2B5EF4-FFF2-40B4-BE49-F238E27FC236}">
                  <a16:creationId xmlns:a16="http://schemas.microsoft.com/office/drawing/2014/main" id="{731F67D2-84B8-4B4F-88CA-2BFEF3890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72"/>
              <a:ext cx="768" cy="517"/>
              <a:chOff x="2400" y="2572"/>
              <a:chExt cx="1536" cy="517"/>
            </a:xfrm>
          </p:grpSpPr>
          <p:sp>
            <p:nvSpPr>
              <p:cNvPr id="40" name="Rectangle 1059">
                <a:extLst>
                  <a:ext uri="{FF2B5EF4-FFF2-40B4-BE49-F238E27FC236}">
                    <a16:creationId xmlns:a16="http://schemas.microsoft.com/office/drawing/2014/main" id="{F98EBA6B-78D3-49F2-B621-7C115A276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72"/>
                <a:ext cx="1536" cy="5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1060">
                <a:extLst>
                  <a:ext uri="{FF2B5EF4-FFF2-40B4-BE49-F238E27FC236}">
                    <a16:creationId xmlns:a16="http://schemas.microsoft.com/office/drawing/2014/main" id="{6FBDC3DF-3AC9-4C23-8C93-0EB1F2F81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823"/>
                <a:ext cx="1536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1061">
              <a:extLst>
                <a:ext uri="{FF2B5EF4-FFF2-40B4-BE49-F238E27FC236}">
                  <a16:creationId xmlns:a16="http://schemas.microsoft.com/office/drawing/2014/main" id="{FB90545F-AE18-40E6-9075-B5800B42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" y="2842"/>
              <a:ext cx="8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/>
                <a:t>foo</a:t>
              </a:r>
              <a:r>
                <a:rPr lang="de-DE" sz="1600" dirty="0"/>
                <a:t>(String s)</a:t>
              </a:r>
            </a:p>
          </p:txBody>
        </p:sp>
      </p:grpSp>
      <p:sp>
        <p:nvSpPr>
          <p:cNvPr id="49" name="Rectangle 4">
            <a:extLst>
              <a:ext uri="{FF2B5EF4-FFF2-40B4-BE49-F238E27FC236}">
                <a16:creationId xmlns:a16="http://schemas.microsoft.com/office/drawing/2014/main" id="{7240F7F8-33E0-4A6E-9CF8-0FCFE104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559" y="2797851"/>
            <a:ext cx="1139628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a:B</a:t>
            </a:r>
            <a:endParaRPr lang="en-US" altLang="de-DE" sz="1400" dirty="0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77E2FFF4-B58A-45CD-9749-A6D1CE6B6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8373" y="3182636"/>
            <a:ext cx="0" cy="2046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Line 10">
            <a:extLst>
              <a:ext uri="{FF2B5EF4-FFF2-40B4-BE49-F238E27FC236}">
                <a16:creationId xmlns:a16="http://schemas.microsoft.com/office/drawing/2014/main" id="{419C62CD-33BB-402D-9469-B301FE3B5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3466" y="3969014"/>
            <a:ext cx="2314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Text Box 13">
            <a:extLst>
              <a:ext uri="{FF2B5EF4-FFF2-40B4-BE49-F238E27FC236}">
                <a16:creationId xmlns:a16="http://schemas.microsoft.com/office/drawing/2014/main" id="{2947AF95-6891-4A59-B6DA-77935163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793" y="3692015"/>
            <a:ext cx="67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>
                <a:solidFill>
                  <a:schemeClr val="accent6"/>
                </a:solidFill>
              </a:rPr>
              <a:t>foo</a:t>
            </a:r>
            <a:r>
              <a:rPr lang="en-US" altLang="de-DE" sz="1200" dirty="0"/>
              <a:t>(</a:t>
            </a:r>
            <a:r>
              <a:rPr lang="en-US" altLang="de-DE" sz="1200" dirty="0">
                <a:solidFill>
                  <a:schemeClr val="accent6"/>
                </a:solidFill>
              </a:rPr>
              <a:t>42</a:t>
            </a:r>
            <a:r>
              <a:rPr lang="en-US" altLang="de-DE" sz="1200" dirty="0"/>
              <a:t>)</a:t>
            </a:r>
          </a:p>
        </p:txBody>
      </p:sp>
      <p:sp>
        <p:nvSpPr>
          <p:cNvPr id="53" name="Text Box 65">
            <a:extLst>
              <a:ext uri="{FF2B5EF4-FFF2-40B4-BE49-F238E27FC236}">
                <a16:creationId xmlns:a16="http://schemas.microsoft.com/office/drawing/2014/main" id="{D59041D7-45DC-4D6F-844B-60C8C4A6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6" y="1441004"/>
            <a:ext cx="26356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stored as </a:t>
            </a:r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OOTypeSymbol</a:t>
            </a:r>
            <a:endParaRPr lang="en-US" altLang="de-DE" sz="1600" i="1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in symbol table</a:t>
            </a: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4A30D0A6-0F23-40F0-BCBC-DE888E7E4400}"/>
              </a:ext>
            </a:extLst>
          </p:cNvPr>
          <p:cNvSpPr/>
          <p:nvPr/>
        </p:nvSpPr>
        <p:spPr>
          <a:xfrm>
            <a:off x="2507616" y="1228123"/>
            <a:ext cx="366213" cy="218122"/>
          </a:xfrm>
          <a:custGeom>
            <a:avLst/>
            <a:gdLst>
              <a:gd name="connsiteX0" fmla="*/ 67633 w 366213"/>
              <a:gd name="connsiteY0" fmla="*/ 218122 h 218122"/>
              <a:gd name="connsiteX1" fmla="*/ 20980 w 366213"/>
              <a:gd name="connsiteY1" fmla="*/ 22179 h 218122"/>
              <a:gd name="connsiteX2" fmla="*/ 366213 w 366213"/>
              <a:gd name="connsiteY2" fmla="*/ 12848 h 21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213" h="218122">
                <a:moveTo>
                  <a:pt x="67633" y="218122"/>
                </a:moveTo>
                <a:cubicBezTo>
                  <a:pt x="19425" y="137256"/>
                  <a:pt x="-28783" y="56391"/>
                  <a:pt x="20980" y="22179"/>
                </a:cubicBezTo>
                <a:cubicBezTo>
                  <a:pt x="70743" y="-12033"/>
                  <a:pt x="218478" y="407"/>
                  <a:pt x="366213" y="12848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 Box 65">
            <a:extLst>
              <a:ext uri="{FF2B5EF4-FFF2-40B4-BE49-F238E27FC236}">
                <a16:creationId xmlns:a16="http://schemas.microsoft.com/office/drawing/2014/main" id="{B5FE5A5B-B077-4AC0-AA4B-779F1BE3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9602" y="4036742"/>
            <a:ext cx="16706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int, not a string</a:t>
            </a: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6C35C98C-359E-46E7-9268-A4F2A314216C}"/>
              </a:ext>
            </a:extLst>
          </p:cNvPr>
          <p:cNvSpPr/>
          <p:nvPr/>
        </p:nvSpPr>
        <p:spPr>
          <a:xfrm>
            <a:off x="9619129" y="3352800"/>
            <a:ext cx="188432" cy="708212"/>
          </a:xfrm>
          <a:custGeom>
            <a:avLst/>
            <a:gdLst>
              <a:gd name="connsiteX0" fmla="*/ 0 w 188432"/>
              <a:gd name="connsiteY0" fmla="*/ 708212 h 708212"/>
              <a:gd name="connsiteX1" fmla="*/ 188259 w 188432"/>
              <a:gd name="connsiteY1" fmla="*/ 412376 h 708212"/>
              <a:gd name="connsiteX2" fmla="*/ 26895 w 188432"/>
              <a:gd name="connsiteY2" fmla="*/ 0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432" h="708212">
                <a:moveTo>
                  <a:pt x="0" y="708212"/>
                </a:moveTo>
                <a:cubicBezTo>
                  <a:pt x="91888" y="619311"/>
                  <a:pt x="183777" y="530411"/>
                  <a:pt x="188259" y="412376"/>
                </a:cubicBezTo>
                <a:cubicBezTo>
                  <a:pt x="192742" y="294341"/>
                  <a:pt x="109818" y="147170"/>
                  <a:pt x="26895" y="0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714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7B4DA5-6389-4BDB-9ED0-DE7FC80B9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 Overview</a:t>
            </a:r>
            <a:endParaRPr lang="en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609EF67-2C4C-477E-9CDE-47F9B1658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420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7B4DA5-6389-4BDB-9ED0-DE7FC80B9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Symboltable</a:t>
            </a:r>
            <a:endParaRPr lang="en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609EF67-2C4C-477E-9CDE-47F9B1658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480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9E16721-9CEF-4CC1-A55A-589BEF32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Symboltable</a:t>
            </a:r>
            <a:r>
              <a:rPr lang="de-DE" dirty="0"/>
              <a:t> Data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7" name="Text Box 65">
            <a:extLst>
              <a:ext uri="{FF2B5EF4-FFF2-40B4-BE49-F238E27FC236}">
                <a16:creationId xmlns:a16="http://schemas.microsoft.com/office/drawing/2014/main" id="{E46357DB-D9C6-4A3D-A6F6-2E27F9CC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77" y="2366738"/>
            <a:ext cx="22942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scope spanning symbol</a:t>
            </a:r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58355418-C51C-4404-8703-97D4D3316AF9}"/>
              </a:ext>
            </a:extLst>
          </p:cNvPr>
          <p:cNvSpPr>
            <a:spLocks/>
          </p:cNvSpPr>
          <p:nvPr/>
        </p:nvSpPr>
        <p:spPr bwMode="auto">
          <a:xfrm rot="18625161" flipV="1">
            <a:off x="9464092" y="3389605"/>
            <a:ext cx="687963" cy="336550"/>
          </a:xfrm>
          <a:custGeom>
            <a:avLst/>
            <a:gdLst>
              <a:gd name="T0" fmla="*/ 1548 w 1548"/>
              <a:gd name="T1" fmla="*/ 0 h 213"/>
              <a:gd name="T2" fmla="*/ 786 w 1548"/>
              <a:gd name="T3" fmla="*/ 180 h 213"/>
              <a:gd name="T4" fmla="*/ 0 w 1548"/>
              <a:gd name="T5" fmla="*/ 198 h 213"/>
              <a:gd name="T6" fmla="*/ 0 60000 65536"/>
              <a:gd name="T7" fmla="*/ 0 60000 65536"/>
              <a:gd name="T8" fmla="*/ 0 60000 65536"/>
              <a:gd name="T9" fmla="*/ 0 w 1548"/>
              <a:gd name="T10" fmla="*/ 0 h 213"/>
              <a:gd name="T11" fmla="*/ 1548 w 1548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8" h="213">
                <a:moveTo>
                  <a:pt x="1548" y="0"/>
                </a:moveTo>
                <a:cubicBezTo>
                  <a:pt x="1296" y="73"/>
                  <a:pt x="1044" y="147"/>
                  <a:pt x="786" y="180"/>
                </a:cubicBezTo>
                <a:cubicBezTo>
                  <a:pt x="528" y="213"/>
                  <a:pt x="264" y="205"/>
                  <a:pt x="0" y="19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4511A0FD-3A0C-4A5F-ADAF-808FCF51A323}"/>
              </a:ext>
            </a:extLst>
          </p:cNvPr>
          <p:cNvGrpSpPr/>
          <p:nvPr/>
        </p:nvGrpSpPr>
        <p:grpSpPr>
          <a:xfrm>
            <a:off x="6345548" y="2987860"/>
            <a:ext cx="2844530" cy="581853"/>
            <a:chOff x="4458378" y="2728020"/>
            <a:chExt cx="2844530" cy="581853"/>
          </a:xfrm>
        </p:grpSpPr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BEC5A27A-90D8-4ED4-BFE8-A53E3B5F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378" y="2728020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0">
              <a:extLst>
                <a:ext uri="{FF2B5EF4-FFF2-40B4-BE49-F238E27FC236}">
                  <a16:creationId xmlns:a16="http://schemas.microsoft.com/office/drawing/2014/main" id="{F097A3BA-1794-4EAF-9502-B547D8F7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289" y="2819811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err="1"/>
                <a:t>SequenceDiagramSymbol</a:t>
              </a:r>
              <a:endParaRPr lang="en-US" altLang="de-DE" dirty="0"/>
            </a:p>
          </p:txBody>
        </p:sp>
      </p:grpSp>
      <p:grpSp>
        <p:nvGrpSpPr>
          <p:cNvPr id="23" name="Group 88">
            <a:extLst>
              <a:ext uri="{FF2B5EF4-FFF2-40B4-BE49-F238E27FC236}">
                <a16:creationId xmlns:a16="http://schemas.microsoft.com/office/drawing/2014/main" id="{07280BAB-27C7-48CA-B1E3-BA6C3739447A}"/>
              </a:ext>
            </a:extLst>
          </p:cNvPr>
          <p:cNvGrpSpPr>
            <a:grpSpLocks/>
          </p:cNvGrpSpPr>
          <p:nvPr/>
        </p:nvGrpSpPr>
        <p:grpSpPr bwMode="auto">
          <a:xfrm>
            <a:off x="6328540" y="4850435"/>
            <a:ext cx="2843213" cy="583454"/>
            <a:chOff x="2401" y="2572"/>
            <a:chExt cx="1791" cy="1102"/>
          </a:xfrm>
        </p:grpSpPr>
        <p:sp>
          <p:nvSpPr>
            <p:cNvPr id="24" name="Text Box 89">
              <a:extLst>
                <a:ext uri="{FF2B5EF4-FFF2-40B4-BE49-F238E27FC236}">
                  <a16:creationId xmlns:a16="http://schemas.microsoft.com/office/drawing/2014/main" id="{EDD5C23E-F3F8-4693-9028-B5B943408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754"/>
              <a:ext cx="1786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err="1"/>
                <a:t>VariableSymbol</a:t>
              </a:r>
              <a:endParaRPr lang="en-US" altLang="de-DE" dirty="0"/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DA0866D-7D52-42C9-8771-3367BAC7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2572"/>
              <a:ext cx="1791" cy="1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Line 1121">
            <a:extLst>
              <a:ext uri="{FF2B5EF4-FFF2-40B4-BE49-F238E27FC236}">
                <a16:creationId xmlns:a16="http://schemas.microsoft.com/office/drawing/2014/main" id="{D98FFA22-0F0D-4045-A974-43284828F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000" y="3579410"/>
            <a:ext cx="0" cy="349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5" name="Freeform 67">
            <a:extLst>
              <a:ext uri="{FF2B5EF4-FFF2-40B4-BE49-F238E27FC236}">
                <a16:creationId xmlns:a16="http://schemas.microsoft.com/office/drawing/2014/main" id="{24DAE824-DDF1-47AD-9B09-99714997A60A}"/>
              </a:ext>
            </a:extLst>
          </p:cNvPr>
          <p:cNvSpPr>
            <a:spLocks/>
          </p:cNvSpPr>
          <p:nvPr/>
        </p:nvSpPr>
        <p:spPr bwMode="auto">
          <a:xfrm>
            <a:off x="9202453" y="2631460"/>
            <a:ext cx="400571" cy="336551"/>
          </a:xfrm>
          <a:custGeom>
            <a:avLst/>
            <a:gdLst>
              <a:gd name="T0" fmla="*/ 460 w 460"/>
              <a:gd name="T1" fmla="*/ 0 h 315"/>
              <a:gd name="T2" fmla="*/ 0 w 460"/>
              <a:gd name="T3" fmla="*/ 315 h 315"/>
              <a:gd name="T4" fmla="*/ 0 60000 65536"/>
              <a:gd name="T5" fmla="*/ 0 60000 65536"/>
              <a:gd name="T6" fmla="*/ 0 w 460"/>
              <a:gd name="T7" fmla="*/ 0 h 315"/>
              <a:gd name="T8" fmla="*/ 460 w 460"/>
              <a:gd name="T9" fmla="*/ 315 h 3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0" h="315">
                <a:moveTo>
                  <a:pt x="460" y="0"/>
                </a:moveTo>
                <a:cubicBezTo>
                  <a:pt x="319" y="43"/>
                  <a:pt x="178" y="87"/>
                  <a:pt x="0" y="315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C18C743-A3DB-451D-97B5-EF207A60B8E3}"/>
              </a:ext>
            </a:extLst>
          </p:cNvPr>
          <p:cNvGrpSpPr/>
          <p:nvPr/>
        </p:nvGrpSpPr>
        <p:grpSpPr>
          <a:xfrm>
            <a:off x="6328540" y="3937319"/>
            <a:ext cx="2844000" cy="583200"/>
            <a:chOff x="4455965" y="4041139"/>
            <a:chExt cx="2844000" cy="583200"/>
          </a:xfrm>
        </p:grpSpPr>
        <p:sp>
          <p:nvSpPr>
            <p:cNvPr id="36" name="Rectangle 69">
              <a:extLst>
                <a:ext uri="{FF2B5EF4-FFF2-40B4-BE49-F238E27FC236}">
                  <a16:creationId xmlns:a16="http://schemas.microsoft.com/office/drawing/2014/main" id="{D387A0A1-9967-46D1-90B7-5B9050E9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965" y="4041139"/>
              <a:ext cx="2844000" cy="58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70">
              <a:extLst>
                <a:ext uri="{FF2B5EF4-FFF2-40B4-BE49-F238E27FC236}">
                  <a16:creationId xmlns:a16="http://schemas.microsoft.com/office/drawing/2014/main" id="{74658AE2-490C-4051-BFF8-F8B7E86DA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965" y="4168850"/>
              <a:ext cx="2844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SD4DScope</a:t>
              </a: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3A4D7A62-35BC-45D3-A6D3-395877B4410F}"/>
              </a:ext>
            </a:extLst>
          </p:cNvPr>
          <p:cNvSpPr txBox="1"/>
          <p:nvPr/>
        </p:nvSpPr>
        <p:spPr>
          <a:xfrm>
            <a:off x="166610" y="5658726"/>
            <a:ext cx="4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 SD4D </a:t>
            </a:r>
            <a:r>
              <a:rPr lang="de-DE" sz="1200" dirty="0" err="1"/>
              <a:t>short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SD4Development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AF20B25-CF83-48FF-BAC0-D8778262A05D}"/>
              </a:ext>
            </a:extLst>
          </p:cNvPr>
          <p:cNvCxnSpPr>
            <a:cxnSpLocks/>
          </p:cNvCxnSpPr>
          <p:nvPr/>
        </p:nvCxnSpPr>
        <p:spPr>
          <a:xfrm>
            <a:off x="8620283" y="3730576"/>
            <a:ext cx="0" cy="19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EC84C03B-07B7-4AF1-A55E-A8B4BDA63731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8620283" y="3730113"/>
            <a:ext cx="552257" cy="519583"/>
          </a:xfrm>
          <a:prstGeom prst="bentConnector3">
            <a:avLst>
              <a:gd name="adj1" fmla="val -413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176C3CCD-9E5F-4202-A2A6-001C00895217}"/>
              </a:ext>
            </a:extLst>
          </p:cNvPr>
          <p:cNvSpPr txBox="1"/>
          <p:nvPr/>
        </p:nvSpPr>
        <p:spPr>
          <a:xfrm>
            <a:off x="7478540" y="3675872"/>
            <a:ext cx="248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993B414-125A-4185-8EEA-C2768331D693}"/>
              </a:ext>
            </a:extLst>
          </p:cNvPr>
          <p:cNvSpPr txBox="1"/>
          <p:nvPr/>
        </p:nvSpPr>
        <p:spPr>
          <a:xfrm>
            <a:off x="8372006" y="3666583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C7E6608-157F-419C-9C4D-F7CAEB52ED4D}"/>
              </a:ext>
            </a:extLst>
          </p:cNvPr>
          <p:cNvSpPr txBox="1"/>
          <p:nvPr/>
        </p:nvSpPr>
        <p:spPr>
          <a:xfrm>
            <a:off x="7478540" y="4635643"/>
            <a:ext cx="29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84" name="Text Box 65">
            <a:extLst>
              <a:ext uri="{FF2B5EF4-FFF2-40B4-BE49-F238E27FC236}">
                <a16:creationId xmlns:a16="http://schemas.microsoft.com/office/drawing/2014/main" id="{9AD66F3D-A3B8-465A-8C7C-5C6B8FB0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3146" y="3142722"/>
            <a:ext cx="15343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SDBody</a:t>
            </a:r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 scope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CF4B234-E74F-4751-8D70-CC102B4A88C8}"/>
              </a:ext>
            </a:extLst>
          </p:cNvPr>
          <p:cNvGrpSpPr/>
          <p:nvPr/>
        </p:nvGrpSpPr>
        <p:grpSpPr>
          <a:xfrm>
            <a:off x="6365651" y="2082899"/>
            <a:ext cx="2844530" cy="581853"/>
            <a:chOff x="1256642" y="2717104"/>
            <a:chExt cx="2844530" cy="581853"/>
          </a:xfrm>
        </p:grpSpPr>
        <p:sp>
          <p:nvSpPr>
            <p:cNvPr id="85" name="Rectangle 69">
              <a:extLst>
                <a:ext uri="{FF2B5EF4-FFF2-40B4-BE49-F238E27FC236}">
                  <a16:creationId xmlns:a16="http://schemas.microsoft.com/office/drawing/2014/main" id="{6F106E6A-1411-4486-8293-71C362E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42" y="2717104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70">
              <a:extLst>
                <a:ext uri="{FF2B5EF4-FFF2-40B4-BE49-F238E27FC236}">
                  <a16:creationId xmlns:a16="http://schemas.microsoft.com/office/drawing/2014/main" id="{6E966D04-E8C4-4459-B1D1-6A1627249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553" y="2808895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SD4DArtifactScope</a:t>
              </a: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402CB1DF-142D-4838-A69A-24F136F02B13}"/>
              </a:ext>
            </a:extLst>
          </p:cNvPr>
          <p:cNvGrpSpPr/>
          <p:nvPr/>
        </p:nvGrpSpPr>
        <p:grpSpPr>
          <a:xfrm>
            <a:off x="6365651" y="1168071"/>
            <a:ext cx="2844530" cy="581853"/>
            <a:chOff x="3663939" y="992391"/>
            <a:chExt cx="2844530" cy="581853"/>
          </a:xfrm>
        </p:grpSpPr>
        <p:sp>
          <p:nvSpPr>
            <p:cNvPr id="91" name="Rectangle 69">
              <a:extLst>
                <a:ext uri="{FF2B5EF4-FFF2-40B4-BE49-F238E27FC236}">
                  <a16:creationId xmlns:a16="http://schemas.microsoft.com/office/drawing/2014/main" id="{C03D7456-7A41-44B9-B88B-687AC21E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70">
              <a:extLst>
                <a:ext uri="{FF2B5EF4-FFF2-40B4-BE49-F238E27FC236}">
                  <a16:creationId xmlns:a16="http://schemas.microsoft.com/office/drawing/2014/main" id="{41BA29A9-579B-4525-B8BB-9AFB7CEB6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50" y="1084182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SD4DGlobalScope</a:t>
              </a:r>
            </a:p>
          </p:txBody>
        </p:sp>
      </p:grpSp>
      <p:sp>
        <p:nvSpPr>
          <p:cNvPr id="103" name="Line 1121">
            <a:extLst>
              <a:ext uri="{FF2B5EF4-FFF2-40B4-BE49-F238E27FC236}">
                <a16:creationId xmlns:a16="http://schemas.microsoft.com/office/drawing/2014/main" id="{5731058F-984A-47D9-9034-F75692246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000" y="2658721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4" name="Line 1121">
            <a:extLst>
              <a:ext uri="{FF2B5EF4-FFF2-40B4-BE49-F238E27FC236}">
                <a16:creationId xmlns:a16="http://schemas.microsoft.com/office/drawing/2014/main" id="{5FDC0BB6-0432-4C5B-A03C-32F42A280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000" y="1756537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5" name="Line 1121">
            <a:extLst>
              <a:ext uri="{FF2B5EF4-FFF2-40B4-BE49-F238E27FC236}">
                <a16:creationId xmlns:a16="http://schemas.microsoft.com/office/drawing/2014/main" id="{67EDE473-4C60-4A88-A029-CB766DD6A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000" y="4524073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6" name="AutoShape 40">
            <a:extLst>
              <a:ext uri="{FF2B5EF4-FFF2-40B4-BE49-F238E27FC236}">
                <a16:creationId xmlns:a16="http://schemas.microsoft.com/office/drawing/2014/main" id="{F8B1C480-EE36-449C-80AF-E348603E77C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07940" y="117280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CD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939A006-5488-4E1C-ADED-52A359FF8F19}"/>
              </a:ext>
            </a:extLst>
          </p:cNvPr>
          <p:cNvSpPr txBox="1"/>
          <p:nvPr/>
        </p:nvSpPr>
        <p:spPr>
          <a:xfrm>
            <a:off x="7486416" y="1840950"/>
            <a:ext cx="2401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0A1BCE6-D0F2-49E8-9ABA-46B92FBAA113}"/>
              </a:ext>
            </a:extLst>
          </p:cNvPr>
          <p:cNvSpPr txBox="1"/>
          <p:nvPr/>
        </p:nvSpPr>
        <p:spPr>
          <a:xfrm>
            <a:off x="7486416" y="2738666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39" name="Inhaltsplatzhalter 1">
            <a:extLst>
              <a:ext uri="{FF2B5EF4-FFF2-40B4-BE49-F238E27FC236}">
                <a16:creationId xmlns:a16="http://schemas.microsoft.com/office/drawing/2014/main" id="{7C99EEF0-EB63-4784-A6CC-1AE1887B3A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1" y="1236273"/>
            <a:ext cx="5568954" cy="4385455"/>
          </a:xfrm>
        </p:spPr>
        <p:txBody>
          <a:bodyPr/>
          <a:lstStyle/>
          <a:p>
            <a:r>
              <a:rPr lang="en-US" dirty="0"/>
              <a:t>Two symbol kinds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rgbClr val="01559F"/>
                </a:solidFill>
              </a:rPr>
              <a:t>SequenceDiagramSymbol</a:t>
            </a:r>
            <a:endParaRPr lang="en-US" dirty="0">
              <a:solidFill>
                <a:srgbClr val="01559F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01559F"/>
                </a:solidFill>
              </a:rPr>
              <a:t>VariableSymbol</a:t>
            </a:r>
            <a:endParaRPr lang="en-US" dirty="0">
              <a:solidFill>
                <a:srgbClr val="01559F"/>
              </a:solidFill>
            </a:endParaRPr>
          </a:p>
          <a:p>
            <a:pPr lvl="1"/>
            <a:endParaRPr lang="en-US" dirty="0"/>
          </a:p>
          <a:p>
            <a:r>
              <a:rPr lang="en-US" dirty="0" err="1"/>
              <a:t>SequenceDiagramSymbol</a:t>
            </a:r>
            <a:r>
              <a:rPr lang="en-US" dirty="0"/>
              <a:t> spans a </a:t>
            </a:r>
            <a:r>
              <a:rPr lang="en-US" dirty="0">
                <a:solidFill>
                  <a:srgbClr val="01559F"/>
                </a:solidFill>
              </a:rPr>
              <a:t>scope</a:t>
            </a:r>
          </a:p>
          <a:p>
            <a:endParaRPr lang="en-US" dirty="0"/>
          </a:p>
          <a:p>
            <a:pPr lvl="1"/>
            <a:r>
              <a:rPr lang="en-US" dirty="0"/>
              <a:t>this scope spans another scope (</a:t>
            </a:r>
            <a:r>
              <a:rPr lang="en-US" dirty="0" err="1">
                <a:solidFill>
                  <a:srgbClr val="01559F"/>
                </a:solidFill>
              </a:rPr>
              <a:t>SDBodyScope</a:t>
            </a:r>
            <a:r>
              <a:rPr lang="en-US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72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– </a:t>
            </a:r>
            <a:r>
              <a:rPr lang="de-DE" dirty="0" err="1"/>
              <a:t>Symboltable</a:t>
            </a:r>
            <a:endParaRPr lang="de-D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" y="1523080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1911762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97E6760-72E7-4EB7-A188-CEF8E7BF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15" y="1936774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82BE025-9A23-4CEA-B59C-ACDE4C6E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6" y="1548092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9650CFC-006C-4A83-B3C2-4DB13514F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54" y="3808141"/>
            <a:ext cx="40035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95D04CD-3FD2-4C3B-ABE6-A757C226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11" y="3485930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004F13E-72DE-445B-A529-026995F66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4147797"/>
            <a:ext cx="40199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A1267855-F279-450D-B34F-88852EC4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23" y="2354527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94265CCA-B16A-4F8C-887C-61FEAE5AC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459" y="2576910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97" y="2327844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96526CA-7D3B-4BF6-8776-DA37F001D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685" y="2776660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CBF41C73-81E6-4D9B-9D4E-0BAF6A2A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14" y="3866618"/>
            <a:ext cx="585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3475" y="1027713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Bid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291190" y="102771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53116EBB-AB08-470B-A70D-A9D092E4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876" y="1884752"/>
            <a:ext cx="22942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scope spanning symbol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75081DB-45CC-4A90-848D-04447E9CFDC6}"/>
              </a:ext>
            </a:extLst>
          </p:cNvPr>
          <p:cNvSpPr/>
          <p:nvPr/>
        </p:nvSpPr>
        <p:spPr>
          <a:xfrm>
            <a:off x="8722659" y="2169459"/>
            <a:ext cx="219382" cy="251012"/>
          </a:xfrm>
          <a:custGeom>
            <a:avLst/>
            <a:gdLst>
              <a:gd name="connsiteX0" fmla="*/ 206188 w 219382"/>
              <a:gd name="connsiteY0" fmla="*/ 0 h 251012"/>
              <a:gd name="connsiteX1" fmla="*/ 197223 w 219382"/>
              <a:gd name="connsiteY1" fmla="*/ 197223 h 251012"/>
              <a:gd name="connsiteX2" fmla="*/ 0 w 219382"/>
              <a:gd name="connsiteY2" fmla="*/ 251012 h 2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382" h="251012">
                <a:moveTo>
                  <a:pt x="206188" y="0"/>
                </a:moveTo>
                <a:cubicBezTo>
                  <a:pt x="218888" y="77694"/>
                  <a:pt x="231588" y="155388"/>
                  <a:pt x="197223" y="197223"/>
                </a:cubicBezTo>
                <a:cubicBezTo>
                  <a:pt x="162858" y="239058"/>
                  <a:pt x="81429" y="245035"/>
                  <a:pt x="0" y="251012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6F3C3AE4-5BAA-42D9-A545-4FCF79DA23B7}"/>
              </a:ext>
            </a:extLst>
          </p:cNvPr>
          <p:cNvSpPr/>
          <p:nvPr/>
        </p:nvSpPr>
        <p:spPr>
          <a:xfrm>
            <a:off x="9242612" y="1264024"/>
            <a:ext cx="1504275" cy="672352"/>
          </a:xfrm>
          <a:custGeom>
            <a:avLst/>
            <a:gdLst>
              <a:gd name="connsiteX0" fmla="*/ 1326776 w 1504275"/>
              <a:gd name="connsiteY0" fmla="*/ 672352 h 672352"/>
              <a:gd name="connsiteX1" fmla="*/ 1389529 w 1504275"/>
              <a:gd name="connsiteY1" fmla="*/ 188258 h 672352"/>
              <a:gd name="connsiteX2" fmla="*/ 0 w 1504275"/>
              <a:gd name="connsiteY2" fmla="*/ 0 h 67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275" h="672352">
                <a:moveTo>
                  <a:pt x="1326776" y="672352"/>
                </a:moveTo>
                <a:cubicBezTo>
                  <a:pt x="1468717" y="486334"/>
                  <a:pt x="1610658" y="300317"/>
                  <a:pt x="1389529" y="188258"/>
                </a:cubicBezTo>
                <a:cubicBezTo>
                  <a:pt x="1168400" y="76199"/>
                  <a:pt x="584200" y="38099"/>
                  <a:pt x="0" y="0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6F9BD1C5-099C-472A-963F-1A747C73B5CB}"/>
              </a:ext>
            </a:extLst>
          </p:cNvPr>
          <p:cNvGrpSpPr/>
          <p:nvPr/>
        </p:nvGrpSpPr>
        <p:grpSpPr>
          <a:xfrm>
            <a:off x="3389930" y="2850219"/>
            <a:ext cx="2345125" cy="620832"/>
            <a:chOff x="4338531" y="2837515"/>
            <a:chExt cx="2716671" cy="679559"/>
          </a:xfrm>
        </p:grpSpPr>
        <p:sp>
          <p:nvSpPr>
            <p:cNvPr id="82" name="Flussdiagramm: Vorbereitung 81">
              <a:extLst>
                <a:ext uri="{FF2B5EF4-FFF2-40B4-BE49-F238E27FC236}">
                  <a16:creationId xmlns:a16="http://schemas.microsoft.com/office/drawing/2014/main" id="{80B246B9-557C-4077-9C10-47EE552550C2}"/>
                </a:ext>
              </a:extLst>
            </p:cNvPr>
            <p:cNvSpPr/>
            <p:nvPr/>
          </p:nvSpPr>
          <p:spPr>
            <a:xfrm>
              <a:off x="4338531" y="2837515"/>
              <a:ext cx="2716671" cy="679559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3" name="Text Box 11">
              <a:extLst>
                <a:ext uri="{FF2B5EF4-FFF2-40B4-BE49-F238E27FC236}">
                  <a16:creationId xmlns:a16="http://schemas.microsoft.com/office/drawing/2014/main" id="{A22CC722-1F1E-4D7A-947E-ABEB35E8D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827" y="3015182"/>
              <a:ext cx="25074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let int m = </a:t>
              </a:r>
              <a:r>
                <a:rPr lang="en-US" altLang="de-DE" sz="1200" dirty="0" err="1"/>
                <a:t>theo.message.size</a:t>
              </a:r>
              <a:endParaRPr lang="en-US" alt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043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DF194AC-DC21-469A-BDD6-F10C95D66E0C}"/>
              </a:ext>
            </a:extLst>
          </p:cNvPr>
          <p:cNvSpPr/>
          <p:nvPr/>
        </p:nvSpPr>
        <p:spPr>
          <a:xfrm>
            <a:off x="17966" y="1424953"/>
            <a:ext cx="6020576" cy="3737516"/>
          </a:xfrm>
          <a:prstGeom prst="rect">
            <a:avLst/>
          </a:prstGeom>
          <a:noFill/>
          <a:ln w="19050"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– </a:t>
            </a:r>
            <a:r>
              <a:rPr lang="de-DE" dirty="0" err="1"/>
              <a:t>Symboltable</a:t>
            </a:r>
            <a:endParaRPr lang="de-D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" y="1523080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1911762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97E6760-72E7-4EB7-A188-CEF8E7BF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15" y="1936774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82BE025-9A23-4CEA-B59C-ACDE4C6E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6" y="1548092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9650CFC-006C-4A83-B3C2-4DB13514F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54" y="3808141"/>
            <a:ext cx="40035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95D04CD-3FD2-4C3B-ABE6-A757C226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11" y="3485930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004F13E-72DE-445B-A529-026995F66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4147797"/>
            <a:ext cx="40199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A1267855-F279-450D-B34F-88852EC4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23" y="2354527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94265CCA-B16A-4F8C-887C-61FEAE5AC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459" y="2576910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97" y="2327844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96526CA-7D3B-4BF6-8776-DA37F001D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685" y="2776660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CBF41C73-81E6-4D9B-9D4E-0BAF6A2A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14" y="3866618"/>
            <a:ext cx="585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3475" y="1027713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Bid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291190" y="102771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53116EBB-AB08-470B-A70D-A9D092E4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876" y="1884752"/>
            <a:ext cx="22942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scope spanning symbol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75081DB-45CC-4A90-848D-04447E9CFDC6}"/>
              </a:ext>
            </a:extLst>
          </p:cNvPr>
          <p:cNvSpPr/>
          <p:nvPr/>
        </p:nvSpPr>
        <p:spPr>
          <a:xfrm>
            <a:off x="8722659" y="2169459"/>
            <a:ext cx="219382" cy="251012"/>
          </a:xfrm>
          <a:custGeom>
            <a:avLst/>
            <a:gdLst>
              <a:gd name="connsiteX0" fmla="*/ 206188 w 219382"/>
              <a:gd name="connsiteY0" fmla="*/ 0 h 251012"/>
              <a:gd name="connsiteX1" fmla="*/ 197223 w 219382"/>
              <a:gd name="connsiteY1" fmla="*/ 197223 h 251012"/>
              <a:gd name="connsiteX2" fmla="*/ 0 w 219382"/>
              <a:gd name="connsiteY2" fmla="*/ 251012 h 2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382" h="251012">
                <a:moveTo>
                  <a:pt x="206188" y="0"/>
                </a:moveTo>
                <a:cubicBezTo>
                  <a:pt x="218888" y="77694"/>
                  <a:pt x="231588" y="155388"/>
                  <a:pt x="197223" y="197223"/>
                </a:cubicBezTo>
                <a:cubicBezTo>
                  <a:pt x="162858" y="239058"/>
                  <a:pt x="81429" y="245035"/>
                  <a:pt x="0" y="251012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6F3C3AE4-5BAA-42D9-A545-4FCF79DA23B7}"/>
              </a:ext>
            </a:extLst>
          </p:cNvPr>
          <p:cNvSpPr/>
          <p:nvPr/>
        </p:nvSpPr>
        <p:spPr>
          <a:xfrm>
            <a:off x="9242612" y="1264024"/>
            <a:ext cx="1504275" cy="672352"/>
          </a:xfrm>
          <a:custGeom>
            <a:avLst/>
            <a:gdLst>
              <a:gd name="connsiteX0" fmla="*/ 1326776 w 1504275"/>
              <a:gd name="connsiteY0" fmla="*/ 672352 h 672352"/>
              <a:gd name="connsiteX1" fmla="*/ 1389529 w 1504275"/>
              <a:gd name="connsiteY1" fmla="*/ 188258 h 672352"/>
              <a:gd name="connsiteX2" fmla="*/ 0 w 1504275"/>
              <a:gd name="connsiteY2" fmla="*/ 0 h 67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275" h="672352">
                <a:moveTo>
                  <a:pt x="1326776" y="672352"/>
                </a:moveTo>
                <a:cubicBezTo>
                  <a:pt x="1468717" y="486334"/>
                  <a:pt x="1610658" y="300317"/>
                  <a:pt x="1389529" y="188258"/>
                </a:cubicBezTo>
                <a:cubicBezTo>
                  <a:pt x="1168400" y="76199"/>
                  <a:pt x="584200" y="38099"/>
                  <a:pt x="0" y="0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D6E7BC4B-8C6E-4211-9AA1-E81AE4D51D92}"/>
              </a:ext>
            </a:extLst>
          </p:cNvPr>
          <p:cNvSpPr/>
          <p:nvPr/>
        </p:nvSpPr>
        <p:spPr>
          <a:xfrm>
            <a:off x="6120873" y="2226445"/>
            <a:ext cx="609600" cy="72249"/>
          </a:xfrm>
          <a:custGeom>
            <a:avLst/>
            <a:gdLst>
              <a:gd name="connsiteX0" fmla="*/ 609600 w 609600"/>
              <a:gd name="connsiteY0" fmla="*/ 72249 h 72249"/>
              <a:gd name="connsiteX1" fmla="*/ 277906 w 609600"/>
              <a:gd name="connsiteY1" fmla="*/ 531 h 72249"/>
              <a:gd name="connsiteX2" fmla="*/ 0 w 609600"/>
              <a:gd name="connsiteY2" fmla="*/ 45355 h 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2249">
                <a:moveTo>
                  <a:pt x="609600" y="72249"/>
                </a:moveTo>
                <a:cubicBezTo>
                  <a:pt x="494553" y="38631"/>
                  <a:pt x="379506" y="5013"/>
                  <a:pt x="277906" y="531"/>
                </a:cubicBezTo>
                <a:cubicBezTo>
                  <a:pt x="176306" y="-3951"/>
                  <a:pt x="88153" y="20702"/>
                  <a:pt x="0" y="45355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6F9BD1C5-099C-472A-963F-1A747C73B5CB}"/>
              </a:ext>
            </a:extLst>
          </p:cNvPr>
          <p:cNvGrpSpPr/>
          <p:nvPr/>
        </p:nvGrpSpPr>
        <p:grpSpPr>
          <a:xfrm>
            <a:off x="3389930" y="2850219"/>
            <a:ext cx="2345125" cy="620832"/>
            <a:chOff x="4338531" y="2837515"/>
            <a:chExt cx="2716671" cy="679559"/>
          </a:xfrm>
        </p:grpSpPr>
        <p:sp>
          <p:nvSpPr>
            <p:cNvPr id="82" name="Flussdiagramm: Vorbereitung 81">
              <a:extLst>
                <a:ext uri="{FF2B5EF4-FFF2-40B4-BE49-F238E27FC236}">
                  <a16:creationId xmlns:a16="http://schemas.microsoft.com/office/drawing/2014/main" id="{80B246B9-557C-4077-9C10-47EE552550C2}"/>
                </a:ext>
              </a:extLst>
            </p:cNvPr>
            <p:cNvSpPr/>
            <p:nvPr/>
          </p:nvSpPr>
          <p:spPr>
            <a:xfrm>
              <a:off x="4338531" y="2837515"/>
              <a:ext cx="2716671" cy="679559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3" name="Text Box 11">
              <a:extLst>
                <a:ext uri="{FF2B5EF4-FFF2-40B4-BE49-F238E27FC236}">
                  <a16:creationId xmlns:a16="http://schemas.microsoft.com/office/drawing/2014/main" id="{A22CC722-1F1E-4D7A-947E-ABEB35E8D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827" y="3015182"/>
              <a:ext cx="25074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let int m = </a:t>
              </a:r>
              <a:r>
                <a:rPr lang="en-US" altLang="de-DE" sz="1200" dirty="0" err="1"/>
                <a:t>theo.message.size</a:t>
              </a:r>
              <a:endParaRPr lang="en-US" alt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258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– </a:t>
            </a:r>
            <a:r>
              <a:rPr lang="de-DE" dirty="0" err="1"/>
              <a:t>Symboltable</a:t>
            </a:r>
            <a:endParaRPr lang="de-D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" y="1523080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1911762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97E6760-72E7-4EB7-A188-CEF8E7BF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15" y="1936774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82BE025-9A23-4CEA-B59C-ACDE4C6E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6" y="1548092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9650CFC-006C-4A83-B3C2-4DB13514F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54" y="3808141"/>
            <a:ext cx="40035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95D04CD-3FD2-4C3B-ABE6-A757C226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11" y="3485930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004F13E-72DE-445B-A529-026995F66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4147797"/>
            <a:ext cx="40199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A1267855-F279-450D-B34F-88852EC4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23" y="2354527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94265CCA-B16A-4F8C-887C-61FEAE5AC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459" y="2576910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97" y="2327844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96526CA-7D3B-4BF6-8776-DA37F001D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685" y="2776660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CBF41C73-81E6-4D9B-9D4E-0BAF6A2A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14" y="3866618"/>
            <a:ext cx="585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12" name="Group 1081">
            <a:extLst>
              <a:ext uri="{FF2B5EF4-FFF2-40B4-BE49-F238E27FC236}">
                <a16:creationId xmlns:a16="http://schemas.microsoft.com/office/drawing/2014/main" id="{ED23DA4F-9B69-49F7-8C1C-01FC826DA0A1}"/>
              </a:ext>
            </a:extLst>
          </p:cNvPr>
          <p:cNvGrpSpPr>
            <a:grpSpLocks/>
          </p:cNvGrpSpPr>
          <p:nvPr/>
        </p:nvGrpSpPr>
        <p:grpSpPr bwMode="auto">
          <a:xfrm>
            <a:off x="5865701" y="3342376"/>
            <a:ext cx="1962000" cy="1082904"/>
            <a:chOff x="3792" y="3216"/>
            <a:chExt cx="1053" cy="771"/>
          </a:xfrm>
        </p:grpSpPr>
        <p:sp>
          <p:nvSpPr>
            <p:cNvPr id="113" name="Rectangle 1082">
              <a:extLst>
                <a:ext uri="{FF2B5EF4-FFF2-40B4-BE49-F238E27FC236}">
                  <a16:creationId xmlns:a16="http://schemas.microsoft.com/office/drawing/2014/main" id="{DE1190FE-EB52-4F36-B1DA-A3E62105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1083">
              <a:extLst>
                <a:ext uri="{FF2B5EF4-FFF2-40B4-BE49-F238E27FC236}">
                  <a16:creationId xmlns:a16="http://schemas.microsoft.com/office/drawing/2014/main" id="{D5C9014E-5F1B-4A47-B74A-DCFD1678D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15" name="Rectangle 1084">
              <a:extLst>
                <a:ext uri="{FF2B5EF4-FFF2-40B4-BE49-F238E27FC236}">
                  <a16:creationId xmlns:a16="http://schemas.microsoft.com/office/drawing/2014/main" id="{DB57FA4A-F2A9-4E5F-9471-DB8CD9DA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085">
              <a:extLst>
                <a:ext uri="{FF2B5EF4-FFF2-40B4-BE49-F238E27FC236}">
                  <a16:creationId xmlns:a16="http://schemas.microsoft.com/office/drawing/2014/main" id="{378EF369-3851-41EE-862A-9E7F4C6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„kupfer912“</a:t>
              </a:r>
              <a:endParaRPr lang="en-US" altLang="de-DE" sz="1400" u="sng" dirty="0"/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2" name="Line 1086">
            <a:extLst>
              <a:ext uri="{FF2B5EF4-FFF2-40B4-BE49-F238E27FC236}">
                <a16:creationId xmlns:a16="http://schemas.microsoft.com/office/drawing/2014/main" id="{9267AAAD-796B-45E8-B447-F0A7E21C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016" y="2954276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8" name="Text Box 1085">
            <a:extLst>
              <a:ext uri="{FF2B5EF4-FFF2-40B4-BE49-F238E27FC236}">
                <a16:creationId xmlns:a16="http://schemas.microsoft.com/office/drawing/2014/main" id="{48D61797-025F-4D63-ACEE-449B00E8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612" y="4063971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Auction</a:t>
            </a:r>
            <a:endParaRPr lang="en-US" altLang="de-DE" sz="1400" u="sng" dirty="0"/>
          </a:p>
        </p:txBody>
      </p:sp>
      <p:grpSp>
        <p:nvGrpSpPr>
          <p:cNvPr id="171" name="Group 1081">
            <a:extLst>
              <a:ext uri="{FF2B5EF4-FFF2-40B4-BE49-F238E27FC236}">
                <a16:creationId xmlns:a16="http://schemas.microsoft.com/office/drawing/2014/main" id="{3E24BA92-6BA4-4BA4-97E0-43EBF002118D}"/>
              </a:ext>
            </a:extLst>
          </p:cNvPr>
          <p:cNvGrpSpPr>
            <a:grpSpLocks/>
          </p:cNvGrpSpPr>
          <p:nvPr/>
        </p:nvGrpSpPr>
        <p:grpSpPr bwMode="auto">
          <a:xfrm>
            <a:off x="6796102" y="4622257"/>
            <a:ext cx="1962000" cy="1082904"/>
            <a:chOff x="3792" y="3216"/>
            <a:chExt cx="1053" cy="771"/>
          </a:xfrm>
        </p:grpSpPr>
        <p:sp>
          <p:nvSpPr>
            <p:cNvPr id="172" name="Rectangle 1082">
              <a:extLst>
                <a:ext uri="{FF2B5EF4-FFF2-40B4-BE49-F238E27FC236}">
                  <a16:creationId xmlns:a16="http://schemas.microsoft.com/office/drawing/2014/main" id="{824138AD-6013-4D45-9722-14633FB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083">
              <a:extLst>
                <a:ext uri="{FF2B5EF4-FFF2-40B4-BE49-F238E27FC236}">
                  <a16:creationId xmlns:a16="http://schemas.microsoft.com/office/drawing/2014/main" id="{FF374379-A126-493E-AD8E-E2C4C119B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74" name="Rectangle 1084">
              <a:extLst>
                <a:ext uri="{FF2B5EF4-FFF2-40B4-BE49-F238E27FC236}">
                  <a16:creationId xmlns:a16="http://schemas.microsoft.com/office/drawing/2014/main" id="{D71DECEB-B220-435E-B0C4-EBE98BE7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 Box 1085">
              <a:extLst>
                <a:ext uri="{FF2B5EF4-FFF2-40B4-BE49-F238E27FC236}">
                  <a16:creationId xmlns:a16="http://schemas.microsoft.com/office/drawing/2014/main" id="{9F25434C-8D75-4EE9-B694-2C77D47C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theo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76" name="Text Box 1085">
            <a:extLst>
              <a:ext uri="{FF2B5EF4-FFF2-40B4-BE49-F238E27FC236}">
                <a16:creationId xmlns:a16="http://schemas.microsoft.com/office/drawing/2014/main" id="{FF5EB2F9-4EDF-4480-98C2-E66C57B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804" y="5344062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Person</a:t>
            </a:r>
            <a:endParaRPr lang="en-US" altLang="de-DE" sz="1400" u="sng" dirty="0"/>
          </a:p>
        </p:txBody>
      </p:sp>
      <p:cxnSp>
        <p:nvCxnSpPr>
          <p:cNvPr id="188" name="Verbinder: gewinkelt 187">
            <a:extLst>
              <a:ext uri="{FF2B5EF4-FFF2-40B4-BE49-F238E27FC236}">
                <a16:creationId xmlns:a16="http://schemas.microsoft.com/office/drawing/2014/main" id="{5F47E75C-80F2-4936-B907-F444DBBD24E6}"/>
              </a:ext>
            </a:extLst>
          </p:cNvPr>
          <p:cNvCxnSpPr>
            <a:cxnSpLocks/>
          </p:cNvCxnSpPr>
          <p:nvPr/>
        </p:nvCxnSpPr>
        <p:spPr>
          <a:xfrm rot="5400000">
            <a:off x="7374353" y="3333567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3475" y="1027713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Bid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291190" y="102771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EDEAB90-849B-4475-9CA0-740732BF083F}"/>
              </a:ext>
            </a:extLst>
          </p:cNvPr>
          <p:cNvSpPr/>
          <p:nvPr/>
        </p:nvSpPr>
        <p:spPr>
          <a:xfrm>
            <a:off x="1678947" y="1442107"/>
            <a:ext cx="180000" cy="180000"/>
          </a:xfrm>
          <a:prstGeom prst="ellipse">
            <a:avLst/>
          </a:prstGeom>
          <a:solidFill>
            <a:srgbClr val="01559F"/>
          </a:solidFill>
          <a:ln>
            <a:solidFill>
              <a:srgbClr val="01559F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963CBE7-19D5-4782-AE76-58025AE44261}"/>
              </a:ext>
            </a:extLst>
          </p:cNvPr>
          <p:cNvSpPr/>
          <p:nvPr/>
        </p:nvSpPr>
        <p:spPr>
          <a:xfrm>
            <a:off x="7634363" y="3269309"/>
            <a:ext cx="180000" cy="180000"/>
          </a:xfrm>
          <a:prstGeom prst="ellipse">
            <a:avLst/>
          </a:prstGeom>
          <a:solidFill>
            <a:srgbClr val="01559F"/>
          </a:solidFill>
          <a:ln>
            <a:solidFill>
              <a:srgbClr val="01559F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43454A6D-B61D-4659-A8E8-0B9AFE035770}"/>
              </a:ext>
            </a:extLst>
          </p:cNvPr>
          <p:cNvSpPr/>
          <p:nvPr/>
        </p:nvSpPr>
        <p:spPr>
          <a:xfrm>
            <a:off x="5346461" y="1459863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E06ACBA-0008-4448-B128-FFCA101BDECF}"/>
              </a:ext>
            </a:extLst>
          </p:cNvPr>
          <p:cNvSpPr/>
          <p:nvPr/>
        </p:nvSpPr>
        <p:spPr>
          <a:xfrm>
            <a:off x="8584256" y="4551264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6849EB3-B6AD-4447-8170-46DA7C4DFFEF}"/>
              </a:ext>
            </a:extLst>
          </p:cNvPr>
          <p:cNvGrpSpPr/>
          <p:nvPr/>
        </p:nvGrpSpPr>
        <p:grpSpPr>
          <a:xfrm>
            <a:off x="3389930" y="2850219"/>
            <a:ext cx="2345125" cy="620832"/>
            <a:chOff x="4338531" y="2837515"/>
            <a:chExt cx="2716671" cy="679559"/>
          </a:xfrm>
        </p:grpSpPr>
        <p:sp>
          <p:nvSpPr>
            <p:cNvPr id="75" name="Flussdiagramm: Vorbereitung 74">
              <a:extLst>
                <a:ext uri="{FF2B5EF4-FFF2-40B4-BE49-F238E27FC236}">
                  <a16:creationId xmlns:a16="http://schemas.microsoft.com/office/drawing/2014/main" id="{5BDFD8DD-E1CA-43A0-A1C7-C72DD0089D20}"/>
                </a:ext>
              </a:extLst>
            </p:cNvPr>
            <p:cNvSpPr/>
            <p:nvPr/>
          </p:nvSpPr>
          <p:spPr>
            <a:xfrm>
              <a:off x="4338531" y="2837515"/>
              <a:ext cx="2716671" cy="679559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DDBDA100-0C5C-4227-8C85-82E95CC54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827" y="3015182"/>
              <a:ext cx="25074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let int m = </a:t>
              </a:r>
              <a:r>
                <a:rPr lang="en-US" altLang="de-DE" sz="1200" dirty="0" err="1"/>
                <a:t>theo.message.size</a:t>
              </a:r>
              <a:endParaRPr lang="en-US" alt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424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– </a:t>
            </a:r>
            <a:r>
              <a:rPr lang="de-DE" dirty="0" err="1"/>
              <a:t>Symboltable</a:t>
            </a:r>
            <a:endParaRPr lang="de-DE" dirty="0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6EACA9F-1D04-460A-93A2-F81717E0C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6759" y="1604276"/>
            <a:ext cx="16081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empty name</a:t>
            </a:r>
          </a:p>
          <a:p>
            <a:pPr algn="ctr"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for body scope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33FEAA31-9968-48C9-AFBE-FD63E84C1F80}"/>
              </a:ext>
            </a:extLst>
          </p:cNvPr>
          <p:cNvSpPr>
            <a:spLocks/>
          </p:cNvSpPr>
          <p:nvPr/>
        </p:nvSpPr>
        <p:spPr bwMode="auto">
          <a:xfrm rot="17238362" flipH="1">
            <a:off x="10437203" y="1929334"/>
            <a:ext cx="998446" cy="1000506"/>
          </a:xfrm>
          <a:custGeom>
            <a:avLst/>
            <a:gdLst>
              <a:gd name="T0" fmla="*/ 0 w 482"/>
              <a:gd name="T1" fmla="*/ 237 h 237"/>
              <a:gd name="T2" fmla="*/ 482 w 482"/>
              <a:gd name="T3" fmla="*/ 0 h 237"/>
              <a:gd name="T4" fmla="*/ 0 60000 65536"/>
              <a:gd name="T5" fmla="*/ 0 60000 65536"/>
              <a:gd name="T6" fmla="*/ 0 w 482"/>
              <a:gd name="T7" fmla="*/ 0 h 237"/>
              <a:gd name="T8" fmla="*/ 482 w 482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" h="237">
                <a:moveTo>
                  <a:pt x="0" y="237"/>
                </a:moveTo>
                <a:cubicBezTo>
                  <a:pt x="174" y="222"/>
                  <a:pt x="349" y="208"/>
                  <a:pt x="482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" y="1523080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1911762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97E6760-72E7-4EB7-A188-CEF8E7BF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15" y="1936774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82BE025-9A23-4CEA-B59C-ACDE4C6E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6" y="1548092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9650CFC-006C-4A83-B3C2-4DB13514F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54" y="3808141"/>
            <a:ext cx="40035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95D04CD-3FD2-4C3B-ABE6-A757C226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11" y="3485930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004F13E-72DE-445B-A529-026995F66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4147797"/>
            <a:ext cx="40199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A1267855-F279-450D-B34F-88852EC4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23" y="2354527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94265CCA-B16A-4F8C-887C-61FEAE5AC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459" y="2576910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97" y="2327844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96526CA-7D3B-4BF6-8776-DA37F001D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685" y="2776660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CBF41C73-81E6-4D9B-9D4E-0BAF6A2A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14" y="3866618"/>
            <a:ext cx="585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BBB7E544-EAF2-4704-8DFA-00EEB99397FA}"/>
              </a:ext>
            </a:extLst>
          </p:cNvPr>
          <p:cNvGrpSpPr/>
          <p:nvPr/>
        </p:nvGrpSpPr>
        <p:grpSpPr>
          <a:xfrm>
            <a:off x="3389930" y="2850219"/>
            <a:ext cx="2345125" cy="620832"/>
            <a:chOff x="4338531" y="2837515"/>
            <a:chExt cx="2716671" cy="679559"/>
          </a:xfrm>
        </p:grpSpPr>
        <p:sp>
          <p:nvSpPr>
            <p:cNvPr id="50" name="Flussdiagramm: Vorbereitung 49">
              <a:extLst>
                <a:ext uri="{FF2B5EF4-FFF2-40B4-BE49-F238E27FC236}">
                  <a16:creationId xmlns:a16="http://schemas.microsoft.com/office/drawing/2014/main" id="{62973A7E-F3BE-415D-9E32-2ACE597ACCAE}"/>
                </a:ext>
              </a:extLst>
            </p:cNvPr>
            <p:cNvSpPr/>
            <p:nvPr/>
          </p:nvSpPr>
          <p:spPr>
            <a:xfrm>
              <a:off x="4338531" y="2837515"/>
              <a:ext cx="2716671" cy="679559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29EA5DE0-A178-4FDB-B265-58BD1DC1E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827" y="3015182"/>
              <a:ext cx="25074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let int m = </a:t>
              </a:r>
              <a:r>
                <a:rPr lang="en-US" altLang="de-DE" sz="1200" dirty="0" err="1"/>
                <a:t>theo.message.size</a:t>
              </a:r>
              <a:endParaRPr lang="en-US" altLang="de-DE" sz="1200" dirty="0"/>
            </a:p>
          </p:txBody>
        </p:sp>
      </p:grp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07" name="Group 1081">
            <a:extLst>
              <a:ext uri="{FF2B5EF4-FFF2-40B4-BE49-F238E27FC236}">
                <a16:creationId xmlns:a16="http://schemas.microsoft.com/office/drawing/2014/main" id="{600896B4-F36C-4319-AFFC-81F467969759}"/>
              </a:ext>
            </a:extLst>
          </p:cNvPr>
          <p:cNvGrpSpPr>
            <a:grpSpLocks/>
          </p:cNvGrpSpPr>
          <p:nvPr/>
        </p:nvGrpSpPr>
        <p:grpSpPr bwMode="auto">
          <a:xfrm>
            <a:off x="9350871" y="2180329"/>
            <a:ext cx="1962000" cy="741600"/>
            <a:chOff x="3792" y="3216"/>
            <a:chExt cx="1053" cy="528"/>
          </a:xfrm>
        </p:grpSpPr>
        <p:sp>
          <p:nvSpPr>
            <p:cNvPr id="108" name="Rectangle 1082">
              <a:extLst>
                <a:ext uri="{FF2B5EF4-FFF2-40B4-BE49-F238E27FC236}">
                  <a16:creationId xmlns:a16="http://schemas.microsoft.com/office/drawing/2014/main" id="{AAE0221D-6519-4AD6-B513-6D9579C5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1083">
              <a:extLst>
                <a:ext uri="{FF2B5EF4-FFF2-40B4-BE49-F238E27FC236}">
                  <a16:creationId xmlns:a16="http://schemas.microsoft.com/office/drawing/2014/main" id="{C9DF6B68-CB5C-4C1B-82F5-D4E3B8B8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10" name="Rectangle 1084">
              <a:extLst>
                <a:ext uri="{FF2B5EF4-FFF2-40B4-BE49-F238E27FC236}">
                  <a16:creationId xmlns:a16="http://schemas.microsoft.com/office/drawing/2014/main" id="{25720295-3A25-4322-8618-55CB317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85">
              <a:extLst>
                <a:ext uri="{FF2B5EF4-FFF2-40B4-BE49-F238E27FC236}">
                  <a16:creationId xmlns:a16="http://schemas.microsoft.com/office/drawing/2014/main" id="{5C9F0127-2AE6-41E5-95BE-92B39CDE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„“</a:t>
              </a:r>
            </a:p>
          </p:txBody>
        </p:sp>
      </p:grpSp>
      <p:grpSp>
        <p:nvGrpSpPr>
          <p:cNvPr id="112" name="Group 1081">
            <a:extLst>
              <a:ext uri="{FF2B5EF4-FFF2-40B4-BE49-F238E27FC236}">
                <a16:creationId xmlns:a16="http://schemas.microsoft.com/office/drawing/2014/main" id="{ED23DA4F-9B69-49F7-8C1C-01FC826DA0A1}"/>
              </a:ext>
            </a:extLst>
          </p:cNvPr>
          <p:cNvGrpSpPr>
            <a:grpSpLocks/>
          </p:cNvGrpSpPr>
          <p:nvPr/>
        </p:nvGrpSpPr>
        <p:grpSpPr bwMode="auto">
          <a:xfrm>
            <a:off x="5865701" y="3342376"/>
            <a:ext cx="1962000" cy="1082904"/>
            <a:chOff x="3792" y="3216"/>
            <a:chExt cx="1053" cy="771"/>
          </a:xfrm>
        </p:grpSpPr>
        <p:sp>
          <p:nvSpPr>
            <p:cNvPr id="113" name="Rectangle 1082">
              <a:extLst>
                <a:ext uri="{FF2B5EF4-FFF2-40B4-BE49-F238E27FC236}">
                  <a16:creationId xmlns:a16="http://schemas.microsoft.com/office/drawing/2014/main" id="{DE1190FE-EB52-4F36-B1DA-A3E62105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1083">
              <a:extLst>
                <a:ext uri="{FF2B5EF4-FFF2-40B4-BE49-F238E27FC236}">
                  <a16:creationId xmlns:a16="http://schemas.microsoft.com/office/drawing/2014/main" id="{D5C9014E-5F1B-4A47-B74A-DCFD1678D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15" name="Rectangle 1084">
              <a:extLst>
                <a:ext uri="{FF2B5EF4-FFF2-40B4-BE49-F238E27FC236}">
                  <a16:creationId xmlns:a16="http://schemas.microsoft.com/office/drawing/2014/main" id="{DB57FA4A-F2A9-4E5F-9471-DB8CD9DA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085">
              <a:extLst>
                <a:ext uri="{FF2B5EF4-FFF2-40B4-BE49-F238E27FC236}">
                  <a16:creationId xmlns:a16="http://schemas.microsoft.com/office/drawing/2014/main" id="{378EF369-3851-41EE-862A-9E7F4C6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„kupfer912“</a:t>
              </a:r>
              <a:endParaRPr lang="en-US" altLang="de-DE" sz="1400" u="sng" dirty="0"/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2" name="Line 1086">
            <a:extLst>
              <a:ext uri="{FF2B5EF4-FFF2-40B4-BE49-F238E27FC236}">
                <a16:creationId xmlns:a16="http://schemas.microsoft.com/office/drawing/2014/main" id="{9267AAAD-796B-45E8-B447-F0A7E21C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016" y="2954276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6" name="Line 1086">
            <a:extLst>
              <a:ext uri="{FF2B5EF4-FFF2-40B4-BE49-F238E27FC236}">
                <a16:creationId xmlns:a16="http://schemas.microsoft.com/office/drawing/2014/main" id="{78324027-C595-42EB-89A5-C3621B4C2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3587" y="2612482"/>
            <a:ext cx="6816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8" name="Text Box 1085">
            <a:extLst>
              <a:ext uri="{FF2B5EF4-FFF2-40B4-BE49-F238E27FC236}">
                <a16:creationId xmlns:a16="http://schemas.microsoft.com/office/drawing/2014/main" id="{48D61797-025F-4D63-ACEE-449B00E8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612" y="4063971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Auction</a:t>
            </a:r>
            <a:endParaRPr lang="en-US" altLang="de-DE" sz="1400" u="sng" dirty="0"/>
          </a:p>
        </p:txBody>
      </p:sp>
      <p:grpSp>
        <p:nvGrpSpPr>
          <p:cNvPr id="171" name="Group 1081">
            <a:extLst>
              <a:ext uri="{FF2B5EF4-FFF2-40B4-BE49-F238E27FC236}">
                <a16:creationId xmlns:a16="http://schemas.microsoft.com/office/drawing/2014/main" id="{3E24BA92-6BA4-4BA4-97E0-43EBF002118D}"/>
              </a:ext>
            </a:extLst>
          </p:cNvPr>
          <p:cNvGrpSpPr>
            <a:grpSpLocks/>
          </p:cNvGrpSpPr>
          <p:nvPr/>
        </p:nvGrpSpPr>
        <p:grpSpPr bwMode="auto">
          <a:xfrm>
            <a:off x="6796102" y="4622257"/>
            <a:ext cx="1962000" cy="1082904"/>
            <a:chOff x="3792" y="3216"/>
            <a:chExt cx="1053" cy="771"/>
          </a:xfrm>
        </p:grpSpPr>
        <p:sp>
          <p:nvSpPr>
            <p:cNvPr id="172" name="Rectangle 1082">
              <a:extLst>
                <a:ext uri="{FF2B5EF4-FFF2-40B4-BE49-F238E27FC236}">
                  <a16:creationId xmlns:a16="http://schemas.microsoft.com/office/drawing/2014/main" id="{824138AD-6013-4D45-9722-14633FB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083">
              <a:extLst>
                <a:ext uri="{FF2B5EF4-FFF2-40B4-BE49-F238E27FC236}">
                  <a16:creationId xmlns:a16="http://schemas.microsoft.com/office/drawing/2014/main" id="{FF374379-A126-493E-AD8E-E2C4C119B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74" name="Rectangle 1084">
              <a:extLst>
                <a:ext uri="{FF2B5EF4-FFF2-40B4-BE49-F238E27FC236}">
                  <a16:creationId xmlns:a16="http://schemas.microsoft.com/office/drawing/2014/main" id="{D71DECEB-B220-435E-B0C4-EBE98BE7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 Box 1085">
              <a:extLst>
                <a:ext uri="{FF2B5EF4-FFF2-40B4-BE49-F238E27FC236}">
                  <a16:creationId xmlns:a16="http://schemas.microsoft.com/office/drawing/2014/main" id="{9F25434C-8D75-4EE9-B694-2C77D47C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theo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76" name="Text Box 1085">
            <a:extLst>
              <a:ext uri="{FF2B5EF4-FFF2-40B4-BE49-F238E27FC236}">
                <a16:creationId xmlns:a16="http://schemas.microsoft.com/office/drawing/2014/main" id="{FF5EB2F9-4EDF-4480-98C2-E66C57B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804" y="5344062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Person</a:t>
            </a:r>
            <a:endParaRPr lang="en-US" altLang="de-DE" sz="1400" u="sng" dirty="0"/>
          </a:p>
        </p:txBody>
      </p:sp>
      <p:cxnSp>
        <p:nvCxnSpPr>
          <p:cNvPr id="188" name="Verbinder: gewinkelt 187">
            <a:extLst>
              <a:ext uri="{FF2B5EF4-FFF2-40B4-BE49-F238E27FC236}">
                <a16:creationId xmlns:a16="http://schemas.microsoft.com/office/drawing/2014/main" id="{5F47E75C-80F2-4936-B907-F444DBBD24E6}"/>
              </a:ext>
            </a:extLst>
          </p:cNvPr>
          <p:cNvCxnSpPr>
            <a:cxnSpLocks/>
          </p:cNvCxnSpPr>
          <p:nvPr/>
        </p:nvCxnSpPr>
        <p:spPr>
          <a:xfrm rot="5400000">
            <a:off x="7374353" y="3333567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3475" y="1027713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Bid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291190" y="102771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2377710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– </a:t>
            </a:r>
            <a:r>
              <a:rPr lang="de-DE" dirty="0" err="1"/>
              <a:t>Symboltable</a:t>
            </a:r>
            <a:endParaRPr lang="de-DE" dirty="0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6EACA9F-1D04-460A-93A2-F81717E0C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6759" y="1604276"/>
            <a:ext cx="16081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empty name</a:t>
            </a:r>
          </a:p>
          <a:p>
            <a:pPr algn="ctr"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for body scope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33FEAA31-9968-48C9-AFBE-FD63E84C1F80}"/>
              </a:ext>
            </a:extLst>
          </p:cNvPr>
          <p:cNvSpPr>
            <a:spLocks/>
          </p:cNvSpPr>
          <p:nvPr/>
        </p:nvSpPr>
        <p:spPr bwMode="auto">
          <a:xfrm rot="17238362" flipH="1">
            <a:off x="10437203" y="1929334"/>
            <a:ext cx="998446" cy="1000506"/>
          </a:xfrm>
          <a:custGeom>
            <a:avLst/>
            <a:gdLst>
              <a:gd name="T0" fmla="*/ 0 w 482"/>
              <a:gd name="T1" fmla="*/ 237 h 237"/>
              <a:gd name="T2" fmla="*/ 482 w 482"/>
              <a:gd name="T3" fmla="*/ 0 h 237"/>
              <a:gd name="T4" fmla="*/ 0 60000 65536"/>
              <a:gd name="T5" fmla="*/ 0 60000 65536"/>
              <a:gd name="T6" fmla="*/ 0 w 482"/>
              <a:gd name="T7" fmla="*/ 0 h 237"/>
              <a:gd name="T8" fmla="*/ 482 w 482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" h="237">
                <a:moveTo>
                  <a:pt x="0" y="237"/>
                </a:moveTo>
                <a:cubicBezTo>
                  <a:pt x="174" y="222"/>
                  <a:pt x="349" y="208"/>
                  <a:pt x="482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" y="1523080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1911762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97E6760-72E7-4EB7-A188-CEF8E7BF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15" y="1936774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82BE025-9A23-4CEA-B59C-ACDE4C6E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6" y="1548092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9650CFC-006C-4A83-B3C2-4DB13514F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54" y="3808141"/>
            <a:ext cx="40035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95D04CD-3FD2-4C3B-ABE6-A757C226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11" y="3485930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004F13E-72DE-445B-A529-026995F66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4147797"/>
            <a:ext cx="40199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A1267855-F279-450D-B34F-88852EC4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23" y="2354527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94265CCA-B16A-4F8C-887C-61FEAE5AC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459" y="2576910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97" y="2327844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96526CA-7D3B-4BF6-8776-DA37F001D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685" y="2776660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CBF41C73-81E6-4D9B-9D4E-0BAF6A2A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14" y="3866618"/>
            <a:ext cx="585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BBB7E544-EAF2-4704-8DFA-00EEB99397FA}"/>
              </a:ext>
            </a:extLst>
          </p:cNvPr>
          <p:cNvGrpSpPr/>
          <p:nvPr/>
        </p:nvGrpSpPr>
        <p:grpSpPr>
          <a:xfrm>
            <a:off x="3389930" y="2850219"/>
            <a:ext cx="2345125" cy="620832"/>
            <a:chOff x="4338531" y="2837515"/>
            <a:chExt cx="2716671" cy="679559"/>
          </a:xfrm>
        </p:grpSpPr>
        <p:sp>
          <p:nvSpPr>
            <p:cNvPr id="50" name="Flussdiagramm: Vorbereitung 49">
              <a:extLst>
                <a:ext uri="{FF2B5EF4-FFF2-40B4-BE49-F238E27FC236}">
                  <a16:creationId xmlns:a16="http://schemas.microsoft.com/office/drawing/2014/main" id="{62973A7E-F3BE-415D-9E32-2ACE597ACCAE}"/>
                </a:ext>
              </a:extLst>
            </p:cNvPr>
            <p:cNvSpPr/>
            <p:nvPr/>
          </p:nvSpPr>
          <p:spPr>
            <a:xfrm>
              <a:off x="4338531" y="2837515"/>
              <a:ext cx="2716671" cy="679559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29EA5DE0-A178-4FDB-B265-58BD1DC1E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827" y="3015182"/>
              <a:ext cx="25074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let int m = </a:t>
              </a:r>
              <a:r>
                <a:rPr lang="en-US" altLang="de-DE" sz="1200" dirty="0" err="1"/>
                <a:t>theo.message.size</a:t>
              </a:r>
              <a:endParaRPr lang="en-US" altLang="de-DE" sz="1200" dirty="0"/>
            </a:p>
          </p:txBody>
        </p:sp>
      </p:grp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07" name="Group 1081">
            <a:extLst>
              <a:ext uri="{FF2B5EF4-FFF2-40B4-BE49-F238E27FC236}">
                <a16:creationId xmlns:a16="http://schemas.microsoft.com/office/drawing/2014/main" id="{600896B4-F36C-4319-AFFC-81F467969759}"/>
              </a:ext>
            </a:extLst>
          </p:cNvPr>
          <p:cNvGrpSpPr>
            <a:grpSpLocks/>
          </p:cNvGrpSpPr>
          <p:nvPr/>
        </p:nvGrpSpPr>
        <p:grpSpPr bwMode="auto">
          <a:xfrm>
            <a:off x="9350871" y="2180329"/>
            <a:ext cx="1962000" cy="741600"/>
            <a:chOff x="3792" y="3216"/>
            <a:chExt cx="1053" cy="528"/>
          </a:xfrm>
        </p:grpSpPr>
        <p:sp>
          <p:nvSpPr>
            <p:cNvPr id="108" name="Rectangle 1082">
              <a:extLst>
                <a:ext uri="{FF2B5EF4-FFF2-40B4-BE49-F238E27FC236}">
                  <a16:creationId xmlns:a16="http://schemas.microsoft.com/office/drawing/2014/main" id="{AAE0221D-6519-4AD6-B513-6D9579C5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1083">
              <a:extLst>
                <a:ext uri="{FF2B5EF4-FFF2-40B4-BE49-F238E27FC236}">
                  <a16:creationId xmlns:a16="http://schemas.microsoft.com/office/drawing/2014/main" id="{C9DF6B68-CB5C-4C1B-82F5-D4E3B8B8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10" name="Rectangle 1084">
              <a:extLst>
                <a:ext uri="{FF2B5EF4-FFF2-40B4-BE49-F238E27FC236}">
                  <a16:creationId xmlns:a16="http://schemas.microsoft.com/office/drawing/2014/main" id="{25720295-3A25-4322-8618-55CB317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85">
              <a:extLst>
                <a:ext uri="{FF2B5EF4-FFF2-40B4-BE49-F238E27FC236}">
                  <a16:creationId xmlns:a16="http://schemas.microsoft.com/office/drawing/2014/main" id="{5C9F0127-2AE6-41E5-95BE-92B39CDE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„“</a:t>
              </a:r>
            </a:p>
          </p:txBody>
        </p:sp>
      </p:grpSp>
      <p:grpSp>
        <p:nvGrpSpPr>
          <p:cNvPr id="112" name="Group 1081">
            <a:extLst>
              <a:ext uri="{FF2B5EF4-FFF2-40B4-BE49-F238E27FC236}">
                <a16:creationId xmlns:a16="http://schemas.microsoft.com/office/drawing/2014/main" id="{ED23DA4F-9B69-49F7-8C1C-01FC826DA0A1}"/>
              </a:ext>
            </a:extLst>
          </p:cNvPr>
          <p:cNvGrpSpPr>
            <a:grpSpLocks/>
          </p:cNvGrpSpPr>
          <p:nvPr/>
        </p:nvGrpSpPr>
        <p:grpSpPr bwMode="auto">
          <a:xfrm>
            <a:off x="5865701" y="3342376"/>
            <a:ext cx="1962000" cy="1082904"/>
            <a:chOff x="3792" y="3216"/>
            <a:chExt cx="1053" cy="771"/>
          </a:xfrm>
        </p:grpSpPr>
        <p:sp>
          <p:nvSpPr>
            <p:cNvPr id="113" name="Rectangle 1082">
              <a:extLst>
                <a:ext uri="{FF2B5EF4-FFF2-40B4-BE49-F238E27FC236}">
                  <a16:creationId xmlns:a16="http://schemas.microsoft.com/office/drawing/2014/main" id="{DE1190FE-EB52-4F36-B1DA-A3E62105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1083">
              <a:extLst>
                <a:ext uri="{FF2B5EF4-FFF2-40B4-BE49-F238E27FC236}">
                  <a16:creationId xmlns:a16="http://schemas.microsoft.com/office/drawing/2014/main" id="{D5C9014E-5F1B-4A47-B74A-DCFD1678D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15" name="Rectangle 1084">
              <a:extLst>
                <a:ext uri="{FF2B5EF4-FFF2-40B4-BE49-F238E27FC236}">
                  <a16:creationId xmlns:a16="http://schemas.microsoft.com/office/drawing/2014/main" id="{DB57FA4A-F2A9-4E5F-9471-DB8CD9DA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085">
              <a:extLst>
                <a:ext uri="{FF2B5EF4-FFF2-40B4-BE49-F238E27FC236}">
                  <a16:creationId xmlns:a16="http://schemas.microsoft.com/office/drawing/2014/main" id="{378EF369-3851-41EE-862A-9E7F4C6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„kupfer912“</a:t>
              </a:r>
              <a:endParaRPr lang="en-US" altLang="de-DE" sz="1400" u="sng" dirty="0"/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2" name="Line 1086">
            <a:extLst>
              <a:ext uri="{FF2B5EF4-FFF2-40B4-BE49-F238E27FC236}">
                <a16:creationId xmlns:a16="http://schemas.microsoft.com/office/drawing/2014/main" id="{9267AAAD-796B-45E8-B447-F0A7E21C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016" y="2954276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6" name="Line 1086">
            <a:extLst>
              <a:ext uri="{FF2B5EF4-FFF2-40B4-BE49-F238E27FC236}">
                <a16:creationId xmlns:a16="http://schemas.microsoft.com/office/drawing/2014/main" id="{78324027-C595-42EB-89A5-C3621B4C2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3587" y="2612482"/>
            <a:ext cx="6816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8" name="Text Box 1085">
            <a:extLst>
              <a:ext uri="{FF2B5EF4-FFF2-40B4-BE49-F238E27FC236}">
                <a16:creationId xmlns:a16="http://schemas.microsoft.com/office/drawing/2014/main" id="{48D61797-025F-4D63-ACEE-449B00E8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612" y="4063971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Auction</a:t>
            </a:r>
            <a:endParaRPr lang="en-US" altLang="de-DE" sz="1400" u="sng" dirty="0"/>
          </a:p>
        </p:txBody>
      </p:sp>
      <p:grpSp>
        <p:nvGrpSpPr>
          <p:cNvPr id="171" name="Group 1081">
            <a:extLst>
              <a:ext uri="{FF2B5EF4-FFF2-40B4-BE49-F238E27FC236}">
                <a16:creationId xmlns:a16="http://schemas.microsoft.com/office/drawing/2014/main" id="{3E24BA92-6BA4-4BA4-97E0-43EBF002118D}"/>
              </a:ext>
            </a:extLst>
          </p:cNvPr>
          <p:cNvGrpSpPr>
            <a:grpSpLocks/>
          </p:cNvGrpSpPr>
          <p:nvPr/>
        </p:nvGrpSpPr>
        <p:grpSpPr bwMode="auto">
          <a:xfrm>
            <a:off x="6796102" y="4622257"/>
            <a:ext cx="1962000" cy="1082904"/>
            <a:chOff x="3792" y="3216"/>
            <a:chExt cx="1053" cy="771"/>
          </a:xfrm>
        </p:grpSpPr>
        <p:sp>
          <p:nvSpPr>
            <p:cNvPr id="172" name="Rectangle 1082">
              <a:extLst>
                <a:ext uri="{FF2B5EF4-FFF2-40B4-BE49-F238E27FC236}">
                  <a16:creationId xmlns:a16="http://schemas.microsoft.com/office/drawing/2014/main" id="{824138AD-6013-4D45-9722-14633FB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083">
              <a:extLst>
                <a:ext uri="{FF2B5EF4-FFF2-40B4-BE49-F238E27FC236}">
                  <a16:creationId xmlns:a16="http://schemas.microsoft.com/office/drawing/2014/main" id="{FF374379-A126-493E-AD8E-E2C4C119B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74" name="Rectangle 1084">
              <a:extLst>
                <a:ext uri="{FF2B5EF4-FFF2-40B4-BE49-F238E27FC236}">
                  <a16:creationId xmlns:a16="http://schemas.microsoft.com/office/drawing/2014/main" id="{D71DECEB-B220-435E-B0C4-EBE98BE7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 Box 1085">
              <a:extLst>
                <a:ext uri="{FF2B5EF4-FFF2-40B4-BE49-F238E27FC236}">
                  <a16:creationId xmlns:a16="http://schemas.microsoft.com/office/drawing/2014/main" id="{9F25434C-8D75-4EE9-B694-2C77D47C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theo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76" name="Text Box 1085">
            <a:extLst>
              <a:ext uri="{FF2B5EF4-FFF2-40B4-BE49-F238E27FC236}">
                <a16:creationId xmlns:a16="http://schemas.microsoft.com/office/drawing/2014/main" id="{FF5EB2F9-4EDF-4480-98C2-E66C57B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804" y="5344062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Person</a:t>
            </a:r>
            <a:endParaRPr lang="en-US" altLang="de-DE" sz="1400" u="sng" dirty="0"/>
          </a:p>
        </p:txBody>
      </p:sp>
      <p:cxnSp>
        <p:nvCxnSpPr>
          <p:cNvPr id="188" name="Verbinder: gewinkelt 187">
            <a:extLst>
              <a:ext uri="{FF2B5EF4-FFF2-40B4-BE49-F238E27FC236}">
                <a16:creationId xmlns:a16="http://schemas.microsoft.com/office/drawing/2014/main" id="{5F47E75C-80F2-4936-B907-F444DBBD24E6}"/>
              </a:ext>
            </a:extLst>
          </p:cNvPr>
          <p:cNvCxnSpPr>
            <a:cxnSpLocks/>
          </p:cNvCxnSpPr>
          <p:nvPr/>
        </p:nvCxnSpPr>
        <p:spPr>
          <a:xfrm rot="5400000">
            <a:off x="7374353" y="3333567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3475" y="1027713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Bid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291190" y="102771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AF2E4258-7028-4A9D-BE12-A292DFD62DEB}"/>
              </a:ext>
            </a:extLst>
          </p:cNvPr>
          <p:cNvSpPr/>
          <p:nvPr/>
        </p:nvSpPr>
        <p:spPr>
          <a:xfrm>
            <a:off x="384000" y="2135405"/>
            <a:ext cx="5409766" cy="3027064"/>
          </a:xfrm>
          <a:prstGeom prst="rect">
            <a:avLst/>
          </a:prstGeom>
          <a:noFill/>
          <a:ln w="19050"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33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– </a:t>
            </a:r>
            <a:r>
              <a:rPr lang="de-DE" dirty="0" err="1"/>
              <a:t>Symboltable</a:t>
            </a:r>
            <a:endParaRPr lang="de-D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" y="1523080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1911762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97E6760-72E7-4EB7-A188-CEF8E7BF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15" y="1936774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82BE025-9A23-4CEA-B59C-ACDE4C6E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6" y="1548092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9650CFC-006C-4A83-B3C2-4DB13514F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54" y="3808141"/>
            <a:ext cx="40035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95D04CD-3FD2-4C3B-ABE6-A757C226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11" y="3485930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004F13E-72DE-445B-A529-026995F66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413" y="4147797"/>
            <a:ext cx="40199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A1267855-F279-450D-B34F-88852EC4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23" y="2354527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94265CCA-B16A-4F8C-887C-61FEAE5AC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459" y="2576910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97" y="2327844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96526CA-7D3B-4BF6-8776-DA37F001D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685" y="2776660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CBF41C73-81E6-4D9B-9D4E-0BAF6A2A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14" y="3866618"/>
            <a:ext cx="585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07" name="Group 1081">
            <a:extLst>
              <a:ext uri="{FF2B5EF4-FFF2-40B4-BE49-F238E27FC236}">
                <a16:creationId xmlns:a16="http://schemas.microsoft.com/office/drawing/2014/main" id="{600896B4-F36C-4319-AFFC-81F467969759}"/>
              </a:ext>
            </a:extLst>
          </p:cNvPr>
          <p:cNvGrpSpPr>
            <a:grpSpLocks/>
          </p:cNvGrpSpPr>
          <p:nvPr/>
        </p:nvGrpSpPr>
        <p:grpSpPr bwMode="auto">
          <a:xfrm>
            <a:off x="9350871" y="2180329"/>
            <a:ext cx="1962000" cy="741600"/>
            <a:chOff x="3792" y="3216"/>
            <a:chExt cx="1053" cy="528"/>
          </a:xfrm>
        </p:grpSpPr>
        <p:sp>
          <p:nvSpPr>
            <p:cNvPr id="108" name="Rectangle 1082">
              <a:extLst>
                <a:ext uri="{FF2B5EF4-FFF2-40B4-BE49-F238E27FC236}">
                  <a16:creationId xmlns:a16="http://schemas.microsoft.com/office/drawing/2014/main" id="{AAE0221D-6519-4AD6-B513-6D9579C5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1083">
              <a:extLst>
                <a:ext uri="{FF2B5EF4-FFF2-40B4-BE49-F238E27FC236}">
                  <a16:creationId xmlns:a16="http://schemas.microsoft.com/office/drawing/2014/main" id="{C9DF6B68-CB5C-4C1B-82F5-D4E3B8B8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10" name="Rectangle 1084">
              <a:extLst>
                <a:ext uri="{FF2B5EF4-FFF2-40B4-BE49-F238E27FC236}">
                  <a16:creationId xmlns:a16="http://schemas.microsoft.com/office/drawing/2014/main" id="{25720295-3A25-4322-8618-55CB317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85">
              <a:extLst>
                <a:ext uri="{FF2B5EF4-FFF2-40B4-BE49-F238E27FC236}">
                  <a16:creationId xmlns:a16="http://schemas.microsoft.com/office/drawing/2014/main" id="{5C9F0127-2AE6-41E5-95BE-92B39CDE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„“</a:t>
              </a:r>
            </a:p>
          </p:txBody>
        </p:sp>
      </p:grpSp>
      <p:grpSp>
        <p:nvGrpSpPr>
          <p:cNvPr id="112" name="Group 1081">
            <a:extLst>
              <a:ext uri="{FF2B5EF4-FFF2-40B4-BE49-F238E27FC236}">
                <a16:creationId xmlns:a16="http://schemas.microsoft.com/office/drawing/2014/main" id="{ED23DA4F-9B69-49F7-8C1C-01FC826DA0A1}"/>
              </a:ext>
            </a:extLst>
          </p:cNvPr>
          <p:cNvGrpSpPr>
            <a:grpSpLocks/>
          </p:cNvGrpSpPr>
          <p:nvPr/>
        </p:nvGrpSpPr>
        <p:grpSpPr bwMode="auto">
          <a:xfrm>
            <a:off x="5865701" y="3342376"/>
            <a:ext cx="1962000" cy="1082904"/>
            <a:chOff x="3792" y="3216"/>
            <a:chExt cx="1053" cy="771"/>
          </a:xfrm>
        </p:grpSpPr>
        <p:sp>
          <p:nvSpPr>
            <p:cNvPr id="113" name="Rectangle 1082">
              <a:extLst>
                <a:ext uri="{FF2B5EF4-FFF2-40B4-BE49-F238E27FC236}">
                  <a16:creationId xmlns:a16="http://schemas.microsoft.com/office/drawing/2014/main" id="{DE1190FE-EB52-4F36-B1DA-A3E62105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1083">
              <a:extLst>
                <a:ext uri="{FF2B5EF4-FFF2-40B4-BE49-F238E27FC236}">
                  <a16:creationId xmlns:a16="http://schemas.microsoft.com/office/drawing/2014/main" id="{D5C9014E-5F1B-4A47-B74A-DCFD1678D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15" name="Rectangle 1084">
              <a:extLst>
                <a:ext uri="{FF2B5EF4-FFF2-40B4-BE49-F238E27FC236}">
                  <a16:creationId xmlns:a16="http://schemas.microsoft.com/office/drawing/2014/main" id="{DB57FA4A-F2A9-4E5F-9471-DB8CD9DA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085">
              <a:extLst>
                <a:ext uri="{FF2B5EF4-FFF2-40B4-BE49-F238E27FC236}">
                  <a16:creationId xmlns:a16="http://schemas.microsoft.com/office/drawing/2014/main" id="{378EF369-3851-41EE-862A-9E7F4C6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„kupfer912“</a:t>
              </a:r>
              <a:endParaRPr lang="en-US" altLang="de-DE" sz="1400" u="sng" dirty="0"/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B22E6D2C-CEEA-47E6-9A5E-31D3ADEA16FA}"/>
              </a:ext>
            </a:extLst>
          </p:cNvPr>
          <p:cNvCxnSpPr>
            <a:cxnSpLocks/>
          </p:cNvCxnSpPr>
          <p:nvPr/>
        </p:nvCxnSpPr>
        <p:spPr>
          <a:xfrm rot="5400000">
            <a:off x="10089131" y="3309701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Line 1086">
            <a:extLst>
              <a:ext uri="{FF2B5EF4-FFF2-40B4-BE49-F238E27FC236}">
                <a16:creationId xmlns:a16="http://schemas.microsoft.com/office/drawing/2014/main" id="{9267AAAD-796B-45E8-B447-F0A7E21C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016" y="2954276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6" name="Line 1086">
            <a:extLst>
              <a:ext uri="{FF2B5EF4-FFF2-40B4-BE49-F238E27FC236}">
                <a16:creationId xmlns:a16="http://schemas.microsoft.com/office/drawing/2014/main" id="{78324027-C595-42EB-89A5-C3621B4C2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3587" y="2612482"/>
            <a:ext cx="6816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8" name="Text Box 1085">
            <a:extLst>
              <a:ext uri="{FF2B5EF4-FFF2-40B4-BE49-F238E27FC236}">
                <a16:creationId xmlns:a16="http://schemas.microsoft.com/office/drawing/2014/main" id="{48D61797-025F-4D63-ACEE-449B00E8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612" y="4063971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Auction</a:t>
            </a:r>
            <a:endParaRPr lang="en-US" altLang="de-DE" sz="1400" u="sng" dirty="0"/>
          </a:p>
        </p:txBody>
      </p:sp>
      <p:grpSp>
        <p:nvGrpSpPr>
          <p:cNvPr id="159" name="Group 1081">
            <a:extLst>
              <a:ext uri="{FF2B5EF4-FFF2-40B4-BE49-F238E27FC236}">
                <a16:creationId xmlns:a16="http://schemas.microsoft.com/office/drawing/2014/main" id="{E4555E0A-6C73-4189-B88F-0480D10544A6}"/>
              </a:ext>
            </a:extLst>
          </p:cNvPr>
          <p:cNvGrpSpPr>
            <a:grpSpLocks/>
          </p:cNvGrpSpPr>
          <p:nvPr/>
        </p:nvGrpSpPr>
        <p:grpSpPr bwMode="auto">
          <a:xfrm>
            <a:off x="8533913" y="3336888"/>
            <a:ext cx="1962000" cy="1082904"/>
            <a:chOff x="3792" y="3216"/>
            <a:chExt cx="1053" cy="771"/>
          </a:xfrm>
        </p:grpSpPr>
        <p:sp>
          <p:nvSpPr>
            <p:cNvPr id="160" name="Rectangle 1082">
              <a:extLst>
                <a:ext uri="{FF2B5EF4-FFF2-40B4-BE49-F238E27FC236}">
                  <a16:creationId xmlns:a16="http://schemas.microsoft.com/office/drawing/2014/main" id="{2A0D4FBD-F92C-4A80-9E12-3BB5364F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1083">
              <a:extLst>
                <a:ext uri="{FF2B5EF4-FFF2-40B4-BE49-F238E27FC236}">
                  <a16:creationId xmlns:a16="http://schemas.microsoft.com/office/drawing/2014/main" id="{D3AD6DF6-CC47-4D1B-827C-5D0F0E1EE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62" name="Rectangle 1084">
              <a:extLst>
                <a:ext uri="{FF2B5EF4-FFF2-40B4-BE49-F238E27FC236}">
                  <a16:creationId xmlns:a16="http://schemas.microsoft.com/office/drawing/2014/main" id="{96D23349-6375-4669-8E9E-4CBADEE8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085">
              <a:extLst>
                <a:ext uri="{FF2B5EF4-FFF2-40B4-BE49-F238E27FC236}">
                  <a16:creationId xmlns:a16="http://schemas.microsoft.com/office/drawing/2014/main" id="{4F12CD1F-69EE-4B4D-885E-D41B3E92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bm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64" name="Text Box 1085">
            <a:extLst>
              <a:ext uri="{FF2B5EF4-FFF2-40B4-BE49-F238E27FC236}">
                <a16:creationId xmlns:a16="http://schemas.microsoft.com/office/drawing/2014/main" id="{4ADA7B73-91AF-41F3-B2C1-037BAE4B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046" y="4039509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BidMessage</a:t>
            </a:r>
            <a:endParaRPr lang="en-US" altLang="de-DE" sz="1400" u="sng" dirty="0"/>
          </a:p>
        </p:txBody>
      </p:sp>
      <p:grpSp>
        <p:nvGrpSpPr>
          <p:cNvPr id="165" name="Group 1081">
            <a:extLst>
              <a:ext uri="{FF2B5EF4-FFF2-40B4-BE49-F238E27FC236}">
                <a16:creationId xmlns:a16="http://schemas.microsoft.com/office/drawing/2014/main" id="{D9E85F1D-927C-49A2-A841-F28AD451356F}"/>
              </a:ext>
            </a:extLst>
          </p:cNvPr>
          <p:cNvGrpSpPr>
            <a:grpSpLocks/>
          </p:cNvGrpSpPr>
          <p:nvPr/>
        </p:nvGrpSpPr>
        <p:grpSpPr bwMode="auto">
          <a:xfrm>
            <a:off x="9733265" y="4568422"/>
            <a:ext cx="1962000" cy="1082904"/>
            <a:chOff x="3792" y="3216"/>
            <a:chExt cx="1053" cy="771"/>
          </a:xfrm>
        </p:grpSpPr>
        <p:sp>
          <p:nvSpPr>
            <p:cNvPr id="166" name="Rectangle 1082">
              <a:extLst>
                <a:ext uri="{FF2B5EF4-FFF2-40B4-BE49-F238E27FC236}">
                  <a16:creationId xmlns:a16="http://schemas.microsoft.com/office/drawing/2014/main" id="{8E48C1BD-BBDF-4130-BEFC-E09C2BFE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Text Box 1083">
              <a:extLst>
                <a:ext uri="{FF2B5EF4-FFF2-40B4-BE49-F238E27FC236}">
                  <a16:creationId xmlns:a16="http://schemas.microsoft.com/office/drawing/2014/main" id="{4DDFA239-ACFC-44D9-97B8-02E4145CE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68" name="Rectangle 1084">
              <a:extLst>
                <a:ext uri="{FF2B5EF4-FFF2-40B4-BE49-F238E27FC236}">
                  <a16:creationId xmlns:a16="http://schemas.microsoft.com/office/drawing/2014/main" id="{8B006986-8F0F-46D9-98BF-7E406003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1085">
              <a:extLst>
                <a:ext uri="{FF2B5EF4-FFF2-40B4-BE49-F238E27FC236}">
                  <a16:creationId xmlns:a16="http://schemas.microsoft.com/office/drawing/2014/main" id="{7D6F92DB-74E8-44F2-8C25-50D17DC97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„m“</a:t>
              </a:r>
              <a:endParaRPr lang="en-US" altLang="de-DE" sz="1400" u="sng" dirty="0"/>
            </a:p>
          </p:txBody>
        </p:sp>
      </p:grpSp>
      <p:sp>
        <p:nvSpPr>
          <p:cNvPr id="170" name="Text Box 1085">
            <a:extLst>
              <a:ext uri="{FF2B5EF4-FFF2-40B4-BE49-F238E27FC236}">
                <a16:creationId xmlns:a16="http://schemas.microsoft.com/office/drawing/2014/main" id="{C94F156B-DFE9-43B8-9171-AB5CC7EA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398" y="5271043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int</a:t>
            </a:r>
            <a:endParaRPr lang="en-US" altLang="de-DE" sz="1400" u="sng" dirty="0"/>
          </a:p>
        </p:txBody>
      </p:sp>
      <p:grpSp>
        <p:nvGrpSpPr>
          <p:cNvPr id="171" name="Group 1081">
            <a:extLst>
              <a:ext uri="{FF2B5EF4-FFF2-40B4-BE49-F238E27FC236}">
                <a16:creationId xmlns:a16="http://schemas.microsoft.com/office/drawing/2014/main" id="{3E24BA92-6BA4-4BA4-97E0-43EBF002118D}"/>
              </a:ext>
            </a:extLst>
          </p:cNvPr>
          <p:cNvGrpSpPr>
            <a:grpSpLocks/>
          </p:cNvGrpSpPr>
          <p:nvPr/>
        </p:nvGrpSpPr>
        <p:grpSpPr bwMode="auto">
          <a:xfrm>
            <a:off x="6796102" y="4622257"/>
            <a:ext cx="1962000" cy="1082904"/>
            <a:chOff x="3792" y="3216"/>
            <a:chExt cx="1053" cy="771"/>
          </a:xfrm>
        </p:grpSpPr>
        <p:sp>
          <p:nvSpPr>
            <p:cNvPr id="172" name="Rectangle 1082">
              <a:extLst>
                <a:ext uri="{FF2B5EF4-FFF2-40B4-BE49-F238E27FC236}">
                  <a16:creationId xmlns:a16="http://schemas.microsoft.com/office/drawing/2014/main" id="{824138AD-6013-4D45-9722-14633FB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083">
              <a:extLst>
                <a:ext uri="{FF2B5EF4-FFF2-40B4-BE49-F238E27FC236}">
                  <a16:creationId xmlns:a16="http://schemas.microsoft.com/office/drawing/2014/main" id="{FF374379-A126-493E-AD8E-E2C4C119B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74" name="Rectangle 1084">
              <a:extLst>
                <a:ext uri="{FF2B5EF4-FFF2-40B4-BE49-F238E27FC236}">
                  <a16:creationId xmlns:a16="http://schemas.microsoft.com/office/drawing/2014/main" id="{D71DECEB-B220-435E-B0C4-EBE98BE7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 Box 1085">
              <a:extLst>
                <a:ext uri="{FF2B5EF4-FFF2-40B4-BE49-F238E27FC236}">
                  <a16:creationId xmlns:a16="http://schemas.microsoft.com/office/drawing/2014/main" id="{9F25434C-8D75-4EE9-B694-2C77D47C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theo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76" name="Text Box 1085">
            <a:extLst>
              <a:ext uri="{FF2B5EF4-FFF2-40B4-BE49-F238E27FC236}">
                <a16:creationId xmlns:a16="http://schemas.microsoft.com/office/drawing/2014/main" id="{FF5EB2F9-4EDF-4480-98C2-E66C57B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804" y="5344062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Person</a:t>
            </a:r>
            <a:endParaRPr lang="en-US" altLang="de-DE" sz="1400" u="sng" dirty="0"/>
          </a:p>
        </p:txBody>
      </p:sp>
      <p:cxnSp>
        <p:nvCxnSpPr>
          <p:cNvPr id="188" name="Verbinder: gewinkelt 187">
            <a:extLst>
              <a:ext uri="{FF2B5EF4-FFF2-40B4-BE49-F238E27FC236}">
                <a16:creationId xmlns:a16="http://schemas.microsoft.com/office/drawing/2014/main" id="{5F47E75C-80F2-4936-B907-F444DBBD24E6}"/>
              </a:ext>
            </a:extLst>
          </p:cNvPr>
          <p:cNvCxnSpPr>
            <a:cxnSpLocks/>
          </p:cNvCxnSpPr>
          <p:nvPr/>
        </p:nvCxnSpPr>
        <p:spPr>
          <a:xfrm rot="5400000">
            <a:off x="7374353" y="3333567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Line 1086">
            <a:extLst>
              <a:ext uri="{FF2B5EF4-FFF2-40B4-BE49-F238E27FC236}">
                <a16:creationId xmlns:a16="http://schemas.microsoft.com/office/drawing/2014/main" id="{669D2F4B-122C-4D7E-A0C7-41C38596E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0988" y="2949562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3475" y="1027713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Bid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291190" y="102771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43B7D86-595D-4045-BDE7-3AB36515BBD9}"/>
              </a:ext>
            </a:extLst>
          </p:cNvPr>
          <p:cNvSpPr/>
          <p:nvPr/>
        </p:nvSpPr>
        <p:spPr>
          <a:xfrm>
            <a:off x="3850662" y="2276524"/>
            <a:ext cx="180000" cy="180000"/>
          </a:xfrm>
          <a:prstGeom prst="ellipse">
            <a:avLst/>
          </a:prstGeom>
          <a:solidFill>
            <a:srgbClr val="01559F"/>
          </a:solidFill>
          <a:ln>
            <a:solidFill>
              <a:srgbClr val="01559F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2DB31B8-D2EF-4BE1-A823-B92D3846B376}"/>
              </a:ext>
            </a:extLst>
          </p:cNvPr>
          <p:cNvSpPr/>
          <p:nvPr/>
        </p:nvSpPr>
        <p:spPr>
          <a:xfrm>
            <a:off x="10325381" y="3261418"/>
            <a:ext cx="180000" cy="180000"/>
          </a:xfrm>
          <a:prstGeom prst="ellipse">
            <a:avLst/>
          </a:prstGeom>
          <a:solidFill>
            <a:srgbClr val="01559F"/>
          </a:solidFill>
          <a:ln>
            <a:solidFill>
              <a:srgbClr val="01559F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354429E-F087-48D1-95C8-C8967639D8F0}"/>
              </a:ext>
            </a:extLst>
          </p:cNvPr>
          <p:cNvSpPr/>
          <p:nvPr/>
        </p:nvSpPr>
        <p:spPr>
          <a:xfrm>
            <a:off x="11523057" y="4490472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AF1ADCC-4190-449B-916D-D5238C9B0627}"/>
              </a:ext>
            </a:extLst>
          </p:cNvPr>
          <p:cNvGrpSpPr/>
          <p:nvPr/>
        </p:nvGrpSpPr>
        <p:grpSpPr>
          <a:xfrm>
            <a:off x="3389930" y="2850219"/>
            <a:ext cx="2345125" cy="620832"/>
            <a:chOff x="4338531" y="2837515"/>
            <a:chExt cx="2716671" cy="679559"/>
          </a:xfrm>
        </p:grpSpPr>
        <p:sp>
          <p:nvSpPr>
            <p:cNvPr id="72" name="Flussdiagramm: Vorbereitung 71">
              <a:extLst>
                <a:ext uri="{FF2B5EF4-FFF2-40B4-BE49-F238E27FC236}">
                  <a16:creationId xmlns:a16="http://schemas.microsoft.com/office/drawing/2014/main" id="{E3C4DA35-5C96-45EC-970D-A0012FD4929D}"/>
                </a:ext>
              </a:extLst>
            </p:cNvPr>
            <p:cNvSpPr/>
            <p:nvPr/>
          </p:nvSpPr>
          <p:spPr>
            <a:xfrm>
              <a:off x="4338531" y="2837515"/>
              <a:ext cx="2716671" cy="679559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3E827983-AC29-47B2-8AD4-A505C7D66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827" y="3015182"/>
              <a:ext cx="25074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let int m = </a:t>
              </a:r>
              <a:r>
                <a:rPr lang="en-US" altLang="de-DE" sz="1200" dirty="0" err="1"/>
                <a:t>theo.message.size</a:t>
              </a:r>
              <a:endParaRPr lang="en-US" altLang="de-DE" sz="1200" dirty="0"/>
            </a:p>
          </p:txBody>
        </p:sp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F8FDED1A-1E49-451D-9F64-E7A059B6524F}"/>
              </a:ext>
            </a:extLst>
          </p:cNvPr>
          <p:cNvSpPr/>
          <p:nvPr/>
        </p:nvSpPr>
        <p:spPr>
          <a:xfrm>
            <a:off x="5177290" y="2793531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29131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7B4DA5-6389-4BDB-9ED0-DE7FC80B9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DeSer</a:t>
            </a:r>
            <a:endParaRPr lang="en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609EF67-2C4C-477E-9CDE-47F9B1658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3642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E7B19B-7F6D-45C2-B11F-A010817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</a:t>
            </a:r>
            <a:r>
              <a:rPr lang="en-US" dirty="0"/>
              <a:t> in Action</a:t>
            </a:r>
            <a:endParaRPr lang="en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3644058-E396-422E-8D56-D362CC7ED027}"/>
              </a:ext>
            </a:extLst>
          </p:cNvPr>
          <p:cNvGrpSpPr/>
          <p:nvPr/>
        </p:nvGrpSpPr>
        <p:grpSpPr>
          <a:xfrm>
            <a:off x="0" y="1454009"/>
            <a:ext cx="5056094" cy="3161547"/>
            <a:chOff x="1247387" y="2501638"/>
            <a:chExt cx="5403750" cy="3161547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7A1035C-97D1-4DB2-AC26-ED1D0CA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139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kupfer912 : Auction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kupfer912 -&gt;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                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let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m =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bm.size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E0D39B0-CA72-42E2-A76D-F9897DB4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9" name="AutoShape 40">
              <a:extLst>
                <a:ext uri="{FF2B5EF4-FFF2-40B4-BE49-F238E27FC236}">
                  <a16:creationId xmlns:a16="http://schemas.microsoft.com/office/drawing/2014/main" id="{2760CB52-36FE-47F3-BB38-06AEFC9121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4DB2A-01D5-4A27-B510-017B65018B86}"/>
              </a:ext>
            </a:extLst>
          </p:cNvPr>
          <p:cNvGrpSpPr/>
          <p:nvPr/>
        </p:nvGrpSpPr>
        <p:grpSpPr>
          <a:xfrm>
            <a:off x="5593976" y="1126569"/>
            <a:ext cx="6472518" cy="3915600"/>
            <a:chOff x="1247387" y="2501638"/>
            <a:chExt cx="5403750" cy="3915600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97E8E2B7-E660-4472-AC61-32DF8D6DB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816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“kind”: “SD4DArtifactScope”,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spanningSymbol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“kupfer912”, “type”: “Auction”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“name”: “”,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“type”: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“m”,  “type”: “int”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CCD5A47B-0F4A-4172-959C-82FDFA858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893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100" dirty="0"/>
                <a:t>1</a:t>
              </a:r>
            </a:p>
            <a:p>
              <a:pPr algn="r"/>
              <a:r>
                <a:rPr lang="en-US" sz="1100" dirty="0"/>
                <a:t>2</a:t>
              </a:r>
            </a:p>
            <a:p>
              <a:pPr algn="r"/>
              <a:r>
                <a:rPr lang="en-US" sz="1100" dirty="0"/>
                <a:t>3</a:t>
              </a:r>
            </a:p>
            <a:p>
              <a:pPr algn="r"/>
              <a:r>
                <a:rPr lang="en-US" sz="1100" dirty="0"/>
                <a:t>4</a:t>
              </a:r>
            </a:p>
            <a:p>
              <a:pPr algn="r"/>
              <a:r>
                <a:rPr lang="en-US" sz="1100" dirty="0"/>
                <a:t>5</a:t>
              </a:r>
            </a:p>
            <a:p>
              <a:pPr algn="r"/>
              <a:r>
                <a:rPr lang="en-US" sz="1100" dirty="0"/>
                <a:t>6</a:t>
              </a:r>
            </a:p>
            <a:p>
              <a:pPr algn="r"/>
              <a:r>
                <a:rPr lang="en-US" sz="1100" dirty="0"/>
                <a:t>7</a:t>
              </a:r>
            </a:p>
            <a:p>
              <a:pPr algn="r"/>
              <a:r>
                <a:rPr lang="en-US" sz="1100" dirty="0"/>
                <a:t>8</a:t>
              </a:r>
            </a:p>
            <a:p>
              <a:pPr algn="r"/>
              <a:r>
                <a:rPr lang="en-US" sz="1100" dirty="0"/>
                <a:t>9</a:t>
              </a:r>
            </a:p>
            <a:p>
              <a:pPr algn="r"/>
              <a:r>
                <a:rPr lang="en-US" sz="1100" dirty="0"/>
                <a:t>10</a:t>
              </a:r>
            </a:p>
            <a:p>
              <a:pPr algn="r"/>
              <a:r>
                <a:rPr lang="en-US" sz="1100" dirty="0"/>
                <a:t>11</a:t>
              </a:r>
            </a:p>
            <a:p>
              <a:pPr algn="r"/>
              <a:r>
                <a:rPr lang="en-US" sz="1100" dirty="0"/>
                <a:t>12</a:t>
              </a:r>
            </a:p>
            <a:p>
              <a:pPr algn="r"/>
              <a:r>
                <a:rPr lang="en-US" sz="1100" dirty="0"/>
                <a:t>13</a:t>
              </a:r>
            </a:p>
            <a:p>
              <a:pPr algn="r"/>
              <a:r>
                <a:rPr lang="en-US" sz="1100" dirty="0"/>
                <a:t>14</a:t>
              </a:r>
            </a:p>
            <a:p>
              <a:pPr algn="r"/>
              <a:r>
                <a:rPr lang="en-US" sz="1100" dirty="0"/>
                <a:t>15</a:t>
              </a:r>
            </a:p>
            <a:p>
              <a:pPr algn="r"/>
              <a:r>
                <a:rPr lang="en-US" sz="1100" dirty="0"/>
                <a:t>16</a:t>
              </a:r>
            </a:p>
            <a:p>
              <a:pPr algn="r"/>
              <a:r>
                <a:rPr lang="en-US" sz="1100" dirty="0"/>
                <a:t>17</a:t>
              </a:r>
            </a:p>
            <a:p>
              <a:pPr algn="r"/>
              <a:r>
                <a:rPr lang="en-US" sz="1100" dirty="0"/>
                <a:t>18</a:t>
              </a:r>
            </a:p>
            <a:p>
              <a:pPr algn="r"/>
              <a:r>
                <a:rPr lang="en-US" sz="1100" dirty="0"/>
                <a:t>19</a:t>
              </a:r>
            </a:p>
            <a:p>
              <a:pPr algn="r"/>
              <a:r>
                <a:rPr lang="en-US" sz="1100" dirty="0"/>
                <a:t>20</a:t>
              </a:r>
            </a:p>
            <a:p>
              <a:pPr algn="r"/>
              <a:r>
                <a:rPr lang="en-US" sz="1100" dirty="0"/>
                <a:t>21</a:t>
              </a:r>
            </a:p>
            <a:p>
              <a:pPr algn="r"/>
              <a:r>
                <a:rPr lang="en-US" sz="1100" dirty="0"/>
                <a:t>22</a:t>
              </a:r>
              <a:endParaRPr lang="en-US" sz="1600" dirty="0"/>
            </a:p>
          </p:txBody>
        </p:sp>
        <p:sp>
          <p:nvSpPr>
            <p:cNvPr id="13" name="AutoShape 40">
              <a:extLst>
                <a:ext uri="{FF2B5EF4-FFF2-40B4-BE49-F238E27FC236}">
                  <a16:creationId xmlns:a16="http://schemas.microsoft.com/office/drawing/2014/main" id="{311FA230-EBA1-4D73-9382-A571685225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JSON</a:t>
              </a:r>
            </a:p>
          </p:txBody>
        </p:sp>
      </p:grp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C5EDAD13-E70D-42F3-807F-1563C4D9DC8D}"/>
              </a:ext>
            </a:extLst>
          </p:cNvPr>
          <p:cNvSpPr/>
          <p:nvPr/>
        </p:nvSpPr>
        <p:spPr>
          <a:xfrm>
            <a:off x="5208494" y="2893680"/>
            <a:ext cx="602770" cy="259977"/>
          </a:xfrm>
          <a:prstGeom prst="left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F620344F-8DF6-4906-BE94-FCFC6F11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53" y="4828352"/>
            <a:ext cx="1348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deserialized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32C1A826-B438-4F77-A5AE-35FF79AA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143" y="5179028"/>
            <a:ext cx="11160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serialized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B0837471-6C6E-40C9-860D-33769E758276}"/>
              </a:ext>
            </a:extLst>
          </p:cNvPr>
          <p:cNvSpPr/>
          <p:nvPr/>
        </p:nvSpPr>
        <p:spPr>
          <a:xfrm>
            <a:off x="2617694" y="4616824"/>
            <a:ext cx="240563" cy="394447"/>
          </a:xfrm>
          <a:custGeom>
            <a:avLst/>
            <a:gdLst>
              <a:gd name="connsiteX0" fmla="*/ 0 w 240563"/>
              <a:gd name="connsiteY0" fmla="*/ 394447 h 394447"/>
              <a:gd name="connsiteX1" fmla="*/ 224118 w 240563"/>
              <a:gd name="connsiteY1" fmla="*/ 242047 h 394447"/>
              <a:gd name="connsiteX2" fmla="*/ 206188 w 240563"/>
              <a:gd name="connsiteY2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63" h="394447">
                <a:moveTo>
                  <a:pt x="0" y="394447"/>
                </a:moveTo>
                <a:cubicBezTo>
                  <a:pt x="94876" y="351117"/>
                  <a:pt x="189753" y="307788"/>
                  <a:pt x="224118" y="242047"/>
                </a:cubicBezTo>
                <a:cubicBezTo>
                  <a:pt x="258483" y="176306"/>
                  <a:pt x="232335" y="88153"/>
                  <a:pt x="206188" y="0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D55CE79E-F578-4361-908B-B1A73A791F4A}"/>
              </a:ext>
            </a:extLst>
          </p:cNvPr>
          <p:cNvSpPr/>
          <p:nvPr/>
        </p:nvSpPr>
        <p:spPr>
          <a:xfrm>
            <a:off x="8955741" y="4948518"/>
            <a:ext cx="313137" cy="363568"/>
          </a:xfrm>
          <a:custGeom>
            <a:avLst/>
            <a:gdLst>
              <a:gd name="connsiteX0" fmla="*/ 0 w 313137"/>
              <a:gd name="connsiteY0" fmla="*/ 358588 h 363568"/>
              <a:gd name="connsiteX1" fmla="*/ 304800 w 313137"/>
              <a:gd name="connsiteY1" fmla="*/ 313764 h 363568"/>
              <a:gd name="connsiteX2" fmla="*/ 197224 w 313137"/>
              <a:gd name="connsiteY2" fmla="*/ 0 h 3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37" h="363568">
                <a:moveTo>
                  <a:pt x="0" y="358588"/>
                </a:moveTo>
                <a:cubicBezTo>
                  <a:pt x="135964" y="366058"/>
                  <a:pt x="271929" y="373529"/>
                  <a:pt x="304800" y="313764"/>
                </a:cubicBezTo>
                <a:cubicBezTo>
                  <a:pt x="337671" y="253999"/>
                  <a:pt x="267447" y="126999"/>
                  <a:pt x="197224" y="0"/>
                </a:cubicBezTo>
              </a:path>
            </a:pathLst>
          </a:cu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B7DA1B3-8ABD-45DD-BD3C-6E3087D5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en-US" dirty="0"/>
              <a:t>Sequence what?</a:t>
            </a:r>
            <a:endParaRPr lang="en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461E6-65AF-403E-82D6-1E43767D6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79" y="1046184"/>
            <a:ext cx="7785242" cy="46234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C75D290-702E-4A7C-9DF9-69C4908AA0FF}"/>
              </a:ext>
            </a:extLst>
          </p:cNvPr>
          <p:cNvSpPr txBox="1"/>
          <p:nvPr/>
        </p:nvSpPr>
        <p:spPr>
          <a:xfrm>
            <a:off x="7993576" y="5753033"/>
            <a:ext cx="439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* </a:t>
            </a:r>
            <a:r>
              <a:rPr lang="de-DE" sz="900" dirty="0" err="1"/>
              <a:t>taken</a:t>
            </a:r>
            <a:r>
              <a:rPr lang="de-DE" sz="900" dirty="0"/>
              <a:t> </a:t>
            </a:r>
            <a:r>
              <a:rPr lang="de-DE" sz="900" dirty="0" err="1"/>
              <a:t>from</a:t>
            </a:r>
            <a:r>
              <a:rPr lang="de-DE" sz="900" dirty="0"/>
              <a:t> </a:t>
            </a:r>
            <a:r>
              <a:rPr lang="de-DE" sz="900" b="1" dirty="0" err="1"/>
              <a:t>B.Rumpe</a:t>
            </a:r>
            <a:r>
              <a:rPr lang="de-DE" sz="900" b="1" dirty="0"/>
              <a:t> : Modellierung mit UML (</a:t>
            </a:r>
            <a:r>
              <a:rPr lang="de-DE" sz="900" dirty="0"/>
              <a:t>http://mbse.se-rwth.de/book1/)</a:t>
            </a:r>
          </a:p>
        </p:txBody>
      </p:sp>
    </p:spTree>
    <p:extLst>
      <p:ext uri="{BB962C8B-B14F-4D97-AF65-F5344CB8AC3E}">
        <p14:creationId xmlns:p14="http://schemas.microsoft.com/office/powerpoint/2010/main" val="2361154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E7B19B-7F6D-45C2-B11F-A010817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</a:t>
            </a:r>
            <a:r>
              <a:rPr lang="en-US" dirty="0"/>
              <a:t> in Action</a:t>
            </a:r>
            <a:endParaRPr lang="en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3644058-E396-422E-8D56-D362CC7ED027}"/>
              </a:ext>
            </a:extLst>
          </p:cNvPr>
          <p:cNvGrpSpPr/>
          <p:nvPr/>
        </p:nvGrpSpPr>
        <p:grpSpPr>
          <a:xfrm>
            <a:off x="0" y="1454009"/>
            <a:ext cx="5056094" cy="3161547"/>
            <a:chOff x="1247387" y="2501638"/>
            <a:chExt cx="5403750" cy="3161547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7A1035C-97D1-4DB2-AC26-ED1D0CA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139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chemeClr val="tx2"/>
                  </a:solidFill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kupfer912 : Auction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kupfer912 -&gt;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                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let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m =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bm.size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E0D39B0-CA72-42E2-A76D-F9897DB4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9" name="AutoShape 40">
              <a:extLst>
                <a:ext uri="{FF2B5EF4-FFF2-40B4-BE49-F238E27FC236}">
                  <a16:creationId xmlns:a16="http://schemas.microsoft.com/office/drawing/2014/main" id="{2760CB52-36FE-47F3-BB38-06AEFC9121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4DB2A-01D5-4A27-B510-017B65018B86}"/>
              </a:ext>
            </a:extLst>
          </p:cNvPr>
          <p:cNvGrpSpPr/>
          <p:nvPr/>
        </p:nvGrpSpPr>
        <p:grpSpPr>
          <a:xfrm>
            <a:off x="5593976" y="1126569"/>
            <a:ext cx="6472518" cy="3915600"/>
            <a:chOff x="1247387" y="2501638"/>
            <a:chExt cx="5403750" cy="3915600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97E8E2B7-E660-4472-AC61-32DF8D6DB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816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“kind”: “SD4DArtifactScope”,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{ “kind”: “</a:t>
              </a:r>
              <a:r>
                <a:rPr lang="en-US" sz="1100" dirty="0" err="1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spanningSymbol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“kupfer912”, “type”: “Auction”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“name”: “”,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“type”: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“m”,  “type”: “int”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CCD5A47B-0F4A-4172-959C-82FDFA858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893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100" dirty="0"/>
                <a:t>1</a:t>
              </a:r>
            </a:p>
            <a:p>
              <a:pPr algn="r"/>
              <a:r>
                <a:rPr lang="en-US" sz="1100" dirty="0"/>
                <a:t>2</a:t>
              </a:r>
            </a:p>
            <a:p>
              <a:pPr algn="r"/>
              <a:r>
                <a:rPr lang="en-US" sz="1100" dirty="0"/>
                <a:t>3</a:t>
              </a:r>
            </a:p>
            <a:p>
              <a:pPr algn="r"/>
              <a:r>
                <a:rPr lang="en-US" sz="1100" dirty="0"/>
                <a:t>4</a:t>
              </a:r>
            </a:p>
            <a:p>
              <a:pPr algn="r"/>
              <a:r>
                <a:rPr lang="en-US" sz="1100" dirty="0"/>
                <a:t>5</a:t>
              </a:r>
            </a:p>
            <a:p>
              <a:pPr algn="r"/>
              <a:r>
                <a:rPr lang="en-US" sz="1100" dirty="0"/>
                <a:t>6</a:t>
              </a:r>
            </a:p>
            <a:p>
              <a:pPr algn="r"/>
              <a:r>
                <a:rPr lang="en-US" sz="1100" dirty="0"/>
                <a:t>7</a:t>
              </a:r>
            </a:p>
            <a:p>
              <a:pPr algn="r"/>
              <a:r>
                <a:rPr lang="en-US" sz="1100" dirty="0"/>
                <a:t>8</a:t>
              </a:r>
            </a:p>
            <a:p>
              <a:pPr algn="r"/>
              <a:r>
                <a:rPr lang="en-US" sz="1100" dirty="0"/>
                <a:t>9</a:t>
              </a:r>
            </a:p>
            <a:p>
              <a:pPr algn="r"/>
              <a:r>
                <a:rPr lang="en-US" sz="1100" dirty="0"/>
                <a:t>10</a:t>
              </a:r>
            </a:p>
            <a:p>
              <a:pPr algn="r"/>
              <a:r>
                <a:rPr lang="en-US" sz="1100" dirty="0"/>
                <a:t>11</a:t>
              </a:r>
            </a:p>
            <a:p>
              <a:pPr algn="r"/>
              <a:r>
                <a:rPr lang="en-US" sz="1100" dirty="0"/>
                <a:t>12</a:t>
              </a:r>
            </a:p>
            <a:p>
              <a:pPr algn="r"/>
              <a:r>
                <a:rPr lang="en-US" sz="1100" dirty="0"/>
                <a:t>13</a:t>
              </a:r>
            </a:p>
            <a:p>
              <a:pPr algn="r"/>
              <a:r>
                <a:rPr lang="en-US" sz="1100" dirty="0"/>
                <a:t>14</a:t>
              </a:r>
            </a:p>
            <a:p>
              <a:pPr algn="r"/>
              <a:r>
                <a:rPr lang="en-US" sz="1100" dirty="0"/>
                <a:t>15</a:t>
              </a:r>
            </a:p>
            <a:p>
              <a:pPr algn="r"/>
              <a:r>
                <a:rPr lang="en-US" sz="1100" dirty="0"/>
                <a:t>16</a:t>
              </a:r>
            </a:p>
            <a:p>
              <a:pPr algn="r"/>
              <a:r>
                <a:rPr lang="en-US" sz="1100" dirty="0"/>
                <a:t>17</a:t>
              </a:r>
            </a:p>
            <a:p>
              <a:pPr algn="r"/>
              <a:r>
                <a:rPr lang="en-US" sz="1100" dirty="0"/>
                <a:t>18</a:t>
              </a:r>
            </a:p>
            <a:p>
              <a:pPr algn="r"/>
              <a:r>
                <a:rPr lang="en-US" sz="1100" dirty="0"/>
                <a:t>19</a:t>
              </a:r>
            </a:p>
            <a:p>
              <a:pPr algn="r"/>
              <a:r>
                <a:rPr lang="en-US" sz="1100" dirty="0"/>
                <a:t>20</a:t>
              </a:r>
            </a:p>
            <a:p>
              <a:pPr algn="r"/>
              <a:r>
                <a:rPr lang="en-US" sz="1100" dirty="0"/>
                <a:t>21</a:t>
              </a:r>
            </a:p>
            <a:p>
              <a:pPr algn="r"/>
              <a:r>
                <a:rPr lang="en-US" sz="1100" dirty="0"/>
                <a:t>22</a:t>
              </a:r>
              <a:endParaRPr lang="en-US" sz="1600" dirty="0"/>
            </a:p>
          </p:txBody>
        </p:sp>
        <p:sp>
          <p:nvSpPr>
            <p:cNvPr id="13" name="AutoShape 40">
              <a:extLst>
                <a:ext uri="{FF2B5EF4-FFF2-40B4-BE49-F238E27FC236}">
                  <a16:creationId xmlns:a16="http://schemas.microsoft.com/office/drawing/2014/main" id="{311FA230-EBA1-4D73-9382-A571685225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JSON</a:t>
              </a:r>
            </a:p>
          </p:txBody>
        </p:sp>
      </p:grp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C5EDAD13-E70D-42F3-807F-1563C4D9DC8D}"/>
              </a:ext>
            </a:extLst>
          </p:cNvPr>
          <p:cNvSpPr/>
          <p:nvPr/>
        </p:nvSpPr>
        <p:spPr>
          <a:xfrm>
            <a:off x="5208494" y="2893680"/>
            <a:ext cx="602770" cy="259977"/>
          </a:xfrm>
          <a:prstGeom prst="left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910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E7B19B-7F6D-45C2-B11F-A010817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</a:t>
            </a:r>
            <a:r>
              <a:rPr lang="en-US" dirty="0"/>
              <a:t> in Action</a:t>
            </a:r>
            <a:endParaRPr lang="en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3644058-E396-422E-8D56-D362CC7ED027}"/>
              </a:ext>
            </a:extLst>
          </p:cNvPr>
          <p:cNvGrpSpPr/>
          <p:nvPr/>
        </p:nvGrpSpPr>
        <p:grpSpPr>
          <a:xfrm>
            <a:off x="0" y="1454009"/>
            <a:ext cx="5056094" cy="3161547"/>
            <a:chOff x="1247387" y="2501638"/>
            <a:chExt cx="5403750" cy="3161547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7A1035C-97D1-4DB2-AC26-ED1D0CA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139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kupfer912 : Auction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kupfer912 -&gt;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                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let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m =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bm.size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E0D39B0-CA72-42E2-A76D-F9897DB4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9" name="AutoShape 40">
              <a:extLst>
                <a:ext uri="{FF2B5EF4-FFF2-40B4-BE49-F238E27FC236}">
                  <a16:creationId xmlns:a16="http://schemas.microsoft.com/office/drawing/2014/main" id="{2760CB52-36FE-47F3-BB38-06AEFC9121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4DB2A-01D5-4A27-B510-017B65018B86}"/>
              </a:ext>
            </a:extLst>
          </p:cNvPr>
          <p:cNvGrpSpPr/>
          <p:nvPr/>
        </p:nvGrpSpPr>
        <p:grpSpPr>
          <a:xfrm>
            <a:off x="5593976" y="1126569"/>
            <a:ext cx="6472518" cy="3915600"/>
            <a:chOff x="1247387" y="2501638"/>
            <a:chExt cx="5403750" cy="3915600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97E8E2B7-E660-4472-AC61-32DF8D6DB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816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“kind”: “SD4DArtifactScope”,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spanningSymbol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{ “kind”: “</a:t>
              </a:r>
              <a:r>
                <a:rPr lang="en-US" sz="1100" dirty="0" err="1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”, “name”: “kupfer912”, “type”: “Auction”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“name”: “”,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“type”: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“m”,  “type”: “int”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CCD5A47B-0F4A-4172-959C-82FDFA858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893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100" dirty="0"/>
                <a:t>1</a:t>
              </a:r>
            </a:p>
            <a:p>
              <a:pPr algn="r"/>
              <a:r>
                <a:rPr lang="en-US" sz="1100" dirty="0"/>
                <a:t>2</a:t>
              </a:r>
            </a:p>
            <a:p>
              <a:pPr algn="r"/>
              <a:r>
                <a:rPr lang="en-US" sz="1100" dirty="0"/>
                <a:t>3</a:t>
              </a:r>
            </a:p>
            <a:p>
              <a:pPr algn="r"/>
              <a:r>
                <a:rPr lang="en-US" sz="1100" dirty="0"/>
                <a:t>4</a:t>
              </a:r>
            </a:p>
            <a:p>
              <a:pPr algn="r"/>
              <a:r>
                <a:rPr lang="en-US" sz="1100" dirty="0"/>
                <a:t>5</a:t>
              </a:r>
            </a:p>
            <a:p>
              <a:pPr algn="r"/>
              <a:r>
                <a:rPr lang="en-US" sz="1100" dirty="0"/>
                <a:t>6</a:t>
              </a:r>
            </a:p>
            <a:p>
              <a:pPr algn="r"/>
              <a:r>
                <a:rPr lang="en-US" sz="1100" dirty="0"/>
                <a:t>7</a:t>
              </a:r>
            </a:p>
            <a:p>
              <a:pPr algn="r"/>
              <a:r>
                <a:rPr lang="en-US" sz="1100" dirty="0"/>
                <a:t>8</a:t>
              </a:r>
            </a:p>
            <a:p>
              <a:pPr algn="r"/>
              <a:r>
                <a:rPr lang="en-US" sz="1100" dirty="0"/>
                <a:t>9</a:t>
              </a:r>
            </a:p>
            <a:p>
              <a:pPr algn="r"/>
              <a:r>
                <a:rPr lang="en-US" sz="1100" dirty="0"/>
                <a:t>10</a:t>
              </a:r>
            </a:p>
            <a:p>
              <a:pPr algn="r"/>
              <a:r>
                <a:rPr lang="en-US" sz="1100" dirty="0"/>
                <a:t>11</a:t>
              </a:r>
            </a:p>
            <a:p>
              <a:pPr algn="r"/>
              <a:r>
                <a:rPr lang="en-US" sz="1100" dirty="0"/>
                <a:t>12</a:t>
              </a:r>
            </a:p>
            <a:p>
              <a:pPr algn="r"/>
              <a:r>
                <a:rPr lang="en-US" sz="1100" dirty="0"/>
                <a:t>13</a:t>
              </a:r>
            </a:p>
            <a:p>
              <a:pPr algn="r"/>
              <a:r>
                <a:rPr lang="en-US" sz="1100" dirty="0"/>
                <a:t>14</a:t>
              </a:r>
            </a:p>
            <a:p>
              <a:pPr algn="r"/>
              <a:r>
                <a:rPr lang="en-US" sz="1100" dirty="0"/>
                <a:t>15</a:t>
              </a:r>
            </a:p>
            <a:p>
              <a:pPr algn="r"/>
              <a:r>
                <a:rPr lang="en-US" sz="1100" dirty="0"/>
                <a:t>16</a:t>
              </a:r>
            </a:p>
            <a:p>
              <a:pPr algn="r"/>
              <a:r>
                <a:rPr lang="en-US" sz="1100" dirty="0"/>
                <a:t>17</a:t>
              </a:r>
            </a:p>
            <a:p>
              <a:pPr algn="r"/>
              <a:r>
                <a:rPr lang="en-US" sz="1100" dirty="0"/>
                <a:t>18</a:t>
              </a:r>
            </a:p>
            <a:p>
              <a:pPr algn="r"/>
              <a:r>
                <a:rPr lang="en-US" sz="1100" dirty="0"/>
                <a:t>19</a:t>
              </a:r>
            </a:p>
            <a:p>
              <a:pPr algn="r"/>
              <a:r>
                <a:rPr lang="en-US" sz="1100" dirty="0"/>
                <a:t>20</a:t>
              </a:r>
            </a:p>
            <a:p>
              <a:pPr algn="r"/>
              <a:r>
                <a:rPr lang="en-US" sz="1100" dirty="0"/>
                <a:t>21</a:t>
              </a:r>
            </a:p>
            <a:p>
              <a:pPr algn="r"/>
              <a:r>
                <a:rPr lang="en-US" sz="1100" dirty="0"/>
                <a:t>22</a:t>
              </a:r>
              <a:endParaRPr lang="en-US" sz="1600" dirty="0"/>
            </a:p>
          </p:txBody>
        </p:sp>
        <p:sp>
          <p:nvSpPr>
            <p:cNvPr id="13" name="AutoShape 40">
              <a:extLst>
                <a:ext uri="{FF2B5EF4-FFF2-40B4-BE49-F238E27FC236}">
                  <a16:creationId xmlns:a16="http://schemas.microsoft.com/office/drawing/2014/main" id="{311FA230-EBA1-4D73-9382-A571685225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JSON</a:t>
              </a:r>
            </a:p>
          </p:txBody>
        </p:sp>
      </p:grp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C5EDAD13-E70D-42F3-807F-1563C4D9DC8D}"/>
              </a:ext>
            </a:extLst>
          </p:cNvPr>
          <p:cNvSpPr/>
          <p:nvPr/>
        </p:nvSpPr>
        <p:spPr>
          <a:xfrm>
            <a:off x="5208494" y="2893680"/>
            <a:ext cx="602770" cy="259977"/>
          </a:xfrm>
          <a:prstGeom prst="left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1158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E7B19B-7F6D-45C2-B11F-A010817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</a:t>
            </a:r>
            <a:r>
              <a:rPr lang="en-US" dirty="0"/>
              <a:t> in Action</a:t>
            </a:r>
            <a:endParaRPr lang="en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3644058-E396-422E-8D56-D362CC7ED027}"/>
              </a:ext>
            </a:extLst>
          </p:cNvPr>
          <p:cNvGrpSpPr/>
          <p:nvPr/>
        </p:nvGrpSpPr>
        <p:grpSpPr>
          <a:xfrm>
            <a:off x="0" y="1454009"/>
            <a:ext cx="5056094" cy="3161547"/>
            <a:chOff x="1247387" y="2501638"/>
            <a:chExt cx="5403750" cy="3161547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7A1035C-97D1-4DB2-AC26-ED1D0CA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139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kupfer912 : Auction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kupfer912 -&gt; </a:t>
              </a:r>
              <a:r>
                <a:rPr lang="en-US" dirty="0" err="1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                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let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m =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bm.size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E0D39B0-CA72-42E2-A76D-F9897DB4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9" name="AutoShape 40">
              <a:extLst>
                <a:ext uri="{FF2B5EF4-FFF2-40B4-BE49-F238E27FC236}">
                  <a16:creationId xmlns:a16="http://schemas.microsoft.com/office/drawing/2014/main" id="{2760CB52-36FE-47F3-BB38-06AEFC9121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4DB2A-01D5-4A27-B510-017B65018B86}"/>
              </a:ext>
            </a:extLst>
          </p:cNvPr>
          <p:cNvGrpSpPr/>
          <p:nvPr/>
        </p:nvGrpSpPr>
        <p:grpSpPr>
          <a:xfrm>
            <a:off x="5593976" y="1126569"/>
            <a:ext cx="6472518" cy="3915600"/>
            <a:chOff x="1247387" y="2501638"/>
            <a:chExt cx="5403750" cy="3915600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97E8E2B7-E660-4472-AC61-32DF8D6DB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816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“kind”: “SD4DArtifactScope”,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spanningSymbol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“kupfer912”, “type”: “Auction”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“name”: “”,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{ “kind”: “</a:t>
              </a:r>
              <a:r>
                <a:rPr lang="en-US" sz="1100" dirty="0" err="1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”, “type”: “</a:t>
              </a:r>
              <a:r>
                <a:rPr lang="en-US" sz="1100" dirty="0" err="1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“m”,  “type”: “int”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CCD5A47B-0F4A-4172-959C-82FDFA858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893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100" dirty="0"/>
                <a:t>1</a:t>
              </a:r>
            </a:p>
            <a:p>
              <a:pPr algn="r"/>
              <a:r>
                <a:rPr lang="en-US" sz="1100" dirty="0"/>
                <a:t>2</a:t>
              </a:r>
            </a:p>
            <a:p>
              <a:pPr algn="r"/>
              <a:r>
                <a:rPr lang="en-US" sz="1100" dirty="0"/>
                <a:t>3</a:t>
              </a:r>
            </a:p>
            <a:p>
              <a:pPr algn="r"/>
              <a:r>
                <a:rPr lang="en-US" sz="1100" dirty="0"/>
                <a:t>4</a:t>
              </a:r>
            </a:p>
            <a:p>
              <a:pPr algn="r"/>
              <a:r>
                <a:rPr lang="en-US" sz="1100" dirty="0"/>
                <a:t>5</a:t>
              </a:r>
            </a:p>
            <a:p>
              <a:pPr algn="r"/>
              <a:r>
                <a:rPr lang="en-US" sz="1100" dirty="0"/>
                <a:t>6</a:t>
              </a:r>
            </a:p>
            <a:p>
              <a:pPr algn="r"/>
              <a:r>
                <a:rPr lang="en-US" sz="1100" dirty="0"/>
                <a:t>7</a:t>
              </a:r>
            </a:p>
            <a:p>
              <a:pPr algn="r"/>
              <a:r>
                <a:rPr lang="en-US" sz="1100" dirty="0"/>
                <a:t>8</a:t>
              </a:r>
            </a:p>
            <a:p>
              <a:pPr algn="r"/>
              <a:r>
                <a:rPr lang="en-US" sz="1100" dirty="0"/>
                <a:t>9</a:t>
              </a:r>
            </a:p>
            <a:p>
              <a:pPr algn="r"/>
              <a:r>
                <a:rPr lang="en-US" sz="1100" dirty="0"/>
                <a:t>10</a:t>
              </a:r>
            </a:p>
            <a:p>
              <a:pPr algn="r"/>
              <a:r>
                <a:rPr lang="en-US" sz="1100" dirty="0"/>
                <a:t>11</a:t>
              </a:r>
            </a:p>
            <a:p>
              <a:pPr algn="r"/>
              <a:r>
                <a:rPr lang="en-US" sz="1100" dirty="0"/>
                <a:t>12</a:t>
              </a:r>
            </a:p>
            <a:p>
              <a:pPr algn="r"/>
              <a:r>
                <a:rPr lang="en-US" sz="1100" dirty="0"/>
                <a:t>13</a:t>
              </a:r>
            </a:p>
            <a:p>
              <a:pPr algn="r"/>
              <a:r>
                <a:rPr lang="en-US" sz="1100" dirty="0"/>
                <a:t>14</a:t>
              </a:r>
            </a:p>
            <a:p>
              <a:pPr algn="r"/>
              <a:r>
                <a:rPr lang="en-US" sz="1100" dirty="0"/>
                <a:t>15</a:t>
              </a:r>
            </a:p>
            <a:p>
              <a:pPr algn="r"/>
              <a:r>
                <a:rPr lang="en-US" sz="1100" dirty="0"/>
                <a:t>16</a:t>
              </a:r>
            </a:p>
            <a:p>
              <a:pPr algn="r"/>
              <a:r>
                <a:rPr lang="en-US" sz="1100" dirty="0"/>
                <a:t>17</a:t>
              </a:r>
            </a:p>
            <a:p>
              <a:pPr algn="r"/>
              <a:r>
                <a:rPr lang="en-US" sz="1100" dirty="0"/>
                <a:t>18</a:t>
              </a:r>
            </a:p>
            <a:p>
              <a:pPr algn="r"/>
              <a:r>
                <a:rPr lang="en-US" sz="1100" dirty="0"/>
                <a:t>19</a:t>
              </a:r>
            </a:p>
            <a:p>
              <a:pPr algn="r"/>
              <a:r>
                <a:rPr lang="en-US" sz="1100" dirty="0"/>
                <a:t>20</a:t>
              </a:r>
            </a:p>
            <a:p>
              <a:pPr algn="r"/>
              <a:r>
                <a:rPr lang="en-US" sz="1100" dirty="0"/>
                <a:t>21</a:t>
              </a:r>
            </a:p>
            <a:p>
              <a:pPr algn="r"/>
              <a:r>
                <a:rPr lang="en-US" sz="1100" dirty="0"/>
                <a:t>22</a:t>
              </a:r>
              <a:endParaRPr lang="en-US" sz="1600" dirty="0"/>
            </a:p>
          </p:txBody>
        </p:sp>
        <p:sp>
          <p:nvSpPr>
            <p:cNvPr id="13" name="AutoShape 40">
              <a:extLst>
                <a:ext uri="{FF2B5EF4-FFF2-40B4-BE49-F238E27FC236}">
                  <a16:creationId xmlns:a16="http://schemas.microsoft.com/office/drawing/2014/main" id="{311FA230-EBA1-4D73-9382-A571685225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JSON</a:t>
              </a:r>
            </a:p>
          </p:txBody>
        </p:sp>
      </p:grp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C5EDAD13-E70D-42F3-807F-1563C4D9DC8D}"/>
              </a:ext>
            </a:extLst>
          </p:cNvPr>
          <p:cNvSpPr/>
          <p:nvPr/>
        </p:nvSpPr>
        <p:spPr>
          <a:xfrm>
            <a:off x="5208494" y="2893680"/>
            <a:ext cx="602770" cy="259977"/>
          </a:xfrm>
          <a:prstGeom prst="left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4474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E7B19B-7F6D-45C2-B11F-A010817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</a:t>
            </a:r>
            <a:r>
              <a:rPr lang="en-US" dirty="0"/>
              <a:t> in Action</a:t>
            </a:r>
            <a:endParaRPr lang="en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3644058-E396-422E-8D56-D362CC7ED027}"/>
              </a:ext>
            </a:extLst>
          </p:cNvPr>
          <p:cNvGrpSpPr/>
          <p:nvPr/>
        </p:nvGrpSpPr>
        <p:grpSpPr>
          <a:xfrm>
            <a:off x="0" y="1454009"/>
            <a:ext cx="5056094" cy="3161547"/>
            <a:chOff x="1247387" y="2501638"/>
            <a:chExt cx="5403750" cy="3161547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7A1035C-97D1-4DB2-AC26-ED1D0CA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139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kupfer912 : Auction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kupfer912 -&gt;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                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let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1559F"/>
                  </a:solidFill>
                  <a:latin typeface="Consolas" panose="020B0609020204030204" pitchFamily="49" charset="0"/>
                  <a:cs typeface="Courier New" pitchFamily="49" charset="0"/>
                </a:rPr>
                <a:t> m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bm.size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...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E0D39B0-CA72-42E2-A76D-F9897DB4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9" name="AutoShape 40">
              <a:extLst>
                <a:ext uri="{FF2B5EF4-FFF2-40B4-BE49-F238E27FC236}">
                  <a16:creationId xmlns:a16="http://schemas.microsoft.com/office/drawing/2014/main" id="{2760CB52-36FE-47F3-BB38-06AEFC9121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4DB2A-01D5-4A27-B510-017B65018B86}"/>
              </a:ext>
            </a:extLst>
          </p:cNvPr>
          <p:cNvGrpSpPr/>
          <p:nvPr/>
        </p:nvGrpSpPr>
        <p:grpSpPr>
          <a:xfrm>
            <a:off x="5593976" y="1126569"/>
            <a:ext cx="6472518" cy="3915600"/>
            <a:chOff x="1247387" y="2501638"/>
            <a:chExt cx="5403750" cy="3915600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97E8E2B7-E660-4472-AC61-32DF8D6DB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816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“kind”: “SD4DArtifactScope”,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spanningSymbol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SequenceDiagramSymbol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“kupfer912”, “type”: “Auction”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],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subScopes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[{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“kind”: “SD4DScope”,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“name”: “”,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variableSymbols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”: [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{ “kind”: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“name”: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bm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”, “type”: “</a:t>
              </a:r>
              <a:r>
                <a:rPr lang="en-US" sz="1100" dirty="0" err="1">
                  <a:latin typeface="Consolas" panose="020B0609020204030204" pitchFamily="49" charset="0"/>
                  <a:cs typeface="Courier New" pitchFamily="49" charset="0"/>
                </a:rPr>
                <a:t>BidMessage</a:t>
              </a:r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” },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  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{ “kind”: “</a:t>
              </a:r>
              <a:r>
                <a:rPr lang="en-US" sz="1100" dirty="0" err="1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VariableSymbol</a:t>
              </a:r>
              <a:r>
                <a:rPr lang="en-US" sz="1100" dirty="0">
                  <a:highlight>
                    <a:srgbClr val="FFFF00"/>
                  </a:highlight>
                  <a:latin typeface="Consolas" panose="020B0609020204030204" pitchFamily="49" charset="0"/>
                  <a:cs typeface="Courier New" pitchFamily="49" charset="0"/>
                </a:rPr>
                <a:t>”, “name”: “m”,  “type”: “int” }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  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  }]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CCD5A47B-0F4A-4172-959C-82FDFA858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893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100" dirty="0"/>
                <a:t>1</a:t>
              </a:r>
            </a:p>
            <a:p>
              <a:pPr algn="r"/>
              <a:r>
                <a:rPr lang="en-US" sz="1100" dirty="0"/>
                <a:t>2</a:t>
              </a:r>
            </a:p>
            <a:p>
              <a:pPr algn="r"/>
              <a:r>
                <a:rPr lang="en-US" sz="1100" dirty="0"/>
                <a:t>3</a:t>
              </a:r>
            </a:p>
            <a:p>
              <a:pPr algn="r"/>
              <a:r>
                <a:rPr lang="en-US" sz="1100" dirty="0"/>
                <a:t>4</a:t>
              </a:r>
            </a:p>
            <a:p>
              <a:pPr algn="r"/>
              <a:r>
                <a:rPr lang="en-US" sz="1100" dirty="0"/>
                <a:t>5</a:t>
              </a:r>
            </a:p>
            <a:p>
              <a:pPr algn="r"/>
              <a:r>
                <a:rPr lang="en-US" sz="1100" dirty="0"/>
                <a:t>6</a:t>
              </a:r>
            </a:p>
            <a:p>
              <a:pPr algn="r"/>
              <a:r>
                <a:rPr lang="en-US" sz="1100" dirty="0"/>
                <a:t>7</a:t>
              </a:r>
            </a:p>
            <a:p>
              <a:pPr algn="r"/>
              <a:r>
                <a:rPr lang="en-US" sz="1100" dirty="0"/>
                <a:t>8</a:t>
              </a:r>
            </a:p>
            <a:p>
              <a:pPr algn="r"/>
              <a:r>
                <a:rPr lang="en-US" sz="1100" dirty="0"/>
                <a:t>9</a:t>
              </a:r>
            </a:p>
            <a:p>
              <a:pPr algn="r"/>
              <a:r>
                <a:rPr lang="en-US" sz="1100" dirty="0"/>
                <a:t>10</a:t>
              </a:r>
            </a:p>
            <a:p>
              <a:pPr algn="r"/>
              <a:r>
                <a:rPr lang="en-US" sz="1100" dirty="0"/>
                <a:t>11</a:t>
              </a:r>
            </a:p>
            <a:p>
              <a:pPr algn="r"/>
              <a:r>
                <a:rPr lang="en-US" sz="1100" dirty="0"/>
                <a:t>12</a:t>
              </a:r>
            </a:p>
            <a:p>
              <a:pPr algn="r"/>
              <a:r>
                <a:rPr lang="en-US" sz="1100" dirty="0"/>
                <a:t>13</a:t>
              </a:r>
            </a:p>
            <a:p>
              <a:pPr algn="r"/>
              <a:r>
                <a:rPr lang="en-US" sz="1100" dirty="0"/>
                <a:t>14</a:t>
              </a:r>
            </a:p>
            <a:p>
              <a:pPr algn="r"/>
              <a:r>
                <a:rPr lang="en-US" sz="1100" dirty="0"/>
                <a:t>15</a:t>
              </a:r>
            </a:p>
            <a:p>
              <a:pPr algn="r"/>
              <a:r>
                <a:rPr lang="en-US" sz="1100" dirty="0"/>
                <a:t>16</a:t>
              </a:r>
            </a:p>
            <a:p>
              <a:pPr algn="r"/>
              <a:r>
                <a:rPr lang="en-US" sz="1100" dirty="0"/>
                <a:t>17</a:t>
              </a:r>
            </a:p>
            <a:p>
              <a:pPr algn="r"/>
              <a:r>
                <a:rPr lang="en-US" sz="1100" dirty="0"/>
                <a:t>18</a:t>
              </a:r>
            </a:p>
            <a:p>
              <a:pPr algn="r"/>
              <a:r>
                <a:rPr lang="en-US" sz="1100" dirty="0"/>
                <a:t>19</a:t>
              </a:r>
            </a:p>
            <a:p>
              <a:pPr algn="r"/>
              <a:r>
                <a:rPr lang="en-US" sz="1100" dirty="0"/>
                <a:t>20</a:t>
              </a:r>
            </a:p>
            <a:p>
              <a:pPr algn="r"/>
              <a:r>
                <a:rPr lang="en-US" sz="1100" dirty="0"/>
                <a:t>21</a:t>
              </a:r>
            </a:p>
            <a:p>
              <a:pPr algn="r"/>
              <a:r>
                <a:rPr lang="en-US" sz="1100" dirty="0"/>
                <a:t>22</a:t>
              </a:r>
              <a:endParaRPr lang="en-US" sz="1600" dirty="0"/>
            </a:p>
          </p:txBody>
        </p:sp>
        <p:sp>
          <p:nvSpPr>
            <p:cNvPr id="13" name="AutoShape 40">
              <a:extLst>
                <a:ext uri="{FF2B5EF4-FFF2-40B4-BE49-F238E27FC236}">
                  <a16:creationId xmlns:a16="http://schemas.microsoft.com/office/drawing/2014/main" id="{311FA230-EBA1-4D73-9382-A571685225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JSON</a:t>
              </a:r>
            </a:p>
          </p:txBody>
        </p:sp>
      </p:grp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C5EDAD13-E70D-42F3-807F-1563C4D9DC8D}"/>
              </a:ext>
            </a:extLst>
          </p:cNvPr>
          <p:cNvSpPr/>
          <p:nvPr/>
        </p:nvSpPr>
        <p:spPr>
          <a:xfrm>
            <a:off x="5208494" y="2893680"/>
            <a:ext cx="602770" cy="259977"/>
          </a:xfrm>
          <a:prstGeom prst="left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023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8A35082-7266-4B7C-91F6-8ED48B5B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87C585-3339-4412-B695-84FE5D16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57" y="962073"/>
            <a:ext cx="5752343" cy="315272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D08CCD-AE49-47EC-8439-5214774FC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7" y="957473"/>
            <a:ext cx="5712000" cy="31629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500DF2C-E81B-4717-846B-0662227F8326}"/>
              </a:ext>
            </a:extLst>
          </p:cNvPr>
          <p:cNvSpPr/>
          <p:nvPr/>
        </p:nvSpPr>
        <p:spPr>
          <a:xfrm>
            <a:off x="0" y="5810017"/>
            <a:ext cx="12057529" cy="1141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2A9DC7-BA20-4E17-97B6-6C77BA0B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31" y="3735904"/>
            <a:ext cx="5763194" cy="3215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3F78BA-AAF9-456A-AEC2-AFC25BB9E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414" y="3735904"/>
            <a:ext cx="5741929" cy="321548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D97D937-0077-4AE2-8373-C75C05D37673}"/>
              </a:ext>
            </a:extLst>
          </p:cNvPr>
          <p:cNvSpPr/>
          <p:nvPr/>
        </p:nvSpPr>
        <p:spPr>
          <a:xfrm>
            <a:off x="47649" y="6534820"/>
            <a:ext cx="12057529" cy="1141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7071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29AB773-2375-417E-B8FF-6142C3114B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000" y="1100701"/>
            <a:ext cx="5652000" cy="4385941"/>
          </a:xfrm>
        </p:spPr>
        <p:txBody>
          <a:bodyPr/>
          <a:lstStyle/>
          <a:p>
            <a:r>
              <a:rPr lang="en-US" sz="1600" dirty="0" err="1"/>
              <a:t>ConstructorObjectNameNamingConventionCoco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CorrectObjectConstructionTypesCoco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EndCallHasSourceOrTargetCoco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MethodActionRefersToCorrectTargetCoco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MethodActionValidCoco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ReturnOnlyAfterMethodCoco</a:t>
            </a:r>
            <a:endParaRPr lang="en-US" sz="1600" dirty="0"/>
          </a:p>
          <a:p>
            <a:endParaRPr lang="en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F0871F-046E-4401-A3D5-A685EC0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SD4Development + </a:t>
            </a:r>
            <a:r>
              <a:rPr lang="en-US" dirty="0" err="1"/>
              <a:t>SDBasis</a:t>
            </a:r>
            <a:r>
              <a:rPr lang="en-US" dirty="0"/>
              <a:t> Context Conditions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47527A-F813-46D3-BED0-0622F5F75E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101799"/>
            <a:ext cx="5652000" cy="4385455"/>
          </a:xfrm>
        </p:spPr>
        <p:txBody>
          <a:bodyPr/>
          <a:lstStyle/>
          <a:p>
            <a:r>
              <a:rPr lang="en-US" sz="1600" dirty="0" err="1"/>
              <a:t>CommonFileExtensionCoco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ImportStatementsValidCoco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ObjectNameNamingConventionCoco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PackageNameIsFolderNameCoco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ReferencedObjectSourceDeclaredCoco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ReferencedObjectTargetDeclaredCoco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SDNameIsArtifactNameCoco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SendMessageHasSourceOrTargetCoco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TypeNamingConventionCoco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UniqueObjectNamingCoco</a:t>
            </a:r>
            <a:endParaRPr lang="en-US" sz="1600" dirty="0"/>
          </a:p>
          <a:p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42827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1C42B4-A7FE-4E81-B912-D01505E0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  <a:endParaRPr lang="en-DE" dirty="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800D0F8F-9D8A-48A8-8647-F71F4069FD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3872" y="1772804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0DE58-A13F-4E2F-8E10-3105FF20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20" y="1384122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DCC1E17-74FA-4181-9049-DB157A6B6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3875" y="1797816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0F4E2A0-8E05-453E-9918-C65596C8D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796" y="1409134"/>
            <a:ext cx="1262126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DC52619D-276E-4DC0-BDBE-37AD5A564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0315" y="3658226"/>
            <a:ext cx="38869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0904E86F-C517-4533-A4EC-0069A610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470" y="3346972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555CDB92-E444-4BBE-A435-FACDB738C9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7055" y="4008838"/>
            <a:ext cx="3926811" cy="380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4B4345B-51F9-499E-A034-2FBD41F1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282" y="2215569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9F7A4416-C555-4E28-8D79-72E19A483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2918" y="2437952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8CDC3CFA-1A7F-4157-9436-F504A475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56" y="2188886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981DF40D-895A-4637-A171-BF3F75493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144" y="2637702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6BAECDE1-2CCC-4EA0-A8E8-15FC4F650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073" y="3727660"/>
            <a:ext cx="5854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0E05527-1C92-4D70-93E3-D4BF712AE56C}"/>
              </a:ext>
            </a:extLst>
          </p:cNvPr>
          <p:cNvGrpSpPr/>
          <p:nvPr/>
        </p:nvGrpSpPr>
        <p:grpSpPr>
          <a:xfrm>
            <a:off x="4295354" y="2747121"/>
            <a:ext cx="2345126" cy="620832"/>
            <a:chOff x="4338530" y="2837515"/>
            <a:chExt cx="2716671" cy="679559"/>
          </a:xfrm>
        </p:grpSpPr>
        <p:sp>
          <p:nvSpPr>
            <p:cNvPr id="18" name="Flussdiagramm: Vorbereitung 17">
              <a:extLst>
                <a:ext uri="{FF2B5EF4-FFF2-40B4-BE49-F238E27FC236}">
                  <a16:creationId xmlns:a16="http://schemas.microsoft.com/office/drawing/2014/main" id="{CAC62BCB-A4CA-490C-9ECC-E3BD05DB08D5}"/>
                </a:ext>
              </a:extLst>
            </p:cNvPr>
            <p:cNvSpPr/>
            <p:nvPr/>
          </p:nvSpPr>
          <p:spPr>
            <a:xfrm>
              <a:off x="4338530" y="2837515"/>
              <a:ext cx="2716671" cy="679559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F7BB036F-898E-44BC-9CFD-E01DBB2E9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827" y="3015182"/>
              <a:ext cx="25074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200" dirty="0"/>
                <a:t>let int m = </a:t>
              </a:r>
              <a:r>
                <a:rPr lang="en-US" altLang="de-DE" sz="1200" dirty="0" err="1"/>
                <a:t>theo.message.size</a:t>
              </a:r>
              <a:endParaRPr lang="en-US" altLang="de-DE" sz="1200" dirty="0"/>
            </a:p>
          </p:txBody>
        </p:sp>
      </p:grpSp>
      <p:sp>
        <p:nvSpPr>
          <p:cNvPr id="20" name="AutoShape 40">
            <a:extLst>
              <a:ext uri="{FF2B5EF4-FFF2-40B4-BE49-F238E27FC236}">
                <a16:creationId xmlns:a16="http://schemas.microsoft.com/office/drawing/2014/main" id="{7BA59E02-F4DE-485F-BF2F-9783F03660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08593" y="107932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AF0257CD-D961-4454-A1A0-0781CA0C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791" y="1797816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2210BAE-884C-4590-BA0F-83BF5B14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712" y="1409134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dirty="0"/>
              <a:t>Log</a:t>
            </a:r>
          </a:p>
        </p:txBody>
      </p:sp>
      <p:sp>
        <p:nvSpPr>
          <p:cNvPr id="24" name="Rectangle 1086">
            <a:extLst>
              <a:ext uri="{FF2B5EF4-FFF2-40B4-BE49-F238E27FC236}">
                <a16:creationId xmlns:a16="http://schemas.microsoft.com/office/drawing/2014/main" id="{A3368256-56C5-4674-8A04-B47A124C8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863" y="3592555"/>
            <a:ext cx="228600" cy="4825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1086">
            <a:extLst>
              <a:ext uri="{FF2B5EF4-FFF2-40B4-BE49-F238E27FC236}">
                <a16:creationId xmlns:a16="http://schemas.microsoft.com/office/drawing/2014/main" id="{A55A0C5A-F1CD-4313-AAE0-AA1ACF52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61" y="3592555"/>
            <a:ext cx="228600" cy="4825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7B4DA5-6389-4BDB-9ED0-DE7FC80B9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en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609EF67-2C4C-477E-9CDE-47F9B1658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236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6E4A62-21AB-4A46-9CFE-E1B5BE99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SequenceDiagram</a:t>
            </a:r>
            <a:r>
              <a:rPr lang="en-US" dirty="0"/>
              <a:t>, </a:t>
            </a:r>
            <a:r>
              <a:rPr lang="en-US" dirty="0" err="1"/>
              <a:t>SDBody</a:t>
            </a:r>
            <a:r>
              <a:rPr lang="en-US" dirty="0"/>
              <a:t>, </a:t>
            </a:r>
            <a:r>
              <a:rPr lang="en-US" dirty="0" err="1"/>
              <a:t>SDElement</a:t>
            </a:r>
            <a:endParaRPr lang="en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A37223-63D2-4299-82EF-24DE5BE7F4BE}"/>
              </a:ext>
            </a:extLst>
          </p:cNvPr>
          <p:cNvGrpSpPr/>
          <p:nvPr/>
        </p:nvGrpSpPr>
        <p:grpSpPr>
          <a:xfrm>
            <a:off x="194528" y="1372577"/>
            <a:ext cx="5460989" cy="3715545"/>
            <a:chOff x="1247387" y="2501638"/>
            <a:chExt cx="5403750" cy="3715545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FE40960-5656-4785-9322-EAD148A5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69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symbol scope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Stereotype?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SDModifier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*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</a:t>
              </a:r>
              <a:r>
                <a:rPr lang="en-US" dirty="0" err="1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”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Name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“{“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SDObject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*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SDBody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“}”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scope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SDBody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SDElement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*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interface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SDElement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interface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SDModifier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32C5AFA-AB03-4948-A51B-A1DADAA8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693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7" name="AutoShape 40">
              <a:extLst>
                <a:ext uri="{FF2B5EF4-FFF2-40B4-BE49-F238E27FC236}">
                  <a16:creationId xmlns:a16="http://schemas.microsoft.com/office/drawing/2014/main" id="{C551FC50-215A-43E2-9E56-F58250F3A0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de-DE" sz="1600" dirty="0">
                  <a:solidFill>
                    <a:srgbClr val="000000"/>
                  </a:solidFill>
                  <a:latin typeface="Arial"/>
                  <a:ea typeface="+mn-ea"/>
                </a:rPr>
                <a:t>MC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D47C75-CA67-4B1B-B6EF-E355A1FFD422}"/>
              </a:ext>
            </a:extLst>
          </p:cNvPr>
          <p:cNvGrpSpPr/>
          <p:nvPr/>
        </p:nvGrpSpPr>
        <p:grpSpPr>
          <a:xfrm>
            <a:off x="6755392" y="1915463"/>
            <a:ext cx="5275242" cy="2053551"/>
            <a:chOff x="1247387" y="2501638"/>
            <a:chExt cx="5403750" cy="2053551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EC5041A-762C-45E5-842D-714675E1A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complete </a:t>
              </a:r>
              <a:r>
                <a:rPr lang="en-US" b="1" dirty="0" err="1">
                  <a:latin typeface="Consolas" panose="020B0609020204030204" pitchFamily="49" charset="0"/>
                  <a:cs typeface="Courier New" pitchFamily="49" charset="0"/>
                </a:rPr>
                <a:t>sequencediagram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MySD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{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SD objects ...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// SD body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3F57CBF-F98D-46AE-B7E4-F8F77534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11" name="AutoShape 40">
              <a:extLst>
                <a:ext uri="{FF2B5EF4-FFF2-40B4-BE49-F238E27FC236}">
                  <a16:creationId xmlns:a16="http://schemas.microsoft.com/office/drawing/2014/main" id="{AE70F1B7-827F-401C-BA13-94CE99D996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5AA079A-33D3-4CB5-AFBF-58C4C0A19807}"/>
              </a:ext>
            </a:extLst>
          </p:cNvPr>
          <p:cNvSpPr/>
          <p:nvPr/>
        </p:nvSpPr>
        <p:spPr>
          <a:xfrm>
            <a:off x="5860835" y="2668290"/>
            <a:ext cx="1000052" cy="543600"/>
          </a:xfrm>
          <a:prstGeom prst="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50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6E4A62-21AB-4A46-9CFE-E1B5BE99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SDObject</a:t>
            </a:r>
            <a:endParaRPr lang="en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A37223-63D2-4299-82EF-24DE5BE7F4BE}"/>
              </a:ext>
            </a:extLst>
          </p:cNvPr>
          <p:cNvGrpSpPr/>
          <p:nvPr/>
        </p:nvGrpSpPr>
        <p:grpSpPr>
          <a:xfrm>
            <a:off x="161366" y="2342073"/>
            <a:ext cx="5460989" cy="1222555"/>
            <a:chOff x="1247387" y="2501638"/>
            <a:chExt cx="5403750" cy="1222555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FE40960-5656-4785-9322-EAD148A5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SDObject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implements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Variable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=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Stereotype?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SDModifier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*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Name (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“:”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MCObjectType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)?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“;”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32C5AFA-AB03-4948-A51B-A1DADAA8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</p:txBody>
        </p:sp>
        <p:sp>
          <p:nvSpPr>
            <p:cNvPr id="7" name="AutoShape 40">
              <a:extLst>
                <a:ext uri="{FF2B5EF4-FFF2-40B4-BE49-F238E27FC236}">
                  <a16:creationId xmlns:a16="http://schemas.microsoft.com/office/drawing/2014/main" id="{C551FC50-215A-43E2-9E56-F58250F3A0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de-DE" sz="1600" dirty="0">
                  <a:solidFill>
                    <a:srgbClr val="000000"/>
                  </a:solidFill>
                  <a:latin typeface="Arial"/>
                  <a:ea typeface="+mn-ea"/>
                </a:rPr>
                <a:t>MC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D47C75-CA67-4B1B-B6EF-E355A1FFD422}"/>
              </a:ext>
            </a:extLst>
          </p:cNvPr>
          <p:cNvGrpSpPr/>
          <p:nvPr/>
        </p:nvGrpSpPr>
        <p:grpSpPr>
          <a:xfrm>
            <a:off x="6755392" y="1660688"/>
            <a:ext cx="5275242" cy="2607549"/>
            <a:chOff x="1247387" y="2501638"/>
            <a:chExt cx="5403750" cy="26075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EC5041A-762C-45E5-842D-714675E1A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myObj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: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MyType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yourObj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visible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objWithMod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3F57CBF-F98D-46AE-B7E4-F8F77534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1" name="AutoShape 40">
              <a:extLst>
                <a:ext uri="{FF2B5EF4-FFF2-40B4-BE49-F238E27FC236}">
                  <a16:creationId xmlns:a16="http://schemas.microsoft.com/office/drawing/2014/main" id="{AE70F1B7-827F-401C-BA13-94CE99D996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5AA079A-33D3-4CB5-AFBF-58C4C0A19807}"/>
              </a:ext>
            </a:extLst>
          </p:cNvPr>
          <p:cNvSpPr/>
          <p:nvPr/>
        </p:nvSpPr>
        <p:spPr>
          <a:xfrm>
            <a:off x="5860835" y="2668290"/>
            <a:ext cx="1000052" cy="543600"/>
          </a:xfrm>
          <a:prstGeom prst="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571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6E4A62-21AB-4A46-9CFE-E1B5BE99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SDInteraction</a:t>
            </a:r>
            <a:r>
              <a:rPr lang="en-US" dirty="0"/>
              <a:t>, </a:t>
            </a:r>
            <a:r>
              <a:rPr lang="en-US" dirty="0" err="1"/>
              <a:t>SDSendMessage</a:t>
            </a:r>
            <a:endParaRPr lang="en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A37223-63D2-4299-82EF-24DE5BE7F4BE}"/>
              </a:ext>
            </a:extLst>
          </p:cNvPr>
          <p:cNvGrpSpPr/>
          <p:nvPr/>
        </p:nvGrpSpPr>
        <p:grpSpPr>
          <a:xfrm>
            <a:off x="167634" y="1258698"/>
            <a:ext cx="5578743" cy="4269543"/>
            <a:chOff x="1247387" y="2501638"/>
            <a:chExt cx="5403750" cy="4269543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FE40960-5656-4785-9322-EAD148A5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4247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interface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SDInteraction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extends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SDElement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SDSendMessage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implements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SDInteraction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=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SDSource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?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“-&gt;”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SDTarget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?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“:”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SDAction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(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“;”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|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SDActivityBar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)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interface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SDSource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interface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SDTarget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interface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SDAction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SDActivityBar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“{“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SDElement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*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“}”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32C5AFA-AB03-4948-A51B-A1DADAA8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  <a:p>
              <a:pPr algn="r"/>
              <a:r>
                <a:rPr lang="en-US" dirty="0"/>
                <a:t>14</a:t>
              </a:r>
            </a:p>
            <a:p>
              <a:pPr algn="r"/>
              <a:r>
                <a:rPr lang="en-US" sz="1800" dirty="0"/>
                <a:t>15</a:t>
              </a:r>
            </a:p>
          </p:txBody>
        </p:sp>
        <p:sp>
          <p:nvSpPr>
            <p:cNvPr id="7" name="AutoShape 40">
              <a:extLst>
                <a:ext uri="{FF2B5EF4-FFF2-40B4-BE49-F238E27FC236}">
                  <a16:creationId xmlns:a16="http://schemas.microsoft.com/office/drawing/2014/main" id="{C551FC50-215A-43E2-9E56-F58250F3A0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de-DE" sz="1600" dirty="0">
                  <a:solidFill>
                    <a:srgbClr val="000000"/>
                  </a:solidFill>
                  <a:latin typeface="Arial"/>
                  <a:ea typeface="+mn-ea"/>
                </a:rPr>
                <a:t>MC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D47C75-CA67-4B1B-B6EF-E355A1FFD422}"/>
              </a:ext>
            </a:extLst>
          </p:cNvPr>
          <p:cNvGrpSpPr/>
          <p:nvPr/>
        </p:nvGrpSpPr>
        <p:grpSpPr>
          <a:xfrm>
            <a:off x="7122946" y="2094894"/>
            <a:ext cx="4569534" cy="2607549"/>
            <a:chOff x="1247387" y="2501638"/>
            <a:chExt cx="5403750" cy="26075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EC5041A-762C-45E5-842D-714675E1A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a -&gt; b : foo();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a -&gt; b : bar() {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b -&gt; c :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foobar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3F57CBF-F98D-46AE-B7E4-F8F77534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9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1" name="AutoShape 40">
              <a:extLst>
                <a:ext uri="{FF2B5EF4-FFF2-40B4-BE49-F238E27FC236}">
                  <a16:creationId xmlns:a16="http://schemas.microsoft.com/office/drawing/2014/main" id="{AE70F1B7-827F-401C-BA13-94CE99D996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5AA079A-33D3-4CB5-AFBF-58C4C0A19807}"/>
              </a:ext>
            </a:extLst>
          </p:cNvPr>
          <p:cNvSpPr/>
          <p:nvPr/>
        </p:nvSpPr>
        <p:spPr>
          <a:xfrm>
            <a:off x="6053941" y="3110556"/>
            <a:ext cx="1000052" cy="543600"/>
          </a:xfrm>
          <a:prstGeom prst="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07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6E4A62-21AB-4A46-9CFE-E1B5BE99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SDNew</a:t>
            </a:r>
            <a:r>
              <a:rPr lang="en-US" dirty="0"/>
              <a:t>, </a:t>
            </a:r>
            <a:r>
              <a:rPr lang="en-US" dirty="0" err="1"/>
              <a:t>SDReturn</a:t>
            </a:r>
            <a:r>
              <a:rPr lang="en-US" dirty="0"/>
              <a:t>, </a:t>
            </a:r>
            <a:r>
              <a:rPr lang="en-US" dirty="0" err="1"/>
              <a:t>SDThrow</a:t>
            </a:r>
            <a:endParaRPr lang="en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A37223-63D2-4299-82EF-24DE5BE7F4BE}"/>
              </a:ext>
            </a:extLst>
          </p:cNvPr>
          <p:cNvGrpSpPr/>
          <p:nvPr/>
        </p:nvGrpSpPr>
        <p:grpSpPr>
          <a:xfrm>
            <a:off x="167634" y="1258698"/>
            <a:ext cx="5578743" cy="3992544"/>
            <a:chOff x="1247387" y="2501638"/>
            <a:chExt cx="5403750" cy="3992544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FE40960-5656-4785-9322-EAD148A5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3970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SDNew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implements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SDInteraction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, Variable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=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SDSource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?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“-&gt;”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declarationType:MCObjectType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Name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“=“ “new”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initializationType:MCObjectType</a:t>
              </a:r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Arguments (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“;”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|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SDActivityBar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)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SDReturn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implements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SDAction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=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“return”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Expression?)?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SDThrow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implements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SDAction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=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“throw”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MCObjectType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Arguments?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32C5AFA-AB03-4948-A51B-A1DADAA8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  <a:p>
              <a:pPr algn="r"/>
              <a:r>
                <a:rPr lang="en-US" dirty="0"/>
                <a:t>14</a:t>
              </a:r>
            </a:p>
          </p:txBody>
        </p:sp>
        <p:sp>
          <p:nvSpPr>
            <p:cNvPr id="7" name="AutoShape 40">
              <a:extLst>
                <a:ext uri="{FF2B5EF4-FFF2-40B4-BE49-F238E27FC236}">
                  <a16:creationId xmlns:a16="http://schemas.microsoft.com/office/drawing/2014/main" id="{C551FC50-215A-43E2-9E56-F58250F3A0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de-DE" sz="1600" dirty="0">
                  <a:solidFill>
                    <a:srgbClr val="000000"/>
                  </a:solidFill>
                  <a:latin typeface="Arial"/>
                  <a:ea typeface="+mn-ea"/>
                </a:rPr>
                <a:t>MC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D47C75-CA67-4B1B-B6EF-E355A1FFD422}"/>
              </a:ext>
            </a:extLst>
          </p:cNvPr>
          <p:cNvGrpSpPr/>
          <p:nvPr/>
        </p:nvGrpSpPr>
        <p:grpSpPr>
          <a:xfrm>
            <a:off x="7122946" y="2094894"/>
            <a:ext cx="4569534" cy="2607549"/>
            <a:chOff x="1247387" y="2501638"/>
            <a:chExt cx="5403750" cy="26075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EC5041A-762C-45E5-842D-714675E1A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a -&gt; B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b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B();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a &lt;- b :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return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a &lt;- c :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throw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Exception();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3F57CBF-F98D-46AE-B7E4-F8F77534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9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1" name="AutoShape 40">
              <a:extLst>
                <a:ext uri="{FF2B5EF4-FFF2-40B4-BE49-F238E27FC236}">
                  <a16:creationId xmlns:a16="http://schemas.microsoft.com/office/drawing/2014/main" id="{AE70F1B7-827F-401C-BA13-94CE99D996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5AA079A-33D3-4CB5-AFBF-58C4C0A19807}"/>
              </a:ext>
            </a:extLst>
          </p:cNvPr>
          <p:cNvSpPr/>
          <p:nvPr/>
        </p:nvSpPr>
        <p:spPr>
          <a:xfrm>
            <a:off x="6053941" y="3110556"/>
            <a:ext cx="1000052" cy="543600"/>
          </a:xfrm>
          <a:prstGeom prst="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200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6E4A62-21AB-4A46-9CFE-E1B5BE99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SDIncompleteExpression</a:t>
            </a:r>
            <a:r>
              <a:rPr lang="en-US" dirty="0"/>
              <a:t>, </a:t>
            </a:r>
            <a:r>
              <a:rPr lang="en-US" dirty="0" err="1"/>
              <a:t>SDCondition</a:t>
            </a:r>
            <a:r>
              <a:rPr lang="en-US" dirty="0"/>
              <a:t>, </a:t>
            </a:r>
            <a:r>
              <a:rPr lang="en-US" dirty="0" err="1"/>
              <a:t>SDVariableDeclaration</a:t>
            </a:r>
            <a:endParaRPr lang="en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A37223-63D2-4299-82EF-24DE5BE7F4BE}"/>
              </a:ext>
            </a:extLst>
          </p:cNvPr>
          <p:cNvGrpSpPr/>
          <p:nvPr/>
        </p:nvGrpSpPr>
        <p:grpSpPr>
          <a:xfrm>
            <a:off x="0" y="1940082"/>
            <a:ext cx="5578743" cy="2884548"/>
            <a:chOff x="1247387" y="2501638"/>
            <a:chExt cx="5403750" cy="2884548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FE40960-5656-4785-9322-EAD148A5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SDIncompleteExpression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implements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Expression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=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“...”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SDCondition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implements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SDElement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=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key(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“assert”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) Expression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“;”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b="1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SDVariableDeclaration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implements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  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SDElement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=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“let”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MCType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Name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“=“</a:t>
              </a: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assignment:Expression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urier New" pitchFamily="49" charset="0"/>
                </a:rPr>
                <a:t>“;”</a:t>
              </a:r>
              <a:r>
                <a:rPr lang="en-US" b="1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32C5AFA-AB03-4948-A51B-A1DADAA8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</p:txBody>
        </p:sp>
        <p:sp>
          <p:nvSpPr>
            <p:cNvPr id="7" name="AutoShape 40">
              <a:extLst>
                <a:ext uri="{FF2B5EF4-FFF2-40B4-BE49-F238E27FC236}">
                  <a16:creationId xmlns:a16="http://schemas.microsoft.com/office/drawing/2014/main" id="{C551FC50-215A-43E2-9E56-F58250F3A0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de-DE" sz="1600" dirty="0">
                  <a:solidFill>
                    <a:srgbClr val="000000"/>
                  </a:solidFill>
                  <a:latin typeface="Arial"/>
                  <a:ea typeface="+mn-ea"/>
                </a:rPr>
                <a:t>MC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D47C75-CA67-4B1B-B6EF-E355A1FFD422}"/>
              </a:ext>
            </a:extLst>
          </p:cNvPr>
          <p:cNvGrpSpPr/>
          <p:nvPr/>
        </p:nvGrpSpPr>
        <p:grpSpPr>
          <a:xfrm>
            <a:off x="7122946" y="2094894"/>
            <a:ext cx="4569534" cy="2607549"/>
            <a:chOff x="1247387" y="2501638"/>
            <a:chExt cx="5403750" cy="26075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EC5041A-762C-45E5-842D-714675E1A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501638"/>
              <a:ext cx="4887449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a -&gt; b : foo(...);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let m = </a:t>
              </a:r>
              <a:r>
                <a:rPr lang="en-US" dirty="0" err="1">
                  <a:latin typeface="Consolas" panose="020B0609020204030204" pitchFamily="49" charset="0"/>
                  <a:cs typeface="Courier New" pitchFamily="49" charset="0"/>
                </a:rPr>
                <a:t>a.bar</a:t>
              </a:r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</a:rPr>
                <a:t>assert m == 2;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// ...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3F57CBF-F98D-46AE-B7E4-F8F77534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9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1" name="AutoShape 40">
              <a:extLst>
                <a:ext uri="{FF2B5EF4-FFF2-40B4-BE49-F238E27FC236}">
                  <a16:creationId xmlns:a16="http://schemas.microsoft.com/office/drawing/2014/main" id="{AE70F1B7-827F-401C-BA13-94CE99D996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70100" y="2569890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</a:t>
              </a:r>
            </a:p>
          </p:txBody>
        </p:sp>
      </p:grp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5AA079A-33D3-4CB5-AFBF-58C4C0A19807}"/>
              </a:ext>
            </a:extLst>
          </p:cNvPr>
          <p:cNvSpPr/>
          <p:nvPr/>
        </p:nvSpPr>
        <p:spPr>
          <a:xfrm>
            <a:off x="6053941" y="3110556"/>
            <a:ext cx="1000052" cy="543600"/>
          </a:xfrm>
          <a:prstGeom prst="rightArrow">
            <a:avLst/>
          </a:prstGeom>
          <a:noFill/>
          <a:ln>
            <a:solidFill>
              <a:srgbClr val="0155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423798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1559F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03.SE-Breite-Vorlage.v14</Template>
  <TotalTime>0</TotalTime>
  <Words>2706</Words>
  <Application>Microsoft Office PowerPoint</Application>
  <PresentationFormat>Breitbild</PresentationFormat>
  <Paragraphs>991</Paragraphs>
  <Slides>36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Comic Sans MS</vt:lpstr>
      <vt:lpstr>Consolas</vt:lpstr>
      <vt:lpstr>Symbol</vt:lpstr>
      <vt:lpstr>Wingdings</vt:lpstr>
      <vt:lpstr>DesignSE</vt:lpstr>
      <vt:lpstr>SD-Language</vt:lpstr>
      <vt:lpstr>Sequence Diagram Overview</vt:lpstr>
      <vt:lpstr>Sequence what?</vt:lpstr>
      <vt:lpstr>Grammar</vt:lpstr>
      <vt:lpstr>SequenceDiagram, SDBody, SDElement</vt:lpstr>
      <vt:lpstr>SDObject</vt:lpstr>
      <vt:lpstr>SDInteraction, SDSendMessage</vt:lpstr>
      <vt:lpstr>SDNew, SDReturn, SDThrow</vt:lpstr>
      <vt:lpstr>SDIncompleteExpression, SDCondition, SDVariableDeclaration</vt:lpstr>
      <vt:lpstr>Context Conditions</vt:lpstr>
      <vt:lpstr>Different Kinds of Context Conditions</vt:lpstr>
      <vt:lpstr>Type Check of Object Construction (invalid example)</vt:lpstr>
      <vt:lpstr>Type Check of Object Construction (invalid example)</vt:lpstr>
      <vt:lpstr>Type Check of Object Construction (invalid example)</vt:lpstr>
      <vt:lpstr>Return only after method call (valid example)</vt:lpstr>
      <vt:lpstr>Return only after method call (invalid example)</vt:lpstr>
      <vt:lpstr>Method Action Valid (valid example)</vt:lpstr>
      <vt:lpstr>Method Action Valid (invalid example)</vt:lpstr>
      <vt:lpstr>Method Action Valid (invalid example)</vt:lpstr>
      <vt:lpstr>Symboltable</vt:lpstr>
      <vt:lpstr>Symboltable Data Structure</vt:lpstr>
      <vt:lpstr>Example – Symboltable</vt:lpstr>
      <vt:lpstr>Example – Symboltable</vt:lpstr>
      <vt:lpstr>Example – Symboltable</vt:lpstr>
      <vt:lpstr>Example – Symboltable</vt:lpstr>
      <vt:lpstr>Example – Symboltable</vt:lpstr>
      <vt:lpstr>Example – Symboltable</vt:lpstr>
      <vt:lpstr>DeSer</vt:lpstr>
      <vt:lpstr>DeSer in Action</vt:lpstr>
      <vt:lpstr>DeSer in Action</vt:lpstr>
      <vt:lpstr>DeSer in Action</vt:lpstr>
      <vt:lpstr>DeSer in Action</vt:lpstr>
      <vt:lpstr>DeSer in Action</vt:lpstr>
      <vt:lpstr>Summary</vt:lpstr>
      <vt:lpstr>SD4Development + SDBasis Context Conditions</vt:lpstr>
      <vt:lpstr>Running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SD-Language</dc:title>
  <dc:creator>Brian Sinkovec</dc:creator>
  <cp:lastModifiedBy>Brian Sinkovec</cp:lastModifiedBy>
  <cp:revision>43</cp:revision>
  <dcterms:created xsi:type="dcterms:W3CDTF">2020-07-04T10:00:33Z</dcterms:created>
  <dcterms:modified xsi:type="dcterms:W3CDTF">2020-07-04T15:44:15Z</dcterms:modified>
</cp:coreProperties>
</file>