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7"/>
  </p:notesMasterIdLst>
  <p:handoutMasterIdLst>
    <p:handoutMasterId r:id="rId8"/>
  </p:handoutMasterIdLst>
  <p:sldIdLst>
    <p:sldId id="270" r:id="rId2"/>
    <p:sldId id="343" r:id="rId3"/>
    <p:sldId id="344" r:id="rId4"/>
    <p:sldId id="345" r:id="rId5"/>
    <p:sldId id="346" r:id="rId6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455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01.07.2020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01.07.2020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Brian </a:t>
            </a:r>
            <a:r>
              <a:rPr lang="de-DE" altLang="de-DE" sz="900" dirty="0" err="1">
                <a:solidFill>
                  <a:schemeClr val="tx2"/>
                </a:solidFill>
              </a:rPr>
              <a:t>Sinkovec</a:t>
            </a:r>
            <a:r>
              <a:rPr lang="de-DE" altLang="de-DE" sz="900" dirty="0">
                <a:solidFill>
                  <a:schemeClr val="tx2"/>
                </a:solidFill>
              </a:rPr>
              <a:t>, Christian Volkmann, Christian Broering</a:t>
            </a: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08" r:id="rId5"/>
    <p:sldLayoutId id="2147483909" r:id="rId6"/>
    <p:sldLayoutId id="214748391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400AD-1145-43A0-9DDB-BD0B30AC9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40" y="2479851"/>
            <a:ext cx="11015860" cy="5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Software Language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39053-6BFF-4990-A009-01007B71C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1" cy="92333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/>
              <a:t>Treffen</a:t>
            </a:r>
            <a:r>
              <a:rPr lang="en-US" dirty="0"/>
              <a:t> 02.07.2020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3837036-6DD6-40B5-9156-52AEF70FD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8" y="4405079"/>
            <a:ext cx="25185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dirty="0"/>
              <a:t>Software Engineering</a:t>
            </a:r>
          </a:p>
          <a:p>
            <a:r>
              <a:rPr lang="de-DE" sz="2000" dirty="0"/>
              <a:t>RWTH Aachen </a:t>
            </a:r>
          </a:p>
          <a:p>
            <a:endParaRPr lang="de-DE" sz="2000" dirty="0"/>
          </a:p>
          <a:p>
            <a:r>
              <a:rPr lang="de-DE" sz="2000" dirty="0"/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8912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9E16721-9CEF-4CC1-A55A-589BEF32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Symboltabellendatenstruktur</a:t>
            </a:r>
          </a:p>
        </p:txBody>
      </p:sp>
      <p:sp>
        <p:nvSpPr>
          <p:cNvPr id="7" name="Text Box 65">
            <a:extLst>
              <a:ext uri="{FF2B5EF4-FFF2-40B4-BE49-F238E27FC236}">
                <a16:creationId xmlns:a16="http://schemas.microsoft.com/office/drawing/2014/main" id="{E46357DB-D9C6-4A3D-A6F6-2E27F9CC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257" y="2366738"/>
            <a:ext cx="23374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Scope spanning symbol</a:t>
            </a:r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58355418-C51C-4404-8703-97D4D3316AF9}"/>
              </a:ext>
            </a:extLst>
          </p:cNvPr>
          <p:cNvSpPr>
            <a:spLocks/>
          </p:cNvSpPr>
          <p:nvPr/>
        </p:nvSpPr>
        <p:spPr bwMode="auto">
          <a:xfrm rot="18625161" flipV="1">
            <a:off x="7590472" y="3389605"/>
            <a:ext cx="687963" cy="336550"/>
          </a:xfrm>
          <a:custGeom>
            <a:avLst/>
            <a:gdLst>
              <a:gd name="T0" fmla="*/ 1548 w 1548"/>
              <a:gd name="T1" fmla="*/ 0 h 213"/>
              <a:gd name="T2" fmla="*/ 786 w 1548"/>
              <a:gd name="T3" fmla="*/ 180 h 213"/>
              <a:gd name="T4" fmla="*/ 0 w 1548"/>
              <a:gd name="T5" fmla="*/ 198 h 213"/>
              <a:gd name="T6" fmla="*/ 0 60000 65536"/>
              <a:gd name="T7" fmla="*/ 0 60000 65536"/>
              <a:gd name="T8" fmla="*/ 0 60000 65536"/>
              <a:gd name="T9" fmla="*/ 0 w 1548"/>
              <a:gd name="T10" fmla="*/ 0 h 213"/>
              <a:gd name="T11" fmla="*/ 1548 w 1548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8" h="213">
                <a:moveTo>
                  <a:pt x="1548" y="0"/>
                </a:moveTo>
                <a:cubicBezTo>
                  <a:pt x="1296" y="73"/>
                  <a:pt x="1044" y="147"/>
                  <a:pt x="786" y="180"/>
                </a:cubicBezTo>
                <a:cubicBezTo>
                  <a:pt x="528" y="213"/>
                  <a:pt x="264" y="205"/>
                  <a:pt x="0" y="19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4511A0FD-3A0C-4A5F-ADAF-808FCF51A323}"/>
              </a:ext>
            </a:extLst>
          </p:cNvPr>
          <p:cNvGrpSpPr/>
          <p:nvPr/>
        </p:nvGrpSpPr>
        <p:grpSpPr>
          <a:xfrm>
            <a:off x="4471928" y="2978895"/>
            <a:ext cx="2844530" cy="581853"/>
            <a:chOff x="4458378" y="2728020"/>
            <a:chExt cx="2844530" cy="581853"/>
          </a:xfrm>
        </p:grpSpPr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BEC5A27A-90D8-4ED4-BFE8-A53E3B5F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378" y="2728020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0">
              <a:extLst>
                <a:ext uri="{FF2B5EF4-FFF2-40B4-BE49-F238E27FC236}">
                  <a16:creationId xmlns:a16="http://schemas.microsoft.com/office/drawing/2014/main" id="{F097A3BA-1794-4EAF-9502-B547D8F7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289" y="2819811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/>
                <a:t>SequenceDiagramSymbol</a:t>
              </a:r>
              <a:endParaRPr lang="en-US" altLang="de-DE" dirty="0"/>
            </a:p>
          </p:txBody>
        </p:sp>
      </p:grpSp>
      <p:grpSp>
        <p:nvGrpSpPr>
          <p:cNvPr id="23" name="Group 88">
            <a:extLst>
              <a:ext uri="{FF2B5EF4-FFF2-40B4-BE49-F238E27FC236}">
                <a16:creationId xmlns:a16="http://schemas.microsoft.com/office/drawing/2014/main" id="{07280BAB-27C7-48CA-B1E3-BA6C3739447A}"/>
              </a:ext>
            </a:extLst>
          </p:cNvPr>
          <p:cNvGrpSpPr>
            <a:grpSpLocks/>
          </p:cNvGrpSpPr>
          <p:nvPr/>
        </p:nvGrpSpPr>
        <p:grpSpPr bwMode="auto">
          <a:xfrm>
            <a:off x="4454920" y="4850435"/>
            <a:ext cx="2843213" cy="583454"/>
            <a:chOff x="2401" y="2572"/>
            <a:chExt cx="1791" cy="1102"/>
          </a:xfrm>
        </p:grpSpPr>
        <p:sp>
          <p:nvSpPr>
            <p:cNvPr id="24" name="Text Box 89">
              <a:extLst>
                <a:ext uri="{FF2B5EF4-FFF2-40B4-BE49-F238E27FC236}">
                  <a16:creationId xmlns:a16="http://schemas.microsoft.com/office/drawing/2014/main" id="{EDD5C23E-F3F8-4693-9028-B5B943408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754"/>
              <a:ext cx="1786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err="1"/>
                <a:t>VariableSymbol</a:t>
              </a:r>
              <a:endParaRPr lang="en-US" altLang="de-DE" dirty="0"/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DA0866D-7D52-42C9-8771-3367BAC7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2572"/>
              <a:ext cx="1791" cy="1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Line 1121">
            <a:extLst>
              <a:ext uri="{FF2B5EF4-FFF2-40B4-BE49-F238E27FC236}">
                <a16:creationId xmlns:a16="http://schemas.microsoft.com/office/drawing/2014/main" id="{D98FFA22-0F0D-4045-A974-43284828F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0" y="3579410"/>
            <a:ext cx="0" cy="349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35" name="Freeform 67">
            <a:extLst>
              <a:ext uri="{FF2B5EF4-FFF2-40B4-BE49-F238E27FC236}">
                <a16:creationId xmlns:a16="http://schemas.microsoft.com/office/drawing/2014/main" id="{24DAE824-DDF1-47AD-9B09-99714997A60A}"/>
              </a:ext>
            </a:extLst>
          </p:cNvPr>
          <p:cNvSpPr>
            <a:spLocks/>
          </p:cNvSpPr>
          <p:nvPr/>
        </p:nvSpPr>
        <p:spPr bwMode="auto">
          <a:xfrm>
            <a:off x="7328833" y="2631460"/>
            <a:ext cx="400571" cy="336551"/>
          </a:xfrm>
          <a:custGeom>
            <a:avLst/>
            <a:gdLst>
              <a:gd name="T0" fmla="*/ 460 w 460"/>
              <a:gd name="T1" fmla="*/ 0 h 315"/>
              <a:gd name="T2" fmla="*/ 0 w 460"/>
              <a:gd name="T3" fmla="*/ 315 h 315"/>
              <a:gd name="T4" fmla="*/ 0 60000 65536"/>
              <a:gd name="T5" fmla="*/ 0 60000 65536"/>
              <a:gd name="T6" fmla="*/ 0 w 460"/>
              <a:gd name="T7" fmla="*/ 0 h 315"/>
              <a:gd name="T8" fmla="*/ 460 w 460"/>
              <a:gd name="T9" fmla="*/ 315 h 3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0" h="315">
                <a:moveTo>
                  <a:pt x="460" y="0"/>
                </a:moveTo>
                <a:cubicBezTo>
                  <a:pt x="319" y="43"/>
                  <a:pt x="178" y="87"/>
                  <a:pt x="0" y="315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C18C743-A3DB-451D-97B5-EF207A60B8E3}"/>
              </a:ext>
            </a:extLst>
          </p:cNvPr>
          <p:cNvGrpSpPr/>
          <p:nvPr/>
        </p:nvGrpSpPr>
        <p:grpSpPr>
          <a:xfrm>
            <a:off x="4454920" y="3937319"/>
            <a:ext cx="2844000" cy="583200"/>
            <a:chOff x="4455965" y="4041139"/>
            <a:chExt cx="2844000" cy="583200"/>
          </a:xfrm>
        </p:grpSpPr>
        <p:sp>
          <p:nvSpPr>
            <p:cNvPr id="36" name="Rectangle 69">
              <a:extLst>
                <a:ext uri="{FF2B5EF4-FFF2-40B4-BE49-F238E27FC236}">
                  <a16:creationId xmlns:a16="http://schemas.microsoft.com/office/drawing/2014/main" id="{D387A0A1-9967-46D1-90B7-5B9050E9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965" y="4041139"/>
              <a:ext cx="2844000" cy="58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70">
              <a:extLst>
                <a:ext uri="{FF2B5EF4-FFF2-40B4-BE49-F238E27FC236}">
                  <a16:creationId xmlns:a16="http://schemas.microsoft.com/office/drawing/2014/main" id="{74658AE2-490C-4051-BFF8-F8B7E86DA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965" y="4168850"/>
              <a:ext cx="2844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SD4DScope</a:t>
              </a: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3A4D7A62-35BC-45D3-A6D3-395877B4410F}"/>
              </a:ext>
            </a:extLst>
          </p:cNvPr>
          <p:cNvSpPr txBox="1"/>
          <p:nvPr/>
        </p:nvSpPr>
        <p:spPr>
          <a:xfrm>
            <a:off x="166610" y="5658726"/>
            <a:ext cx="4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 SD4D kurz für SD4Development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AF20B25-CF83-48FF-BAC0-D8778262A05D}"/>
              </a:ext>
            </a:extLst>
          </p:cNvPr>
          <p:cNvCxnSpPr>
            <a:cxnSpLocks/>
          </p:cNvCxnSpPr>
          <p:nvPr/>
        </p:nvCxnSpPr>
        <p:spPr>
          <a:xfrm>
            <a:off x="6746663" y="3730576"/>
            <a:ext cx="0" cy="19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EC84C03B-07B7-4AF1-A55E-A8B4BDA63731}"/>
              </a:ext>
            </a:extLst>
          </p:cNvPr>
          <p:cNvCxnSpPr>
            <a:cxnSpLocks/>
            <a:stCxn id="37" idx="3"/>
          </p:cNvCxnSpPr>
          <p:nvPr/>
        </p:nvCxnSpPr>
        <p:spPr>
          <a:xfrm flipH="1" flipV="1">
            <a:off x="6746663" y="3730113"/>
            <a:ext cx="552257" cy="519583"/>
          </a:xfrm>
          <a:prstGeom prst="bentConnector3">
            <a:avLst>
              <a:gd name="adj1" fmla="val -413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176C3CCD-9E5F-4202-A2A6-001C00895217}"/>
              </a:ext>
            </a:extLst>
          </p:cNvPr>
          <p:cNvSpPr txBox="1"/>
          <p:nvPr/>
        </p:nvSpPr>
        <p:spPr>
          <a:xfrm>
            <a:off x="5604920" y="3675872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993B414-125A-4185-8EEA-C2768331D693}"/>
              </a:ext>
            </a:extLst>
          </p:cNvPr>
          <p:cNvSpPr txBox="1"/>
          <p:nvPr/>
        </p:nvSpPr>
        <p:spPr>
          <a:xfrm>
            <a:off x="6498386" y="3666583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EC7E6608-157F-419C-9C4D-F7CAEB52ED4D}"/>
              </a:ext>
            </a:extLst>
          </p:cNvPr>
          <p:cNvSpPr txBox="1"/>
          <p:nvPr/>
        </p:nvSpPr>
        <p:spPr>
          <a:xfrm>
            <a:off x="5604920" y="4635643"/>
            <a:ext cx="29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*</a:t>
            </a:r>
          </a:p>
        </p:txBody>
      </p:sp>
      <p:sp>
        <p:nvSpPr>
          <p:cNvPr id="84" name="Text Box 65">
            <a:extLst>
              <a:ext uri="{FF2B5EF4-FFF2-40B4-BE49-F238E27FC236}">
                <a16:creationId xmlns:a16="http://schemas.microsoft.com/office/drawing/2014/main" id="{9AD66F3D-A3B8-465A-8C7C-5C6B8FB0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526" y="3142722"/>
            <a:ext cx="15343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 err="1">
                <a:solidFill>
                  <a:schemeClr val="tx2"/>
                </a:solidFill>
                <a:latin typeface="Comic Sans MS" pitchFamily="66" charset="0"/>
              </a:rPr>
              <a:t>SDBody</a:t>
            </a:r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 scope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CF4B234-E74F-4751-8D70-CC102B4A88C8}"/>
              </a:ext>
            </a:extLst>
          </p:cNvPr>
          <p:cNvGrpSpPr/>
          <p:nvPr/>
        </p:nvGrpSpPr>
        <p:grpSpPr>
          <a:xfrm>
            <a:off x="4492031" y="2038074"/>
            <a:ext cx="2844530" cy="581853"/>
            <a:chOff x="1256642" y="2717104"/>
            <a:chExt cx="2844530" cy="581853"/>
          </a:xfrm>
        </p:grpSpPr>
        <p:sp>
          <p:nvSpPr>
            <p:cNvPr id="85" name="Rectangle 69">
              <a:extLst>
                <a:ext uri="{FF2B5EF4-FFF2-40B4-BE49-F238E27FC236}">
                  <a16:creationId xmlns:a16="http://schemas.microsoft.com/office/drawing/2014/main" id="{6F106E6A-1411-4486-8293-71C362E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642" y="2717104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70">
              <a:extLst>
                <a:ext uri="{FF2B5EF4-FFF2-40B4-BE49-F238E27FC236}">
                  <a16:creationId xmlns:a16="http://schemas.microsoft.com/office/drawing/2014/main" id="{6E966D04-E8C4-4459-B1D1-6A1627249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553" y="2808895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SD4DArtifactScope</a:t>
              </a: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402CB1DF-142D-4838-A69A-24F136F02B13}"/>
              </a:ext>
            </a:extLst>
          </p:cNvPr>
          <p:cNvGrpSpPr/>
          <p:nvPr/>
        </p:nvGrpSpPr>
        <p:grpSpPr>
          <a:xfrm>
            <a:off x="4492031" y="1105316"/>
            <a:ext cx="2844530" cy="581853"/>
            <a:chOff x="3663939" y="992391"/>
            <a:chExt cx="2844530" cy="581853"/>
          </a:xfrm>
        </p:grpSpPr>
        <p:sp>
          <p:nvSpPr>
            <p:cNvPr id="91" name="Rectangle 69">
              <a:extLst>
                <a:ext uri="{FF2B5EF4-FFF2-40B4-BE49-F238E27FC236}">
                  <a16:creationId xmlns:a16="http://schemas.microsoft.com/office/drawing/2014/main" id="{C03D7456-7A41-44B9-B88B-687AC21E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70">
              <a:extLst>
                <a:ext uri="{FF2B5EF4-FFF2-40B4-BE49-F238E27FC236}">
                  <a16:creationId xmlns:a16="http://schemas.microsoft.com/office/drawing/2014/main" id="{41BA29A9-579B-4525-B8BB-9AFB7CEB6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50" y="1084182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SD4DGlobalScope</a:t>
              </a:r>
            </a:p>
          </p:txBody>
        </p:sp>
      </p:grpSp>
      <p:sp>
        <p:nvSpPr>
          <p:cNvPr id="103" name="Line 1121">
            <a:extLst>
              <a:ext uri="{FF2B5EF4-FFF2-40B4-BE49-F238E27FC236}">
                <a16:creationId xmlns:a16="http://schemas.microsoft.com/office/drawing/2014/main" id="{5731058F-984A-47D9-9034-F75692246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93" y="2640791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4" name="Line 1121">
            <a:extLst>
              <a:ext uri="{FF2B5EF4-FFF2-40B4-BE49-F238E27FC236}">
                <a16:creationId xmlns:a16="http://schemas.microsoft.com/office/drawing/2014/main" id="{5FDC0BB6-0432-4C5B-A03C-32F42A280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93" y="1711712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5" name="Line 1121">
            <a:extLst>
              <a:ext uri="{FF2B5EF4-FFF2-40B4-BE49-F238E27FC236}">
                <a16:creationId xmlns:a16="http://schemas.microsoft.com/office/drawing/2014/main" id="{67EDE473-4C60-4A88-A029-CB766DD6A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282" y="4520519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6" name="AutoShape 40">
            <a:extLst>
              <a:ext uri="{FF2B5EF4-FFF2-40B4-BE49-F238E27FC236}">
                <a16:creationId xmlns:a16="http://schemas.microsoft.com/office/drawing/2014/main" id="{F8B1C480-EE36-449C-80AF-E348603E77C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249225" y="98033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CD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939A006-5488-4E1C-ADED-52A359FF8F19}"/>
              </a:ext>
            </a:extLst>
          </p:cNvPr>
          <p:cNvSpPr txBox="1"/>
          <p:nvPr/>
        </p:nvSpPr>
        <p:spPr>
          <a:xfrm>
            <a:off x="5612796" y="1823020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*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0A1BCE6-D0F2-49E8-9ABA-46B92FBAA113}"/>
              </a:ext>
            </a:extLst>
          </p:cNvPr>
          <p:cNvSpPr txBox="1"/>
          <p:nvPr/>
        </p:nvSpPr>
        <p:spPr>
          <a:xfrm>
            <a:off x="5612796" y="2720736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2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97C344-0AD8-4A38-81ED-3FE2C90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Beispiel - Symboltabelle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6EACA9F-1D04-460A-93A2-F81717E0C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400" y="1711853"/>
            <a:ext cx="1188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600" i="1" dirty="0" err="1">
                <a:solidFill>
                  <a:schemeClr val="tx2"/>
                </a:solidFill>
                <a:latin typeface="Comic Sans MS" pitchFamily="66" charset="0"/>
              </a:rPr>
              <a:t>Kein</a:t>
            </a:r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 Name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33FEAA31-9968-48C9-AFBE-FD63E84C1F80}"/>
              </a:ext>
            </a:extLst>
          </p:cNvPr>
          <p:cNvSpPr>
            <a:spLocks/>
          </p:cNvSpPr>
          <p:nvPr/>
        </p:nvSpPr>
        <p:spPr bwMode="auto">
          <a:xfrm rot="17238362" flipH="1">
            <a:off x="10437203" y="1929334"/>
            <a:ext cx="998446" cy="1000506"/>
          </a:xfrm>
          <a:custGeom>
            <a:avLst/>
            <a:gdLst>
              <a:gd name="T0" fmla="*/ 0 w 482"/>
              <a:gd name="T1" fmla="*/ 237 h 237"/>
              <a:gd name="T2" fmla="*/ 482 w 482"/>
              <a:gd name="T3" fmla="*/ 0 h 237"/>
              <a:gd name="T4" fmla="*/ 0 60000 65536"/>
              <a:gd name="T5" fmla="*/ 0 60000 65536"/>
              <a:gd name="T6" fmla="*/ 0 w 482"/>
              <a:gd name="T7" fmla="*/ 0 h 237"/>
              <a:gd name="T8" fmla="*/ 482 w 482"/>
              <a:gd name="T9" fmla="*/ 237 h 2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" h="237">
                <a:moveTo>
                  <a:pt x="0" y="237"/>
                </a:moveTo>
                <a:cubicBezTo>
                  <a:pt x="174" y="222"/>
                  <a:pt x="349" y="208"/>
                  <a:pt x="482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795C35F3-D9CF-40CD-A377-7AEC776F9F4B}"/>
              </a:ext>
            </a:extLst>
          </p:cNvPr>
          <p:cNvGrpSpPr/>
          <p:nvPr/>
        </p:nvGrpSpPr>
        <p:grpSpPr>
          <a:xfrm>
            <a:off x="44861" y="1523080"/>
            <a:ext cx="5717077" cy="3478460"/>
            <a:chOff x="153702" y="1401448"/>
            <a:chExt cx="6622852" cy="380750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4A60193-F083-497E-A9B1-ADCA80BC1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02" y="1401448"/>
              <a:ext cx="1993900" cy="4254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de-DE" sz="1400" u="sng" dirty="0"/>
                <a:t>kupfer912: Auction</a:t>
              </a:r>
              <a:endParaRPr lang="en-US" altLang="de-DE" sz="1400" dirty="0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CBB88A2D-E23E-496F-9C4E-AD97AB69B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642" y="1826897"/>
              <a:ext cx="0" cy="33820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97E6760-72E7-4EB7-A188-CEF8E7BF9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546" y="1854275"/>
              <a:ext cx="0" cy="3307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582BE025-9A23-4CEA-B59C-ACDE4C6E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423" y="1428826"/>
              <a:ext cx="1462088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de-DE" sz="1400" u="sng" dirty="0" err="1"/>
                <a:t>theo:Person</a:t>
              </a:r>
              <a:endParaRPr lang="en-US" altLang="de-DE" sz="1400" u="sng" dirty="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C9650CFC-006C-4A83-B3C2-4DB13514F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687" y="3902664"/>
              <a:ext cx="46378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695D04CD-3FD2-4C3B-ABE6-A757C226B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713" y="3549973"/>
              <a:ext cx="1684646" cy="303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200" dirty="0" err="1"/>
                <a:t>sendMessage</a:t>
              </a:r>
              <a:r>
                <a:rPr lang="en-US" altLang="de-DE" sz="1200" dirty="0"/>
                <a:t>(</a:t>
              </a:r>
              <a:r>
                <a:rPr lang="en-US" altLang="de-DE" sz="1200" dirty="0" err="1"/>
                <a:t>bm</a:t>
              </a:r>
              <a:r>
                <a:rPr lang="en-US" altLang="de-DE" sz="1200" dirty="0"/>
                <a:t>)</a:t>
              </a: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A004F13E-72DE-445B-A529-026995F66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642" y="4274449"/>
              <a:ext cx="4656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A1267855-F279-450D-B34F-88852EC43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066" y="2311545"/>
              <a:ext cx="1709661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de-DE" sz="1400" u="sng" dirty="0" err="1"/>
                <a:t>bm:BidMessage</a:t>
              </a:r>
              <a:endParaRPr lang="en-US" altLang="de-DE" sz="1400" u="sng" dirty="0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94265CCA-B16A-4F8C-887C-61FEAE5AC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289" y="2554965"/>
              <a:ext cx="1896777" cy="117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Text Box 13">
              <a:extLst>
                <a:ext uri="{FF2B5EF4-FFF2-40B4-BE49-F238E27FC236}">
                  <a16:creationId xmlns:a16="http://schemas.microsoft.com/office/drawing/2014/main" id="{14EE3A8C-1B7B-43AD-AE00-71351439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589" y="2282338"/>
              <a:ext cx="18469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200" dirty="0"/>
                <a:t>new </a:t>
              </a:r>
              <a:r>
                <a:rPr lang="en-US" altLang="de-DE" sz="1200" dirty="0" err="1"/>
                <a:t>BidMessage</a:t>
              </a:r>
              <a:r>
                <a:rPr lang="en-US" altLang="de-DE" sz="1200" dirty="0"/>
                <a:t>(…)</a:t>
              </a:r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696526CA-7D3B-4BF6-8776-DA37F001D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464" y="2773610"/>
              <a:ext cx="0" cy="2404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CBF41C73-81E6-4D9B-9D4E-0BAF6A2A2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248" y="3966672"/>
              <a:ext cx="678167" cy="303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200" dirty="0"/>
                <a:t>return</a:t>
              </a:r>
            </a:p>
          </p:txBody>
        </p:sp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BBB7E544-EAF2-4704-8DFA-00EEB99397FA}"/>
                </a:ext>
              </a:extLst>
            </p:cNvPr>
            <p:cNvGrpSpPr/>
            <p:nvPr/>
          </p:nvGrpSpPr>
          <p:grpSpPr>
            <a:xfrm>
              <a:off x="4059883" y="2893380"/>
              <a:ext cx="2716671" cy="679559"/>
              <a:chOff x="4338531" y="2837515"/>
              <a:chExt cx="2716671" cy="679559"/>
            </a:xfrm>
          </p:grpSpPr>
          <p:sp>
            <p:nvSpPr>
              <p:cNvPr id="50" name="Flussdiagramm: Vorbereitung 49">
                <a:extLst>
                  <a:ext uri="{FF2B5EF4-FFF2-40B4-BE49-F238E27FC236}">
                    <a16:creationId xmlns:a16="http://schemas.microsoft.com/office/drawing/2014/main" id="{62973A7E-F3BE-415D-9E32-2ACE597ACCAE}"/>
                  </a:ext>
                </a:extLst>
              </p:cNvPr>
              <p:cNvSpPr/>
              <p:nvPr/>
            </p:nvSpPr>
            <p:spPr>
              <a:xfrm>
                <a:off x="4338531" y="2837515"/>
                <a:ext cx="2716671" cy="679559"/>
              </a:xfrm>
              <a:prstGeom prst="flowChartPrepa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1" name="Text Box 11">
                <a:extLst>
                  <a:ext uri="{FF2B5EF4-FFF2-40B4-BE49-F238E27FC236}">
                    <a16:creationId xmlns:a16="http://schemas.microsoft.com/office/drawing/2014/main" id="{29EA5DE0-A178-4FDB-B265-58BD1DC1E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827" y="3015182"/>
                <a:ext cx="25074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200" dirty="0"/>
                  <a:t>let int m = </a:t>
                </a:r>
                <a:r>
                  <a:rPr lang="en-US" altLang="de-DE" sz="1200" dirty="0" err="1"/>
                  <a:t>theo.message.size</a:t>
                </a:r>
                <a:endParaRPr lang="en-US" altLang="de-DE" sz="1200" dirty="0"/>
              </a:p>
            </p:txBody>
          </p:sp>
        </p:grpSp>
      </p:grpSp>
      <p:grpSp>
        <p:nvGrpSpPr>
          <p:cNvPr id="102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6574209" y="1027713"/>
            <a:ext cx="2816772" cy="741600"/>
            <a:chOff x="3677" y="3216"/>
            <a:chExt cx="1242" cy="528"/>
          </a:xfrm>
        </p:grpSpPr>
        <p:sp>
          <p:nvSpPr>
            <p:cNvPr id="103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105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grpSp>
        <p:nvGrpSpPr>
          <p:cNvPr id="107" name="Group 1081">
            <a:extLst>
              <a:ext uri="{FF2B5EF4-FFF2-40B4-BE49-F238E27FC236}">
                <a16:creationId xmlns:a16="http://schemas.microsoft.com/office/drawing/2014/main" id="{600896B4-F36C-4319-AFFC-81F467969759}"/>
              </a:ext>
            </a:extLst>
          </p:cNvPr>
          <p:cNvGrpSpPr>
            <a:grpSpLocks/>
          </p:cNvGrpSpPr>
          <p:nvPr/>
        </p:nvGrpSpPr>
        <p:grpSpPr bwMode="auto">
          <a:xfrm>
            <a:off x="9350871" y="2180329"/>
            <a:ext cx="1962000" cy="741600"/>
            <a:chOff x="3792" y="3216"/>
            <a:chExt cx="1053" cy="528"/>
          </a:xfrm>
        </p:grpSpPr>
        <p:sp>
          <p:nvSpPr>
            <p:cNvPr id="108" name="Rectangle 1082">
              <a:extLst>
                <a:ext uri="{FF2B5EF4-FFF2-40B4-BE49-F238E27FC236}">
                  <a16:creationId xmlns:a16="http://schemas.microsoft.com/office/drawing/2014/main" id="{AAE0221D-6519-4AD6-B513-6D9579C5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1083">
              <a:extLst>
                <a:ext uri="{FF2B5EF4-FFF2-40B4-BE49-F238E27FC236}">
                  <a16:creationId xmlns:a16="http://schemas.microsoft.com/office/drawing/2014/main" id="{C9DF6B68-CB5C-4C1B-82F5-D4E3B8B8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10" name="Rectangle 1084">
              <a:extLst>
                <a:ext uri="{FF2B5EF4-FFF2-40B4-BE49-F238E27FC236}">
                  <a16:creationId xmlns:a16="http://schemas.microsoft.com/office/drawing/2014/main" id="{25720295-3A25-4322-8618-55CB317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1085">
              <a:extLst>
                <a:ext uri="{FF2B5EF4-FFF2-40B4-BE49-F238E27FC236}">
                  <a16:creationId xmlns:a16="http://schemas.microsoft.com/office/drawing/2014/main" id="{5C9F0127-2AE6-41E5-95BE-92B39CDE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„“</a:t>
              </a:r>
            </a:p>
          </p:txBody>
        </p:sp>
      </p:grpSp>
      <p:grpSp>
        <p:nvGrpSpPr>
          <p:cNvPr id="112" name="Group 1081">
            <a:extLst>
              <a:ext uri="{FF2B5EF4-FFF2-40B4-BE49-F238E27FC236}">
                <a16:creationId xmlns:a16="http://schemas.microsoft.com/office/drawing/2014/main" id="{ED23DA4F-9B69-49F7-8C1C-01FC826DA0A1}"/>
              </a:ext>
            </a:extLst>
          </p:cNvPr>
          <p:cNvGrpSpPr>
            <a:grpSpLocks/>
          </p:cNvGrpSpPr>
          <p:nvPr/>
        </p:nvGrpSpPr>
        <p:grpSpPr bwMode="auto">
          <a:xfrm>
            <a:off x="5865701" y="3342376"/>
            <a:ext cx="1962000" cy="1082904"/>
            <a:chOff x="3792" y="3216"/>
            <a:chExt cx="1053" cy="771"/>
          </a:xfrm>
        </p:grpSpPr>
        <p:sp>
          <p:nvSpPr>
            <p:cNvPr id="113" name="Rectangle 1082">
              <a:extLst>
                <a:ext uri="{FF2B5EF4-FFF2-40B4-BE49-F238E27FC236}">
                  <a16:creationId xmlns:a16="http://schemas.microsoft.com/office/drawing/2014/main" id="{DE1190FE-EB52-4F36-B1DA-A3E62105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1083">
              <a:extLst>
                <a:ext uri="{FF2B5EF4-FFF2-40B4-BE49-F238E27FC236}">
                  <a16:creationId xmlns:a16="http://schemas.microsoft.com/office/drawing/2014/main" id="{D5C9014E-5F1B-4A47-B74A-DCFD1678D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15" name="Rectangle 1084">
              <a:extLst>
                <a:ext uri="{FF2B5EF4-FFF2-40B4-BE49-F238E27FC236}">
                  <a16:creationId xmlns:a16="http://schemas.microsoft.com/office/drawing/2014/main" id="{DB57FA4A-F2A9-4E5F-9471-DB8CD9DA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085">
              <a:extLst>
                <a:ext uri="{FF2B5EF4-FFF2-40B4-BE49-F238E27FC236}">
                  <a16:creationId xmlns:a16="http://schemas.microsoft.com/office/drawing/2014/main" id="{378EF369-3851-41EE-862A-9E7F4C6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„kupfer912“</a:t>
              </a:r>
              <a:endParaRPr lang="en-US" altLang="de-DE" sz="1400" u="sng" dirty="0"/>
            </a:p>
          </p:txBody>
        </p:sp>
      </p:grpSp>
      <p:grpSp>
        <p:nvGrpSpPr>
          <p:cNvPr id="135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6812804" y="2207962"/>
            <a:ext cx="1962000" cy="741600"/>
            <a:chOff x="3792" y="3216"/>
            <a:chExt cx="1053" cy="528"/>
          </a:xfrm>
        </p:grpSpPr>
        <p:sp>
          <p:nvSpPr>
            <p:cNvPr id="136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38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sp>
        <p:nvSpPr>
          <p:cNvPr id="141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33" y="17775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B22E6D2C-CEEA-47E6-9A5E-31D3ADEA16FA}"/>
              </a:ext>
            </a:extLst>
          </p:cNvPr>
          <p:cNvCxnSpPr>
            <a:cxnSpLocks/>
          </p:cNvCxnSpPr>
          <p:nvPr/>
        </p:nvCxnSpPr>
        <p:spPr>
          <a:xfrm rot="5400000">
            <a:off x="10089131" y="3309701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Line 1086">
            <a:extLst>
              <a:ext uri="{FF2B5EF4-FFF2-40B4-BE49-F238E27FC236}">
                <a16:creationId xmlns:a16="http://schemas.microsoft.com/office/drawing/2014/main" id="{9267AAAD-796B-45E8-B447-F0A7E21C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016" y="2954276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6" name="Line 1086">
            <a:extLst>
              <a:ext uri="{FF2B5EF4-FFF2-40B4-BE49-F238E27FC236}">
                <a16:creationId xmlns:a16="http://schemas.microsoft.com/office/drawing/2014/main" id="{78324027-C595-42EB-89A5-C3621B4C2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3587" y="2612482"/>
            <a:ext cx="6816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58" name="Text Box 1085">
            <a:extLst>
              <a:ext uri="{FF2B5EF4-FFF2-40B4-BE49-F238E27FC236}">
                <a16:creationId xmlns:a16="http://schemas.microsoft.com/office/drawing/2014/main" id="{48D61797-025F-4D63-ACEE-449B00E8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612" y="4063971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Auction</a:t>
            </a:r>
            <a:endParaRPr lang="en-US" altLang="de-DE" sz="1400" u="sng" dirty="0"/>
          </a:p>
        </p:txBody>
      </p:sp>
      <p:grpSp>
        <p:nvGrpSpPr>
          <p:cNvPr id="159" name="Group 1081">
            <a:extLst>
              <a:ext uri="{FF2B5EF4-FFF2-40B4-BE49-F238E27FC236}">
                <a16:creationId xmlns:a16="http://schemas.microsoft.com/office/drawing/2014/main" id="{E4555E0A-6C73-4189-B88F-0480D10544A6}"/>
              </a:ext>
            </a:extLst>
          </p:cNvPr>
          <p:cNvGrpSpPr>
            <a:grpSpLocks/>
          </p:cNvGrpSpPr>
          <p:nvPr/>
        </p:nvGrpSpPr>
        <p:grpSpPr bwMode="auto">
          <a:xfrm>
            <a:off x="8533913" y="3336888"/>
            <a:ext cx="1962000" cy="1082904"/>
            <a:chOff x="3792" y="3216"/>
            <a:chExt cx="1053" cy="771"/>
          </a:xfrm>
        </p:grpSpPr>
        <p:sp>
          <p:nvSpPr>
            <p:cNvPr id="160" name="Rectangle 1082">
              <a:extLst>
                <a:ext uri="{FF2B5EF4-FFF2-40B4-BE49-F238E27FC236}">
                  <a16:creationId xmlns:a16="http://schemas.microsoft.com/office/drawing/2014/main" id="{2A0D4FBD-F92C-4A80-9E12-3BB5364F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1083">
              <a:extLst>
                <a:ext uri="{FF2B5EF4-FFF2-40B4-BE49-F238E27FC236}">
                  <a16:creationId xmlns:a16="http://schemas.microsoft.com/office/drawing/2014/main" id="{D3AD6DF6-CC47-4D1B-827C-5D0F0E1EE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62" name="Rectangle 1084">
              <a:extLst>
                <a:ext uri="{FF2B5EF4-FFF2-40B4-BE49-F238E27FC236}">
                  <a16:creationId xmlns:a16="http://schemas.microsoft.com/office/drawing/2014/main" id="{96D23349-6375-4669-8E9E-4CBADEE8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085">
              <a:extLst>
                <a:ext uri="{FF2B5EF4-FFF2-40B4-BE49-F238E27FC236}">
                  <a16:creationId xmlns:a16="http://schemas.microsoft.com/office/drawing/2014/main" id="{4F12CD1F-69EE-4B4D-885E-D41B3E92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bm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64" name="Text Box 1085">
            <a:extLst>
              <a:ext uri="{FF2B5EF4-FFF2-40B4-BE49-F238E27FC236}">
                <a16:creationId xmlns:a16="http://schemas.microsoft.com/office/drawing/2014/main" id="{4ADA7B73-91AF-41F3-B2C1-037BAE4B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046" y="4039509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BidMessage</a:t>
            </a:r>
            <a:endParaRPr lang="en-US" altLang="de-DE" sz="1400" u="sng" dirty="0"/>
          </a:p>
        </p:txBody>
      </p:sp>
      <p:grpSp>
        <p:nvGrpSpPr>
          <p:cNvPr id="165" name="Group 1081">
            <a:extLst>
              <a:ext uri="{FF2B5EF4-FFF2-40B4-BE49-F238E27FC236}">
                <a16:creationId xmlns:a16="http://schemas.microsoft.com/office/drawing/2014/main" id="{D9E85F1D-927C-49A2-A841-F28AD451356F}"/>
              </a:ext>
            </a:extLst>
          </p:cNvPr>
          <p:cNvGrpSpPr>
            <a:grpSpLocks/>
          </p:cNvGrpSpPr>
          <p:nvPr/>
        </p:nvGrpSpPr>
        <p:grpSpPr bwMode="auto">
          <a:xfrm>
            <a:off x="9733265" y="4568422"/>
            <a:ext cx="1962000" cy="1082904"/>
            <a:chOff x="3792" y="3216"/>
            <a:chExt cx="1053" cy="771"/>
          </a:xfrm>
        </p:grpSpPr>
        <p:sp>
          <p:nvSpPr>
            <p:cNvPr id="166" name="Rectangle 1082">
              <a:extLst>
                <a:ext uri="{FF2B5EF4-FFF2-40B4-BE49-F238E27FC236}">
                  <a16:creationId xmlns:a16="http://schemas.microsoft.com/office/drawing/2014/main" id="{8E48C1BD-BBDF-4130-BEFC-E09C2BFE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Text Box 1083">
              <a:extLst>
                <a:ext uri="{FF2B5EF4-FFF2-40B4-BE49-F238E27FC236}">
                  <a16:creationId xmlns:a16="http://schemas.microsoft.com/office/drawing/2014/main" id="{4DDFA239-ACFC-44D9-97B8-02E4145CE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68" name="Rectangle 1084">
              <a:extLst>
                <a:ext uri="{FF2B5EF4-FFF2-40B4-BE49-F238E27FC236}">
                  <a16:creationId xmlns:a16="http://schemas.microsoft.com/office/drawing/2014/main" id="{8B006986-8F0F-46D9-98BF-7E406003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1085">
              <a:extLst>
                <a:ext uri="{FF2B5EF4-FFF2-40B4-BE49-F238E27FC236}">
                  <a16:creationId xmlns:a16="http://schemas.microsoft.com/office/drawing/2014/main" id="{7D6F92DB-74E8-44F2-8C25-50D17DC97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„m“</a:t>
              </a:r>
              <a:endParaRPr lang="en-US" altLang="de-DE" sz="1400" u="sng" dirty="0"/>
            </a:p>
          </p:txBody>
        </p:sp>
      </p:grpSp>
      <p:sp>
        <p:nvSpPr>
          <p:cNvPr id="170" name="Text Box 1085">
            <a:extLst>
              <a:ext uri="{FF2B5EF4-FFF2-40B4-BE49-F238E27FC236}">
                <a16:creationId xmlns:a16="http://schemas.microsoft.com/office/drawing/2014/main" id="{C94F156B-DFE9-43B8-9171-AB5CC7EA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398" y="5271043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int</a:t>
            </a:r>
            <a:endParaRPr lang="en-US" altLang="de-DE" sz="1400" u="sng" dirty="0"/>
          </a:p>
        </p:txBody>
      </p:sp>
      <p:grpSp>
        <p:nvGrpSpPr>
          <p:cNvPr id="171" name="Group 1081">
            <a:extLst>
              <a:ext uri="{FF2B5EF4-FFF2-40B4-BE49-F238E27FC236}">
                <a16:creationId xmlns:a16="http://schemas.microsoft.com/office/drawing/2014/main" id="{3E24BA92-6BA4-4BA4-97E0-43EBF002118D}"/>
              </a:ext>
            </a:extLst>
          </p:cNvPr>
          <p:cNvGrpSpPr>
            <a:grpSpLocks/>
          </p:cNvGrpSpPr>
          <p:nvPr/>
        </p:nvGrpSpPr>
        <p:grpSpPr bwMode="auto">
          <a:xfrm>
            <a:off x="6796102" y="4622257"/>
            <a:ext cx="1962000" cy="1082904"/>
            <a:chOff x="3792" y="3216"/>
            <a:chExt cx="1053" cy="771"/>
          </a:xfrm>
        </p:grpSpPr>
        <p:sp>
          <p:nvSpPr>
            <p:cNvPr id="172" name="Rectangle 1082">
              <a:extLst>
                <a:ext uri="{FF2B5EF4-FFF2-40B4-BE49-F238E27FC236}">
                  <a16:creationId xmlns:a16="http://schemas.microsoft.com/office/drawing/2014/main" id="{824138AD-6013-4D45-9722-14633FB2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083">
              <a:extLst>
                <a:ext uri="{FF2B5EF4-FFF2-40B4-BE49-F238E27FC236}">
                  <a16:creationId xmlns:a16="http://schemas.microsoft.com/office/drawing/2014/main" id="{FF374379-A126-493E-AD8E-E2C4C119B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74" name="Rectangle 1084">
              <a:extLst>
                <a:ext uri="{FF2B5EF4-FFF2-40B4-BE49-F238E27FC236}">
                  <a16:creationId xmlns:a16="http://schemas.microsoft.com/office/drawing/2014/main" id="{D71DECEB-B220-435E-B0C4-EBE98BE7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Text Box 1085">
              <a:extLst>
                <a:ext uri="{FF2B5EF4-FFF2-40B4-BE49-F238E27FC236}">
                  <a16:creationId xmlns:a16="http://schemas.microsoft.com/office/drawing/2014/main" id="{9F25434C-8D75-4EE9-B694-2C77D47C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theo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76" name="Text Box 1085">
            <a:extLst>
              <a:ext uri="{FF2B5EF4-FFF2-40B4-BE49-F238E27FC236}">
                <a16:creationId xmlns:a16="http://schemas.microsoft.com/office/drawing/2014/main" id="{FF5EB2F9-4EDF-4480-98C2-E66C57BF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804" y="5344062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Person</a:t>
            </a:r>
            <a:endParaRPr lang="en-US" altLang="de-DE" sz="1400" u="sng" dirty="0"/>
          </a:p>
        </p:txBody>
      </p:sp>
      <p:cxnSp>
        <p:nvCxnSpPr>
          <p:cNvPr id="188" name="Verbinder: gewinkelt 187">
            <a:extLst>
              <a:ext uri="{FF2B5EF4-FFF2-40B4-BE49-F238E27FC236}">
                <a16:creationId xmlns:a16="http://schemas.microsoft.com/office/drawing/2014/main" id="{5F47E75C-80F2-4936-B907-F444DBBD24E6}"/>
              </a:ext>
            </a:extLst>
          </p:cNvPr>
          <p:cNvCxnSpPr>
            <a:cxnSpLocks/>
          </p:cNvCxnSpPr>
          <p:nvPr/>
        </p:nvCxnSpPr>
        <p:spPr>
          <a:xfrm rot="5400000">
            <a:off x="7374353" y="3333567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Line 1086">
            <a:extLst>
              <a:ext uri="{FF2B5EF4-FFF2-40B4-BE49-F238E27FC236}">
                <a16:creationId xmlns:a16="http://schemas.microsoft.com/office/drawing/2014/main" id="{669D2F4B-122C-4D7E-A0C7-41C38596E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0988" y="2949562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90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94664" y="105294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</a:t>
            </a:r>
          </a:p>
        </p:txBody>
      </p:sp>
      <p:sp>
        <p:nvSpPr>
          <p:cNvPr id="191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060988" y="99146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18971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44">
            <a:extLst>
              <a:ext uri="{FF2B5EF4-FFF2-40B4-BE49-F238E27FC236}">
                <a16:creationId xmlns:a16="http://schemas.microsoft.com/office/drawing/2014/main" id="{99BDDD8A-77BF-4ACF-8C80-BC51768572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sz="2000" dirty="0"/>
              <a:t>Deserialisierung / Serialisierung von </a:t>
            </a:r>
            <a:r>
              <a:rPr lang="de-DE" sz="2000" dirty="0" err="1"/>
              <a:t>SymtypeExpressions</a:t>
            </a:r>
            <a:r>
              <a:rPr lang="de-DE" sz="2000" dirty="0"/>
              <a:t> bisher nicht implementiert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Symboltabelle kann vollständig aufgebaut werden</a:t>
            </a:r>
          </a:p>
          <a:p>
            <a:endParaRPr lang="de-DE" dirty="0"/>
          </a:p>
          <a:p>
            <a:pPr lvl="1"/>
            <a:r>
              <a:rPr lang="de-DE" sz="1800" dirty="0"/>
              <a:t>Sequenzdiagrammsymbole </a:t>
            </a:r>
          </a:p>
          <a:p>
            <a:pPr marL="216000" lvl="1" indent="0">
              <a:buNone/>
            </a:pPr>
            <a:endParaRPr lang="de-DE" sz="1800" dirty="0"/>
          </a:p>
          <a:p>
            <a:pPr lvl="1"/>
            <a:r>
              <a:rPr lang="de-DE" sz="1800" dirty="0"/>
              <a:t>Variablensymbole inkl. </a:t>
            </a:r>
            <a:r>
              <a:rPr lang="de-DE" sz="1800" dirty="0" err="1"/>
              <a:t>SymtypeExpression</a:t>
            </a:r>
            <a:endParaRPr lang="de-DE" sz="1800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09233B-7A07-4E3A-AE24-69BEEBEC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DeSer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9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AEAA19-DD0A-4FCC-B88E-E6BBBC60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Grammatik Modifikation 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E983490-4F71-40D6-BA2A-D468F94548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sz="2000" dirty="0"/>
              <a:t>Key-Annotation in </a:t>
            </a:r>
            <a:r>
              <a:rPr lang="de-DE" sz="2000" dirty="0" err="1"/>
              <a:t>SDVariableDeclaration</a:t>
            </a:r>
            <a:r>
              <a:rPr lang="de-DE" sz="2000" dirty="0"/>
              <a:t> entfernt.</a:t>
            </a:r>
          </a:p>
          <a:p>
            <a:endParaRPr lang="de-DE" sz="2000" dirty="0"/>
          </a:p>
          <a:p>
            <a:pPr lvl="1"/>
            <a:endParaRPr lang="de-DE" dirty="0"/>
          </a:p>
          <a:p>
            <a:pPr lvl="1"/>
            <a:r>
              <a:rPr lang="de-DE" sz="1800" dirty="0"/>
              <a:t>Modelle können sonst nicht </a:t>
            </a:r>
            <a:r>
              <a:rPr lang="de-DE" sz="1800" dirty="0" err="1"/>
              <a:t>geparsed</a:t>
            </a:r>
            <a:r>
              <a:rPr lang="de-DE" sz="1800" dirty="0"/>
              <a:t> werden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Vermutung: </a:t>
            </a:r>
            <a:r>
              <a:rPr lang="de-DE" sz="1800" dirty="0" err="1"/>
              <a:t>let</a:t>
            </a:r>
            <a:r>
              <a:rPr lang="de-DE" sz="1800" dirty="0"/>
              <a:t> ist schon als Keyword in OCL-</a:t>
            </a:r>
            <a:r>
              <a:rPr lang="de-DE" sz="1800" dirty="0" err="1"/>
              <a:t>Expressions</a:t>
            </a:r>
            <a:r>
              <a:rPr lang="de-DE" sz="1800" dirty="0"/>
              <a:t> definiert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B0369B-C710-42B9-B454-41BEA72F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4" y="3555645"/>
            <a:ext cx="10239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9695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Breitbild</PresentationFormat>
  <Paragraphs>67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Symbol</vt:lpstr>
      <vt:lpstr>Wingdings</vt:lpstr>
      <vt:lpstr>DesignSE</vt:lpstr>
      <vt:lpstr>Software Language Engineering</vt:lpstr>
      <vt:lpstr>Symboltabellendatenstruktur</vt:lpstr>
      <vt:lpstr>Beispiel - Symboltabelle</vt:lpstr>
      <vt:lpstr>DeSer </vt:lpstr>
      <vt:lpstr>Grammatik Modifikation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Christian Broering</cp:lastModifiedBy>
  <cp:revision>212</cp:revision>
  <dcterms:created xsi:type="dcterms:W3CDTF">2019-02-06T21:20:56Z</dcterms:created>
  <dcterms:modified xsi:type="dcterms:W3CDTF">2020-07-01T10:52:16Z</dcterms:modified>
</cp:coreProperties>
</file>