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9" r:id="rId3"/>
    <p:sldId id="265" r:id="rId4"/>
    <p:sldId id="267" r:id="rId5"/>
    <p:sldId id="257" r:id="rId6"/>
    <p:sldId id="258" r:id="rId7"/>
    <p:sldId id="259" r:id="rId8"/>
    <p:sldId id="270" r:id="rId9"/>
    <p:sldId id="271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100" d="100"/>
        <a:sy n="100" d="100"/>
      </p:scale>
      <p:origin x="0" y="-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4392-045F-4B79-B482-1F969D10E99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95E78-B6C5-4999-8766-1E9563C7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9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95E78-B6C5-4999-8766-1E9563C72E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2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5F66-AB34-43C7-A253-043021B79A7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86BE-F3E0-4ACB-9BC9-A130F88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52" y="0"/>
            <a:ext cx="1401496" cy="232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099756"/>
            <a:ext cx="12192001" cy="1869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099756"/>
            <a:ext cx="10297551" cy="181588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Flooding Map and Traveling Route Algorithm</a:t>
            </a:r>
            <a:r>
              <a:rPr lang="en-US" sz="44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Midterm Project Preparation </a:t>
            </a:r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 </a:t>
            </a:r>
            <a:endParaRPr lang="nl-NL" sz="32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nl-NL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</a:t>
            </a:r>
            <a:r>
              <a:rPr lang="en-US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  <a:r>
              <a:rPr lang="nl-NL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en-US" sz="3200" b="1" baseline="300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nl-NL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201</a:t>
            </a:r>
            <a:r>
              <a:rPr lang="th-TH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en-US" sz="32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 descr="http://www.fc-immobilier.com/wp-content/uploads/2017/07/localis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501" y="2162947"/>
            <a:ext cx="1689499" cy="1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0" y="442385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โดย ... </a:t>
            </a:r>
            <a:r>
              <a:rPr lang="th-TH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นางสาวมณฑิรา   ขุนเจริญ</a:t>
            </a:r>
            <a:r>
              <a:rPr lang="th-TH" sz="3200" b="1" dirty="0" smtClean="0">
                <a:solidFill>
                  <a:srgbClr val="87F1FF"/>
                </a:solidFill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    </a:t>
            </a:r>
            <a:r>
              <a:rPr lang="th-TH" sz="3200" b="1" dirty="0">
                <a:solidFill>
                  <a:schemeClr val="accent1">
                    <a:lumMod val="50000"/>
                  </a:schemeClr>
                </a:solidFill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รหัสนักศึกษา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5</a:t>
            </a:r>
            <a:r>
              <a:rPr lang="th-TH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835512009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Arial" charset="0"/>
              <a:cs typeface="TH Sarabun New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66994" y="5835058"/>
            <a:ext cx="4325008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2400" b="1" dirty="0" smtClean="0">
                <a:solidFill>
                  <a:schemeClr val="accent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ผศ.ดร.อภิชาติ หีดนาคราม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ที่ปรึกษา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</a:t>
            </a:r>
            <a:r>
              <a:rPr lang="en-US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2400" b="1" dirty="0" smtClean="0">
                <a:solidFill>
                  <a:srgbClr val="4BACC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อ.อัมรินทร์ ดีมะการ</a:t>
            </a:r>
            <a:endParaRPr lang="en-US" sz="2400" b="1" dirty="0">
              <a:solidFill>
                <a:srgbClr val="4BACC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823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0"/>
            <a:ext cx="5312980" cy="2152650"/>
          </a:xfrm>
          <a:prstGeom prst="rightArrow">
            <a:avLst>
              <a:gd name="adj1" fmla="val 51770"/>
              <a:gd name="adj2" fmla="val 650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 What to do</a:t>
            </a:r>
            <a:endParaRPr lang="th-TH" sz="6600" b="1" dirty="0" smtClean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6538" y="2663297"/>
            <a:ext cx="9480632" cy="24774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สร้างหน้า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User Interface </a:t>
            </a:r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ตามรูปแบบที่วางแผนเอาไว้</a:t>
            </a:r>
          </a:p>
          <a:p>
            <a:pPr marL="0" indent="0">
              <a:buNone/>
            </a:pPr>
            <a:endParaRPr lang="th-TH" sz="105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พัฒนาส่วนการหาเส้นทางโดยการกำหนดจุดเริ่มต้นและตำแหน่งปลายทาง</a:t>
            </a:r>
          </a:p>
          <a:p>
            <a:endParaRPr lang="th-TH" sz="11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72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fc-immobilier.com/wp-content/uploads/2017/07/localis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99" y="1508315"/>
            <a:ext cx="2679490" cy="267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14836" y="4578037"/>
            <a:ext cx="1390124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h-TH" sz="3200" b="1" dirty="0" smtClean="0">
                <a:latin typeface="Layiji MaHaNiYom BAO 1.2" panose="02000000000000000000" pitchFamily="2" charset="0"/>
                <a:cs typeface="+mj-cs"/>
              </a:rPr>
              <a:t>ขอบคุณค่ะ</a:t>
            </a:r>
            <a:endParaRPr lang="en-US" sz="3200" b="1" dirty="0">
              <a:latin typeface="Layiji MaHaNiYom BAO 1.2" panose="02000000000000000000" pitchFamily="2" charset="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1212" y="5178828"/>
            <a:ext cx="397737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h-TH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นางสาวมณฑิรา  ขุนเจริญ 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</a:t>
            </a:r>
            <a:r>
              <a:rPr lang="th-TH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835512009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5803" y="6396335"/>
            <a:ext cx="841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Layiji MaHaNiYom BAO 1.2" panose="02000000000000000000" pitchFamily="2" charset="0"/>
                <a:cs typeface="+mj-cs"/>
              </a:rPr>
              <a:t>ภาควิชาวิศวกรรมคอมพิวเตอร์ คณะวิศวกรรมศาสตร์ มหาวิทยาลั</a:t>
            </a:r>
            <a:r>
              <a:rPr lang="th-TH" sz="2400" b="1" dirty="0">
                <a:latin typeface="Layiji MaHaNiYom BAO 1.2" panose="02000000000000000000" pitchFamily="2" charset="0"/>
                <a:cs typeface="+mj-cs"/>
              </a:rPr>
              <a:t>ย</a:t>
            </a:r>
            <a:r>
              <a:rPr lang="th-TH" sz="2400" b="1" dirty="0" smtClean="0">
                <a:latin typeface="Layiji MaHaNiYom BAO 1.2" panose="02000000000000000000" pitchFamily="2" charset="0"/>
                <a:cs typeface="+mj-cs"/>
              </a:rPr>
              <a:t>สงขลานครินทร์ วิทยาเขตภูเก็ต</a:t>
            </a:r>
            <a:endParaRPr lang="en-US" sz="2400" b="1" dirty="0">
              <a:latin typeface="Layiji MaHaNiYom BAO 1.2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15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72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B66AC9-C3CE-4095-9C15-9C94BB3B4F5E}"/>
              </a:ext>
            </a:extLst>
          </p:cNvPr>
          <p:cNvSpPr txBox="1"/>
          <p:nvPr/>
        </p:nvSpPr>
        <p:spPr>
          <a:xfrm>
            <a:off x="6814785" y="241427"/>
            <a:ext cx="16650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b="1" dirty="0">
                <a:ln w="19050">
                  <a:solidFill>
                    <a:schemeClr val="bg1"/>
                  </a:solidFill>
                </a:ln>
                <a:latin typeface="TH SarabunPSK" panose="020B0500040200020003" pitchFamily="34" charset="-34"/>
                <a:cs typeface="TH SarabunPSK" panose="020B0500040200020003" pitchFamily="34" charset="-34"/>
              </a:rPr>
              <a:t>หัวข้อ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40002-DA27-4556-A914-9ECEABCCA5CE}"/>
              </a:ext>
            </a:extLst>
          </p:cNvPr>
          <p:cNvSpPr txBox="1"/>
          <p:nvPr/>
        </p:nvSpPr>
        <p:spPr>
          <a:xfrm>
            <a:off x="8325137" y="267016"/>
            <a:ext cx="1187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96D3C2-A89F-4287-B8D0-AE79D804D439}"/>
              </a:ext>
            </a:extLst>
          </p:cNvPr>
          <p:cNvSpPr txBox="1"/>
          <p:nvPr/>
        </p:nvSpPr>
        <p:spPr>
          <a:xfrm>
            <a:off x="9307774" y="-51179"/>
            <a:ext cx="2565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0" b="1" dirty="0">
                <a:ln w="76200">
                  <a:noFill/>
                </a:ln>
                <a:solidFill>
                  <a:srgbClr val="FB56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นำเสนอ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0011" y="2934394"/>
            <a:ext cx="4758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th-TH" sz="3600" b="1" dirty="0">
                <a:latin typeface="TH Sarabun New" panose="020B0500040200020003" pitchFamily="34" charset="-34"/>
                <a:cs typeface="+mj-cs"/>
              </a:rPr>
              <a:t>ขั้นตอนวิธีของฟลอยด์-วอร์แชล </a:t>
            </a:r>
            <a:endParaRPr lang="en-US" sz="3600" b="1" dirty="0">
              <a:latin typeface="TH Sarabun New" panose="020B0500040200020003" pitchFamily="34" charset="-34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4768" y="4517169"/>
            <a:ext cx="4665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H Sarabun New" panose="020B0500040200020003" pitchFamily="34" charset="-34"/>
                <a:cs typeface="+mj-cs"/>
              </a:rPr>
              <a:t> </a:t>
            </a:r>
            <a:r>
              <a:rPr lang="th-TH" sz="3600" b="1" dirty="0" smtClean="0">
                <a:latin typeface="TH Sarabun New" panose="020B0500040200020003" pitchFamily="34" charset="-34"/>
                <a:cs typeface="+mj-cs"/>
              </a:rPr>
              <a:t>การ</a:t>
            </a:r>
            <a:r>
              <a:rPr lang="th-TH" sz="3600" b="1" dirty="0">
                <a:latin typeface="TH Sarabun New" panose="020B0500040200020003" pitchFamily="34" charset="-34"/>
                <a:cs typeface="+mj-cs"/>
              </a:rPr>
              <a:t>หาความสูงจาก</a:t>
            </a:r>
            <a:r>
              <a:rPr lang="th-TH" sz="3600" b="1" dirty="0" smtClean="0">
                <a:latin typeface="TH Sarabun New" panose="020B0500040200020003" pitchFamily="34" charset="-34"/>
                <a:cs typeface="+mj-cs"/>
              </a:rPr>
              <a:t>ระดับน้ำทะเล</a:t>
            </a:r>
            <a:endParaRPr lang="th-TH" sz="3600" b="1" dirty="0">
              <a:latin typeface="TH Sarabun New" panose="020B0500040200020003" pitchFamily="34" charset="-34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4990" y="3821013"/>
            <a:ext cx="4964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th-TH" sz="3600" b="1" dirty="0">
                <a:latin typeface="TH Sarabun New" panose="020B0500040200020003" pitchFamily="34" charset="-34"/>
                <a:cs typeface="+mj-cs"/>
              </a:rPr>
              <a:t>การมาร์คแผนที่ตามจุดสำคัญต่างๆ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7405" y="1400153"/>
            <a:ext cx="3482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th-TH" sz="3600" b="1" dirty="0">
                <a:latin typeface="TH Sarabun New" panose="020B0500040200020003" pitchFamily="34" charset="-34"/>
                <a:cs typeface="+mj-cs"/>
              </a:rPr>
              <a:t>รายละเอียดการทำงาน</a:t>
            </a:r>
            <a:endParaRPr lang="en-US" sz="3600" b="1" dirty="0">
              <a:latin typeface="TH Sarabun New" panose="020B0500040200020003" pitchFamily="34" charset="-34"/>
              <a:cs typeface="+mj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5840" y="2074390"/>
            <a:ext cx="3692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th-TH" sz="3600" b="1" dirty="0">
                <a:latin typeface="Angsana New" panose="02020603050405020304" pitchFamily="18" charset="-34"/>
                <a:ea typeface="TH SarabunPSK"/>
                <a:cs typeface="Angsana New" panose="02020603050405020304" pitchFamily="18" charset="-34"/>
              </a:rPr>
              <a:t>แบบจำลองหน้าเว็บไซต์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72429" y="6199809"/>
            <a:ext cx="2755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Plan 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What to do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4676" y="5358489"/>
            <a:ext cx="3475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th-TH" sz="3600" b="1" dirty="0">
                <a:latin typeface="TH Sarabun New" panose="020B0500040200020003" pitchFamily="34" charset="-34"/>
                <a:cs typeface="+mj-cs"/>
              </a:rPr>
              <a:t>สรุปผลการดำเนินงาน</a:t>
            </a:r>
          </a:p>
        </p:txBody>
      </p:sp>
    </p:spTree>
    <p:extLst>
      <p:ext uri="{BB962C8B-B14F-4D97-AF65-F5344CB8AC3E}">
        <p14:creationId xmlns:p14="http://schemas.microsoft.com/office/powerpoint/2010/main" val="20076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29075" y="2534284"/>
            <a:ext cx="819150" cy="7480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45000" y="3282949"/>
            <a:ext cx="0" cy="937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171950" y="4220844"/>
            <a:ext cx="273050" cy="273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45000" y="4220844"/>
            <a:ext cx="273050" cy="273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029710" y="3282949"/>
            <a:ext cx="415290" cy="415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45000" y="3282949"/>
            <a:ext cx="403225" cy="40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460297" y="5695950"/>
            <a:ext cx="3874452" cy="110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h-TH" sz="2800" dirty="0">
                <a:effectLst/>
                <a:latin typeface="TH SarabunPSK"/>
                <a:ea typeface="TH SarabunPSK"/>
                <a:cs typeface="+mj-cs"/>
              </a:rPr>
              <a:t>สามารถส่งข้อความติดต่อผู้ดูแลเว็บไซต์</a:t>
            </a:r>
            <a:endParaRPr lang="en-US" sz="2800" dirty="0">
              <a:effectLst/>
              <a:latin typeface="TH SarabunPSK"/>
              <a:ea typeface="TH SarabunPSK"/>
              <a:cs typeface="+mj-c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60296" y="4541202"/>
            <a:ext cx="3874453" cy="110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2800" dirty="0" smtClean="0">
                <a:effectLst/>
                <a:latin typeface="TH SarabunPSK"/>
                <a:ea typeface="TH SarabunPSK"/>
                <a:cs typeface="+mj-cs"/>
              </a:rPr>
              <a:t>สามารถค้นหาจุดหมายปลายทางโดยระบุความสูง</a:t>
            </a:r>
          </a:p>
        </p:txBody>
      </p:sp>
      <p:sp>
        <p:nvSpPr>
          <p:cNvPr id="64" name="Oval 63"/>
          <p:cNvSpPr/>
          <p:nvPr/>
        </p:nvSpPr>
        <p:spPr>
          <a:xfrm>
            <a:off x="7460297" y="3386454"/>
            <a:ext cx="3874452" cy="110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2800" dirty="0" smtClean="0">
                <a:effectLst/>
                <a:latin typeface="Angsana New" panose="02020603050405020304" pitchFamily="18" charset="-34"/>
                <a:ea typeface="TH SarabunPSK"/>
                <a:cs typeface="Angsana New" panose="02020603050405020304" pitchFamily="18" charset="-34"/>
              </a:rPr>
              <a:t>สามารถค้นหาเส้นทางโดยระบุตำแหน่งปลายทาง</a:t>
            </a:r>
          </a:p>
        </p:txBody>
      </p:sp>
      <p:sp>
        <p:nvSpPr>
          <p:cNvPr id="65" name="Oval 64"/>
          <p:cNvSpPr/>
          <p:nvPr/>
        </p:nvSpPr>
        <p:spPr>
          <a:xfrm>
            <a:off x="7460297" y="2231706"/>
            <a:ext cx="3874452" cy="110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2800" dirty="0" smtClean="0">
                <a:effectLst/>
                <a:latin typeface="TH SarabunPSK"/>
                <a:ea typeface="TH SarabunPSK"/>
                <a:cs typeface="+mj-cs"/>
              </a:rPr>
              <a:t>สามารถตรวจจุดเสี่ยง</a:t>
            </a:r>
            <a:endParaRPr lang="en-US" sz="2800" dirty="0" smtClean="0">
              <a:effectLst/>
              <a:latin typeface="TH SarabunPSK"/>
              <a:ea typeface="TH SarabunPSK"/>
              <a:cs typeface="+mj-cs"/>
            </a:endParaRPr>
          </a:p>
          <a:p>
            <a:pPr algn="ctr"/>
            <a:r>
              <a:rPr lang="th-TH" sz="2800" dirty="0" smtClean="0">
                <a:effectLst/>
                <a:latin typeface="TH SarabunPSK"/>
                <a:ea typeface="TH SarabunPSK"/>
                <a:cs typeface="+mj-cs"/>
              </a:rPr>
              <a:t>น้ำท่วม</a:t>
            </a:r>
          </a:p>
        </p:txBody>
      </p:sp>
      <p:sp>
        <p:nvSpPr>
          <p:cNvPr id="66" name="Oval 65"/>
          <p:cNvSpPr/>
          <p:nvPr/>
        </p:nvSpPr>
        <p:spPr>
          <a:xfrm>
            <a:off x="7460297" y="1154748"/>
            <a:ext cx="3874452" cy="10296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2800" dirty="0" smtClean="0">
                <a:effectLst/>
                <a:latin typeface="TH Sarabun New" panose="020B0500040200020003" pitchFamily="34" charset="-34"/>
                <a:ea typeface="TH SarabunPSK"/>
                <a:cs typeface="+mj-cs"/>
              </a:rPr>
              <a:t>สามารถดู </a:t>
            </a:r>
            <a:r>
              <a:rPr lang="en-US" sz="2800" dirty="0" smtClean="0">
                <a:effectLst/>
                <a:latin typeface="TH Sarabun New" panose="020B0500040200020003" pitchFamily="34" charset="-34"/>
                <a:ea typeface="TH SarabunPSK"/>
                <a:cs typeface="+mj-cs"/>
              </a:rPr>
              <a:t>manual</a:t>
            </a:r>
          </a:p>
        </p:txBody>
      </p:sp>
      <p:sp>
        <p:nvSpPr>
          <p:cNvPr id="67" name="Oval 66"/>
          <p:cNvSpPr/>
          <p:nvPr/>
        </p:nvSpPr>
        <p:spPr>
          <a:xfrm>
            <a:off x="7460297" y="0"/>
            <a:ext cx="3874452" cy="110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2800" dirty="0" smtClean="0">
                <a:effectLst/>
                <a:latin typeface="TH SarabunPSK"/>
                <a:ea typeface="TH SarabunPSK"/>
                <a:cs typeface="+mj-cs"/>
              </a:rPr>
              <a:t>สามารถแสดงแผนที่บริเวณที่ผู้ใช้อยู่ได้</a:t>
            </a:r>
            <a:endParaRPr lang="en-US" sz="2800" dirty="0">
              <a:effectLst/>
              <a:latin typeface="TH SarabunPSK"/>
              <a:ea typeface="TH SarabunPSK"/>
              <a:cs typeface="+mj-cs"/>
            </a:endParaRPr>
          </a:p>
        </p:txBody>
      </p:sp>
      <p:cxnSp>
        <p:nvCxnSpPr>
          <p:cNvPr id="69" name="Straight Connector 68"/>
          <p:cNvCxnSpPr>
            <a:endCxn id="67" idx="2"/>
          </p:cNvCxnSpPr>
          <p:nvPr/>
        </p:nvCxnSpPr>
        <p:spPr>
          <a:xfrm flipV="1">
            <a:off x="5121275" y="553720"/>
            <a:ext cx="2339022" cy="2832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121275" y="1888435"/>
            <a:ext cx="2482160" cy="1498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5" idx="2"/>
          </p:cNvCxnSpPr>
          <p:nvPr/>
        </p:nvCxnSpPr>
        <p:spPr>
          <a:xfrm flipV="1">
            <a:off x="5121275" y="2785426"/>
            <a:ext cx="2339022" cy="601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4" idx="2"/>
          </p:cNvCxnSpPr>
          <p:nvPr/>
        </p:nvCxnSpPr>
        <p:spPr>
          <a:xfrm>
            <a:off x="5121275" y="3386454"/>
            <a:ext cx="2339022" cy="55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3" idx="2"/>
          </p:cNvCxnSpPr>
          <p:nvPr/>
        </p:nvCxnSpPr>
        <p:spPr>
          <a:xfrm>
            <a:off x="5121275" y="3386454"/>
            <a:ext cx="2339021" cy="170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60" idx="2"/>
          </p:cNvCxnSpPr>
          <p:nvPr/>
        </p:nvCxnSpPr>
        <p:spPr>
          <a:xfrm>
            <a:off x="5121275" y="3386454"/>
            <a:ext cx="2339022" cy="286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ight Arrow 85"/>
          <p:cNvSpPr/>
          <p:nvPr/>
        </p:nvSpPr>
        <p:spPr>
          <a:xfrm>
            <a:off x="-1" y="0"/>
            <a:ext cx="6053959" cy="2152650"/>
          </a:xfrm>
          <a:prstGeom prst="rightArrow">
            <a:avLst>
              <a:gd name="adj1" fmla="val 51770"/>
              <a:gd name="adj2" fmla="val 650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66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+mj-cs"/>
              </a:rPr>
              <a:t>รายละเอียดการทำงาน</a:t>
            </a:r>
            <a:endParaRPr lang="en-US" sz="6600" b="1" dirty="0">
              <a:solidFill>
                <a:schemeClr val="bg1"/>
              </a:solidFill>
              <a:latin typeface="TH Sarabun New" panose="020B0500040200020003" pitchFamily="34" charset="-34"/>
              <a:cs typeface="+mj-c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71442" y="4743449"/>
            <a:ext cx="1147116" cy="472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effectLst/>
                <a:latin typeface="Angsana New" panose="02020603050405020304" pitchFamily="18" charset="-34"/>
                <a:ea typeface="TH SarabunPSK"/>
                <a:cs typeface="Angsana New" panose="02020603050405020304" pitchFamily="18" charset="-34"/>
              </a:rPr>
              <a:t>ผู้ใช้งาน</a:t>
            </a:r>
            <a:endParaRPr lang="en-US" sz="2400" b="1" dirty="0">
              <a:effectLst/>
              <a:latin typeface="Angsana New" panose="02020603050405020304" pitchFamily="18" charset="-34"/>
              <a:ea typeface="TH SarabunPSK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92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7780" y="248885"/>
            <a:ext cx="3494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b="1" dirty="0" smtClean="0">
                <a:ea typeface="TH SarabunPSK"/>
                <a:cs typeface="+mj-cs"/>
              </a:rPr>
              <a:t>แบบ</a:t>
            </a:r>
            <a:r>
              <a:rPr lang="th-TH" sz="4000" b="1" dirty="0" smtClean="0">
                <a:effectLst/>
                <a:ea typeface="TH SarabunPSK"/>
                <a:cs typeface="+mj-cs"/>
              </a:rPr>
              <a:t>จำลองหน้าเว็บไซต์</a:t>
            </a:r>
            <a:endParaRPr lang="en-US" sz="4000" b="1" dirty="0">
              <a:cs typeface="+mj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09329" y="1378424"/>
            <a:ext cx="10131768" cy="5479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94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78" y="2862262"/>
            <a:ext cx="6934200" cy="29622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0" y="0"/>
            <a:ext cx="6053959" cy="2152650"/>
          </a:xfrm>
          <a:prstGeom prst="rightArrow">
            <a:avLst>
              <a:gd name="adj1" fmla="val 51770"/>
              <a:gd name="adj2" fmla="val 650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+mj-cs"/>
              </a:rPr>
              <a:t>Floyd–</a:t>
            </a:r>
            <a:r>
              <a:rPr lang="en-US" sz="4800" b="1" dirty="0" err="1">
                <a:solidFill>
                  <a:schemeClr val="bg1"/>
                </a:solidFill>
                <a:latin typeface="TH Sarabun New" panose="020B0500040200020003" pitchFamily="34" charset="-34"/>
                <a:cs typeface="+mj-cs"/>
              </a:rPr>
              <a:t>Warshall</a:t>
            </a: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+mj-cs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16006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04646" y="970266"/>
            <a:ext cx="2590800" cy="1719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9865"/>
            <a:ext cx="5660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การหาวิถีสั้นสุดระหว่างปมทุกคู่ในกราฟ</a:t>
            </a:r>
            <a:endParaRPr lang="en-US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178" y="970266"/>
            <a:ext cx="1676400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43689"/>
            <a:ext cx="2333625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029" y="5170156"/>
            <a:ext cx="230505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998" y="3297569"/>
            <a:ext cx="24003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5916" y="5170156"/>
            <a:ext cx="2219325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00" y="3297569"/>
            <a:ext cx="243840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Bent-Up Arrow 15"/>
          <p:cNvSpPr/>
          <p:nvPr/>
        </p:nvSpPr>
        <p:spPr>
          <a:xfrm rot="5400000">
            <a:off x="1348853" y="4828962"/>
            <a:ext cx="689140" cy="1053223"/>
          </a:xfrm>
          <a:prstGeom prst="bentUpArrow">
            <a:avLst>
              <a:gd name="adj1" fmla="val 25000"/>
              <a:gd name="adj2" fmla="val 31931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16200000" flipV="1">
            <a:off x="3939226" y="4150304"/>
            <a:ext cx="689140" cy="1053223"/>
          </a:xfrm>
          <a:prstGeom prst="bentUpArrow">
            <a:avLst>
              <a:gd name="adj1" fmla="val 25000"/>
              <a:gd name="adj2" fmla="val 31931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5400000">
            <a:off x="6527367" y="4828962"/>
            <a:ext cx="689140" cy="1053223"/>
          </a:xfrm>
          <a:prstGeom prst="bentUpArrow">
            <a:avLst>
              <a:gd name="adj1" fmla="val 25000"/>
              <a:gd name="adj2" fmla="val 31931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V="1">
            <a:off x="8808181" y="4150305"/>
            <a:ext cx="689140" cy="1053223"/>
          </a:xfrm>
          <a:prstGeom prst="bentUpArrow">
            <a:avLst>
              <a:gd name="adj1" fmla="val 25000"/>
              <a:gd name="adj2" fmla="val 31931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/>
          <p:cNvSpPr/>
          <p:nvPr/>
        </p:nvSpPr>
        <p:spPr>
          <a:xfrm>
            <a:off x="5663821" y="1487606"/>
            <a:ext cx="914400" cy="559558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95241" y="3243689"/>
            <a:ext cx="2496759" cy="1663605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9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84" y="1914525"/>
            <a:ext cx="6534150" cy="49434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" y="0"/>
            <a:ext cx="5923128" cy="1637731"/>
          </a:xfrm>
          <a:prstGeom prst="rightArrow">
            <a:avLst>
              <a:gd name="adj1" fmla="val 51770"/>
              <a:gd name="adj2" fmla="val 650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 New" panose="020B0500040200020003" pitchFamily="34" charset="-34"/>
                <a:cs typeface="+mj-cs"/>
              </a:rPr>
              <a:t>การมาร์คแผนที่ตามจุดสำคัญต่างๆ</a:t>
            </a:r>
          </a:p>
        </p:txBody>
      </p:sp>
    </p:spTree>
    <p:extLst>
      <p:ext uri="{BB962C8B-B14F-4D97-AF65-F5344CB8AC3E}">
        <p14:creationId xmlns:p14="http://schemas.microsoft.com/office/powerpoint/2010/main" val="29693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20" y="2828925"/>
            <a:ext cx="9734550" cy="40290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" y="0"/>
            <a:ext cx="6346208" cy="2224585"/>
          </a:xfrm>
          <a:prstGeom prst="rightArrow">
            <a:avLst>
              <a:gd name="adj1" fmla="val 54224"/>
              <a:gd name="adj2" fmla="val 650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+mj-cs"/>
              </a:rPr>
              <a:t>การหาความสูงจาก</a:t>
            </a:r>
            <a:r>
              <a:rPr lang="th-TH" sz="36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+mj-cs"/>
              </a:rPr>
              <a:t>ระดับน้ำทะเลและ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+mj-cs"/>
              </a:rPr>
              <a:t>หาระยะทางระหว่างจุด</a:t>
            </a:r>
          </a:p>
        </p:txBody>
      </p:sp>
    </p:spTree>
    <p:extLst>
      <p:ext uri="{BB962C8B-B14F-4D97-AF65-F5344CB8AC3E}">
        <p14:creationId xmlns:p14="http://schemas.microsoft.com/office/powerpoint/2010/main" val="26815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0"/>
            <a:ext cx="5312980" cy="2152650"/>
          </a:xfrm>
          <a:prstGeom prst="rightArrow">
            <a:avLst>
              <a:gd name="adj1" fmla="val 51770"/>
              <a:gd name="adj2" fmla="val 650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5400" b="1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สรุปผลการดำเนินงาน</a:t>
            </a:r>
            <a:endParaRPr lang="th-TH" sz="6600" b="1" dirty="0" smtClean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8392" y="2489579"/>
            <a:ext cx="737235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>
                <a:cs typeface="+mj-cs"/>
              </a:rPr>
              <a:t>เข้าใจหลักการทำงานของ 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Floyd-</a:t>
            </a:r>
            <a:r>
              <a:rPr lang="en-US" sz="28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Warshall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algorithm</a:t>
            </a:r>
            <a:r>
              <a:rPr lang="en-US" sz="2800" b="1" dirty="0" smtClean="0">
                <a:cs typeface="+mj-cs"/>
              </a:rPr>
              <a:t> </a:t>
            </a:r>
            <a:r>
              <a:rPr lang="th-TH" sz="2800" b="1" dirty="0" smtClean="0">
                <a:cs typeface="+mj-cs"/>
              </a:rPr>
              <a:t>ซึ่งเป็นส่วนสำคัญในการหาเส้นทางที่ดีที่สุด</a:t>
            </a:r>
            <a:endParaRPr lang="en-US" sz="2800" b="1" dirty="0">
              <a:cs typeface="+mj-cs"/>
            </a:endParaRPr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endParaRPr lang="th-TH" sz="2800" b="1" dirty="0" smtClean="0">
              <a:cs typeface="+mj-cs"/>
            </a:endParaRPr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>
                <a:latin typeface="TH Sarabun New" panose="020B0500040200020003" pitchFamily="34" charset="-34"/>
                <a:cs typeface="+mj-cs"/>
              </a:rPr>
              <a:t>มาร์คจุดเสี่ยงบริเวณตำบลกะทู้และตำบลกมลาแล้ว</a:t>
            </a:r>
            <a:endParaRPr lang="th-TH" sz="2800" b="1" dirty="0">
              <a:latin typeface="TH Sarabun New" panose="020B0500040200020003" pitchFamily="34" charset="-34"/>
              <a:cs typeface="+mj-cs"/>
            </a:endParaRPr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endParaRPr lang="en-US" sz="2800" b="1" dirty="0">
              <a:latin typeface="TH Sarabun New" panose="020B0500040200020003" pitchFamily="34" charset="-34"/>
              <a:cs typeface="+mj-cs"/>
            </a:endParaRPr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>
                <a:latin typeface="TH Sarabun New" panose="020B0500040200020003" pitchFamily="34" charset="-34"/>
                <a:cs typeface="+mj-cs"/>
              </a:rPr>
              <a:t>สามารถสามาความสูงของแต่ละตำแหน่งจากระดับน้ำทะเลได้</a:t>
            </a:r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endParaRPr lang="th-TH" sz="2800" b="1" dirty="0" smtClean="0">
              <a:latin typeface="TH Sarabun New" panose="020B0500040200020003" pitchFamily="34" charset="-34"/>
              <a:cs typeface="+mj-cs"/>
            </a:endParaRPr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r>
              <a:rPr lang="th-TH" sz="2800" b="1" dirty="0" smtClean="0">
                <a:latin typeface="TH Sarabun New" panose="020B0500040200020003" pitchFamily="34" charset="-34"/>
                <a:cs typeface="+mj-cs"/>
              </a:rPr>
              <a:t>หาระยะทางระหว่างจุด2จุดได้</a:t>
            </a:r>
          </a:p>
          <a:p>
            <a:pPr marL="285750" lvl="0" indent="-285750">
              <a:buClr>
                <a:schemeClr val="accent2"/>
              </a:buClr>
              <a:buFont typeface="Wingdings" charset="2"/>
              <a:buChar char=""/>
            </a:pPr>
            <a:endParaRPr lang="th-TH" sz="2800" b="1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276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259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Layiji MaHaNiYom BAO 1.2</vt:lpstr>
      <vt:lpstr>TH Sarabun New</vt:lpstr>
      <vt:lpstr>TH SarabunPSK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37</cp:revision>
  <dcterms:created xsi:type="dcterms:W3CDTF">2018-03-02T06:56:07Z</dcterms:created>
  <dcterms:modified xsi:type="dcterms:W3CDTF">2018-05-10T10:07:12Z</dcterms:modified>
</cp:coreProperties>
</file>