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3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42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91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41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73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3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6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41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2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83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222FB-72CC-4DB0-B168-6F2E3BDD9824}" type="datetimeFigureOut">
              <a:rPr lang="fr-FR" smtClean="0"/>
              <a:t>17/02/2021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3A0993-3CB5-4ADB-8141-B212C09A3E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15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31596" y="2404534"/>
            <a:ext cx="9247695" cy="1646302"/>
          </a:xfrm>
        </p:spPr>
        <p:txBody>
          <a:bodyPr/>
          <a:lstStyle/>
          <a:p>
            <a:pPr algn="ctr"/>
            <a:r>
              <a:rPr lang="fr-FR" sz="4800" b="1" dirty="0" smtClean="0">
                <a:latin typeface="Montserrat" panose="00000500000000000000" pitchFamily="2" charset="0"/>
              </a:rPr>
              <a:t>Corrosion humide des métaux</a:t>
            </a:r>
            <a:endParaRPr lang="fr-FR" sz="4800" b="1" dirty="0">
              <a:latin typeface="Montserrat" panose="000005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Montserrat" panose="00000500000000000000" pitchFamily="2" charset="0"/>
              </a:rPr>
              <a:t>LC25</a:t>
            </a:r>
          </a:p>
          <a:p>
            <a:r>
              <a:rPr lang="fr-FR" dirty="0" smtClean="0">
                <a:latin typeface="Montserrat" panose="00000500000000000000" pitchFamily="2" charset="0"/>
              </a:rPr>
              <a:t>CPGE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491" y="4840223"/>
            <a:ext cx="6096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I/ Corrosion uniforme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II/ Corrosion différentielle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III/ Protection contre la corrosion</a:t>
            </a:r>
            <a:endParaRPr lang="en-US" dirty="0">
              <a:solidFill>
                <a:schemeClr val="accent2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988" y="609600"/>
            <a:ext cx="9208014" cy="1320800"/>
          </a:xfrm>
        </p:spPr>
        <p:txBody>
          <a:bodyPr/>
          <a:lstStyle/>
          <a:p>
            <a:r>
              <a:rPr lang="fr-FR" b="1" dirty="0" smtClean="0">
                <a:latin typeface="Montserrat" panose="00000500000000000000" pitchFamily="2" charset="0"/>
              </a:rPr>
              <a:t>La corrosion dans la vie quotidienne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5" y="2082641"/>
            <a:ext cx="3213354" cy="24100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2185" y="4492657"/>
                <a:ext cx="1418014" cy="619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 smtClean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Fer rouillé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>
                      <m:sSubPr>
                        <m:ctrlP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fr-FR" sz="1600" b="1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accent2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85" y="4492657"/>
                <a:ext cx="1418014" cy="619272"/>
              </a:xfrm>
              <a:prstGeom prst="rect">
                <a:avLst/>
              </a:prstGeom>
              <a:blipFill rotWithShape="0">
                <a:blip r:embed="rId3"/>
                <a:stretch>
                  <a:fillRect t="-2941" r="-8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56" y="1345868"/>
            <a:ext cx="2880022" cy="3695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45052" y="5041190"/>
                <a:ext cx="3207250" cy="824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 smtClean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Vert-de-gris : cuivre corrodé</a:t>
                </a: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1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𝑶𝑯</m:t>
                              </m:r>
                            </m:e>
                          </m:d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fr-F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52" y="5041190"/>
                <a:ext cx="3207250" cy="824456"/>
              </a:xfrm>
              <a:prstGeom prst="rect">
                <a:avLst/>
              </a:prstGeom>
              <a:blipFill rotWithShape="0">
                <a:blip r:embed="rId5"/>
                <a:stretch>
                  <a:fillRect l="-760" t="-2222" r="-3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78" y="1598277"/>
            <a:ext cx="2758233" cy="2758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48677" y="4126002"/>
                <a:ext cx="6096000" cy="8244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 smtClean="0">
                    <a:solidFill>
                      <a:schemeClr val="accent2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Alumine</a:t>
                </a:r>
                <a:r>
                  <a:rPr lang="fr-FR" sz="1600" b="1" dirty="0" smtClean="0">
                    <a:solidFill>
                      <a:schemeClr val="accent2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: Aluminium passivé</a:t>
                </a:r>
              </a:p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1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fr-FR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77" y="4126002"/>
                <a:ext cx="6096000" cy="824456"/>
              </a:xfrm>
              <a:prstGeom prst="rect">
                <a:avLst/>
              </a:prstGeom>
              <a:blipFill rotWithShape="0">
                <a:blip r:embed="rId7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2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250" y="0"/>
            <a:ext cx="12578309" cy="1932543"/>
          </a:xfrm>
        </p:spPr>
        <p:txBody>
          <a:bodyPr/>
          <a:lstStyle/>
          <a:p>
            <a:r>
              <a:rPr lang="fr-FR" b="1" dirty="0" smtClean="0">
                <a:latin typeface="Montserrat" panose="00000500000000000000" pitchFamily="2" charset="0"/>
              </a:rPr>
              <a:t>Diagrammes de Pourbaix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55" y="563031"/>
            <a:ext cx="4445261" cy="390921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3"/>
          <a:srcRect t="1680" b="1118"/>
          <a:stretch/>
        </p:blipFill>
        <p:spPr>
          <a:xfrm>
            <a:off x="200872" y="772998"/>
            <a:ext cx="5576220" cy="355952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-999887" y="4313535"/>
            <a:ext cx="891942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smtClean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Diagramme du Fer 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82870" y="4462753"/>
            <a:ext cx="8919429" cy="35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smtClean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Diagramme de l’Aluminium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3377" y="5245245"/>
                <a:ext cx="8919429" cy="355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accent2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Convention de tracé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𝑚𝑜𝑙</m:t>
                    </m:r>
                    <m:r>
                      <a:rPr lang="fr-FR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0" lang="fr-FR" sz="16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7" y="5245245"/>
                <a:ext cx="8919429" cy="355803"/>
              </a:xfrm>
              <a:prstGeom prst="rect">
                <a:avLst/>
              </a:prstGeom>
              <a:blipFill rotWithShape="0">
                <a:blip r:embed="rId4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/>
          <p:cNvCxnSpPr/>
          <p:nvPr/>
        </p:nvCxnSpPr>
        <p:spPr>
          <a:xfrm>
            <a:off x="9382327" y="12079606"/>
            <a:ext cx="1" cy="55679"/>
          </a:xfrm>
          <a:prstGeom prst="straightConnector1">
            <a:avLst/>
          </a:prstGeom>
          <a:ln w="6350">
            <a:solidFill>
              <a:schemeClr val="tx1"/>
            </a:solidFill>
            <a:prstDash val="dash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0546" y="140250"/>
            <a:ext cx="59162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376238" indent="-376238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fr-FR" altLang="fr-FR" sz="3600" b="1" dirty="0" smtClean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Montage </a:t>
            </a:r>
            <a:r>
              <a:rPr lang="fr-FR" altLang="fr-FR" sz="3600" b="1" dirty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à</a:t>
            </a:r>
            <a:r>
              <a:rPr kumimoji="0" lang="fr-FR" altLang="fr-FR" sz="3600" b="1" dirty="0" smtClean="0">
                <a:solidFill>
                  <a:schemeClr val="accent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3 électrodes</a:t>
            </a:r>
            <a:endParaRPr kumimoji="0" lang="fr-FR" altLang="fr-FR" sz="3600" b="1" dirty="0">
              <a:solidFill>
                <a:schemeClr val="accent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/>
        </p:nvGrpSpPr>
        <p:grpSpPr bwMode="auto">
          <a:xfrm>
            <a:off x="280547" y="943583"/>
            <a:ext cx="4966852" cy="3609562"/>
            <a:chOff x="0" y="0"/>
            <a:chExt cx="26783" cy="29345"/>
          </a:xfrm>
        </p:grpSpPr>
        <p:sp>
          <p:nvSpPr>
            <p:cNvPr id="34" name="Zone de texte 35"/>
            <p:cNvSpPr txBox="1">
              <a:spLocks noChangeArrowheads="1"/>
            </p:cNvSpPr>
            <p:nvPr/>
          </p:nvSpPr>
          <p:spPr bwMode="auto">
            <a:xfrm>
              <a:off x="10631" y="9180"/>
              <a:ext cx="1150" cy="1905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>
                  <a:solidFill>
                    <a:srgbClr val="538135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fr-FR" sz="280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e 34"/>
            <p:cNvGrpSpPr>
              <a:grpSpLocks/>
            </p:cNvGrpSpPr>
            <p:nvPr/>
          </p:nvGrpSpPr>
          <p:grpSpPr bwMode="auto">
            <a:xfrm>
              <a:off x="0" y="0"/>
              <a:ext cx="26783" cy="29345"/>
              <a:chOff x="0" y="0"/>
              <a:chExt cx="26783" cy="29345"/>
            </a:xfrm>
          </p:grpSpPr>
          <p:grpSp>
            <p:nvGrpSpPr>
              <p:cNvPr id="36" name="Groupe 35"/>
              <p:cNvGrpSpPr>
                <a:grpSpLocks/>
              </p:cNvGrpSpPr>
              <p:nvPr/>
            </p:nvGrpSpPr>
            <p:grpSpPr bwMode="auto">
              <a:xfrm>
                <a:off x="0" y="0"/>
                <a:ext cx="26783" cy="29345"/>
                <a:chOff x="0" y="0"/>
                <a:chExt cx="26783" cy="29345"/>
              </a:xfrm>
            </p:grpSpPr>
            <p:cxnSp>
              <p:nvCxnSpPr>
                <p:cNvPr id="39" name="Connecteur droit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10130" y="8426"/>
                  <a:ext cx="1279" cy="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Connecteur droit 3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5504" y="8426"/>
                  <a:ext cx="1279" cy="0"/>
                </a:xfrm>
                <a:prstGeom prst="line">
                  <a:avLst/>
                </a:prstGeom>
                <a:noFill/>
                <a:ln w="12700">
                  <a:solidFill>
                    <a:schemeClr val="tx1">
                      <a:lumMod val="100000"/>
                      <a:lumOff val="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1" name="Groupe 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724" cy="29345"/>
                  <a:chOff x="0" y="0"/>
                  <a:chExt cx="26724" cy="29345"/>
                </a:xfrm>
              </p:grpSpPr>
              <p:cxnSp>
                <p:nvCxnSpPr>
                  <p:cNvPr id="42" name="Connecteur droit 41"/>
                  <p:cNvCxnSpPr>
                    <a:cxnSpLocks noChangeShapeType="1"/>
                  </p:cNvCxnSpPr>
                  <p:nvPr/>
                </p:nvCxnSpPr>
                <p:spPr bwMode="auto">
                  <a:xfrm rot="5400000" flipV="1">
                    <a:off x="9053" y="12820"/>
                    <a:ext cx="215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>
                        <a:lumMod val="100000"/>
                        <a:lumOff val="0"/>
                      </a:schemeClr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43" name="Groupe 42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6724" cy="29345"/>
                    <a:chOff x="0" y="0"/>
                    <a:chExt cx="26724" cy="29345"/>
                  </a:xfrm>
                </p:grpSpPr>
                <p:cxnSp>
                  <p:nvCxnSpPr>
                    <p:cNvPr id="44" name="Connecteur droit 43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6252" y="7866"/>
                      <a:ext cx="77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Connecteur droit 4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0085" y="3989"/>
                      <a:ext cx="5759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6" name="Connecteur droit 45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 flipV="1">
                      <a:off x="24518" y="6230"/>
                      <a:ext cx="439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>
                          <a:lumMod val="100000"/>
                          <a:lumOff val="0"/>
                        </a:schemeClr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grpSp>
                  <p:nvGrpSpPr>
                    <p:cNvPr id="47" name="Groupe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26724" cy="29345"/>
                      <a:chOff x="0" y="0"/>
                      <a:chExt cx="26724" cy="29345"/>
                    </a:xfrm>
                  </p:grpSpPr>
                  <p:cxnSp>
                    <p:nvCxnSpPr>
                      <p:cNvPr id="48" name="Connecteur droit 4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2196" y="11698"/>
                        <a:ext cx="251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49" name="Connecteur droit 4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1120" y="12730"/>
                        <a:ext cx="2159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0" name="Connecteur droit 49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16942" y="12820"/>
                        <a:ext cx="2159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1" name="Connecteur droit 50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22905" y="10397"/>
                        <a:ext cx="2600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 type="stealth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2" name="Connecteur droit 51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 flipV="1">
                        <a:off x="23665" y="10623"/>
                        <a:ext cx="1079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3" name="Connecteur droit 52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8019" y="11698"/>
                        <a:ext cx="127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4" name="Connecteur droit 53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22904" y="11654"/>
                        <a:ext cx="132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>
                            <a:lumMod val="100000"/>
                            <a:lumOff val="0"/>
                          </a:schemeClr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5" name="Connecteur droit 5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>
                        <a:off x="9587" y="10265"/>
                        <a:ext cx="1073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56" name="Connecteur droit 5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16200000">
                        <a:off x="9590" y="12730"/>
                        <a:ext cx="1073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accent6">
                            <a:lumMod val="50000"/>
                            <a:lumOff val="0"/>
                          </a:schemeClr>
                        </a:solidFill>
                        <a:miter lim="800000"/>
                        <a:headEnd type="triangle" w="lg" len="med"/>
                        <a:tailEnd w="lg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grpSp>
                    <p:nvGrpSpPr>
                      <p:cNvPr id="57" name="Groupe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26724" cy="29345"/>
                        <a:chOff x="0" y="0"/>
                        <a:chExt cx="26724" cy="29345"/>
                      </a:xfrm>
                    </p:grpSpPr>
                    <p:sp>
                      <p:nvSpPr>
                        <p:cNvPr id="58" name="Rectangle 5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0" y="19677"/>
                          <a:ext cx="24515" cy="9665"/>
                        </a:xfrm>
                        <a:prstGeom prst="rect">
                          <a:avLst/>
                        </a:prstGeom>
                        <a:solidFill>
                          <a:srgbClr val="009999"/>
                        </a:solidFill>
                        <a:ln w="0">
                          <a:solidFill>
                            <a:schemeClr val="accent1">
                              <a:lumMod val="50000"/>
                              <a:lumOff val="0"/>
                            </a:schemeClr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91440" tIns="45720" rIns="91440" bIns="45720" anchor="ctr" anchorCtr="0" upright="1">
                          <a:noAutofit/>
                        </a:bodyPr>
                        <a:lstStyle/>
                        <a:p>
                          <a:endParaRPr lang="fr-FR" sz="2800"/>
                        </a:p>
                      </p:txBody>
                    </p:sp>
                    <p:grpSp>
                      <p:nvGrpSpPr>
                        <p:cNvPr id="59" name="Groupe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26724" cy="29345"/>
                          <a:chOff x="0" y="0"/>
                          <a:chExt cx="26724" cy="29345"/>
                        </a:xfrm>
                      </p:grpSpPr>
                      <p:cxnSp>
                        <p:nvCxnSpPr>
                          <p:cNvPr id="60" name="Connecteur droit 59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 flipV="1">
                            <a:off x="3137" y="8426"/>
                            <a:ext cx="6491" cy="11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  <a:miter lim="800000"/>
                            <a:headEnd type="triangle" w="med" len="med"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61" name="Rectangle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34" y="13850"/>
                            <a:ext cx="1435" cy="11144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2" name="Rectangle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368" y="13850"/>
                            <a:ext cx="1435" cy="11116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65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3" name="Ellipse 62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4706" y="9906"/>
                            <a:ext cx="3600" cy="36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4" name="Ellipse 63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15912" y="2286"/>
                            <a:ext cx="3594" cy="3594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5" name="Rectangle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00000">
                            <a:off x="17772" y="1412"/>
                            <a:ext cx="1435" cy="14040"/>
                          </a:xfrm>
                          <a:prstGeom prst="rect">
                            <a:avLst/>
                          </a:prstGeom>
                          <a:solidFill>
                            <a:srgbClr val="0070C0"/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cxnSp>
                        <p:nvCxnSpPr>
                          <p:cNvPr id="66" name="Connecteur droit 65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>
                            <a:off x="19543" y="4034"/>
                            <a:ext cx="7181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67" name="Ellipse 66"/>
                          <p:cNvSpPr>
                            <a:spLocks noChangeAspect="1"/>
                          </p:cNvSpPr>
                          <p:nvPr/>
                        </p:nvSpPr>
                        <p:spPr bwMode="auto">
                          <a:xfrm>
                            <a:off x="19274" y="9861"/>
                            <a:ext cx="3594" cy="3594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100000"/>
                              <a:lumOff val="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sp>
                        <p:nvSpPr>
                          <p:cNvPr id="68" name="Zone de texte 3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154" y="10757"/>
                            <a:ext cx="2637" cy="1843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mV</a:t>
                            </a:r>
                          </a:p>
                        </p:txBody>
                      </p:sp>
                      <p:sp>
                        <p:nvSpPr>
                          <p:cNvPr id="69" name="Zone de texte 3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394" y="0"/>
                            <a:ext cx="8516" cy="1841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Générateur</a:t>
                            </a:r>
                          </a:p>
                        </p:txBody>
                      </p:sp>
                      <p:sp>
                        <p:nvSpPr>
                          <p:cNvPr id="70" name="Zone de texte 3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032" y="3137"/>
                            <a:ext cx="1258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71" name="Zone de texte 37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9722" y="10578"/>
                            <a:ext cx="2637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mA</a:t>
                            </a:r>
                          </a:p>
                        </p:txBody>
                      </p:sp>
                      <p:cxnSp>
                        <p:nvCxnSpPr>
                          <p:cNvPr id="72" name="Connecteur droit 71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V="1">
                            <a:off x="8292" y="11698"/>
                            <a:ext cx="1803" cy="1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73" name="Rectangl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301" y="13850"/>
                            <a:ext cx="1435" cy="11116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n w="12700">
                            <a:solidFill>
                              <a:schemeClr val="tx1">
                                <a:lumMod val="100000"/>
                                <a:lumOff val="0"/>
                              </a:schemeClr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rot="0" vert="horz" wrap="square" lIns="91440" tIns="45720" rIns="91440" bIns="45720" anchor="ctr" anchorCtr="0" upright="1">
                            <a:noAutofit/>
                          </a:bodyPr>
                          <a:lstStyle/>
                          <a:p>
                            <a:endParaRPr lang="fr-FR" sz="2800"/>
                          </a:p>
                        </p:txBody>
                      </p:sp>
                      <p:grpSp>
                        <p:nvGrpSpPr>
                          <p:cNvPr id="74" name="Groupe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16270"/>
                            <a:ext cx="24557" cy="13075"/>
                            <a:chOff x="0" y="0"/>
                            <a:chExt cx="24557" cy="13078"/>
                          </a:xfrm>
                        </p:grpSpPr>
                        <p:cxnSp>
                          <p:nvCxnSpPr>
                            <p:cNvPr id="80" name="Line 391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0" y="13068"/>
                              <a:ext cx="24557" cy="0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81" name="Line 389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0" y="0"/>
                              <a:ext cx="0" cy="13051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  <p:cxnSp>
                          <p:nvCxnSpPr>
                            <p:cNvPr id="82" name="Line 390"/>
                            <p:cNvCxnSpPr>
                              <a:cxnSpLocks noChangeShapeType="1"/>
                            </p:cNvCxnSpPr>
                            <p:nvPr/>
                          </p:nvCxnSpPr>
                          <p:spPr bwMode="auto">
                            <a:xfrm>
                              <a:off x="24536" y="38"/>
                              <a:ext cx="0" cy="13040"/>
                            </a:xfrm>
                            <a:prstGeom prst="line">
                              <a:avLst/>
                            </a:prstGeom>
                            <a:noFill/>
                            <a:ln w="15875">
                              <a:solidFill>
                                <a:schemeClr val="tx1">
                                  <a:lumMod val="100000"/>
                                  <a:lumOff val="0"/>
                                </a:schemeClr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</p:cxnSp>
                      </p:grpSp>
                      <p:sp>
                        <p:nvSpPr>
                          <p:cNvPr id="75" name="Text Box 39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4" y="25639"/>
                            <a:ext cx="4242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E.réf.</a:t>
                            </a:r>
                          </a:p>
                        </p:txBody>
                      </p:sp>
                      <p:sp>
                        <p:nvSpPr>
                          <p:cNvPr id="76" name="Zone de texte 3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95" y="25639"/>
                            <a:ext cx="2811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E.T.</a:t>
                            </a:r>
                          </a:p>
                        </p:txBody>
                      </p:sp>
                      <p:sp>
                        <p:nvSpPr>
                          <p:cNvPr id="77" name="Zone de texte 3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584" y="25639"/>
                            <a:ext cx="3244" cy="1841"/>
                          </a:xfrm>
                          <a:prstGeom prst="rect">
                            <a:avLst/>
                          </a:prstGeom>
                          <a:solidFill>
                            <a:srgbClr val="0099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00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C.E.</a:t>
                            </a:r>
                          </a:p>
                        </p:txBody>
                      </p:sp>
                      <p:cxnSp>
                        <p:nvCxnSpPr>
                          <p:cNvPr id="78" name="Connecteur droit 77"/>
                          <p:cNvCxnSpPr>
                            <a:cxnSpLocks noChangeShapeType="1"/>
                          </p:cNvCxnSpPr>
                          <p:nvPr/>
                        </p:nvCxnSpPr>
                        <p:spPr bwMode="auto">
                          <a:xfrm flipH="1" flipV="1">
                            <a:off x="14791" y="6589"/>
                            <a:ext cx="6490" cy="6"/>
                          </a:xfrm>
                          <a:prstGeom prst="line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  <a:miter lim="800000"/>
                            <a:headEnd type="none" w="med" len="med"/>
                            <a:tailEnd type="triangle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79" name="Zone de texte 4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23" y="5583"/>
                            <a:ext cx="3313" cy="1842"/>
                          </a:xfrm>
                          <a:prstGeom prst="rect">
                            <a:avLst/>
                          </a:prstGeom>
                          <a:solidFill>
                            <a:schemeClr val="lt1">
                              <a:lumMod val="100000"/>
                              <a:lumOff val="0"/>
                            </a:schemeClr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63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0" tIns="0" rIns="0" bIns="0" anchor="ctr" anchorCtr="0" upright="1"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fr-FR" sz="2800" dirty="0">
                                <a:solidFill>
                                  <a:srgbClr val="FF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U</a:t>
                            </a:r>
                            <a:r>
                              <a:rPr lang="fr-FR" sz="2800" baseline="-25000" dirty="0">
                                <a:solidFill>
                                  <a:srgbClr val="FF0000"/>
                                </a:solidFill>
                                <a:effectLst/>
                                <a:latin typeface="Arial Narrow" panose="020B0606020202030204" pitchFamily="34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mes</a:t>
                            </a:r>
                            <a:endParaRPr lang="fr-FR" sz="2800" dirty="0">
                              <a:solidFill>
                                <a:srgbClr val="000000"/>
                              </a:solidFill>
                              <a:effectLst/>
                              <a:latin typeface="Arial Narrow" panose="020B0606020202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37" name="Zone de texte 39"/>
              <p:cNvSpPr txBox="1">
                <a:spLocks noChangeArrowheads="1"/>
              </p:cNvSpPr>
              <p:nvPr/>
            </p:nvSpPr>
            <p:spPr bwMode="auto">
              <a:xfrm>
                <a:off x="24674" y="9579"/>
                <a:ext cx="1152" cy="1908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2800">
                    <a:solidFill>
                      <a:srgbClr val="538135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fr-FR" sz="280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Zone de texte 40"/>
              <p:cNvSpPr txBox="1">
                <a:spLocks noChangeArrowheads="1"/>
              </p:cNvSpPr>
              <p:nvPr/>
            </p:nvSpPr>
            <p:spPr bwMode="auto">
              <a:xfrm>
                <a:off x="10631" y="11538"/>
                <a:ext cx="1152" cy="1908"/>
              </a:xfrm>
              <a:prstGeom prst="rect">
                <a:avLst/>
              </a:prstGeom>
              <a:solidFill>
                <a:schemeClr val="lt1">
                  <a:lumMod val="100000"/>
                  <a:lumOff val="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FR" sz="2800">
                    <a:solidFill>
                      <a:srgbClr val="538135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fr-FR" sz="2800">
                  <a:solidFill>
                    <a:srgbClr val="000000"/>
                  </a:solidFill>
                  <a:effectLst/>
                  <a:latin typeface="Arial Narrow" panose="020B0606020202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242618" y="4700416"/>
            <a:ext cx="6623645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600" dirty="0" smtClean="0">
                <a:solidFill>
                  <a:schemeClr val="accent2"/>
                </a:solidFill>
                <a:latin typeface="Montserrat" panose="00000500000000000000" pitchFamily="2" charset="0"/>
              </a:rPr>
              <a:t>Électrode de travail (E.T.) : Fer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600" dirty="0" smtClean="0">
                <a:solidFill>
                  <a:schemeClr val="accent2"/>
                </a:solidFill>
                <a:latin typeface="Montserrat" panose="00000500000000000000" pitchFamily="2" charset="0"/>
              </a:rPr>
              <a:t>Contre électrode (C.E.) </a:t>
            </a:r>
            <a:r>
              <a:rPr lang="fr-FR" sz="1600" smtClean="0">
                <a:solidFill>
                  <a:schemeClr val="accent2"/>
                </a:solidFill>
                <a:latin typeface="Montserrat" panose="00000500000000000000" pitchFamily="2" charset="0"/>
              </a:rPr>
              <a:t>: Platine</a:t>
            </a:r>
            <a:endParaRPr lang="fr-FR" sz="1600" dirty="0" smtClean="0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kumimoji="0" lang="fr-FR" sz="1600" b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Électrode</a:t>
            </a:r>
            <a:r>
              <a:rPr kumimoji="0" lang="fr-FR" sz="1600" b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 de référence (</a:t>
            </a:r>
            <a:r>
              <a:rPr kumimoji="0" lang="fr-FR" sz="1600" b="0" u="none" strike="noStrike" cap="none" normalizeH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E.réf</a:t>
            </a:r>
            <a:r>
              <a:rPr kumimoji="0" lang="fr-FR" sz="1600" b="0" u="none" strike="noStrike" cap="none" normalizeH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.) : au calomel saturé</a:t>
            </a:r>
            <a:endParaRPr kumimoji="0" lang="fr-FR" sz="1600" b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4" name="Titre 1"/>
          <p:cNvSpPr>
            <a:spLocks noGrp="1"/>
          </p:cNvSpPr>
          <p:nvPr>
            <p:ph type="title"/>
          </p:nvPr>
        </p:nvSpPr>
        <p:spPr>
          <a:xfrm>
            <a:off x="6169348" y="1579200"/>
            <a:ext cx="6174346" cy="6638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 dirty="0" smtClean="0"/>
              <a:t>Echelle de noblesse des métaux </a:t>
            </a:r>
            <a:endParaRPr lang="fr-FR" dirty="0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t="2205" r="4368"/>
          <a:stretch/>
        </p:blipFill>
        <p:spPr>
          <a:xfrm>
            <a:off x="6681123" y="2206221"/>
            <a:ext cx="5150796" cy="4315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546479" y="6264613"/>
                <a:ext cx="51733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Ordre de grandeur expérience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~−0,23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𝑐𝑜𝑟𝑟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𝑞𝑙𝑞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fr-FR" dirty="0" smtClean="0"/>
                  <a:t> sachant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~10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9" y="6264613"/>
                <a:ext cx="517338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061" t="-6604" b="-13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5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" y="1484557"/>
            <a:ext cx="3519274" cy="36927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23741"/>
            <a:ext cx="8596668" cy="1320800"/>
          </a:xfrm>
        </p:spPr>
        <p:txBody>
          <a:bodyPr/>
          <a:lstStyle/>
          <a:p>
            <a:r>
              <a:rPr lang="fr-FR" dirty="0" smtClean="0"/>
              <a:t>Corrosion différentielle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76110" y="1130341"/>
            <a:ext cx="3180679" cy="371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Corrosion galvanique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85466" y="6125195"/>
            <a:ext cx="2024913" cy="37170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Goutte d’Evans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8175" y="5688434"/>
                <a:ext cx="3131097" cy="1096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(cuivre)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𝑶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1400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 smtClean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(fer)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400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5" y="5688434"/>
                <a:ext cx="3131097" cy="1096710"/>
              </a:xfrm>
              <a:prstGeom prst="rect">
                <a:avLst/>
              </a:prstGeom>
              <a:blipFill rotWithShape="0">
                <a:blip r:embed="rId3"/>
                <a:stretch>
                  <a:fillRect t="-1111" b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789575" y="2737176"/>
                <a:ext cx="4958499" cy="197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fr-FR" b="1" dirty="0" smtClean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Phénolphtaléine : rose en présence de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𝑶</m:t>
                    </m:r>
                    <m:sSubSup>
                      <m:sSubSup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fr-FR" b="1" dirty="0" smtClean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fr-FR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Hexacyanoferrate(III) : forme un complexe bleu (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>
                      <m:sSub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1" i="1" smtClean="0">
                                <a:solidFill>
                                  <a:schemeClr val="accent6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chemeClr val="accent6"/>
                                </a:solidFill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𝑭𝒆</m:t>
                            </m:r>
                            <m:sSub>
                              <m:sSubPr>
                                <m:ctrlPr>
                                  <a:rPr lang="fr-FR" b="1" i="1" smtClean="0">
                                    <a:solidFill>
                                      <a:schemeClr val="accent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fr-FR" b="1" i="1" smtClean="0">
                                        <a:solidFill>
                                          <a:schemeClr val="accent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1" i="1" smtClean="0">
                                        <a:solidFill>
                                          <a:schemeClr val="accent6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𝑪𝑵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fr-FR" b="1" i="1" smtClean="0">
                                    <a:solidFill>
                                      <a:schemeClr val="accent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𝟔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= Bleu de Turnbull) en présence de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accent6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𝑭</m:t>
                    </m:r>
                    <m:sSubSup>
                      <m:sSubSupPr>
                        <m:ctrlP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𝒂𝒒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fr-FR" b="1" i="1" smtClean="0">
                            <a:solidFill>
                              <a:schemeClr val="accent6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75" y="2737176"/>
                <a:ext cx="4958499" cy="1976375"/>
              </a:xfrm>
              <a:prstGeom prst="rect">
                <a:avLst/>
              </a:prstGeom>
              <a:blipFill rotWithShape="0">
                <a:blip r:embed="rId4"/>
                <a:stretch>
                  <a:fillRect l="-1107" t="-1235" r="-1353" b="-2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 flipV="1">
            <a:off x="2009877" y="2949719"/>
            <a:ext cx="1965164" cy="4984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773723" y="3899650"/>
            <a:ext cx="2135021" cy="82847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36849" y="1509029"/>
            <a:ext cx="2549278" cy="46161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450039" y="1188231"/>
            <a:ext cx="4937570" cy="37170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Corrosion par aération différentielle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54377" y="5177313"/>
            <a:ext cx="33936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Fer + Cuivre e</a:t>
            </a:r>
            <a:r>
              <a:rPr lang="fr-FR" b="1" dirty="0" smtClean="0">
                <a:solidFill>
                  <a:schemeClr val="accent2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n contact</a:t>
            </a:r>
            <a:endParaRPr lang="fr-FR" b="1" dirty="0" smtClean="0">
              <a:solidFill>
                <a:schemeClr val="accent2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84491" y="5378918"/>
                <a:ext cx="3131097" cy="1096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(bords)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𝑶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fr-FR" sz="1400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sz="1400" b="1" dirty="0" smtClean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(milieu)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>
                        <m:sSub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𝑭</m:t>
                      </m:r>
                      <m:sSubSup>
                        <m:sSub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1400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sz="1400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491" y="5378918"/>
                <a:ext cx="3131097" cy="1096710"/>
              </a:xfrm>
              <a:prstGeom prst="rect">
                <a:avLst/>
              </a:prstGeom>
              <a:blipFill rotWithShape="0">
                <a:blip r:embed="rId6"/>
                <a:stretch>
                  <a:fillRect t="-556" b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 flipV="1">
            <a:off x="8587819" y="3978111"/>
            <a:ext cx="1538755" cy="13197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748074" y="2980329"/>
            <a:ext cx="1349848" cy="19781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Electrozingage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" y="1605339"/>
            <a:ext cx="2372730" cy="3970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0583" y="1219644"/>
                <a:ext cx="6096000" cy="47420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Cathode (fer) : 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 smtClean="0">
                    <a:solidFill>
                      <a:schemeClr val="accent6"/>
                    </a:solidFill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Anode (Zinc)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𝒔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𝒁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𝒍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</m:d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𝒂𝒒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Loi de Faraday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𝒕𝒉𝒆𝒐𝒓𝒊𝒒𝒖𝒆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𝑰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𝑴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𝑭</m:t>
                          </m:r>
                        </m:den>
                      </m:f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fr-FR" b="1" dirty="0">
                  <a:solidFill>
                    <a:schemeClr val="accent6"/>
                  </a:solidFill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fr-FR" b="1" dirty="0" smtClean="0">
                    <a:solidFill>
                      <a:schemeClr val="accent6"/>
                    </a:solidFill>
                    <a:effectLst/>
                    <a:latin typeface="Montserrat" panose="00000500000000000000" pitchFamily="2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Rendement faradique :</a:t>
                </a:r>
              </a:p>
              <a:p>
                <a:pPr marR="0" lv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𝑭</m:t>
                          </m:r>
                        </m:sub>
                      </m:sSub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𝒖𝒕𝒊𝒍𝒆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𝒕𝒐𝒕𝒂𝒍</m:t>
                              </m:r>
                            </m:sub>
                          </m:sSub>
                        </m:den>
                      </m:f>
                      <m:r>
                        <a:rPr lang="fr-FR" b="1" i="1" smtClean="0">
                          <a:solidFill>
                            <a:schemeClr val="accent6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solidFill>
                                <a:schemeClr val="accent6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𝒎𝒆𝒔𝒖𝒓𝒆𝒆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chemeClr val="accent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𝒕𝒉𝒆𝒐𝒓𝒊𝒒𝒖𝒆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1" dirty="0" smtClean="0">
                  <a:solidFill>
                    <a:schemeClr val="accent6"/>
                  </a:solidFill>
                  <a:effectLst/>
                  <a:latin typeface="Montserrat" panose="00000500000000000000" pitchFamily="2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83" y="1219644"/>
                <a:ext cx="6096000" cy="4742004"/>
              </a:xfrm>
              <a:prstGeom prst="rect">
                <a:avLst/>
              </a:prstGeom>
              <a:blipFill rotWithShape="0">
                <a:blip r:embed="rId3"/>
                <a:stretch>
                  <a:fillRect t="-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11" y="1376314"/>
            <a:ext cx="3792008" cy="25546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56896" y="3930978"/>
            <a:ext cx="336743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Gauche : fer électrozingué</a:t>
            </a:r>
            <a:br>
              <a:rPr lang="fr-FR" b="1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fr-FR" b="1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Droite : fer (témoin)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3752" y="1376314"/>
            <a:ext cx="3643960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b="1" dirty="0" smtClean="0">
                <a:solidFill>
                  <a:schemeClr val="bg1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Protection du fer par le zinc</a:t>
            </a:r>
            <a:endParaRPr lang="fr-FR" b="1" dirty="0" smtClean="0">
              <a:solidFill>
                <a:schemeClr val="bg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Anode sacrificielle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18" y="1753792"/>
            <a:ext cx="2782376" cy="292661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 r="9290" b="3171"/>
          <a:stretch/>
        </p:blipFill>
        <p:spPr>
          <a:xfrm>
            <a:off x="4655170" y="2208432"/>
            <a:ext cx="2895700" cy="2017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4986" y="4680408"/>
            <a:ext cx="336743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Magnésium sacrifié pour protéger le clou en fer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78" y="1370722"/>
            <a:ext cx="3519274" cy="3692756"/>
          </a:xfrm>
          <a:prstGeom prst="rect">
            <a:avLst/>
          </a:prstGeom>
        </p:spPr>
      </p:pic>
      <p:cxnSp>
        <p:nvCxnSpPr>
          <p:cNvPr id="9" name="Connecteur droit 8"/>
          <p:cNvCxnSpPr>
            <a:stCxn id="10" idx="2"/>
          </p:cNvCxnSpPr>
          <p:nvPr/>
        </p:nvCxnSpPr>
        <p:spPr>
          <a:xfrm>
            <a:off x="6221691" y="2115066"/>
            <a:ext cx="659876" cy="44902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081047" y="1745734"/>
            <a:ext cx="228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Revêtement de zinc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5033" y="4225768"/>
            <a:ext cx="317163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Zinc sacrifié pour protéger le clou en fer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65313" y="5063478"/>
            <a:ext cx="3367439" cy="6850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schemeClr val="accent6"/>
                </a:solidFill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Fer</a:t>
            </a:r>
            <a:r>
              <a:rPr lang="fr-FR" dirty="0" smtClean="0">
                <a:solidFill>
                  <a:schemeClr val="accent6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sacrifié pour protéger le cuivre</a:t>
            </a:r>
          </a:p>
        </p:txBody>
      </p:sp>
    </p:spTree>
    <p:extLst>
      <p:ext uri="{BB962C8B-B14F-4D97-AF65-F5344CB8AC3E}">
        <p14:creationId xmlns:p14="http://schemas.microsoft.com/office/powerpoint/2010/main" val="1487751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1683</TotalTime>
  <Words>187</Words>
  <Application>Microsoft Office PowerPoint</Application>
  <PresentationFormat>Grand écran</PresentationFormat>
  <Paragraphs>70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MS Mincho</vt:lpstr>
      <vt:lpstr>Arial</vt:lpstr>
      <vt:lpstr>Arial Narrow</vt:lpstr>
      <vt:lpstr>Cambria Math</vt:lpstr>
      <vt:lpstr>Montserrat</vt:lpstr>
      <vt:lpstr>Symbol</vt:lpstr>
      <vt:lpstr>Times New Roman</vt:lpstr>
      <vt:lpstr>Trebuchet MS</vt:lpstr>
      <vt:lpstr>Wingdings</vt:lpstr>
      <vt:lpstr>Wingdings 3</vt:lpstr>
      <vt:lpstr>Facette</vt:lpstr>
      <vt:lpstr>Corrosion humide des métaux</vt:lpstr>
      <vt:lpstr>La corrosion dans la vie quotidienne</vt:lpstr>
      <vt:lpstr>Diagrammes de Pourbaix</vt:lpstr>
      <vt:lpstr>Echelle de noblesse des métaux </vt:lpstr>
      <vt:lpstr>Corrosion différentielle </vt:lpstr>
      <vt:lpstr>Electrozingage</vt:lpstr>
      <vt:lpstr>Anode sacrificielle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Corrosion humide des métaux</dc:title>
  <dc:creator>guilhem.mariette@outlook.com</dc:creator>
  <cp:lastModifiedBy>guilhem.mariette@outlook.com</cp:lastModifiedBy>
  <cp:revision>31</cp:revision>
  <dcterms:created xsi:type="dcterms:W3CDTF">2021-02-09T12:03:11Z</dcterms:created>
  <dcterms:modified xsi:type="dcterms:W3CDTF">2021-02-17T14:41:40Z</dcterms:modified>
</cp:coreProperties>
</file>