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AF801A-ADE1-4397-BC4F-17380A77B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111B1E-2B57-4A8D-B5B7-189683E2D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F575EA-0730-4B63-8342-E4C417FF9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BDE9-2DFE-4F29-841D-3C1362B9A92E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0BE681-E4A4-4CF3-A983-991E115D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89B57B-5398-4AE9-8293-F0A0953A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C59D-D569-4961-8908-8564F0E60F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1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DB749A-6433-4FF6-B145-2DF27452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EF7ADC-C603-41AE-88D5-9F0A50953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B0773A-6B1A-4633-9891-E946BC57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BDE9-2DFE-4F29-841D-3C1362B9A92E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1BF5C5-15F4-4CD3-BEA4-37FD8DE1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CB5C5A-8FCC-45D2-9158-A17F0F4E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C59D-D569-4961-8908-8564F0E60F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48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6437702-F505-4063-90B8-3FFBD12AE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450C33A-FCEE-4C0D-9BA7-987A4942D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7915E8-72BC-4F56-9D25-33D0061E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BDE9-2DFE-4F29-841D-3C1362B9A92E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A1EAC5-018A-4714-A287-9488B9955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76EEDB-64E4-466E-8264-44BA10ED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C59D-D569-4961-8908-8564F0E60F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66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821222-DF36-4EC7-BA16-88D2C9F10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CDA8FD-F6D0-4A41-B829-564150AF4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22020E-630F-4CAC-B819-FAE26373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BDE9-2DFE-4F29-841D-3C1362B9A92E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C7CBC1-F332-445A-9F7C-C2140B91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AEC3DB-2527-4666-9589-04916960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C59D-D569-4961-8908-8564F0E60F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30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053F2D-CACB-4BFD-82BF-56FE4D643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C9CD74-22B9-4A12-AD35-77375D00B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BE51F2-65FB-43C4-99DF-1BB8CE03E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BDE9-2DFE-4F29-841D-3C1362B9A92E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5DA06D-9BA4-4B8E-B0F8-FA878324A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680C9E-1945-4654-BC3E-DDC47171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C59D-D569-4961-8908-8564F0E60F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61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5668F5-E94C-42F2-85E1-C59AF605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37E107-A39F-49FB-B620-218859947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CF1929-817B-4599-BA6B-179B084B4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608109-E5E1-4451-B895-9D1380DD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BDE9-2DFE-4F29-841D-3C1362B9A92E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10BAAA-B55F-4D97-8D0B-B0C95EA7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3C5717-1D14-44A7-A75B-1D64BCF39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C59D-D569-4961-8908-8564F0E60F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10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8484A7-53E2-4790-88E8-72D9B190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25032F-56BD-4AC7-B33D-071080131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6B649D-B3FD-470E-A9A9-E38D8A975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BDF15BE-7617-4A75-8EAE-74B0254F7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85E8F16-2484-4F5C-A17B-257F78C5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C1141D2-9488-4634-8B6C-0C2CA3AA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BDE9-2DFE-4F29-841D-3C1362B9A92E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E34BDFF-4C22-4B76-BA8B-FC232D8F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D2D4EF-62E4-4555-A176-8D8949B0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C59D-D569-4961-8908-8564F0E60F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21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51EB77-A05A-4406-8C23-B9286AA9B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81048D-6AD1-40F9-BC15-8E842967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BDE9-2DFE-4F29-841D-3C1362B9A92E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CA625F-D63A-4DD7-98B4-A4EBDFA9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109335-C4F3-4B57-BF78-E5A4404F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C59D-D569-4961-8908-8564F0E60F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32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7231CA9-F823-470C-961F-A657F946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BDE9-2DFE-4F29-841D-3C1362B9A92E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3F09634-BCB7-4E35-8872-A5F5A0F4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57C941-B978-4319-A44A-7F0394D6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C59D-D569-4961-8908-8564F0E60F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45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7352EF-D391-456F-8F36-78F90D985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85DF16-7DCE-4CD7-9417-1116039A0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98428A-1D4C-46A3-9410-05F64073B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7B1B9B-C563-48F0-AFCB-8F746B28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BDE9-2DFE-4F29-841D-3C1362B9A92E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308426-64CF-4A90-B611-32AA6114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586D9E-8640-4533-82F7-70A09209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C59D-D569-4961-8908-8564F0E60F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79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970B7F-A2FC-49C9-A207-36F059BD3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CD9B4E4-29B9-4013-A494-707DEE20A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342FDC-6829-4078-A666-E6732E9AE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D1C8F4-9A97-4AF9-9895-9E15E1B9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BDE9-2DFE-4F29-841D-3C1362B9A92E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14FA54-8D0A-4A23-8AF1-A3A59B76C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F38B9B-AA41-45B0-9108-151F5963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C59D-D569-4961-8908-8564F0E60F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51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7CA9D6E-D2BD-487A-B40F-51EC4579A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FFC9C3-2537-4AA1-9BA8-1E4FEFF27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98E0A2-D9EC-4969-853B-E61533E64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2BDE9-2DFE-4F29-841D-3C1362B9A92E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020C6A-531B-4E2B-AE4E-F05E20E1C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2378CA-E6FE-44BF-B2D3-456FC2D71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1C59D-D569-4961-8908-8564F0E60F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12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NUL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../media/image10.jpeg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A8FE9ED1-23E8-4BF8-8E13-CF24328D8865}"/>
              </a:ext>
            </a:extLst>
          </p:cNvPr>
          <p:cNvSpPr txBox="1">
            <a:spLocks/>
          </p:cNvSpPr>
          <p:nvPr/>
        </p:nvSpPr>
        <p:spPr>
          <a:xfrm>
            <a:off x="1524000" y="126448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LC 17 : Corrosion </a:t>
            </a:r>
            <a:r>
              <a:rPr lang="en-US" dirty="0" err="1"/>
              <a:t>humide</a:t>
            </a:r>
            <a:r>
              <a:rPr lang="en-US" dirty="0"/>
              <a:t> des </a:t>
            </a:r>
            <a:r>
              <a:rPr lang="en-US" dirty="0" err="1"/>
              <a:t>metaux</a:t>
            </a:r>
            <a:endParaRPr lang="en-US" dirty="0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6A24BD42-D054-4037-864E-5A5A1C0F3EF3}"/>
              </a:ext>
            </a:extLst>
          </p:cNvPr>
          <p:cNvSpPr txBox="1">
            <a:spLocks/>
          </p:cNvSpPr>
          <p:nvPr/>
        </p:nvSpPr>
        <p:spPr>
          <a:xfrm>
            <a:off x="1524000" y="374416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Raphael Aeschlimann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72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8D9830-45E7-4B99-B2BC-8FD6827C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84C3FF-F127-43AA-BA26-56AC7DBC4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794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2820AF-A215-455F-8AAC-DF5A400C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DFD759-422D-43B2-99C0-66F7895EC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30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988" y="609600"/>
            <a:ext cx="9208014" cy="1320800"/>
          </a:xfrm>
        </p:spPr>
        <p:txBody>
          <a:bodyPr/>
          <a:lstStyle/>
          <a:p>
            <a:r>
              <a:rPr lang="fr-FR" b="1" dirty="0">
                <a:latin typeface="Montserrat" panose="00000500000000000000" pitchFamily="2" charset="0"/>
              </a:rPr>
              <a:t>La corrosion dans la vie quotidienne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5" y="2082641"/>
            <a:ext cx="3213354" cy="241001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52185" y="4492657"/>
                <a:ext cx="1418014" cy="6192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600" b="1" dirty="0">
                    <a:solidFill>
                      <a:schemeClr val="accent2"/>
                    </a:solidFill>
                    <a:effectLst/>
                    <a:latin typeface="Montserrat" panose="00000500000000000000" pitchFamily="2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Fer rouillé </a:t>
                </a:r>
                <a14:m>
                  <m:oMath xmlns:m="http://schemas.openxmlformats.org/officeDocument/2006/math">
                    <m:r>
                      <a:rPr lang="fr-FR" sz="1600" b="1" i="1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𝑭</m:t>
                    </m:r>
                    <m:sSub>
                      <m:sSubPr>
                        <m:ctrlPr>
                          <a:rPr lang="fr-FR" sz="1600" b="1" i="1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b="1" i="1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b>
                        <m:r>
                          <a:rPr lang="fr-FR" sz="1600" b="1" i="1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fr-FR" sz="1600" b="1" i="1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b="1" i="1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𝑶</m:t>
                        </m:r>
                      </m:e>
                      <m:sub>
                        <m:r>
                          <a:rPr lang="fr-FR" sz="1600" b="1" i="1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1600" b="1" dirty="0">
                  <a:solidFill>
                    <a:schemeClr val="accent2"/>
                  </a:solidFill>
                  <a:effectLst/>
                  <a:latin typeface="Montserrat" panose="00000500000000000000" pitchFamily="2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185" y="4492657"/>
                <a:ext cx="1418014" cy="619272"/>
              </a:xfrm>
              <a:prstGeom prst="rect">
                <a:avLst/>
              </a:prstGeom>
              <a:blipFill rotWithShape="0">
                <a:blip r:embed="rId3"/>
                <a:stretch>
                  <a:fillRect t="-2941" r="-8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756" y="1345868"/>
            <a:ext cx="2880022" cy="36953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545052" y="5041190"/>
                <a:ext cx="3207250" cy="8244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600" b="1" dirty="0">
                    <a:solidFill>
                      <a:schemeClr val="accent2"/>
                    </a:solidFill>
                    <a:effectLst/>
                    <a:latin typeface="Montserrat" panose="00000500000000000000" pitchFamily="2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Vert-de-gris : cuivre corrodé</a:t>
                </a:r>
              </a:p>
              <a:p>
                <a:pPr lvl="0"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𝑪</m:t>
                      </m:r>
                      <m:sSub>
                        <m:sSubPr>
                          <m:ctrlPr>
                            <a:rPr lang="fr-FR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fr-FR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fr-FR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1600" b="1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1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𝑶𝑯</m:t>
                              </m:r>
                            </m:e>
                          </m:d>
                        </m:e>
                        <m:sub>
                          <m:r>
                            <a:rPr lang="fr-FR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𝑪</m:t>
                      </m:r>
                      <m:sSub>
                        <m:sSubPr>
                          <m:ctrlPr>
                            <a:rPr lang="fr-FR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fr-FR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a:rPr lang="fr-FR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kumimoji="0" lang="fr-FR" sz="16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ontserrat" panose="00000500000000000000" pitchFamily="2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052" y="5041190"/>
                <a:ext cx="3207250" cy="824456"/>
              </a:xfrm>
              <a:prstGeom prst="rect">
                <a:avLst/>
              </a:prstGeom>
              <a:blipFill rotWithShape="0">
                <a:blip r:embed="rId5"/>
                <a:stretch>
                  <a:fillRect l="-760" t="-2222" r="-3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78" y="1598277"/>
            <a:ext cx="2758233" cy="27582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148677" y="4126002"/>
                <a:ext cx="6096000" cy="82445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600" b="1" dirty="0">
                    <a:solidFill>
                      <a:schemeClr val="accent2"/>
                    </a:solidFill>
                    <a:latin typeface="Montserrat" panose="00000500000000000000" pitchFamily="2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Alumine</a:t>
                </a:r>
                <a:r>
                  <a:rPr lang="fr-FR" sz="1600" b="1" dirty="0">
                    <a:solidFill>
                      <a:schemeClr val="accent2"/>
                    </a:solidFill>
                    <a:effectLst/>
                    <a:latin typeface="Montserrat" panose="00000500000000000000" pitchFamily="2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: Aluminium passivé</a:t>
                </a:r>
              </a:p>
              <a:p>
                <a:pPr lvl="0"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fr-FR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fr-FR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fr-FR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fr-FR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a:rPr lang="fr-FR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kumimoji="0" lang="fr-FR" sz="16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ontserrat" panose="00000500000000000000" pitchFamily="2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77" y="4126002"/>
                <a:ext cx="6096000" cy="824456"/>
              </a:xfrm>
              <a:prstGeom prst="rect">
                <a:avLst/>
              </a:prstGeom>
              <a:blipFill rotWithShape="0">
                <a:blip r:embed="rId7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22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250" y="0"/>
            <a:ext cx="12578309" cy="1932543"/>
          </a:xfrm>
        </p:spPr>
        <p:txBody>
          <a:bodyPr/>
          <a:lstStyle/>
          <a:p>
            <a:r>
              <a:rPr lang="fr-FR" b="1" dirty="0">
                <a:latin typeface="Montserrat" panose="00000500000000000000" pitchFamily="2" charset="0"/>
              </a:rPr>
              <a:t>Diagrammes de Pourbaix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955" y="563031"/>
            <a:ext cx="4445261" cy="3909216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 rotWithShape="1">
          <a:blip r:embed="rId3"/>
          <a:srcRect t="1680" b="1118"/>
          <a:stretch/>
        </p:blipFill>
        <p:spPr>
          <a:xfrm>
            <a:off x="200872" y="772998"/>
            <a:ext cx="5576220" cy="3559525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-999887" y="4313535"/>
            <a:ext cx="8919429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fr-FR" sz="1600" b="1" dirty="0">
                <a:solidFill>
                  <a:schemeClr val="accent2"/>
                </a:solidFill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Diagramme du Fer </a:t>
            </a:r>
            <a:endParaRPr kumimoji="0" lang="fr-FR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82870" y="4462753"/>
            <a:ext cx="8919429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fr-FR" sz="1600" b="1" dirty="0">
                <a:solidFill>
                  <a:schemeClr val="accent2"/>
                </a:solidFill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Diagramme de l’Aluminium</a:t>
            </a:r>
            <a:endParaRPr kumimoji="0" lang="fr-FR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683377" y="5245245"/>
                <a:ext cx="8919429" cy="3558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600" dirty="0">
                    <a:solidFill>
                      <a:schemeClr val="accent2"/>
                    </a:solidFill>
                    <a:latin typeface="Montserrat" panose="00000500000000000000" pitchFamily="2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Convention de tracé :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𝑐</m:t>
                    </m:r>
                    <m:r>
                      <a:rPr lang="fr-FR" sz="1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−6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1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𝑚𝑜𝑙</m:t>
                    </m:r>
                    <m:r>
                      <a:rPr lang="fr-FR" sz="1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kumimoji="0" lang="fr-FR" sz="160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ontserrat" panose="00000500000000000000" pitchFamily="2" charset="0"/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77" y="5245245"/>
                <a:ext cx="8919429" cy="355803"/>
              </a:xfrm>
              <a:prstGeom prst="rect">
                <a:avLst/>
              </a:prstGeom>
              <a:blipFill rotWithShape="0">
                <a:blip r:embed="rId4"/>
                <a:stretch>
                  <a:fillRect t="-5085" b="-152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37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necteur droit avec flèche 26"/>
          <p:cNvCxnSpPr/>
          <p:nvPr/>
        </p:nvCxnSpPr>
        <p:spPr>
          <a:xfrm>
            <a:off x="9382327" y="12079606"/>
            <a:ext cx="1" cy="55679"/>
          </a:xfrm>
          <a:prstGeom prst="straightConnector1">
            <a:avLst/>
          </a:prstGeom>
          <a:ln w="6350">
            <a:solidFill>
              <a:schemeClr val="tx1"/>
            </a:solidFill>
            <a:prstDash val="dash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280546" y="140250"/>
            <a:ext cx="591627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marL="376238" indent="-376238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fr-FR" altLang="fr-FR" sz="3600" b="1" dirty="0">
                <a:solidFill>
                  <a:schemeClr val="accent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Montage </a:t>
            </a:r>
            <a:r>
              <a:rPr lang="fr-FR" altLang="fr-FR" sz="3600" b="1" dirty="0">
                <a:solidFill>
                  <a:schemeClr val="accent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à</a:t>
            </a:r>
            <a:r>
              <a:rPr kumimoji="0" lang="fr-FR" altLang="fr-FR" sz="3600" b="1" dirty="0">
                <a:solidFill>
                  <a:schemeClr val="accent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 3 électrodes</a:t>
            </a:r>
          </a:p>
        </p:txBody>
      </p:sp>
      <p:grpSp>
        <p:nvGrpSpPr>
          <p:cNvPr id="31" name="Groupe 30"/>
          <p:cNvGrpSpPr>
            <a:grpSpLocks noChangeAspect="1"/>
          </p:cNvGrpSpPr>
          <p:nvPr/>
        </p:nvGrpSpPr>
        <p:grpSpPr bwMode="auto">
          <a:xfrm>
            <a:off x="280547" y="943583"/>
            <a:ext cx="4966852" cy="3609562"/>
            <a:chOff x="0" y="0"/>
            <a:chExt cx="26783" cy="29345"/>
          </a:xfrm>
        </p:grpSpPr>
        <p:sp>
          <p:nvSpPr>
            <p:cNvPr id="34" name="Zone de texte 35"/>
            <p:cNvSpPr txBox="1">
              <a:spLocks noChangeArrowheads="1"/>
            </p:cNvSpPr>
            <p:nvPr/>
          </p:nvSpPr>
          <p:spPr bwMode="auto">
            <a:xfrm>
              <a:off x="10631" y="9180"/>
              <a:ext cx="1150" cy="1905"/>
            </a:xfrm>
            <a:prstGeom prst="rect">
              <a:avLst/>
            </a:prstGeom>
            <a:solidFill>
              <a:schemeClr val="lt1">
                <a:lumMod val="100000"/>
                <a:lumOff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FR" sz="2800">
                  <a:solidFill>
                    <a:srgbClr val="538135"/>
                  </a:solidFill>
                  <a:effectLst/>
                  <a:latin typeface="Arial Narrow" panose="020B0606020202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fr-FR" sz="280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5" name="Groupe 34"/>
            <p:cNvGrpSpPr>
              <a:grpSpLocks/>
            </p:cNvGrpSpPr>
            <p:nvPr/>
          </p:nvGrpSpPr>
          <p:grpSpPr bwMode="auto">
            <a:xfrm>
              <a:off x="0" y="0"/>
              <a:ext cx="26783" cy="29345"/>
              <a:chOff x="0" y="0"/>
              <a:chExt cx="26783" cy="29345"/>
            </a:xfrm>
          </p:grpSpPr>
          <p:grpSp>
            <p:nvGrpSpPr>
              <p:cNvPr id="36" name="Groupe 35"/>
              <p:cNvGrpSpPr>
                <a:grpSpLocks/>
              </p:cNvGrpSpPr>
              <p:nvPr/>
            </p:nvGrpSpPr>
            <p:grpSpPr bwMode="auto">
              <a:xfrm>
                <a:off x="0" y="0"/>
                <a:ext cx="26783" cy="29345"/>
                <a:chOff x="0" y="0"/>
                <a:chExt cx="26783" cy="29345"/>
              </a:xfrm>
            </p:grpSpPr>
            <p:cxnSp>
              <p:nvCxnSpPr>
                <p:cNvPr id="39" name="Connecteur droit 38"/>
                <p:cNvCxnSpPr>
                  <a:cxnSpLocks noChangeShapeType="1"/>
                </p:cNvCxnSpPr>
                <p:nvPr/>
              </p:nvCxnSpPr>
              <p:spPr bwMode="auto">
                <a:xfrm flipV="1">
                  <a:off x="10130" y="8426"/>
                  <a:ext cx="1279" cy="0"/>
                </a:xfrm>
                <a:prstGeom prst="line">
                  <a:avLst/>
                </a:prstGeom>
                <a:noFill/>
                <a:ln w="12700">
                  <a:solidFill>
                    <a:schemeClr val="tx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0" name="Connecteur droit 39"/>
                <p:cNvCxnSpPr>
                  <a:cxnSpLocks noChangeShapeType="1"/>
                </p:cNvCxnSpPr>
                <p:nvPr/>
              </p:nvCxnSpPr>
              <p:spPr bwMode="auto">
                <a:xfrm flipV="1">
                  <a:off x="25504" y="8426"/>
                  <a:ext cx="1279" cy="0"/>
                </a:xfrm>
                <a:prstGeom prst="line">
                  <a:avLst/>
                </a:prstGeom>
                <a:noFill/>
                <a:ln w="12700">
                  <a:solidFill>
                    <a:schemeClr val="tx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41" name="Groupe 40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6724" cy="29345"/>
                  <a:chOff x="0" y="0"/>
                  <a:chExt cx="26724" cy="29345"/>
                </a:xfrm>
              </p:grpSpPr>
              <p:cxnSp>
                <p:nvCxnSpPr>
                  <p:cNvPr id="42" name="Connecteur droit 41"/>
                  <p:cNvCxnSpPr>
                    <a:cxnSpLocks noChangeShapeType="1"/>
                  </p:cNvCxnSpPr>
                  <p:nvPr/>
                </p:nvCxnSpPr>
                <p:spPr bwMode="auto">
                  <a:xfrm rot="5400000" flipV="1">
                    <a:off x="9053" y="12820"/>
                    <a:ext cx="2159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>
                        <a:lumMod val="100000"/>
                        <a:lumOff val="0"/>
                      </a:schemeClr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grpSp>
                <p:nvGrpSpPr>
                  <p:cNvPr id="43" name="Groupe 42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26724" cy="29345"/>
                    <a:chOff x="0" y="0"/>
                    <a:chExt cx="26724" cy="29345"/>
                  </a:xfrm>
                </p:grpSpPr>
                <p:cxnSp>
                  <p:nvCxnSpPr>
                    <p:cNvPr id="44" name="Connecteur droit 43"/>
                    <p:cNvCxnSpPr>
                      <a:cxnSpLocks noChangeShapeType="1"/>
                    </p:cNvCxnSpPr>
                    <p:nvPr/>
                  </p:nvCxnSpPr>
                  <p:spPr bwMode="auto">
                    <a:xfrm rot="5400000">
                      <a:off x="6252" y="7866"/>
                      <a:ext cx="774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>
                          <a:lumMod val="100000"/>
                          <a:lumOff val="0"/>
                        </a:schemeClr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5" name="Connecteur droit 4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10085" y="3989"/>
                      <a:ext cx="5759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>
                          <a:lumMod val="100000"/>
                          <a:lumOff val="0"/>
                        </a:schemeClr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6" name="Connecteur droit 45"/>
                    <p:cNvCxnSpPr>
                      <a:cxnSpLocks noChangeShapeType="1"/>
                    </p:cNvCxnSpPr>
                    <p:nvPr/>
                  </p:nvCxnSpPr>
                  <p:spPr bwMode="auto">
                    <a:xfrm rot="5400000" flipV="1">
                      <a:off x="24518" y="6230"/>
                      <a:ext cx="439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>
                          <a:lumMod val="100000"/>
                          <a:lumOff val="0"/>
                        </a:schemeClr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grpSp>
                  <p:nvGrpSpPr>
                    <p:cNvPr id="47" name="Groupe 4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26724" cy="29345"/>
                      <a:chOff x="0" y="0"/>
                      <a:chExt cx="26724" cy="29345"/>
                    </a:xfrm>
                  </p:grpSpPr>
                  <p:cxnSp>
                    <p:nvCxnSpPr>
                      <p:cNvPr id="48" name="Connecteur droit 47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2196" y="11698"/>
                        <a:ext cx="2514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>
                            <a:lumMod val="100000"/>
                            <a:lumOff val="0"/>
                          </a:schemeClr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9" name="Connecteur droit 48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rot="5400000" flipV="1">
                        <a:off x="1120" y="12730"/>
                        <a:ext cx="2159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>
                            <a:lumMod val="100000"/>
                            <a:lumOff val="0"/>
                          </a:schemeClr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50" name="Connecteur droit 49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rot="5400000" flipV="1">
                        <a:off x="16942" y="12820"/>
                        <a:ext cx="2159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>
                            <a:lumMod val="100000"/>
                            <a:lumOff val="0"/>
                          </a:schemeClr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51" name="Connecteur droit 50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rot="5400000" flipV="1">
                        <a:off x="22905" y="10397"/>
                        <a:ext cx="2600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>
                            <a:lumMod val="100000"/>
                            <a:lumOff val="0"/>
                          </a:schemeClr>
                        </a:solidFill>
                        <a:miter lim="800000"/>
                        <a:headEnd type="stealth" w="med" len="med"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52" name="Connecteur droit 51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rot="5400000" flipV="1">
                        <a:off x="23665" y="10623"/>
                        <a:ext cx="1079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accent6">
                            <a:lumMod val="50000"/>
                            <a:lumOff val="0"/>
                          </a:schemeClr>
                        </a:solidFill>
                        <a:miter lim="800000"/>
                        <a:headEnd type="triangle" w="lg" len="med"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53" name="Connecteur droit 52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18019" y="11698"/>
                        <a:ext cx="1276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>
                            <a:lumMod val="100000"/>
                            <a:lumOff val="0"/>
                          </a:schemeClr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54" name="Connecteur droit 53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22904" y="11654"/>
                        <a:ext cx="132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>
                            <a:lumMod val="100000"/>
                            <a:lumOff val="0"/>
                          </a:schemeClr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55" name="Connecteur droit 54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rot="16200000">
                        <a:off x="9587" y="10265"/>
                        <a:ext cx="1073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accent6">
                            <a:lumMod val="50000"/>
                            <a:lumOff val="0"/>
                          </a:schemeClr>
                        </a:solidFill>
                        <a:miter lim="800000"/>
                        <a:headEnd type="triangle" w="lg" len="med"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56" name="Connecteur droit 55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rot="16200000">
                        <a:off x="9590" y="12730"/>
                        <a:ext cx="1073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accent6">
                            <a:lumMod val="50000"/>
                            <a:lumOff val="0"/>
                          </a:schemeClr>
                        </a:solidFill>
                        <a:miter lim="800000"/>
                        <a:headEnd type="triangle" w="lg" len="med"/>
                        <a:tailEnd w="lg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grpSp>
                    <p:nvGrpSpPr>
                      <p:cNvPr id="57" name="Groupe 5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26724" cy="29345"/>
                        <a:chOff x="0" y="0"/>
                        <a:chExt cx="26724" cy="29345"/>
                      </a:xfrm>
                    </p:grpSpPr>
                    <p:sp>
                      <p:nvSpPr>
                        <p:cNvPr id="58" name="Rectangle 5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0" y="19677"/>
                          <a:ext cx="24515" cy="9665"/>
                        </a:xfrm>
                        <a:prstGeom prst="rect">
                          <a:avLst/>
                        </a:prstGeom>
                        <a:solidFill>
                          <a:srgbClr val="009999"/>
                        </a:solidFill>
                        <a:ln w="0">
                          <a:solidFill>
                            <a:schemeClr val="accent1">
                              <a:lumMod val="50000"/>
                              <a:lumOff val="0"/>
                            </a:schemeClr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rot="0" vert="horz" wrap="square" lIns="91440" tIns="45720" rIns="91440" bIns="45720" anchor="ctr" anchorCtr="0" upright="1">
                          <a:noAutofit/>
                        </a:bodyPr>
                        <a:lstStyle/>
                        <a:p>
                          <a:endParaRPr lang="fr-FR" sz="2800"/>
                        </a:p>
                      </p:txBody>
                    </p:sp>
                    <p:grpSp>
                      <p:nvGrpSpPr>
                        <p:cNvPr id="59" name="Groupe 5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0" y="0"/>
                          <a:ext cx="26724" cy="29345"/>
                          <a:chOff x="0" y="0"/>
                          <a:chExt cx="26724" cy="29345"/>
                        </a:xfrm>
                      </p:grpSpPr>
                      <p:cxnSp>
                        <p:nvCxnSpPr>
                          <p:cNvPr id="60" name="Connecteur droit 59"/>
                          <p:cNvCxnSpPr>
                            <a:cxnSpLocks noChangeShapeType="1"/>
                          </p:cNvCxnSpPr>
                          <p:nvPr/>
                        </p:nvCxnSpPr>
                        <p:spPr bwMode="auto">
                          <a:xfrm flipH="1" flipV="1">
                            <a:off x="3137" y="8426"/>
                            <a:ext cx="6491" cy="11"/>
                          </a:xfrm>
                          <a:prstGeom prst="line">
                            <a:avLst/>
                          </a:prstGeom>
                          <a:noFill/>
                          <a:ln w="25400">
                            <a:solidFill>
                              <a:srgbClr val="FF0000"/>
                            </a:solidFill>
                            <a:miter lim="800000"/>
                            <a:headEnd type="triangle" w="med" len="med"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</p:cxnSp>
                      <p:sp>
                        <p:nvSpPr>
                          <p:cNvPr id="61" name="Rectangle 6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434" y="13850"/>
                            <a:ext cx="1435" cy="11144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100000"/>
                              <a:lumOff val="0"/>
                            </a:schemeClr>
                          </a:solidFill>
                          <a:ln w="12700">
                            <a:solidFill>
                              <a:schemeClr val="tx1">
                                <a:lumMod val="100000"/>
                                <a:lumOff val="0"/>
                              </a:schemeClr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ctr" anchorCtr="0" upright="1">
                            <a:noAutofit/>
                          </a:bodyPr>
                          <a:lstStyle/>
                          <a:p>
                            <a:endParaRPr lang="fr-FR" sz="2800"/>
                          </a:p>
                        </p:txBody>
                      </p:sp>
                      <p:sp>
                        <p:nvSpPr>
                          <p:cNvPr id="62" name="Rectangle 6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368" y="13850"/>
                            <a:ext cx="1435" cy="11116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  <a:lumOff val="0"/>
                            </a:schemeClr>
                          </a:solidFill>
                          <a:ln w="12700">
                            <a:solidFill>
                              <a:schemeClr val="tx1">
                                <a:lumMod val="100000"/>
                                <a:lumOff val="0"/>
                              </a:schemeClr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ctr" anchorCtr="0" upright="1">
                            <a:noAutofit/>
                          </a:bodyPr>
                          <a:lstStyle/>
                          <a:p>
                            <a:endParaRPr lang="fr-FR" sz="2800"/>
                          </a:p>
                        </p:txBody>
                      </p:sp>
                      <p:sp>
                        <p:nvSpPr>
                          <p:cNvPr id="63" name="Ellipse 62"/>
                          <p:cNvSpPr>
                            <a:spLocks noChangeAspect="1"/>
                          </p:cNvSpPr>
                          <p:nvPr/>
                        </p:nvSpPr>
                        <p:spPr bwMode="auto">
                          <a:xfrm>
                            <a:off x="4706" y="9906"/>
                            <a:ext cx="3600" cy="3600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100000"/>
                              <a:lumOff val="0"/>
                            </a:schemeClr>
                          </a:solidFill>
                          <a:ln w="12700">
                            <a:solidFill>
                              <a:schemeClr val="tx1">
                                <a:lumMod val="100000"/>
                                <a:lumOff val="0"/>
                              </a:schemeClr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ctr" anchorCtr="0" upright="1">
                            <a:noAutofit/>
                          </a:bodyPr>
                          <a:lstStyle/>
                          <a:p>
                            <a:endParaRPr lang="fr-FR" sz="2800"/>
                          </a:p>
                        </p:txBody>
                      </p:sp>
                      <p:sp>
                        <p:nvSpPr>
                          <p:cNvPr id="64" name="Ellipse 63"/>
                          <p:cNvSpPr>
                            <a:spLocks noChangeAspect="1"/>
                          </p:cNvSpPr>
                          <p:nvPr/>
                        </p:nvSpPr>
                        <p:spPr bwMode="auto">
                          <a:xfrm>
                            <a:off x="15912" y="2286"/>
                            <a:ext cx="3594" cy="3594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100000"/>
                              <a:lumOff val="0"/>
                            </a:schemeClr>
                          </a:solidFill>
                          <a:ln w="12700">
                            <a:solidFill>
                              <a:schemeClr val="tx1">
                                <a:lumMod val="100000"/>
                                <a:lumOff val="0"/>
                              </a:schemeClr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ctr" anchorCtr="0" upright="1">
                            <a:noAutofit/>
                          </a:bodyPr>
                          <a:lstStyle/>
                          <a:p>
                            <a:endParaRPr lang="fr-FR" sz="2800"/>
                          </a:p>
                        </p:txBody>
                      </p:sp>
                      <p:sp>
                        <p:nvSpPr>
                          <p:cNvPr id="65" name="Rectangle 6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5400000">
                            <a:off x="17772" y="1412"/>
                            <a:ext cx="1435" cy="14040"/>
                          </a:xfrm>
                          <a:prstGeom prst="rect">
                            <a:avLst/>
                          </a:prstGeom>
                          <a:solidFill>
                            <a:srgbClr val="0070C0"/>
                          </a:solidFill>
                          <a:ln w="12700">
                            <a:solidFill>
                              <a:schemeClr val="tx1">
                                <a:lumMod val="100000"/>
                                <a:lumOff val="0"/>
                              </a:schemeClr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ctr" anchorCtr="0" upright="1">
                            <a:noAutofit/>
                          </a:bodyPr>
                          <a:lstStyle/>
                          <a:p>
                            <a:endParaRPr lang="fr-FR" sz="2800"/>
                          </a:p>
                        </p:txBody>
                      </p:sp>
                      <p:cxnSp>
                        <p:nvCxnSpPr>
                          <p:cNvPr id="66" name="Connecteur droit 65"/>
                          <p:cNvCxnSpPr>
                            <a:cxnSpLocks noChangeShapeType="1"/>
                          </p:cNvCxnSpPr>
                          <p:nvPr/>
                        </p:nvCxnSpPr>
                        <p:spPr bwMode="auto">
                          <a:xfrm>
                            <a:off x="19543" y="4034"/>
                            <a:ext cx="7181" cy="19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>
                                <a:lumMod val="100000"/>
                                <a:lumOff val="0"/>
                              </a:schemeClr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</p:cxnSp>
                      <p:sp>
                        <p:nvSpPr>
                          <p:cNvPr id="67" name="Ellipse 66"/>
                          <p:cNvSpPr>
                            <a:spLocks noChangeAspect="1"/>
                          </p:cNvSpPr>
                          <p:nvPr/>
                        </p:nvSpPr>
                        <p:spPr bwMode="auto">
                          <a:xfrm>
                            <a:off x="19274" y="9861"/>
                            <a:ext cx="3594" cy="3594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100000"/>
                              <a:lumOff val="0"/>
                            </a:schemeClr>
                          </a:solidFill>
                          <a:ln w="12700">
                            <a:solidFill>
                              <a:schemeClr val="tx1">
                                <a:lumMod val="100000"/>
                                <a:lumOff val="0"/>
                              </a:schemeClr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ctr" anchorCtr="0" upright="1">
                            <a:noAutofit/>
                          </a:bodyPr>
                          <a:lstStyle/>
                          <a:p>
                            <a:endParaRPr lang="fr-FR" sz="2800"/>
                          </a:p>
                        </p:txBody>
                      </p:sp>
                      <p:sp>
                        <p:nvSpPr>
                          <p:cNvPr id="68" name="Zone de texte 31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154" y="10757"/>
                            <a:ext cx="2637" cy="1843"/>
                          </a:xfrm>
                          <a:prstGeom prst="rect">
                            <a:avLst/>
                          </a:prstGeom>
                          <a:solidFill>
                            <a:schemeClr val="lt1">
                              <a:lumMod val="100000"/>
                              <a:lumOff val="0"/>
                            </a:schemeClr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rot="0" vert="horz" wrap="square" lIns="0" tIns="0" rIns="0" bIns="0" anchor="ctr" anchorCtr="0" upright="1"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:r>
                              <a:rPr lang="fr-FR" sz="2800" dirty="0">
                                <a:solidFill>
                                  <a:srgbClr val="000000"/>
                                </a:solidFill>
                                <a:effectLst/>
                                <a:latin typeface="Arial Narrow" panose="020B060602020203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mV</a:t>
                            </a:r>
                          </a:p>
                        </p:txBody>
                      </p:sp>
                      <p:sp>
                        <p:nvSpPr>
                          <p:cNvPr id="69" name="Zone de texte 3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3394" y="0"/>
                            <a:ext cx="8516" cy="1841"/>
                          </a:xfrm>
                          <a:prstGeom prst="rect">
                            <a:avLst/>
                          </a:prstGeom>
                          <a:solidFill>
                            <a:schemeClr val="lt1">
                              <a:lumMod val="100000"/>
                              <a:lumOff val="0"/>
                            </a:schemeClr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rot="0" vert="horz" wrap="square" lIns="0" tIns="0" rIns="0" bIns="0" anchor="ctr" anchorCtr="0" upright="1"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:r>
                              <a:rPr lang="fr-FR" sz="2800" dirty="0">
                                <a:solidFill>
                                  <a:srgbClr val="000000"/>
                                </a:solidFill>
                                <a:effectLst/>
                                <a:latin typeface="Arial Narrow" panose="020B060602020203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Générateur</a:t>
                            </a:r>
                          </a:p>
                        </p:txBody>
                      </p:sp>
                      <p:sp>
                        <p:nvSpPr>
                          <p:cNvPr id="70" name="Zone de texte 38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7032" y="3137"/>
                            <a:ext cx="1258" cy="1842"/>
                          </a:xfrm>
                          <a:prstGeom prst="rect">
                            <a:avLst/>
                          </a:prstGeom>
                          <a:solidFill>
                            <a:schemeClr val="lt1">
                              <a:lumMod val="100000"/>
                              <a:lumOff val="0"/>
                            </a:schemeClr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rot="0" vert="horz" wrap="square" lIns="0" tIns="0" rIns="0" bIns="0" anchor="ctr" anchorCtr="0" upright="1"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:r>
                              <a:rPr lang="fr-FR" sz="2800">
                                <a:solidFill>
                                  <a:srgbClr val="000000"/>
                                </a:solidFill>
                                <a:effectLst/>
                                <a:latin typeface="Arial Narrow" panose="020B060602020203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G</a:t>
                            </a:r>
                          </a:p>
                        </p:txBody>
                      </p:sp>
                      <p:sp>
                        <p:nvSpPr>
                          <p:cNvPr id="71" name="Zone de texte 37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9722" y="10578"/>
                            <a:ext cx="2637" cy="1842"/>
                          </a:xfrm>
                          <a:prstGeom prst="rect">
                            <a:avLst/>
                          </a:prstGeom>
                          <a:solidFill>
                            <a:schemeClr val="lt1">
                              <a:lumMod val="100000"/>
                              <a:lumOff val="0"/>
                            </a:schemeClr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rot="0" vert="horz" wrap="square" lIns="0" tIns="0" rIns="0" bIns="0" anchor="ctr" anchorCtr="0" upright="1"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:r>
                              <a:rPr lang="fr-FR" sz="2800">
                                <a:solidFill>
                                  <a:srgbClr val="000000"/>
                                </a:solidFill>
                                <a:effectLst/>
                                <a:latin typeface="Arial Narrow" panose="020B060602020203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mA</a:t>
                            </a:r>
                          </a:p>
                        </p:txBody>
                      </p:sp>
                      <p:cxnSp>
                        <p:nvCxnSpPr>
                          <p:cNvPr id="72" name="Connecteur droit 71"/>
                          <p:cNvCxnSpPr>
                            <a:cxnSpLocks noChangeShapeType="1"/>
                          </p:cNvCxnSpPr>
                          <p:nvPr/>
                        </p:nvCxnSpPr>
                        <p:spPr bwMode="auto">
                          <a:xfrm flipV="1">
                            <a:off x="8292" y="11698"/>
                            <a:ext cx="1803" cy="1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>
                                <a:lumMod val="100000"/>
                                <a:lumOff val="0"/>
                              </a:schemeClr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</p:cxnSp>
                      <p:sp>
                        <p:nvSpPr>
                          <p:cNvPr id="73" name="Rectangle 7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7301" y="13850"/>
                            <a:ext cx="1435" cy="11116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n w="12700">
                            <a:solidFill>
                              <a:schemeClr val="tx1">
                                <a:lumMod val="100000"/>
                                <a:lumOff val="0"/>
                              </a:schemeClr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ctr" anchorCtr="0" upright="1">
                            <a:noAutofit/>
                          </a:bodyPr>
                          <a:lstStyle/>
                          <a:p>
                            <a:endParaRPr lang="fr-FR" sz="2800"/>
                          </a:p>
                        </p:txBody>
                      </p:sp>
                      <p:grpSp>
                        <p:nvGrpSpPr>
                          <p:cNvPr id="74" name="Groupe 7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0" y="16270"/>
                            <a:ext cx="24557" cy="13075"/>
                            <a:chOff x="0" y="0"/>
                            <a:chExt cx="24557" cy="13078"/>
                          </a:xfrm>
                        </p:grpSpPr>
                        <p:cxnSp>
                          <p:nvCxnSpPr>
                            <p:cNvPr id="80" name="Line 391"/>
                            <p:cNvCxnSpPr>
                              <a:cxnSpLocks noChangeShapeType="1"/>
                            </p:cNvCxnSpPr>
                            <p:nvPr/>
                          </p:nvCxnSpPr>
                          <p:spPr bwMode="auto">
                            <a:xfrm>
                              <a:off x="0" y="13068"/>
                              <a:ext cx="24557" cy="0"/>
                            </a:xfrm>
                            <a:prstGeom prst="line">
                              <a:avLst/>
                            </a:prstGeom>
                            <a:noFill/>
                            <a:ln w="15875">
                              <a:solidFill>
                                <a:schemeClr val="tx1">
                                  <a:lumMod val="100000"/>
                                  <a:lumOff val="0"/>
                                </a:schemeClr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</p:cxnSp>
                        <p:cxnSp>
                          <p:nvCxnSpPr>
                            <p:cNvPr id="81" name="Line 389"/>
                            <p:cNvCxnSpPr>
                              <a:cxnSpLocks noChangeShapeType="1"/>
                            </p:cNvCxnSpPr>
                            <p:nvPr/>
                          </p:nvCxnSpPr>
                          <p:spPr bwMode="auto">
                            <a:xfrm>
                              <a:off x="0" y="0"/>
                              <a:ext cx="0" cy="13051"/>
                            </a:xfrm>
                            <a:prstGeom prst="line">
                              <a:avLst/>
                            </a:prstGeom>
                            <a:noFill/>
                            <a:ln w="15875">
                              <a:solidFill>
                                <a:schemeClr val="tx1">
                                  <a:lumMod val="100000"/>
                                  <a:lumOff val="0"/>
                                </a:schemeClr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</p:cxnSp>
                        <p:cxnSp>
                          <p:nvCxnSpPr>
                            <p:cNvPr id="82" name="Line 390"/>
                            <p:cNvCxnSpPr>
                              <a:cxnSpLocks noChangeShapeType="1"/>
                            </p:cNvCxnSpPr>
                            <p:nvPr/>
                          </p:nvCxnSpPr>
                          <p:spPr bwMode="auto">
                            <a:xfrm>
                              <a:off x="24536" y="38"/>
                              <a:ext cx="0" cy="13040"/>
                            </a:xfrm>
                            <a:prstGeom prst="line">
                              <a:avLst/>
                            </a:prstGeom>
                            <a:noFill/>
                            <a:ln w="15875">
                              <a:solidFill>
                                <a:schemeClr val="tx1">
                                  <a:lumMod val="100000"/>
                                  <a:lumOff val="0"/>
                                </a:schemeClr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</p:cxnSp>
                      </p:grpSp>
                      <p:sp>
                        <p:nvSpPr>
                          <p:cNvPr id="75" name="Text Box 39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24" y="25639"/>
                            <a:ext cx="4242" cy="1841"/>
                          </a:xfrm>
                          <a:prstGeom prst="rect">
                            <a:avLst/>
                          </a:prstGeom>
                          <a:solidFill>
                            <a:srgbClr val="009999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rot="0" vert="horz" wrap="square" lIns="0" tIns="0" rIns="0" bIns="0" anchor="ctr" anchorCtr="0" upright="1"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:r>
                              <a:rPr lang="fr-FR" sz="2800">
                                <a:solidFill>
                                  <a:srgbClr val="000000"/>
                                </a:solidFill>
                                <a:effectLst/>
                                <a:latin typeface="Arial Narrow" panose="020B060602020203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E.réf.</a:t>
                            </a:r>
                          </a:p>
                        </p:txBody>
                      </p:sp>
                      <p:sp>
                        <p:nvSpPr>
                          <p:cNvPr id="76" name="Zone de texte 34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695" y="25639"/>
                            <a:ext cx="2811" cy="1841"/>
                          </a:xfrm>
                          <a:prstGeom prst="rect">
                            <a:avLst/>
                          </a:prstGeom>
                          <a:solidFill>
                            <a:srgbClr val="009999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rot="0" vert="horz" wrap="square" lIns="0" tIns="0" rIns="0" bIns="0" anchor="ctr" anchorCtr="0" upright="1"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:r>
                              <a:rPr lang="fr-FR" sz="2800">
                                <a:solidFill>
                                  <a:srgbClr val="000000"/>
                                </a:solidFill>
                                <a:effectLst/>
                                <a:latin typeface="Arial Narrow" panose="020B060602020203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E.T.</a:t>
                            </a:r>
                          </a:p>
                        </p:txBody>
                      </p:sp>
                      <p:sp>
                        <p:nvSpPr>
                          <p:cNvPr id="77" name="Zone de texte 36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6584" y="25639"/>
                            <a:ext cx="3244" cy="1841"/>
                          </a:xfrm>
                          <a:prstGeom prst="rect">
                            <a:avLst/>
                          </a:prstGeom>
                          <a:solidFill>
                            <a:srgbClr val="009999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rot="0" vert="horz" wrap="square" lIns="0" tIns="0" rIns="0" bIns="0" anchor="ctr" anchorCtr="0" upright="1"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:r>
                              <a:rPr lang="fr-FR" sz="2800" dirty="0">
                                <a:solidFill>
                                  <a:srgbClr val="000000"/>
                                </a:solidFill>
                                <a:effectLst/>
                                <a:latin typeface="Arial Narrow" panose="020B060602020203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C.E.</a:t>
                            </a:r>
                          </a:p>
                        </p:txBody>
                      </p:sp>
                      <p:cxnSp>
                        <p:nvCxnSpPr>
                          <p:cNvPr id="78" name="Connecteur droit 77"/>
                          <p:cNvCxnSpPr>
                            <a:cxnSpLocks noChangeShapeType="1"/>
                          </p:cNvCxnSpPr>
                          <p:nvPr/>
                        </p:nvCxnSpPr>
                        <p:spPr bwMode="auto">
                          <a:xfrm flipH="1" flipV="1">
                            <a:off x="14791" y="6589"/>
                            <a:ext cx="6490" cy="6"/>
                          </a:xfrm>
                          <a:prstGeom prst="line">
                            <a:avLst/>
                          </a:prstGeom>
                          <a:noFill/>
                          <a:ln w="25400">
                            <a:solidFill>
                              <a:srgbClr val="FF0000"/>
                            </a:solidFill>
                            <a:miter lim="800000"/>
                            <a:headEnd type="none" w="med" len="med"/>
                            <a:tailEnd type="triangle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</p:cxnSp>
                      <p:sp>
                        <p:nvSpPr>
                          <p:cNvPr id="79" name="Zone de texte 4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423" y="5583"/>
                            <a:ext cx="3313" cy="1842"/>
                          </a:xfrm>
                          <a:prstGeom prst="rect">
                            <a:avLst/>
                          </a:prstGeom>
                          <a:solidFill>
                            <a:schemeClr val="lt1">
                              <a:lumMod val="100000"/>
                              <a:lumOff val="0"/>
                            </a:schemeClr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rot="0" vert="horz" wrap="square" lIns="0" tIns="0" rIns="0" bIns="0" anchor="ctr" anchorCtr="0" upright="1"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:r>
                              <a:rPr lang="fr-FR" sz="2800" dirty="0">
                                <a:solidFill>
                                  <a:srgbClr val="FF0000"/>
                                </a:solidFill>
                                <a:effectLst/>
                                <a:latin typeface="Arial Narrow" panose="020B060602020203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U</a:t>
                            </a:r>
                            <a:r>
                              <a:rPr lang="fr-FR" sz="2800" baseline="-25000" dirty="0">
                                <a:solidFill>
                                  <a:srgbClr val="FF0000"/>
                                </a:solidFill>
                                <a:effectLst/>
                                <a:latin typeface="Arial Narrow" panose="020B060602020203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mes</a:t>
                            </a:r>
                            <a:endParaRPr lang="fr-FR" sz="2800" dirty="0">
                              <a:solidFill>
                                <a:srgbClr val="000000"/>
                              </a:solidFill>
                              <a:effectLst/>
                              <a:latin typeface="Arial Narrow" panose="020B0606020202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</p:grpSp>
          <p:sp>
            <p:nvSpPr>
              <p:cNvPr id="37" name="Zone de texte 39"/>
              <p:cNvSpPr txBox="1">
                <a:spLocks noChangeArrowheads="1"/>
              </p:cNvSpPr>
              <p:nvPr/>
            </p:nvSpPr>
            <p:spPr bwMode="auto">
              <a:xfrm>
                <a:off x="24674" y="9579"/>
                <a:ext cx="1152" cy="1908"/>
              </a:xfrm>
              <a:prstGeom prst="rect">
                <a:avLst/>
              </a:prstGeom>
              <a:solidFill>
                <a:schemeClr val="lt1">
                  <a:lumMod val="100000"/>
                  <a:lumOff val="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fr-FR" sz="2800">
                    <a:solidFill>
                      <a:srgbClr val="538135"/>
                    </a:solidFill>
                    <a:effectLst/>
                    <a:latin typeface="Arial Narrow" panose="020B0606020202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fr-FR" sz="2800">
                  <a:solidFill>
                    <a:srgbClr val="000000"/>
                  </a:solidFill>
                  <a:effectLst/>
                  <a:latin typeface="Arial Narrow" panose="020B0606020202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Zone de texte 40"/>
              <p:cNvSpPr txBox="1">
                <a:spLocks noChangeArrowheads="1"/>
              </p:cNvSpPr>
              <p:nvPr/>
            </p:nvSpPr>
            <p:spPr bwMode="auto">
              <a:xfrm>
                <a:off x="10631" y="11538"/>
                <a:ext cx="1152" cy="1908"/>
              </a:xfrm>
              <a:prstGeom prst="rect">
                <a:avLst/>
              </a:prstGeom>
              <a:solidFill>
                <a:schemeClr val="lt1">
                  <a:lumMod val="100000"/>
                  <a:lumOff val="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fr-FR" sz="2800">
                    <a:solidFill>
                      <a:srgbClr val="538135"/>
                    </a:solidFill>
                    <a:effectLst/>
                    <a:latin typeface="Arial Narrow" panose="020B0606020202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fr-FR" sz="2800">
                  <a:solidFill>
                    <a:srgbClr val="000000"/>
                  </a:solidFill>
                  <a:effectLst/>
                  <a:latin typeface="Arial Narrow" panose="020B0606020202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83" name="Rectangle 82"/>
          <p:cNvSpPr/>
          <p:nvPr/>
        </p:nvSpPr>
        <p:spPr>
          <a:xfrm>
            <a:off x="242618" y="4700416"/>
            <a:ext cx="6623645" cy="1087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accent2"/>
                </a:solidFill>
                <a:latin typeface="Montserrat" panose="00000500000000000000" pitchFamily="2" charset="0"/>
              </a:rPr>
              <a:t>Électrode de travail (E.T.) : Fer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accent2"/>
                </a:solidFill>
                <a:latin typeface="Montserrat" panose="00000500000000000000" pitchFamily="2" charset="0"/>
              </a:rPr>
              <a:t>Contre électrode (C.E.) </a:t>
            </a:r>
            <a:r>
              <a:rPr lang="fr-FR" sz="1600">
                <a:solidFill>
                  <a:schemeClr val="accent2"/>
                </a:solidFill>
                <a:latin typeface="Montserrat" panose="00000500000000000000" pitchFamily="2" charset="0"/>
              </a:rPr>
              <a:t>: Platine</a:t>
            </a:r>
            <a:endParaRPr lang="fr-FR" sz="1600" dirty="0">
              <a:solidFill>
                <a:schemeClr val="accent2"/>
              </a:solidFill>
              <a:latin typeface="Montserrat" panose="00000500000000000000" pitchFamily="2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kumimoji="0" lang="fr-FR" sz="1600" b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Montserrat" panose="00000500000000000000" pitchFamily="2" charset="0"/>
              </a:rPr>
              <a:t>Électrode</a:t>
            </a:r>
            <a:r>
              <a:rPr kumimoji="0" lang="fr-FR" sz="1600" b="0" u="none" strike="noStrike" cap="none" normalizeH="0" dirty="0">
                <a:ln>
                  <a:noFill/>
                </a:ln>
                <a:solidFill>
                  <a:schemeClr val="accent2"/>
                </a:solidFill>
                <a:effectLst/>
                <a:latin typeface="Montserrat" panose="00000500000000000000" pitchFamily="2" charset="0"/>
              </a:rPr>
              <a:t> de référence (</a:t>
            </a:r>
            <a:r>
              <a:rPr kumimoji="0" lang="fr-FR" sz="1600" b="0" u="none" strike="noStrike" cap="none" normalizeH="0" dirty="0" err="1">
                <a:ln>
                  <a:noFill/>
                </a:ln>
                <a:solidFill>
                  <a:schemeClr val="accent2"/>
                </a:solidFill>
                <a:effectLst/>
                <a:latin typeface="Montserrat" panose="00000500000000000000" pitchFamily="2" charset="0"/>
              </a:rPr>
              <a:t>E.réf</a:t>
            </a:r>
            <a:r>
              <a:rPr kumimoji="0" lang="fr-FR" sz="1600" b="0" u="none" strike="noStrike" cap="none" normalizeH="0" dirty="0">
                <a:ln>
                  <a:noFill/>
                </a:ln>
                <a:solidFill>
                  <a:schemeClr val="accent2"/>
                </a:solidFill>
                <a:effectLst/>
                <a:latin typeface="Montserrat" panose="00000500000000000000" pitchFamily="2" charset="0"/>
              </a:rPr>
              <a:t>.) : au calomel saturé</a:t>
            </a:r>
            <a:endParaRPr kumimoji="0" lang="fr-FR" sz="1600" b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84" name="Titre 1"/>
          <p:cNvSpPr>
            <a:spLocks noGrp="1"/>
          </p:cNvSpPr>
          <p:nvPr>
            <p:ph type="title"/>
          </p:nvPr>
        </p:nvSpPr>
        <p:spPr>
          <a:xfrm>
            <a:off x="6169348" y="1579200"/>
            <a:ext cx="6174346" cy="66387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fr-FR" dirty="0"/>
              <a:t>Echelle de noblesse des métaux </a:t>
            </a:r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" t="2205" r="4368"/>
          <a:stretch/>
        </p:blipFill>
        <p:spPr>
          <a:xfrm>
            <a:off x="6681123" y="2206221"/>
            <a:ext cx="5150796" cy="43158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546479" y="6264613"/>
                <a:ext cx="51733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Ordre de grandeur expérience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𝑐𝑜𝑟𝑟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~−0,23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𝑐𝑜𝑟𝑟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𝑞𝑙𝑞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fr-FR" dirty="0"/>
                  <a:t> sachant que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~10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79" y="6264613"/>
                <a:ext cx="5173385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061" t="-6604" b="-132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50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5" y="1484557"/>
            <a:ext cx="3519274" cy="369275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-23741"/>
            <a:ext cx="8596668" cy="1320800"/>
          </a:xfrm>
        </p:spPr>
        <p:txBody>
          <a:bodyPr/>
          <a:lstStyle/>
          <a:p>
            <a:r>
              <a:rPr lang="fr-FR" dirty="0"/>
              <a:t>Corrosion différentielle </a:t>
            </a:r>
          </a:p>
        </p:txBody>
      </p:sp>
      <p:sp>
        <p:nvSpPr>
          <p:cNvPr id="6" name="Rectangle 5"/>
          <p:cNvSpPr/>
          <p:nvPr/>
        </p:nvSpPr>
        <p:spPr>
          <a:xfrm>
            <a:off x="276110" y="1130341"/>
            <a:ext cx="3180679" cy="371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b="1" dirty="0">
                <a:solidFill>
                  <a:schemeClr val="accent2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Corrosion galvanique </a:t>
            </a:r>
          </a:p>
        </p:txBody>
      </p:sp>
      <p:sp>
        <p:nvSpPr>
          <p:cNvPr id="7" name="Rectangle 6"/>
          <p:cNvSpPr/>
          <p:nvPr/>
        </p:nvSpPr>
        <p:spPr>
          <a:xfrm>
            <a:off x="9085466" y="6125195"/>
            <a:ext cx="2024913" cy="37170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FR" b="1" dirty="0">
                <a:solidFill>
                  <a:schemeClr val="accent2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Goutte d’Evans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08175" y="5688434"/>
                <a:ext cx="3131097" cy="10967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r-FR" sz="1400" b="1" dirty="0">
                    <a:solidFill>
                      <a:schemeClr val="accent6"/>
                    </a:solidFill>
                    <a:effectLst/>
                    <a:latin typeface="Montserrat" panose="00000500000000000000" pitchFamily="2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Cathode (cuivre) : </a:t>
                </a:r>
              </a:p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1400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𝒂𝒒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1400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fr-FR" sz="1400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𝟒</m:t>
                      </m:r>
                      <m:sSup>
                        <m:sSupPr>
                          <m:ctrlP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sz="1400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fr-FR" sz="1400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𝟒</m:t>
                      </m:r>
                      <m:r>
                        <a:rPr lang="fr-FR" sz="1400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𝑶</m:t>
                      </m:r>
                      <m:sSubSup>
                        <m:sSubSupPr>
                          <m:ctrlP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𝒂𝒒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fr-FR" sz="1400" b="1" dirty="0">
                  <a:solidFill>
                    <a:schemeClr val="accent6"/>
                  </a:solidFill>
                  <a:effectLst/>
                  <a:latin typeface="Montserrat" panose="00000500000000000000" pitchFamily="2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r-FR" sz="1400" b="1" dirty="0">
                    <a:solidFill>
                      <a:schemeClr val="accent6"/>
                    </a:solidFill>
                    <a:latin typeface="Montserrat" panose="00000500000000000000" pitchFamily="2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Anode (fer) :</a:t>
                </a:r>
              </a:p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𝑭</m:t>
                      </m:r>
                      <m:sSub>
                        <m:sSubPr>
                          <m:ctrlP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𝒔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1400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fr-FR" sz="1400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𝑭</m:t>
                      </m:r>
                      <m:sSubSup>
                        <m:sSubSupPr>
                          <m:ctrlP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𝒂𝒒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  <m:r>
                        <a:rPr lang="fr-FR" sz="1400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fr-FR" sz="1400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sz="1400" b="1" dirty="0">
                  <a:solidFill>
                    <a:schemeClr val="accent6"/>
                  </a:solidFill>
                  <a:effectLst/>
                  <a:latin typeface="Montserrat" panose="00000500000000000000" pitchFamily="2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75" y="5688434"/>
                <a:ext cx="3131097" cy="1096710"/>
              </a:xfrm>
              <a:prstGeom prst="rect">
                <a:avLst/>
              </a:prstGeom>
              <a:blipFill rotWithShape="0">
                <a:blip r:embed="rId3"/>
                <a:stretch>
                  <a:fillRect t="-1111" b="-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789575" y="2737176"/>
                <a:ext cx="4958499" cy="1976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r-FR" b="1" dirty="0">
                    <a:solidFill>
                      <a:schemeClr val="accent6"/>
                    </a:solidFill>
                    <a:latin typeface="Montserrat" panose="00000500000000000000" pitchFamily="2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 Phénolphtaléine : rose en présence de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chemeClr val="accent6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𝑶</m:t>
                    </m:r>
                    <m:sSubSup>
                      <m:sSubSupPr>
                        <m:ctrlPr>
                          <a:rPr lang="fr-FR" b="1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b="1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fr-FR" b="1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fr-FR" b="1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𝒂𝒒</m:t>
                        </m:r>
                        <m:r>
                          <a:rPr lang="fr-FR" b="1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  <m:sup>
                        <m:r>
                          <a:rPr lang="fr-FR" b="1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fr-FR" b="1" dirty="0">
                  <a:solidFill>
                    <a:schemeClr val="accent6"/>
                  </a:solidFill>
                  <a:effectLst/>
                  <a:latin typeface="Montserrat" panose="00000500000000000000" pitchFamily="2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fr-FR" b="1" dirty="0">
                  <a:solidFill>
                    <a:schemeClr val="accent6"/>
                  </a:solidFill>
                  <a:effectLst/>
                  <a:latin typeface="Montserrat" panose="00000500000000000000" pitchFamily="2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r-FR" b="1" dirty="0">
                    <a:solidFill>
                      <a:schemeClr val="accent6"/>
                    </a:solidFill>
                    <a:latin typeface="Montserrat" panose="00000500000000000000" pitchFamily="2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 </a:t>
                </a:r>
                <a:r>
                  <a:rPr lang="fr-FR" b="1" dirty="0">
                    <a:solidFill>
                      <a:schemeClr val="accent6"/>
                    </a:solidFill>
                    <a:effectLst/>
                    <a:latin typeface="Montserrat" panose="00000500000000000000" pitchFamily="2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Hexacyanoferrate(III) : forme un complexe bleu (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chemeClr val="accent6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𝑭</m:t>
                    </m:r>
                    <m:sSub>
                      <m:sSubPr>
                        <m:ctrlPr>
                          <a:rPr lang="fr-FR" b="1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b>
                        <m:r>
                          <a:rPr lang="fr-FR" b="1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fr-FR" b="1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b="1" i="1" smtClean="0">
                                <a:solidFill>
                                  <a:schemeClr val="accent6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fr-FR" b="1" i="1" smtClean="0">
                                <a:solidFill>
                                  <a:schemeClr val="accent6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𝑭𝒆</m:t>
                            </m:r>
                            <m:sSub>
                              <m:sSubPr>
                                <m:ctrlPr>
                                  <a:rPr lang="fr-FR" b="1" i="1" smtClean="0">
                                    <a:solidFill>
                                      <a:schemeClr val="accent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fr-FR" b="1" i="1" smtClean="0">
                                        <a:solidFill>
                                          <a:schemeClr val="accent6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1" i="1" smtClean="0">
                                        <a:solidFill>
                                          <a:schemeClr val="accent6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𝑪𝑵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fr-FR" b="1" i="1" smtClean="0">
                                    <a:solidFill>
                                      <a:schemeClr val="accent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𝟔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b="1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fr-FR" b="1" dirty="0">
                    <a:solidFill>
                      <a:schemeClr val="accent6"/>
                    </a:solidFill>
                    <a:effectLst/>
                    <a:latin typeface="Montserrat" panose="00000500000000000000" pitchFamily="2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= Bleu de Turnbull) en présence de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chemeClr val="accent6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𝑭</m:t>
                    </m:r>
                    <m:sSubSup>
                      <m:sSubSupPr>
                        <m:ctrlPr>
                          <a:rPr lang="fr-FR" b="1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b="1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b>
                        <m:r>
                          <a:rPr lang="fr-FR" b="1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fr-FR" b="1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𝒂𝒒</m:t>
                        </m:r>
                        <m:r>
                          <a:rPr lang="fr-FR" b="1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  <m:sup>
                        <m:r>
                          <a:rPr lang="fr-FR" b="1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fr-FR" b="1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fr-FR" b="1" dirty="0">
                  <a:solidFill>
                    <a:schemeClr val="accent6"/>
                  </a:solidFill>
                  <a:effectLst/>
                  <a:latin typeface="Montserrat" panose="00000500000000000000" pitchFamily="2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575" y="2737176"/>
                <a:ext cx="4958499" cy="1976375"/>
              </a:xfrm>
              <a:prstGeom prst="rect">
                <a:avLst/>
              </a:prstGeom>
              <a:blipFill rotWithShape="0">
                <a:blip r:embed="rId4"/>
                <a:stretch>
                  <a:fillRect l="-1107" t="-1235" r="-1353" b="-24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11"/>
          <p:cNvCxnSpPr/>
          <p:nvPr/>
        </p:nvCxnSpPr>
        <p:spPr>
          <a:xfrm flipV="1">
            <a:off x="2009877" y="2949719"/>
            <a:ext cx="1965164" cy="4984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1773723" y="3899650"/>
            <a:ext cx="2135021" cy="82847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936849" y="1509029"/>
            <a:ext cx="2549278" cy="461616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450039" y="1188231"/>
            <a:ext cx="4937570" cy="37170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b="1" dirty="0">
                <a:solidFill>
                  <a:schemeClr val="accent2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Corrosion par aération différentielle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54377" y="5177313"/>
            <a:ext cx="3393649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FR" b="1" dirty="0">
                <a:solidFill>
                  <a:schemeClr val="accent2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Fer + Cuivre e</a:t>
            </a:r>
            <a:r>
              <a:rPr lang="fr-FR" b="1" dirty="0">
                <a:solidFill>
                  <a:schemeClr val="accent2"/>
                </a:solidFill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n contact</a:t>
            </a:r>
            <a:endParaRPr lang="fr-FR" b="1" dirty="0">
              <a:solidFill>
                <a:schemeClr val="accent2"/>
              </a:solidFill>
              <a:effectLst/>
              <a:latin typeface="Montserrat" panose="00000500000000000000" pitchFamily="2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884491" y="5378918"/>
                <a:ext cx="3131097" cy="10967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r-FR" sz="1400" b="1" dirty="0">
                    <a:solidFill>
                      <a:schemeClr val="accent6"/>
                    </a:solidFill>
                    <a:effectLst/>
                    <a:latin typeface="Montserrat" panose="00000500000000000000" pitchFamily="2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Cathode (bords) : </a:t>
                </a:r>
              </a:p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1400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𝒂𝒒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1400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fr-FR" sz="1400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𝟒</m:t>
                      </m:r>
                      <m:sSup>
                        <m:sSupPr>
                          <m:ctrlP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sz="1400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fr-FR" sz="1400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𝟒</m:t>
                      </m:r>
                      <m:r>
                        <a:rPr lang="fr-FR" sz="1400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𝑶</m:t>
                      </m:r>
                      <m:sSubSup>
                        <m:sSubSupPr>
                          <m:ctrlP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𝒂𝒒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fr-FR" sz="1400" b="1" dirty="0">
                  <a:solidFill>
                    <a:schemeClr val="accent6"/>
                  </a:solidFill>
                  <a:effectLst/>
                  <a:latin typeface="Montserrat" panose="00000500000000000000" pitchFamily="2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r-FR" sz="1400" b="1" dirty="0">
                    <a:solidFill>
                      <a:schemeClr val="accent6"/>
                    </a:solidFill>
                    <a:latin typeface="Montserrat" panose="00000500000000000000" pitchFamily="2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Anode (milieu) :</a:t>
                </a:r>
              </a:p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𝑭</m:t>
                      </m:r>
                      <m:sSub>
                        <m:sSubPr>
                          <m:ctrlP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𝒔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1400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fr-FR" sz="1400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𝑭</m:t>
                      </m:r>
                      <m:sSubSup>
                        <m:sSubSupPr>
                          <m:ctrlP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𝒂𝒒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  <m:r>
                        <a:rPr lang="fr-FR" sz="1400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fr-FR" sz="1400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sz="1400" b="1" dirty="0">
                  <a:solidFill>
                    <a:schemeClr val="accent6"/>
                  </a:solidFill>
                  <a:effectLst/>
                  <a:latin typeface="Montserrat" panose="00000500000000000000" pitchFamily="2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491" y="5378918"/>
                <a:ext cx="3131097" cy="1096710"/>
              </a:xfrm>
              <a:prstGeom prst="rect">
                <a:avLst/>
              </a:prstGeom>
              <a:blipFill rotWithShape="0">
                <a:blip r:embed="rId6"/>
                <a:stretch>
                  <a:fillRect t="-556" b="-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/>
          <p:cNvCxnSpPr/>
          <p:nvPr/>
        </p:nvCxnSpPr>
        <p:spPr>
          <a:xfrm flipV="1">
            <a:off x="8587819" y="3978111"/>
            <a:ext cx="1538755" cy="13197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8748074" y="2980329"/>
            <a:ext cx="1349848" cy="19781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20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Electrozingage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85" y="1605339"/>
            <a:ext cx="2372730" cy="39706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70583" y="1219644"/>
                <a:ext cx="6096000" cy="474200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r-FR" b="1" dirty="0">
                    <a:solidFill>
                      <a:schemeClr val="accent6"/>
                    </a:solidFill>
                    <a:effectLst/>
                    <a:latin typeface="Montserrat" panose="00000500000000000000" pitchFamily="2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Cathode (fer) : </a:t>
                </a:r>
              </a:p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𝒁</m:t>
                      </m:r>
                      <m:sSubSup>
                        <m:sSubSupPr>
                          <m:ctrlP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𝒂𝒒</m:t>
                          </m:r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  <m:r>
                        <a:rPr lang="fr-FR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fr-FR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fr-FR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𝒁</m:t>
                      </m:r>
                      <m:sSub>
                        <m:sSubPr>
                          <m:ctrlP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𝒔</m:t>
                          </m:r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b="1" dirty="0">
                  <a:solidFill>
                    <a:schemeClr val="accent6"/>
                  </a:solidFill>
                  <a:effectLst/>
                  <a:latin typeface="Montserrat" panose="00000500000000000000" pitchFamily="2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𝟐</m:t>
                      </m:r>
                      <m:sSubSup>
                        <m:sSubSupPr>
                          <m:ctrlP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𝒂𝒒</m:t>
                          </m:r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  <m:r>
                        <a:rPr lang="fr-FR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fr-FR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𝟐</m:t>
                          </m:r>
                          <m:d>
                            <m:dPr>
                              <m:ctrlPr>
                                <a:rPr lang="fr-FR" b="1" i="1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1" i="1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𝒈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fr-FR" b="1" dirty="0">
                  <a:solidFill>
                    <a:schemeClr val="accent6"/>
                  </a:solidFill>
                  <a:effectLst/>
                  <a:latin typeface="Montserrat" panose="00000500000000000000" pitchFamily="2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fr-FR" b="1" dirty="0">
                  <a:solidFill>
                    <a:schemeClr val="accent6"/>
                  </a:solidFill>
                  <a:effectLst/>
                  <a:latin typeface="Montserrat" panose="00000500000000000000" pitchFamily="2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r-FR" b="1" dirty="0">
                    <a:solidFill>
                      <a:schemeClr val="accent6"/>
                    </a:solidFill>
                    <a:latin typeface="Montserrat" panose="00000500000000000000" pitchFamily="2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Anode (Zinc) :</a:t>
                </a:r>
              </a:p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𝒁</m:t>
                      </m:r>
                      <m:sSub>
                        <m:sSubPr>
                          <m:ctrlP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𝒔</m:t>
                          </m:r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fr-FR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𝒁</m:t>
                      </m:r>
                      <m:sSubSup>
                        <m:sSubSupPr>
                          <m:ctrlP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𝒂𝒒</m:t>
                          </m:r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  <m:r>
                        <a:rPr lang="fr-FR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fr-FR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b="1" dirty="0">
                  <a:solidFill>
                    <a:schemeClr val="accent6"/>
                  </a:solidFill>
                  <a:effectLst/>
                  <a:latin typeface="Montserrat" panose="00000500000000000000" pitchFamily="2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𝟐</m:t>
                          </m:r>
                          <m:d>
                            <m:dPr>
                              <m:ctrlPr>
                                <a:rPr lang="fr-FR" b="1" i="1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1" i="1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𝒈</m:t>
                              </m:r>
                            </m:e>
                          </m:d>
                        </m:sub>
                      </m:sSub>
                      <m:r>
                        <a:rPr lang="fr-FR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fr-FR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𝟒</m:t>
                      </m:r>
                      <m:sSubSup>
                        <m:sSubSupPr>
                          <m:ctrlP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𝒂𝒒</m:t>
                          </m:r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  <m:r>
                        <a:rPr lang="fr-FR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fr-FR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𝟒</m:t>
                      </m:r>
                      <m:sSup>
                        <m:sSupPr>
                          <m:ctrlP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b="1" dirty="0">
                  <a:solidFill>
                    <a:schemeClr val="accent6"/>
                  </a:solidFill>
                  <a:effectLst/>
                  <a:latin typeface="Montserrat" panose="00000500000000000000" pitchFamily="2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fr-FR" b="1" dirty="0">
                  <a:solidFill>
                    <a:schemeClr val="accent6"/>
                  </a:solidFill>
                  <a:latin typeface="Montserrat" panose="00000500000000000000" pitchFamily="2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r-FR" b="1" dirty="0">
                    <a:solidFill>
                      <a:schemeClr val="accent6"/>
                    </a:solidFill>
                    <a:effectLst/>
                    <a:latin typeface="Montserrat" panose="00000500000000000000" pitchFamily="2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Loi de Faraday :</a:t>
                </a:r>
              </a:p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𝒕𝒉𝒆𝒐𝒓𝒊𝒒𝒖𝒆</m:t>
                          </m:r>
                        </m:sub>
                      </m:sSub>
                      <m:r>
                        <a:rPr lang="fr-FR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𝑰</m:t>
                          </m:r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𝑴</m:t>
                          </m:r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𝒕</m:t>
                          </m:r>
                        </m:num>
                        <m:den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𝑭</m:t>
                          </m:r>
                        </m:den>
                      </m:f>
                    </m:oMath>
                  </m:oMathPara>
                </a14:m>
                <a:endParaRPr lang="fr-FR" b="1" dirty="0">
                  <a:solidFill>
                    <a:schemeClr val="accent6"/>
                  </a:solidFill>
                  <a:effectLst/>
                  <a:latin typeface="Montserrat" panose="00000500000000000000" pitchFamily="2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fr-FR" b="1" dirty="0">
                  <a:solidFill>
                    <a:schemeClr val="accent6"/>
                  </a:solidFill>
                  <a:latin typeface="Montserrat" panose="00000500000000000000" pitchFamily="2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r-FR" b="1" dirty="0">
                    <a:solidFill>
                      <a:schemeClr val="accent6"/>
                    </a:solidFill>
                    <a:effectLst/>
                    <a:latin typeface="Montserrat" panose="00000500000000000000" pitchFamily="2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Rendement faradique :</a:t>
                </a:r>
              </a:p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𝑭</m:t>
                          </m:r>
                        </m:sub>
                      </m:sSub>
                      <m:r>
                        <a:rPr lang="fr-FR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1" i="1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fr-FR" b="1" i="1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𝒖𝒕𝒊𝒍𝒆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1" i="1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fr-FR" b="1" i="1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𝒕𝒐𝒕𝒂𝒍</m:t>
                              </m:r>
                            </m:sub>
                          </m:sSub>
                        </m:den>
                      </m:f>
                      <m:r>
                        <a:rPr lang="fr-FR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1" i="1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fr-FR" b="1" i="1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𝒎𝒆𝒔𝒖𝒓𝒆𝒆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1" i="1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fr-FR" b="1" i="1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𝒕𝒉𝒆𝒐𝒓𝒊𝒒𝒖𝒆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b="1" dirty="0">
                  <a:solidFill>
                    <a:schemeClr val="accent6"/>
                  </a:solidFill>
                  <a:effectLst/>
                  <a:latin typeface="Montserrat" panose="00000500000000000000" pitchFamily="2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583" y="1219644"/>
                <a:ext cx="6096000" cy="4742004"/>
              </a:xfrm>
              <a:prstGeom prst="rect">
                <a:avLst/>
              </a:prstGeom>
              <a:blipFill rotWithShape="0">
                <a:blip r:embed="rId3"/>
                <a:stretch>
                  <a:fillRect t="-5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611" y="1376314"/>
            <a:ext cx="3792008" cy="25546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656896" y="3930978"/>
            <a:ext cx="3367439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FR" b="1" dirty="0">
                <a:solidFill>
                  <a:schemeClr val="accent6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Gauche : fer électrozingué</a:t>
            </a:r>
            <a:br>
              <a:rPr lang="fr-FR" b="1" dirty="0">
                <a:solidFill>
                  <a:schemeClr val="accent6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fr-FR" b="1" dirty="0">
                <a:solidFill>
                  <a:schemeClr val="accent6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Droite : fer (témoin)</a:t>
            </a:r>
          </a:p>
        </p:txBody>
      </p:sp>
      <p:sp>
        <p:nvSpPr>
          <p:cNvPr id="8" name="Rectangle 7"/>
          <p:cNvSpPr/>
          <p:nvPr/>
        </p:nvSpPr>
        <p:spPr>
          <a:xfrm>
            <a:off x="6483752" y="1376314"/>
            <a:ext cx="3643960" cy="371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FR" b="1" dirty="0">
                <a:solidFill>
                  <a:schemeClr val="bg1"/>
                </a:solidFill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Protection du fer par le zinc</a:t>
            </a:r>
            <a:endParaRPr lang="fr-FR" b="1" dirty="0">
              <a:solidFill>
                <a:schemeClr val="bg1"/>
              </a:solidFill>
              <a:effectLst/>
              <a:latin typeface="Montserrat" panose="00000500000000000000" pitchFamily="2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09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Anode sacrificielle :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18" y="1753792"/>
            <a:ext cx="2782376" cy="292661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2" r="9290" b="3171"/>
          <a:stretch/>
        </p:blipFill>
        <p:spPr>
          <a:xfrm>
            <a:off x="4655170" y="2208432"/>
            <a:ext cx="2895700" cy="20173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4986" y="4680408"/>
            <a:ext cx="3367439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chemeClr val="accent6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Magnésium sacrifié pour protéger le clou en fer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478" y="1370722"/>
            <a:ext cx="3519274" cy="3692756"/>
          </a:xfrm>
          <a:prstGeom prst="rect">
            <a:avLst/>
          </a:prstGeom>
        </p:spPr>
      </p:pic>
      <p:cxnSp>
        <p:nvCxnSpPr>
          <p:cNvPr id="9" name="Connecteur droit 8"/>
          <p:cNvCxnSpPr>
            <a:stCxn id="10" idx="2"/>
          </p:cNvCxnSpPr>
          <p:nvPr/>
        </p:nvCxnSpPr>
        <p:spPr>
          <a:xfrm>
            <a:off x="6221691" y="2115066"/>
            <a:ext cx="659876" cy="44902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5081047" y="1745734"/>
            <a:ext cx="228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Revêtement de zinc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5033" y="4225768"/>
            <a:ext cx="317163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chemeClr val="accent6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Zinc sacrifié pour protéger le clou en fer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65313" y="5063478"/>
            <a:ext cx="3367439" cy="68505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chemeClr val="accent6"/>
                </a:solidFill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Fer</a:t>
            </a:r>
            <a:r>
              <a:rPr lang="fr-FR" dirty="0">
                <a:solidFill>
                  <a:schemeClr val="accent6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 sacrifié pour protéger le cuivre</a:t>
            </a:r>
          </a:p>
        </p:txBody>
      </p:sp>
    </p:spTree>
    <p:extLst>
      <p:ext uri="{BB962C8B-B14F-4D97-AF65-F5344CB8AC3E}">
        <p14:creationId xmlns:p14="http://schemas.microsoft.com/office/powerpoint/2010/main" val="1487751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4E91B3-E19E-49EA-93D3-D4ECFDB1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extérieur, embarcation, transport, bateau&#10;&#10;Description générée automatiquement">
            <a:extLst>
              <a:ext uri="{FF2B5EF4-FFF2-40B4-BE49-F238E27FC236}">
                <a16:creationId xmlns:a16="http://schemas.microsoft.com/office/drawing/2014/main" id="{6C5B89FF-2830-4399-8CC5-D17C61BFF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24" y="2961926"/>
            <a:ext cx="3121152" cy="2078736"/>
          </a:xfrm>
        </p:spPr>
      </p:pic>
      <p:pic>
        <p:nvPicPr>
          <p:cNvPr id="7" name="Image 6" descr="Une image contenant eau, extérieur, ciel, bateau&#10;&#10;Description générée automatiquement">
            <a:extLst>
              <a:ext uri="{FF2B5EF4-FFF2-40B4-BE49-F238E27FC236}">
                <a16:creationId xmlns:a16="http://schemas.microsoft.com/office/drawing/2014/main" id="{948EA624-E04D-44A5-BBEC-1FC519D7D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463" y="2708131"/>
            <a:ext cx="3121152" cy="2078736"/>
          </a:xfrm>
          <a:prstGeom prst="rect">
            <a:avLst/>
          </a:prstGeom>
        </p:spPr>
      </p:pic>
      <p:pic>
        <p:nvPicPr>
          <p:cNvPr id="9" name="Image 8" descr="Une image contenant eau, extérieur&#10;&#10;Description générée automatiquement">
            <a:extLst>
              <a:ext uri="{FF2B5EF4-FFF2-40B4-BE49-F238E27FC236}">
                <a16:creationId xmlns:a16="http://schemas.microsoft.com/office/drawing/2014/main" id="{C2F07D3F-6E7A-427C-82A9-0030C6580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848" y="3999770"/>
            <a:ext cx="3121152" cy="2081784"/>
          </a:xfrm>
          <a:prstGeom prst="rect">
            <a:avLst/>
          </a:prstGeom>
        </p:spPr>
      </p:pic>
      <p:pic>
        <p:nvPicPr>
          <p:cNvPr id="11" name="Image 10" descr="Une image contenant fumée, extérieur, vapeur, feu&#10;&#10;Description générée automatiquement">
            <a:extLst>
              <a:ext uri="{FF2B5EF4-FFF2-40B4-BE49-F238E27FC236}">
                <a16:creationId xmlns:a16="http://schemas.microsoft.com/office/drawing/2014/main" id="{30C145D0-7E7F-4BB1-94A4-474C2D7666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4527" y="2979906"/>
            <a:ext cx="3121152" cy="207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8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65ECFE-270D-4441-B7A3-F2512FF1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2D6650-4EC0-4063-A22A-3B624C370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2473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349</Words>
  <Application>Microsoft Office PowerPoint</Application>
  <PresentationFormat>Grand écran</PresentationFormat>
  <Paragraphs>66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Cambria Math</vt:lpstr>
      <vt:lpstr>Montserrat</vt:lpstr>
      <vt:lpstr>Symbol</vt:lpstr>
      <vt:lpstr>Wingdings</vt:lpstr>
      <vt:lpstr>Thème Office</vt:lpstr>
      <vt:lpstr>Présentation PowerPoint</vt:lpstr>
      <vt:lpstr>La corrosion dans la vie quotidienne</vt:lpstr>
      <vt:lpstr>Diagrammes de Pourbaix</vt:lpstr>
      <vt:lpstr>Echelle de noblesse des métaux </vt:lpstr>
      <vt:lpstr>Corrosion différentielle </vt:lpstr>
      <vt:lpstr>Electrozingage</vt:lpstr>
      <vt:lpstr>Anode sacrificielle :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Raphaël Aeschlimann</dc:creator>
  <cp:lastModifiedBy>Raphaël Aeschlimann</cp:lastModifiedBy>
  <cp:revision>2</cp:revision>
  <dcterms:created xsi:type="dcterms:W3CDTF">2021-06-02T20:54:43Z</dcterms:created>
  <dcterms:modified xsi:type="dcterms:W3CDTF">2021-06-27T15:17:40Z</dcterms:modified>
</cp:coreProperties>
</file>