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7" r:id="rId4"/>
    <p:sldId id="271" r:id="rId5"/>
    <p:sldId id="269" r:id="rId6"/>
    <p:sldId id="268" r:id="rId7"/>
    <p:sldId id="270" r:id="rId8"/>
    <p:sldId id="274" r:id="rId9"/>
    <p:sldId id="261" r:id="rId10"/>
    <p:sldId id="273" r:id="rId11"/>
    <p:sldId id="272" r:id="rId12"/>
    <p:sldId id="262" r:id="rId13"/>
    <p:sldId id="25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CB1CA-C515-42B3-8577-805DE5278A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LP 19 : Diffraction de Fraunhofer.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1B1CA9-12D1-411F-AD83-C721A56D9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Présenté</a:t>
            </a:r>
            <a:r>
              <a:rPr lang="en-US" dirty="0"/>
              <a:t> par : Raphael Aeschlimann</a:t>
            </a:r>
          </a:p>
        </p:txBody>
      </p:sp>
    </p:spTree>
    <p:extLst>
      <p:ext uri="{BB962C8B-B14F-4D97-AF65-F5344CB8AC3E}">
        <p14:creationId xmlns:p14="http://schemas.microsoft.com/office/powerpoint/2010/main" val="2479408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A584D-F598-4C19-A57B-D888F443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Diffraction par rayon X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8487FE1-59A8-4CEB-B929-36222DA5E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" t="7484"/>
          <a:stretch/>
        </p:blipFill>
        <p:spPr>
          <a:xfrm>
            <a:off x="279514" y="2286360"/>
            <a:ext cx="11632972" cy="405316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276530E-B4C6-4B8C-9ABD-14B41D2D2963}"/>
              </a:ext>
            </a:extLst>
          </p:cNvPr>
          <p:cNvSpPr txBox="1"/>
          <p:nvPr/>
        </p:nvSpPr>
        <p:spPr>
          <a:xfrm>
            <a:off x="421968" y="4190343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(001)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57855B7-E3B8-40C5-AEC8-211C61B4E429}"/>
              </a:ext>
            </a:extLst>
          </p:cNvPr>
          <p:cNvCxnSpPr>
            <a:cxnSpLocks/>
          </p:cNvCxnSpPr>
          <p:nvPr/>
        </p:nvCxnSpPr>
        <p:spPr>
          <a:xfrm flipV="1">
            <a:off x="4378548" y="4840672"/>
            <a:ext cx="567558" cy="557047"/>
          </a:xfrm>
          <a:prstGeom prst="straightConnector1">
            <a:avLst/>
          </a:prstGeom>
          <a:ln w="38100">
            <a:solidFill>
              <a:srgbClr val="0202FF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2A234058-2E7D-4DCF-A30E-760B08B3E303}"/>
              </a:ext>
            </a:extLst>
          </p:cNvPr>
          <p:cNvSpPr txBox="1"/>
          <p:nvPr/>
        </p:nvSpPr>
        <p:spPr>
          <a:xfrm>
            <a:off x="4812920" y="4936055"/>
            <a:ext cx="84350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0202FF"/>
                </a:solidFill>
              </a:rPr>
              <a:t>(011)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AA4104B-1B3C-4CA9-906A-E7CFEE656ADB}"/>
              </a:ext>
            </a:extLst>
          </p:cNvPr>
          <p:cNvSpPr txBox="1"/>
          <p:nvPr/>
        </p:nvSpPr>
        <p:spPr>
          <a:xfrm>
            <a:off x="960058" y="4851184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(002)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A62CDF2-90FD-494C-91D7-B368B509E9C9}"/>
              </a:ext>
            </a:extLst>
          </p:cNvPr>
          <p:cNvCxnSpPr>
            <a:cxnSpLocks/>
          </p:cNvCxnSpPr>
          <p:nvPr/>
        </p:nvCxnSpPr>
        <p:spPr>
          <a:xfrm flipV="1">
            <a:off x="1906035" y="4190343"/>
            <a:ext cx="0" cy="120737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041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A584D-F598-4C19-A57B-D888F443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Diffraction par rayon X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8487FE1-59A8-4CEB-B929-36222DA5E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" t="7484"/>
          <a:stretch/>
        </p:blipFill>
        <p:spPr>
          <a:xfrm>
            <a:off x="279514" y="2286360"/>
            <a:ext cx="11632972" cy="405316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276530E-B4C6-4B8C-9ABD-14B41D2D2963}"/>
              </a:ext>
            </a:extLst>
          </p:cNvPr>
          <p:cNvSpPr txBox="1"/>
          <p:nvPr/>
        </p:nvSpPr>
        <p:spPr>
          <a:xfrm>
            <a:off x="421968" y="4190343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(001)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57855B7-E3B8-40C5-AEC8-211C61B4E429}"/>
              </a:ext>
            </a:extLst>
          </p:cNvPr>
          <p:cNvCxnSpPr>
            <a:cxnSpLocks/>
          </p:cNvCxnSpPr>
          <p:nvPr/>
        </p:nvCxnSpPr>
        <p:spPr>
          <a:xfrm flipV="1">
            <a:off x="4378548" y="4840672"/>
            <a:ext cx="567558" cy="557047"/>
          </a:xfrm>
          <a:prstGeom prst="straightConnector1">
            <a:avLst/>
          </a:prstGeom>
          <a:ln w="38100">
            <a:solidFill>
              <a:srgbClr val="0202FF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2A234058-2E7D-4DCF-A30E-760B08B3E303}"/>
              </a:ext>
            </a:extLst>
          </p:cNvPr>
          <p:cNvSpPr txBox="1"/>
          <p:nvPr/>
        </p:nvSpPr>
        <p:spPr>
          <a:xfrm>
            <a:off x="4812920" y="4936055"/>
            <a:ext cx="84350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0202FF"/>
                </a:solidFill>
              </a:rPr>
              <a:t>(011)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AA4104B-1B3C-4CA9-906A-E7CFEE656ADB}"/>
              </a:ext>
            </a:extLst>
          </p:cNvPr>
          <p:cNvSpPr txBox="1"/>
          <p:nvPr/>
        </p:nvSpPr>
        <p:spPr>
          <a:xfrm>
            <a:off x="960058" y="4851184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(002)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A62CDF2-90FD-494C-91D7-B368B509E9C9}"/>
              </a:ext>
            </a:extLst>
          </p:cNvPr>
          <p:cNvCxnSpPr>
            <a:cxnSpLocks/>
          </p:cNvCxnSpPr>
          <p:nvPr/>
        </p:nvCxnSpPr>
        <p:spPr>
          <a:xfrm flipV="1">
            <a:off x="1906035" y="4190343"/>
            <a:ext cx="0" cy="120737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A729E608-A8ED-4952-B3A8-733EE20623F9}"/>
              </a:ext>
            </a:extLst>
          </p:cNvPr>
          <p:cNvSpPr txBox="1"/>
          <p:nvPr/>
        </p:nvSpPr>
        <p:spPr>
          <a:xfrm>
            <a:off x="8055361" y="2944345"/>
            <a:ext cx="84350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2400" b="1" dirty="0"/>
              <a:t>(001)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B629339-C98B-4065-B753-1989F80127E2}"/>
              </a:ext>
            </a:extLst>
          </p:cNvPr>
          <p:cNvSpPr txBox="1"/>
          <p:nvPr/>
        </p:nvSpPr>
        <p:spPr>
          <a:xfrm>
            <a:off x="10898409" y="2944344"/>
            <a:ext cx="84350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2400" b="1" dirty="0"/>
              <a:t>(002)</a:t>
            </a:r>
          </a:p>
        </p:txBody>
      </p:sp>
    </p:spTree>
    <p:extLst>
      <p:ext uri="{BB962C8B-B14F-4D97-AF65-F5344CB8AC3E}">
        <p14:creationId xmlns:p14="http://schemas.microsoft.com/office/powerpoint/2010/main" val="3906606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F129F9-6DDB-4C3B-9960-8A364AD46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Diffraction en microscopie électronique en transmission</a:t>
            </a:r>
          </a:p>
        </p:txBody>
      </p:sp>
      <p:pic>
        <p:nvPicPr>
          <p:cNvPr id="84" name="Espace réservé du contenu 4">
            <a:extLst>
              <a:ext uri="{FF2B5EF4-FFF2-40B4-BE49-F238E27FC236}">
                <a16:creationId xmlns:a16="http://schemas.microsoft.com/office/drawing/2014/main" id="{4ADE5DA9-446E-4BF7-99D2-80649CA0D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323465"/>
            <a:ext cx="6121639" cy="3678238"/>
          </a:xfrm>
        </p:spPr>
      </p:pic>
      <p:sp>
        <p:nvSpPr>
          <p:cNvPr id="92" name="ZoneTexte 91">
            <a:extLst>
              <a:ext uri="{FF2B5EF4-FFF2-40B4-BE49-F238E27FC236}">
                <a16:creationId xmlns:a16="http://schemas.microsoft.com/office/drawing/2014/main" id="{570BDEC3-6D59-4B6C-846F-5AA92C31BA9D}"/>
              </a:ext>
            </a:extLst>
          </p:cNvPr>
          <p:cNvSpPr txBox="1"/>
          <p:nvPr/>
        </p:nvSpPr>
        <p:spPr>
          <a:xfrm flipH="1">
            <a:off x="7286457" y="3296712"/>
            <a:ext cx="4134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Identification des </a:t>
            </a:r>
            <a:r>
              <a:rPr lang="en-US" sz="2000" dirty="0" err="1"/>
              <a:t>paramètres</a:t>
            </a:r>
            <a:r>
              <a:rPr lang="en-US" sz="2000" dirty="0"/>
              <a:t> de </a:t>
            </a:r>
            <a:r>
              <a:rPr lang="en-US" sz="2000" dirty="0" err="1"/>
              <a:t>maille</a:t>
            </a:r>
            <a:r>
              <a:rPr lang="en-US" sz="2000" dirty="0"/>
              <a:t> et des symmetries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3C23178A-0C6D-4B64-A650-6B9D4461FAB3}"/>
              </a:ext>
            </a:extLst>
          </p:cNvPr>
          <p:cNvGrpSpPr/>
          <p:nvPr/>
        </p:nvGrpSpPr>
        <p:grpSpPr>
          <a:xfrm>
            <a:off x="5479218" y="2980707"/>
            <a:ext cx="676679" cy="396660"/>
            <a:chOff x="5477630" y="2980707"/>
            <a:chExt cx="676679" cy="39666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67B19736-0A1B-47CC-A05F-57C81A4FA633}"/>
                </a:ext>
              </a:extLst>
            </p:cNvPr>
            <p:cNvSpPr/>
            <p:nvPr/>
          </p:nvSpPr>
          <p:spPr>
            <a:xfrm>
              <a:off x="5477630" y="3259059"/>
              <a:ext cx="128159" cy="11830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31E742F2-4855-40C3-BC22-8F0E80B44A03}"/>
                </a:ext>
              </a:extLst>
            </p:cNvPr>
            <p:cNvSpPr/>
            <p:nvPr/>
          </p:nvSpPr>
          <p:spPr>
            <a:xfrm>
              <a:off x="6026150" y="3259059"/>
              <a:ext cx="128159" cy="11830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465E0855-17E9-470F-8F9D-91CD669D10DE}"/>
                </a:ext>
              </a:extLst>
            </p:cNvPr>
            <p:cNvSpPr/>
            <p:nvPr/>
          </p:nvSpPr>
          <p:spPr>
            <a:xfrm>
              <a:off x="6026150" y="2980707"/>
              <a:ext cx="128159" cy="11830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BBBFCCB8-03B8-4AE2-B536-763FCEBC5B46}"/>
                </a:ext>
              </a:extLst>
            </p:cNvPr>
            <p:cNvSpPr/>
            <p:nvPr/>
          </p:nvSpPr>
          <p:spPr>
            <a:xfrm>
              <a:off x="5477630" y="2980707"/>
              <a:ext cx="128159" cy="11830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78D078A2-ECCB-4476-9D36-C6A531389932}"/>
              </a:ext>
            </a:extLst>
          </p:cNvPr>
          <p:cNvGrpSpPr/>
          <p:nvPr/>
        </p:nvGrpSpPr>
        <p:grpSpPr>
          <a:xfrm>
            <a:off x="5623678" y="4868774"/>
            <a:ext cx="394003" cy="396660"/>
            <a:chOff x="5477630" y="2980707"/>
            <a:chExt cx="394003" cy="396660"/>
          </a:xfrm>
        </p:grpSpPr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69D395CD-CAE6-4F0F-B4FD-F17C7D8D724E}"/>
                </a:ext>
              </a:extLst>
            </p:cNvPr>
            <p:cNvSpPr/>
            <p:nvPr/>
          </p:nvSpPr>
          <p:spPr>
            <a:xfrm>
              <a:off x="5477630" y="3259059"/>
              <a:ext cx="128159" cy="11830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CBEC0477-A1CF-4200-888D-E1F165BAF2F4}"/>
                </a:ext>
              </a:extLst>
            </p:cNvPr>
            <p:cNvSpPr/>
            <p:nvPr/>
          </p:nvSpPr>
          <p:spPr>
            <a:xfrm>
              <a:off x="5738916" y="3259059"/>
              <a:ext cx="128159" cy="11830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65E35DB3-7DE7-4F29-8B9F-71F5022A2CB8}"/>
                </a:ext>
              </a:extLst>
            </p:cNvPr>
            <p:cNvSpPr/>
            <p:nvPr/>
          </p:nvSpPr>
          <p:spPr>
            <a:xfrm>
              <a:off x="5743474" y="2980707"/>
              <a:ext cx="128159" cy="11830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DCC2B6D0-8FCB-4407-BB91-2A11274C7692}"/>
                </a:ext>
              </a:extLst>
            </p:cNvPr>
            <p:cNvSpPr/>
            <p:nvPr/>
          </p:nvSpPr>
          <p:spPr>
            <a:xfrm>
              <a:off x="5477630" y="2980707"/>
              <a:ext cx="128159" cy="11830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Ellipse 119">
            <a:extLst>
              <a:ext uri="{FF2B5EF4-FFF2-40B4-BE49-F238E27FC236}">
                <a16:creationId xmlns:a16="http://schemas.microsoft.com/office/drawing/2014/main" id="{CD51DAD5-4990-406B-AED4-A00A52C518DC}"/>
              </a:ext>
            </a:extLst>
          </p:cNvPr>
          <p:cNvSpPr/>
          <p:nvPr/>
        </p:nvSpPr>
        <p:spPr>
          <a:xfrm>
            <a:off x="5755066" y="3259059"/>
            <a:ext cx="128159" cy="1183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1DD4CC8F-E838-48D7-9AC0-0AA5084712F8}"/>
              </a:ext>
            </a:extLst>
          </p:cNvPr>
          <p:cNvSpPr/>
          <p:nvPr/>
        </p:nvSpPr>
        <p:spPr>
          <a:xfrm>
            <a:off x="5755066" y="2980707"/>
            <a:ext cx="128159" cy="1183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2C553611-B422-4871-BBC8-37765084B492}"/>
              </a:ext>
            </a:extLst>
          </p:cNvPr>
          <p:cNvSpPr txBox="1"/>
          <p:nvPr/>
        </p:nvSpPr>
        <p:spPr>
          <a:xfrm>
            <a:off x="1852930" y="6155844"/>
            <a:ext cx="3966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Thèse Raphael Aeschlimann, 2020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21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01A853-0A14-4ED1-8702-BA532ECD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Tache</a:t>
            </a:r>
            <a:r>
              <a:rPr lang="en-US" dirty="0"/>
              <a:t> </a:t>
            </a:r>
            <a:r>
              <a:rPr lang="en-US" dirty="0" err="1"/>
              <a:t>d’airy</a:t>
            </a:r>
            <a:r>
              <a:rPr lang="en-US" dirty="0"/>
              <a:t> et </a:t>
            </a:r>
            <a:r>
              <a:rPr lang="en-US" dirty="0" err="1"/>
              <a:t>critère</a:t>
            </a:r>
            <a:r>
              <a:rPr lang="en-US" dirty="0"/>
              <a:t> de </a:t>
            </a:r>
            <a:r>
              <a:rPr lang="en-US" dirty="0" err="1"/>
              <a:t>rayleigh</a:t>
            </a:r>
            <a:endParaRPr lang="en-US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E72D3D41-1332-4F70-93A8-7C7E7CB89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325" y="2353468"/>
            <a:ext cx="3446462" cy="1723231"/>
          </a:xfrm>
        </p:spPr>
      </p:pic>
      <p:pic>
        <p:nvPicPr>
          <p:cNvPr id="18" name="Image 17" descr="Une image contenant équipement électronique, haut-parleur, sombre, décoré&#10;&#10;Description générée automatiquement">
            <a:extLst>
              <a:ext uri="{FF2B5EF4-FFF2-40B4-BE49-F238E27FC236}">
                <a16:creationId xmlns:a16="http://schemas.microsoft.com/office/drawing/2014/main" id="{1AE8F530-03D7-42E3-ACE6-E2F5050AA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2158018"/>
            <a:ext cx="2228850" cy="4447569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A04F06C6-0C94-43E6-9B16-605DD30091FC}"/>
              </a:ext>
            </a:extLst>
          </p:cNvPr>
          <p:cNvSpPr txBox="1"/>
          <p:nvPr/>
        </p:nvSpPr>
        <p:spPr>
          <a:xfrm>
            <a:off x="8799889" y="2353468"/>
            <a:ext cx="2653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Critère de Schuster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A125B60-BA74-4A81-BC2A-18E2E2966C89}"/>
              </a:ext>
            </a:extLst>
          </p:cNvPr>
          <p:cNvSpPr txBox="1"/>
          <p:nvPr/>
        </p:nvSpPr>
        <p:spPr>
          <a:xfrm>
            <a:off x="8799889" y="3452645"/>
            <a:ext cx="2586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Critère de Rayleigh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7BD9A2F-3EEB-479F-A167-8437362A35BE}"/>
              </a:ext>
            </a:extLst>
          </p:cNvPr>
          <p:cNvSpPr txBox="1"/>
          <p:nvPr/>
        </p:nvSpPr>
        <p:spPr>
          <a:xfrm>
            <a:off x="8799889" y="455182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Critère de </a:t>
            </a:r>
            <a:r>
              <a:rPr lang="fr-FR" sz="2400" dirty="0" err="1"/>
              <a:t>Sparrow</a:t>
            </a:r>
            <a:r>
              <a:rPr lang="fr-FR" sz="2400" dirty="0"/>
              <a:t>	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35C3CE8-E45B-434F-899F-C35F7703C7FE}"/>
              </a:ext>
            </a:extLst>
          </p:cNvPr>
          <p:cNvSpPr txBox="1"/>
          <p:nvPr/>
        </p:nvSpPr>
        <p:spPr>
          <a:xfrm>
            <a:off x="8799888" y="5694179"/>
            <a:ext cx="2844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Taches indiscernables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F562D96-C20F-40E4-A112-E34B853648BA}"/>
              </a:ext>
            </a:extLst>
          </p:cNvPr>
          <p:cNvSpPr/>
          <p:nvPr/>
        </p:nvSpPr>
        <p:spPr>
          <a:xfrm>
            <a:off x="1657544" y="4259434"/>
            <a:ext cx="23834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Tache</a:t>
            </a:r>
            <a:r>
              <a:rPr lang="en-US" sz="3200" dirty="0"/>
              <a:t> </a:t>
            </a:r>
            <a:r>
              <a:rPr lang="en-US" sz="3200" dirty="0" err="1"/>
              <a:t>d’Airy</a:t>
            </a:r>
            <a:r>
              <a:rPr lang="en-US" sz="3200" dirty="0"/>
              <a:t> </a:t>
            </a:r>
            <a:endParaRPr lang="fr-FR" sz="3200" dirty="0"/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556D6F59-7338-4B77-AF7E-74E780208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969" y="5381625"/>
            <a:ext cx="2305050" cy="4762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8137708-EED8-462D-8E9B-85F518252F09}"/>
                  </a:ext>
                </a:extLst>
              </p:cNvPr>
              <p:cNvSpPr txBox="1"/>
              <p:nvPr/>
            </p:nvSpPr>
            <p:spPr>
              <a:xfrm>
                <a:off x="2408698" y="5381625"/>
                <a:ext cx="391651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8137708-EED8-462D-8E9B-85F518252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698" y="5381625"/>
                <a:ext cx="39165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78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ABFE48-38BF-496F-A7F6-D1527822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Formule</a:t>
            </a:r>
            <a:r>
              <a:rPr lang="en-US" dirty="0"/>
              <a:t> des reseaux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A39B0B8-6032-4EA0-91C9-748620D82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62" y="1812859"/>
            <a:ext cx="5555049" cy="4789785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0C73ED0-99DC-43BE-8919-1675D78D2710}"/>
              </a:ext>
            </a:extLst>
          </p:cNvPr>
          <p:cNvCxnSpPr>
            <a:cxnSpLocks/>
          </p:cNvCxnSpPr>
          <p:nvPr/>
        </p:nvCxnSpPr>
        <p:spPr>
          <a:xfrm flipV="1">
            <a:off x="3009186" y="4207753"/>
            <a:ext cx="629364" cy="582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62A9BED-8AC9-4192-BE09-6B90F8E7CFF1}"/>
              </a:ext>
            </a:extLst>
          </p:cNvPr>
          <p:cNvCxnSpPr>
            <a:cxnSpLocks/>
          </p:cNvCxnSpPr>
          <p:nvPr/>
        </p:nvCxnSpPr>
        <p:spPr>
          <a:xfrm>
            <a:off x="3191532" y="3575133"/>
            <a:ext cx="532743" cy="55641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F6253588-C15E-4E90-95CB-E93E8543235B}"/>
              </a:ext>
            </a:extLst>
          </p:cNvPr>
          <p:cNvSpPr txBox="1"/>
          <p:nvPr/>
        </p:nvSpPr>
        <p:spPr>
          <a:xfrm>
            <a:off x="5784083" y="2015510"/>
            <a:ext cx="6314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Différence de marche → condition d’interférence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7F187D6-11EE-49F3-8A9E-BF79DB4F4C33}"/>
              </a:ext>
            </a:extLst>
          </p:cNvPr>
          <p:cNvSpPr txBox="1"/>
          <p:nvPr/>
        </p:nvSpPr>
        <p:spPr>
          <a:xfrm>
            <a:off x="3456296" y="3536835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δ</a:t>
            </a:r>
            <a:r>
              <a:rPr lang="fr-FR" sz="2800" baseline="-25000" dirty="0"/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E225D3-EFEE-4AE9-A502-A4C574F4CEB9}"/>
              </a:ext>
            </a:extLst>
          </p:cNvPr>
          <p:cNvSpPr>
            <a:spLocks noChangeAspect="1"/>
          </p:cNvSpPr>
          <p:nvPr/>
        </p:nvSpPr>
        <p:spPr>
          <a:xfrm rot="2853392">
            <a:off x="3460358" y="4136276"/>
            <a:ext cx="144000" cy="14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B9BF381-5983-46E1-8E88-52C2EFBD4CF2}"/>
                  </a:ext>
                </a:extLst>
              </p:cNvPr>
              <p:cNvSpPr txBox="1"/>
              <p:nvPr/>
            </p:nvSpPr>
            <p:spPr>
              <a:xfrm>
                <a:off x="5558465" y="2848771"/>
                <a:ext cx="2868028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800" b="0" i="0" smtClean="0">
                          <a:latin typeface="Cambria Math" panose="02040503050406030204" pitchFamily="18" charset="0"/>
                        </a:rPr>
                        <m:t>ΔΦ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B9BF381-5983-46E1-8E88-52C2EFBD4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465" y="2848771"/>
                <a:ext cx="2868028" cy="809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929742C0-4C62-48A9-B613-117E9CF5533D}"/>
                  </a:ext>
                </a:extLst>
              </p:cNvPr>
              <p:cNvSpPr txBox="1"/>
              <p:nvPr/>
            </p:nvSpPr>
            <p:spPr>
              <a:xfrm>
                <a:off x="8697101" y="3059279"/>
                <a:ext cx="16610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800" b="0" i="0" smtClean="0">
                          <a:latin typeface="Cambria Math" panose="02040503050406030204" pitchFamily="18" charset="0"/>
                        </a:rPr>
                        <m:t>ΔΦ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929742C0-4C62-48A9-B613-117E9CF55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101" y="3059279"/>
                <a:ext cx="166103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2C59FB87-2F42-4932-8064-C2B021441016}"/>
                  </a:ext>
                </a:extLst>
              </p:cNvPr>
              <p:cNvSpPr txBox="1"/>
              <p:nvPr/>
            </p:nvSpPr>
            <p:spPr>
              <a:xfrm>
                <a:off x="10628742" y="3059279"/>
                <a:ext cx="11288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2C59FB87-2F42-4932-8064-C2B021441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8742" y="3059279"/>
                <a:ext cx="112883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id="{13F9E2FA-895F-4534-9450-8F256A058D04}"/>
              </a:ext>
            </a:extLst>
          </p:cNvPr>
          <p:cNvSpPr txBox="1"/>
          <p:nvPr/>
        </p:nvSpPr>
        <p:spPr>
          <a:xfrm>
            <a:off x="2472409" y="4653932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δ</a:t>
            </a:r>
            <a:r>
              <a:rPr lang="fr-FR" sz="2800" baseline="-25000" dirty="0"/>
              <a:t>1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329AE35C-AEF0-4CDC-82CE-ECB5CDC463FC}"/>
              </a:ext>
            </a:extLst>
          </p:cNvPr>
          <p:cNvCxnSpPr>
            <a:cxnSpLocks/>
          </p:cNvCxnSpPr>
          <p:nvPr/>
        </p:nvCxnSpPr>
        <p:spPr>
          <a:xfrm flipV="1">
            <a:off x="2719906" y="3658223"/>
            <a:ext cx="343060" cy="9638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C0F7A48-F914-4228-A95F-8AE9FF4A503B}"/>
              </a:ext>
            </a:extLst>
          </p:cNvPr>
          <p:cNvSpPr>
            <a:spLocks noChangeAspect="1"/>
          </p:cNvSpPr>
          <p:nvPr/>
        </p:nvSpPr>
        <p:spPr>
          <a:xfrm rot="1484731">
            <a:off x="2756196" y="4495485"/>
            <a:ext cx="144000" cy="14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9DBBCA4-B76A-49B0-8D71-2B9D09EA11D3}"/>
              </a:ext>
            </a:extLst>
          </p:cNvPr>
          <p:cNvCxnSpPr>
            <a:cxnSpLocks/>
          </p:cNvCxnSpPr>
          <p:nvPr/>
        </p:nvCxnSpPr>
        <p:spPr>
          <a:xfrm>
            <a:off x="2683065" y="4679774"/>
            <a:ext cx="326121" cy="13338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18FC276-AAFD-4D39-975F-151C6AA68264}"/>
              </a:ext>
            </a:extLst>
          </p:cNvPr>
          <p:cNvSpPr/>
          <p:nvPr/>
        </p:nvSpPr>
        <p:spPr>
          <a:xfrm>
            <a:off x="6100600" y="4090761"/>
            <a:ext cx="57783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i="1" dirty="0"/>
              <a:t>d(</a:t>
            </a:r>
            <a:r>
              <a:rPr lang="fr-FR" sz="3200" dirty="0"/>
              <a:t>sin</a:t>
            </a:r>
            <a:r>
              <a:rPr lang="el-GR" sz="3200" dirty="0"/>
              <a:t>α</a:t>
            </a:r>
            <a:r>
              <a:rPr lang="fr-FR" sz="3200" dirty="0"/>
              <a:t>−sin</a:t>
            </a:r>
            <a:r>
              <a:rPr lang="el-GR" sz="3200" dirty="0"/>
              <a:t>β</a:t>
            </a:r>
            <a:r>
              <a:rPr lang="fr-FR" sz="3200" i="1" dirty="0"/>
              <a:t>)=p</a:t>
            </a:r>
            <a:r>
              <a:rPr lang="el-GR" sz="3200" i="1" dirty="0"/>
              <a:t>λ</a:t>
            </a:r>
            <a:r>
              <a:rPr lang="fr-FR" sz="3200" i="1" dirty="0"/>
              <a:t>   avec p un entier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6C4B7CC-30B8-4E6C-8236-9ED12926F095}"/>
              </a:ext>
            </a:extLst>
          </p:cNvPr>
          <p:cNvSpPr txBox="1"/>
          <p:nvPr/>
        </p:nvSpPr>
        <p:spPr>
          <a:xfrm>
            <a:off x="6919125" y="5085939"/>
            <a:ext cx="4141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/>
              <a:t>Formule des réseaux</a:t>
            </a:r>
          </a:p>
        </p:txBody>
      </p:sp>
    </p:spTree>
    <p:extLst>
      <p:ext uri="{BB962C8B-B14F-4D97-AF65-F5344CB8AC3E}">
        <p14:creationId xmlns:p14="http://schemas.microsoft.com/office/powerpoint/2010/main" val="418349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ABFE48-38BF-496F-A7F6-D1527822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Formule</a:t>
            </a:r>
            <a:r>
              <a:rPr lang="en-US" dirty="0"/>
              <a:t> des reseaux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A39B0B8-6032-4EA0-91C9-748620D82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62" y="1812859"/>
            <a:ext cx="5555049" cy="4789785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7F187D6-11EE-49F3-8A9E-BF79DB4F4C33}"/>
              </a:ext>
            </a:extLst>
          </p:cNvPr>
          <p:cNvSpPr txBox="1"/>
          <p:nvPr/>
        </p:nvSpPr>
        <p:spPr>
          <a:xfrm>
            <a:off x="3456296" y="3536835"/>
            <a:ext cx="304892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aseline="-25000" dirty="0"/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0F7A48-F914-4228-A95F-8AE9FF4A503B}"/>
              </a:ext>
            </a:extLst>
          </p:cNvPr>
          <p:cNvSpPr>
            <a:spLocks noChangeAspect="1"/>
          </p:cNvSpPr>
          <p:nvPr/>
        </p:nvSpPr>
        <p:spPr>
          <a:xfrm rot="1484731">
            <a:off x="2756196" y="4495485"/>
            <a:ext cx="144000" cy="14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57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ABFE48-38BF-496F-A7F6-D1527822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Formule</a:t>
            </a:r>
            <a:r>
              <a:rPr lang="en-US" dirty="0"/>
              <a:t> des reseaux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A39B0B8-6032-4EA0-91C9-748620D82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62" y="1812859"/>
            <a:ext cx="5555049" cy="4789785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0C73ED0-99DC-43BE-8919-1675D78D2710}"/>
              </a:ext>
            </a:extLst>
          </p:cNvPr>
          <p:cNvCxnSpPr>
            <a:cxnSpLocks/>
          </p:cNvCxnSpPr>
          <p:nvPr/>
        </p:nvCxnSpPr>
        <p:spPr>
          <a:xfrm flipV="1">
            <a:off x="3009186" y="4207753"/>
            <a:ext cx="629364" cy="582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62A9BED-8AC9-4192-BE09-6B90F8E7CFF1}"/>
              </a:ext>
            </a:extLst>
          </p:cNvPr>
          <p:cNvCxnSpPr>
            <a:cxnSpLocks/>
          </p:cNvCxnSpPr>
          <p:nvPr/>
        </p:nvCxnSpPr>
        <p:spPr>
          <a:xfrm>
            <a:off x="3191532" y="3575133"/>
            <a:ext cx="532743" cy="55641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77F187D6-11EE-49F3-8A9E-BF79DB4F4C33}"/>
              </a:ext>
            </a:extLst>
          </p:cNvPr>
          <p:cNvSpPr txBox="1"/>
          <p:nvPr/>
        </p:nvSpPr>
        <p:spPr>
          <a:xfrm>
            <a:off x="3456296" y="3536835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δ</a:t>
            </a:r>
            <a:r>
              <a:rPr lang="fr-FR" sz="2800" baseline="-25000" dirty="0"/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E225D3-EFEE-4AE9-A502-A4C574F4CEB9}"/>
              </a:ext>
            </a:extLst>
          </p:cNvPr>
          <p:cNvSpPr>
            <a:spLocks noChangeAspect="1"/>
          </p:cNvSpPr>
          <p:nvPr/>
        </p:nvSpPr>
        <p:spPr>
          <a:xfrm rot="2853392">
            <a:off x="3460358" y="4136276"/>
            <a:ext cx="144000" cy="14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0F7A48-F914-4228-A95F-8AE9FF4A503B}"/>
              </a:ext>
            </a:extLst>
          </p:cNvPr>
          <p:cNvSpPr>
            <a:spLocks noChangeAspect="1"/>
          </p:cNvSpPr>
          <p:nvPr/>
        </p:nvSpPr>
        <p:spPr>
          <a:xfrm rot="1484731">
            <a:off x="2756196" y="4495485"/>
            <a:ext cx="144000" cy="14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992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ABFE48-38BF-496F-A7F6-D1527822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Formule</a:t>
            </a:r>
            <a:r>
              <a:rPr lang="en-US" dirty="0"/>
              <a:t> des reseaux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A39B0B8-6032-4EA0-91C9-748620D82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62" y="1812859"/>
            <a:ext cx="5555049" cy="4789785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0C73ED0-99DC-43BE-8919-1675D78D2710}"/>
              </a:ext>
            </a:extLst>
          </p:cNvPr>
          <p:cNvCxnSpPr>
            <a:cxnSpLocks/>
          </p:cNvCxnSpPr>
          <p:nvPr/>
        </p:nvCxnSpPr>
        <p:spPr>
          <a:xfrm flipV="1">
            <a:off x="3009186" y="4207753"/>
            <a:ext cx="629364" cy="582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62A9BED-8AC9-4192-BE09-6B90F8E7CFF1}"/>
              </a:ext>
            </a:extLst>
          </p:cNvPr>
          <p:cNvCxnSpPr>
            <a:cxnSpLocks/>
          </p:cNvCxnSpPr>
          <p:nvPr/>
        </p:nvCxnSpPr>
        <p:spPr>
          <a:xfrm>
            <a:off x="3191532" y="3575133"/>
            <a:ext cx="532743" cy="55641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F6253588-C15E-4E90-95CB-E93E8543235B}"/>
              </a:ext>
            </a:extLst>
          </p:cNvPr>
          <p:cNvSpPr txBox="1"/>
          <p:nvPr/>
        </p:nvSpPr>
        <p:spPr>
          <a:xfrm>
            <a:off x="5784083" y="2015510"/>
            <a:ext cx="6314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Différence de marche → condition d’interférence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7F187D6-11EE-49F3-8A9E-BF79DB4F4C33}"/>
              </a:ext>
            </a:extLst>
          </p:cNvPr>
          <p:cNvSpPr txBox="1"/>
          <p:nvPr/>
        </p:nvSpPr>
        <p:spPr>
          <a:xfrm>
            <a:off x="3456296" y="3536835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δ</a:t>
            </a:r>
            <a:r>
              <a:rPr lang="fr-FR" sz="2800" baseline="-25000" dirty="0"/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E225D3-EFEE-4AE9-A502-A4C574F4CEB9}"/>
              </a:ext>
            </a:extLst>
          </p:cNvPr>
          <p:cNvSpPr>
            <a:spLocks noChangeAspect="1"/>
          </p:cNvSpPr>
          <p:nvPr/>
        </p:nvSpPr>
        <p:spPr>
          <a:xfrm rot="2853392">
            <a:off x="3460358" y="4136276"/>
            <a:ext cx="144000" cy="14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B9BF381-5983-46E1-8E88-52C2EFBD4CF2}"/>
                  </a:ext>
                </a:extLst>
              </p:cNvPr>
              <p:cNvSpPr txBox="1"/>
              <p:nvPr/>
            </p:nvSpPr>
            <p:spPr>
              <a:xfrm>
                <a:off x="5558465" y="2848771"/>
                <a:ext cx="2868028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800" b="0" i="0" smtClean="0">
                          <a:latin typeface="Cambria Math" panose="02040503050406030204" pitchFamily="18" charset="0"/>
                        </a:rPr>
                        <m:t>ΔΦ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B9BF381-5983-46E1-8E88-52C2EFBD4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465" y="2848771"/>
                <a:ext cx="2868028" cy="809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929742C0-4C62-48A9-B613-117E9CF5533D}"/>
                  </a:ext>
                </a:extLst>
              </p:cNvPr>
              <p:cNvSpPr txBox="1"/>
              <p:nvPr/>
            </p:nvSpPr>
            <p:spPr>
              <a:xfrm>
                <a:off x="8697101" y="3059279"/>
                <a:ext cx="16610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800" b="0" i="0" smtClean="0">
                          <a:latin typeface="Cambria Math" panose="02040503050406030204" pitchFamily="18" charset="0"/>
                        </a:rPr>
                        <m:t>ΔΦ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929742C0-4C62-48A9-B613-117E9CF55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101" y="3059279"/>
                <a:ext cx="166103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2C59FB87-2F42-4932-8064-C2B021441016}"/>
                  </a:ext>
                </a:extLst>
              </p:cNvPr>
              <p:cNvSpPr txBox="1"/>
              <p:nvPr/>
            </p:nvSpPr>
            <p:spPr>
              <a:xfrm>
                <a:off x="10628742" y="3059279"/>
                <a:ext cx="11288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2C59FB87-2F42-4932-8064-C2B021441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8742" y="3059279"/>
                <a:ext cx="112883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id="{13F9E2FA-895F-4534-9450-8F256A058D04}"/>
              </a:ext>
            </a:extLst>
          </p:cNvPr>
          <p:cNvSpPr txBox="1"/>
          <p:nvPr/>
        </p:nvSpPr>
        <p:spPr>
          <a:xfrm>
            <a:off x="2472409" y="4653932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δ</a:t>
            </a:r>
            <a:r>
              <a:rPr lang="fr-FR" sz="2800" baseline="-25000" dirty="0"/>
              <a:t>1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329AE35C-AEF0-4CDC-82CE-ECB5CDC463FC}"/>
              </a:ext>
            </a:extLst>
          </p:cNvPr>
          <p:cNvCxnSpPr>
            <a:cxnSpLocks/>
          </p:cNvCxnSpPr>
          <p:nvPr/>
        </p:nvCxnSpPr>
        <p:spPr>
          <a:xfrm flipV="1">
            <a:off x="2719906" y="3658223"/>
            <a:ext cx="343060" cy="9638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C0F7A48-F914-4228-A95F-8AE9FF4A503B}"/>
              </a:ext>
            </a:extLst>
          </p:cNvPr>
          <p:cNvSpPr>
            <a:spLocks noChangeAspect="1"/>
          </p:cNvSpPr>
          <p:nvPr/>
        </p:nvSpPr>
        <p:spPr>
          <a:xfrm rot="1484731">
            <a:off x="2756196" y="4495485"/>
            <a:ext cx="144000" cy="14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9DBBCA4-B76A-49B0-8D71-2B9D09EA11D3}"/>
              </a:ext>
            </a:extLst>
          </p:cNvPr>
          <p:cNvCxnSpPr>
            <a:cxnSpLocks/>
          </p:cNvCxnSpPr>
          <p:nvPr/>
        </p:nvCxnSpPr>
        <p:spPr>
          <a:xfrm>
            <a:off x="2683065" y="4679774"/>
            <a:ext cx="326121" cy="13338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14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ABFE48-38BF-496F-A7F6-D1527822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Formule des reseaux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A39B0B8-6032-4EA0-91C9-748620D82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62" y="1812859"/>
            <a:ext cx="5555049" cy="4789785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0C73ED0-99DC-43BE-8919-1675D78D2710}"/>
              </a:ext>
            </a:extLst>
          </p:cNvPr>
          <p:cNvCxnSpPr>
            <a:cxnSpLocks/>
          </p:cNvCxnSpPr>
          <p:nvPr/>
        </p:nvCxnSpPr>
        <p:spPr>
          <a:xfrm flipV="1">
            <a:off x="3009186" y="4207753"/>
            <a:ext cx="629364" cy="582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62A9BED-8AC9-4192-BE09-6B90F8E7CFF1}"/>
              </a:ext>
            </a:extLst>
          </p:cNvPr>
          <p:cNvCxnSpPr>
            <a:cxnSpLocks/>
          </p:cNvCxnSpPr>
          <p:nvPr/>
        </p:nvCxnSpPr>
        <p:spPr>
          <a:xfrm>
            <a:off x="3191532" y="3575133"/>
            <a:ext cx="532743" cy="55641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F6253588-C15E-4E90-95CB-E93E8543235B}"/>
              </a:ext>
            </a:extLst>
          </p:cNvPr>
          <p:cNvSpPr txBox="1"/>
          <p:nvPr/>
        </p:nvSpPr>
        <p:spPr>
          <a:xfrm>
            <a:off x="5784083" y="2015510"/>
            <a:ext cx="6314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Différence de marche → condition d’interférence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7F187D6-11EE-49F3-8A9E-BF79DB4F4C33}"/>
              </a:ext>
            </a:extLst>
          </p:cNvPr>
          <p:cNvSpPr txBox="1"/>
          <p:nvPr/>
        </p:nvSpPr>
        <p:spPr>
          <a:xfrm>
            <a:off x="3456296" y="3536835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δ</a:t>
            </a:r>
            <a:r>
              <a:rPr lang="fr-FR" sz="2800" baseline="-25000" dirty="0"/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E225D3-EFEE-4AE9-A502-A4C574F4CEB9}"/>
              </a:ext>
            </a:extLst>
          </p:cNvPr>
          <p:cNvSpPr>
            <a:spLocks noChangeAspect="1"/>
          </p:cNvSpPr>
          <p:nvPr/>
        </p:nvSpPr>
        <p:spPr>
          <a:xfrm rot="2853392">
            <a:off x="3460358" y="4136276"/>
            <a:ext cx="144000" cy="14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B9BF381-5983-46E1-8E88-52C2EFBD4CF2}"/>
                  </a:ext>
                </a:extLst>
              </p:cNvPr>
              <p:cNvSpPr txBox="1"/>
              <p:nvPr/>
            </p:nvSpPr>
            <p:spPr>
              <a:xfrm>
                <a:off x="5558465" y="2848771"/>
                <a:ext cx="2868028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800" b="0" i="0" smtClean="0">
                          <a:latin typeface="Cambria Math" panose="02040503050406030204" pitchFamily="18" charset="0"/>
                        </a:rPr>
                        <m:t>ΔΦ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B9BF381-5983-46E1-8E88-52C2EFBD4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465" y="2848771"/>
                <a:ext cx="2868028" cy="809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929742C0-4C62-48A9-B613-117E9CF5533D}"/>
                  </a:ext>
                </a:extLst>
              </p:cNvPr>
              <p:cNvSpPr txBox="1"/>
              <p:nvPr/>
            </p:nvSpPr>
            <p:spPr>
              <a:xfrm>
                <a:off x="8697101" y="3059279"/>
                <a:ext cx="16610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800" b="0" i="0" smtClean="0">
                          <a:latin typeface="Cambria Math" panose="02040503050406030204" pitchFamily="18" charset="0"/>
                        </a:rPr>
                        <m:t>ΔΦ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929742C0-4C62-48A9-B613-117E9CF55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101" y="3059279"/>
                <a:ext cx="166103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2C59FB87-2F42-4932-8064-C2B021441016}"/>
                  </a:ext>
                </a:extLst>
              </p:cNvPr>
              <p:cNvSpPr txBox="1"/>
              <p:nvPr/>
            </p:nvSpPr>
            <p:spPr>
              <a:xfrm>
                <a:off x="10628742" y="3059279"/>
                <a:ext cx="11288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2C59FB87-2F42-4932-8064-C2B021441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8742" y="3059279"/>
                <a:ext cx="112883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id="{13F9E2FA-895F-4534-9450-8F256A058D04}"/>
              </a:ext>
            </a:extLst>
          </p:cNvPr>
          <p:cNvSpPr txBox="1"/>
          <p:nvPr/>
        </p:nvSpPr>
        <p:spPr>
          <a:xfrm>
            <a:off x="2472409" y="4653932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δ</a:t>
            </a:r>
            <a:r>
              <a:rPr lang="fr-FR" sz="2800" baseline="-25000" dirty="0"/>
              <a:t>1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329AE35C-AEF0-4CDC-82CE-ECB5CDC463FC}"/>
              </a:ext>
            </a:extLst>
          </p:cNvPr>
          <p:cNvCxnSpPr>
            <a:cxnSpLocks/>
          </p:cNvCxnSpPr>
          <p:nvPr/>
        </p:nvCxnSpPr>
        <p:spPr>
          <a:xfrm flipV="1">
            <a:off x="2719906" y="3658223"/>
            <a:ext cx="343060" cy="9638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C0F7A48-F914-4228-A95F-8AE9FF4A503B}"/>
              </a:ext>
            </a:extLst>
          </p:cNvPr>
          <p:cNvSpPr>
            <a:spLocks noChangeAspect="1"/>
          </p:cNvSpPr>
          <p:nvPr/>
        </p:nvSpPr>
        <p:spPr>
          <a:xfrm rot="1484731">
            <a:off x="2756196" y="4495485"/>
            <a:ext cx="144000" cy="14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9DBBCA4-B76A-49B0-8D71-2B9D09EA11D3}"/>
              </a:ext>
            </a:extLst>
          </p:cNvPr>
          <p:cNvCxnSpPr>
            <a:cxnSpLocks/>
          </p:cNvCxnSpPr>
          <p:nvPr/>
        </p:nvCxnSpPr>
        <p:spPr>
          <a:xfrm>
            <a:off x="2683065" y="4679774"/>
            <a:ext cx="326121" cy="13338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18FC276-AAFD-4D39-975F-151C6AA68264}"/>
              </a:ext>
            </a:extLst>
          </p:cNvPr>
          <p:cNvSpPr/>
          <p:nvPr/>
        </p:nvSpPr>
        <p:spPr>
          <a:xfrm>
            <a:off x="6100600" y="4090761"/>
            <a:ext cx="57783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i="1" dirty="0"/>
              <a:t>d(</a:t>
            </a:r>
            <a:r>
              <a:rPr lang="fr-FR" sz="3200" dirty="0"/>
              <a:t>sin</a:t>
            </a:r>
            <a:r>
              <a:rPr lang="el-GR" sz="3200" dirty="0"/>
              <a:t>α</a:t>
            </a:r>
            <a:r>
              <a:rPr lang="fr-FR" sz="3200" dirty="0"/>
              <a:t>−sin</a:t>
            </a:r>
            <a:r>
              <a:rPr lang="el-GR" sz="3200" dirty="0"/>
              <a:t>β</a:t>
            </a:r>
            <a:r>
              <a:rPr lang="fr-FR" sz="3200" i="1" dirty="0"/>
              <a:t>)=p</a:t>
            </a:r>
            <a:r>
              <a:rPr lang="el-GR" sz="3200" i="1" dirty="0"/>
              <a:t>λ</a:t>
            </a:r>
            <a:r>
              <a:rPr lang="fr-FR" sz="3200" i="1" dirty="0"/>
              <a:t>   avec p un entier</a:t>
            </a:r>
          </a:p>
        </p:txBody>
      </p:sp>
    </p:spTree>
    <p:extLst>
      <p:ext uri="{BB962C8B-B14F-4D97-AF65-F5344CB8AC3E}">
        <p14:creationId xmlns:p14="http://schemas.microsoft.com/office/powerpoint/2010/main" val="22174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ABFE48-38BF-496F-A7F6-D1527822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Formule</a:t>
            </a:r>
            <a:r>
              <a:rPr lang="en-US" dirty="0"/>
              <a:t> des reseaux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A39B0B8-6032-4EA0-91C9-748620D82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62" y="1812859"/>
            <a:ext cx="5555049" cy="4789785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0C73ED0-99DC-43BE-8919-1675D78D2710}"/>
              </a:ext>
            </a:extLst>
          </p:cNvPr>
          <p:cNvCxnSpPr>
            <a:cxnSpLocks/>
          </p:cNvCxnSpPr>
          <p:nvPr/>
        </p:nvCxnSpPr>
        <p:spPr>
          <a:xfrm flipV="1">
            <a:off x="3009186" y="4207753"/>
            <a:ext cx="629364" cy="582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62A9BED-8AC9-4192-BE09-6B90F8E7CFF1}"/>
              </a:ext>
            </a:extLst>
          </p:cNvPr>
          <p:cNvCxnSpPr>
            <a:cxnSpLocks/>
          </p:cNvCxnSpPr>
          <p:nvPr/>
        </p:nvCxnSpPr>
        <p:spPr>
          <a:xfrm>
            <a:off x="3191532" y="3575133"/>
            <a:ext cx="532743" cy="55641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F6253588-C15E-4E90-95CB-E93E8543235B}"/>
              </a:ext>
            </a:extLst>
          </p:cNvPr>
          <p:cNvSpPr txBox="1"/>
          <p:nvPr/>
        </p:nvSpPr>
        <p:spPr>
          <a:xfrm>
            <a:off x="5784083" y="2015510"/>
            <a:ext cx="6314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Différence de marche → condition d’interférence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7F187D6-11EE-49F3-8A9E-BF79DB4F4C33}"/>
              </a:ext>
            </a:extLst>
          </p:cNvPr>
          <p:cNvSpPr txBox="1"/>
          <p:nvPr/>
        </p:nvSpPr>
        <p:spPr>
          <a:xfrm>
            <a:off x="3456296" y="3536835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δ</a:t>
            </a:r>
            <a:r>
              <a:rPr lang="fr-FR" sz="2800" baseline="-25000" dirty="0"/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E225D3-EFEE-4AE9-A502-A4C574F4CEB9}"/>
              </a:ext>
            </a:extLst>
          </p:cNvPr>
          <p:cNvSpPr>
            <a:spLocks noChangeAspect="1"/>
          </p:cNvSpPr>
          <p:nvPr/>
        </p:nvSpPr>
        <p:spPr>
          <a:xfrm rot="2853392">
            <a:off x="3460358" y="4136276"/>
            <a:ext cx="144000" cy="14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B9BF381-5983-46E1-8E88-52C2EFBD4CF2}"/>
                  </a:ext>
                </a:extLst>
              </p:cNvPr>
              <p:cNvSpPr txBox="1"/>
              <p:nvPr/>
            </p:nvSpPr>
            <p:spPr>
              <a:xfrm>
                <a:off x="5558465" y="2848771"/>
                <a:ext cx="2868028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800" b="0" i="0" smtClean="0">
                          <a:latin typeface="Cambria Math" panose="02040503050406030204" pitchFamily="18" charset="0"/>
                        </a:rPr>
                        <m:t>ΔΦ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B9BF381-5983-46E1-8E88-52C2EFBD4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465" y="2848771"/>
                <a:ext cx="2868028" cy="809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929742C0-4C62-48A9-B613-117E9CF5533D}"/>
                  </a:ext>
                </a:extLst>
              </p:cNvPr>
              <p:cNvSpPr txBox="1"/>
              <p:nvPr/>
            </p:nvSpPr>
            <p:spPr>
              <a:xfrm>
                <a:off x="8697101" y="3059279"/>
                <a:ext cx="16610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800" b="0" i="0" smtClean="0">
                          <a:latin typeface="Cambria Math" panose="02040503050406030204" pitchFamily="18" charset="0"/>
                        </a:rPr>
                        <m:t>ΔΦ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929742C0-4C62-48A9-B613-117E9CF55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101" y="3059279"/>
                <a:ext cx="166103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2C59FB87-2F42-4932-8064-C2B021441016}"/>
                  </a:ext>
                </a:extLst>
              </p:cNvPr>
              <p:cNvSpPr txBox="1"/>
              <p:nvPr/>
            </p:nvSpPr>
            <p:spPr>
              <a:xfrm>
                <a:off x="10628742" y="3059279"/>
                <a:ext cx="11288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2C59FB87-2F42-4932-8064-C2B021441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8742" y="3059279"/>
                <a:ext cx="112883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id="{13F9E2FA-895F-4534-9450-8F256A058D04}"/>
              </a:ext>
            </a:extLst>
          </p:cNvPr>
          <p:cNvSpPr txBox="1"/>
          <p:nvPr/>
        </p:nvSpPr>
        <p:spPr>
          <a:xfrm>
            <a:off x="2472409" y="4653932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δ</a:t>
            </a:r>
            <a:r>
              <a:rPr lang="fr-FR" sz="2800" baseline="-25000" dirty="0"/>
              <a:t>1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329AE35C-AEF0-4CDC-82CE-ECB5CDC463FC}"/>
              </a:ext>
            </a:extLst>
          </p:cNvPr>
          <p:cNvCxnSpPr>
            <a:cxnSpLocks/>
          </p:cNvCxnSpPr>
          <p:nvPr/>
        </p:nvCxnSpPr>
        <p:spPr>
          <a:xfrm flipV="1">
            <a:off x="2719906" y="3658223"/>
            <a:ext cx="343060" cy="9638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C0F7A48-F914-4228-A95F-8AE9FF4A503B}"/>
              </a:ext>
            </a:extLst>
          </p:cNvPr>
          <p:cNvSpPr>
            <a:spLocks noChangeAspect="1"/>
          </p:cNvSpPr>
          <p:nvPr/>
        </p:nvSpPr>
        <p:spPr>
          <a:xfrm rot="1484731">
            <a:off x="2756196" y="4495485"/>
            <a:ext cx="144000" cy="14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9DBBCA4-B76A-49B0-8D71-2B9D09EA11D3}"/>
              </a:ext>
            </a:extLst>
          </p:cNvPr>
          <p:cNvCxnSpPr>
            <a:cxnSpLocks/>
          </p:cNvCxnSpPr>
          <p:nvPr/>
        </p:nvCxnSpPr>
        <p:spPr>
          <a:xfrm>
            <a:off x="2683065" y="4679774"/>
            <a:ext cx="326121" cy="13338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18FC276-AAFD-4D39-975F-151C6AA68264}"/>
              </a:ext>
            </a:extLst>
          </p:cNvPr>
          <p:cNvSpPr/>
          <p:nvPr/>
        </p:nvSpPr>
        <p:spPr>
          <a:xfrm>
            <a:off x="6100600" y="4090761"/>
            <a:ext cx="57783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i="1" dirty="0"/>
              <a:t>d(</a:t>
            </a:r>
            <a:r>
              <a:rPr lang="fr-FR" sz="3200" dirty="0"/>
              <a:t>sin</a:t>
            </a:r>
            <a:r>
              <a:rPr lang="el-GR" sz="3200" dirty="0"/>
              <a:t>α</a:t>
            </a:r>
            <a:r>
              <a:rPr lang="fr-FR" sz="3200" dirty="0"/>
              <a:t>−sin</a:t>
            </a:r>
            <a:r>
              <a:rPr lang="el-GR" sz="3200" dirty="0"/>
              <a:t>β</a:t>
            </a:r>
            <a:r>
              <a:rPr lang="fr-FR" sz="3200" i="1" dirty="0"/>
              <a:t>)=p</a:t>
            </a:r>
            <a:r>
              <a:rPr lang="el-GR" sz="3200" i="1" dirty="0"/>
              <a:t>λ</a:t>
            </a:r>
            <a:r>
              <a:rPr lang="fr-FR" sz="3200" i="1" dirty="0"/>
              <a:t>   avec p un entier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6C4B7CC-30B8-4E6C-8236-9ED12926F095}"/>
              </a:ext>
            </a:extLst>
          </p:cNvPr>
          <p:cNvSpPr txBox="1"/>
          <p:nvPr/>
        </p:nvSpPr>
        <p:spPr>
          <a:xfrm>
            <a:off x="6919125" y="5085939"/>
            <a:ext cx="4141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/>
              <a:t>Formule des réseaux</a:t>
            </a:r>
          </a:p>
        </p:txBody>
      </p:sp>
    </p:spTree>
    <p:extLst>
      <p:ext uri="{BB962C8B-B14F-4D97-AF65-F5344CB8AC3E}">
        <p14:creationId xmlns:p14="http://schemas.microsoft.com/office/powerpoint/2010/main" val="880569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A584D-F598-4C19-A57B-D888F443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Diffraction par rayon X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8487FE1-59A8-4CEB-B929-36222DA5E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" t="7484"/>
          <a:stretch/>
        </p:blipFill>
        <p:spPr>
          <a:xfrm>
            <a:off x="279514" y="2286360"/>
            <a:ext cx="11632972" cy="405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9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A584D-F598-4C19-A57B-D888F443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Diffraction par rayon X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8487FE1-59A8-4CEB-B929-36222DA5E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" t="7484"/>
          <a:stretch/>
        </p:blipFill>
        <p:spPr>
          <a:xfrm>
            <a:off x="279514" y="2286360"/>
            <a:ext cx="11632972" cy="405316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276530E-B4C6-4B8C-9ABD-14B41D2D2963}"/>
              </a:ext>
            </a:extLst>
          </p:cNvPr>
          <p:cNvSpPr txBox="1"/>
          <p:nvPr/>
        </p:nvSpPr>
        <p:spPr>
          <a:xfrm>
            <a:off x="421968" y="4190343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(001)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AA4104B-1B3C-4CA9-906A-E7CFEE656ADB}"/>
              </a:ext>
            </a:extLst>
          </p:cNvPr>
          <p:cNvSpPr txBox="1"/>
          <p:nvPr/>
        </p:nvSpPr>
        <p:spPr>
          <a:xfrm>
            <a:off x="960058" y="4851184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(002)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A62CDF2-90FD-494C-91D7-B368B509E9C9}"/>
              </a:ext>
            </a:extLst>
          </p:cNvPr>
          <p:cNvCxnSpPr>
            <a:cxnSpLocks/>
          </p:cNvCxnSpPr>
          <p:nvPr/>
        </p:nvCxnSpPr>
        <p:spPr>
          <a:xfrm flipV="1">
            <a:off x="1906035" y="4190343"/>
            <a:ext cx="0" cy="120737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65350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2140</TotalTime>
  <Words>251</Words>
  <Application>Microsoft Office PowerPoint</Application>
  <PresentationFormat>Grand écran</PresentationFormat>
  <Paragraphs>63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Cambria Math</vt:lpstr>
      <vt:lpstr>Corbel</vt:lpstr>
      <vt:lpstr>Gill Sans MT</vt:lpstr>
      <vt:lpstr>Wingdings 2</vt:lpstr>
      <vt:lpstr>Dividende</vt:lpstr>
      <vt:lpstr>LP 19 : Diffraction de Fraunhofer.</vt:lpstr>
      <vt:lpstr>Formule des reseaux</vt:lpstr>
      <vt:lpstr>Formule des reseaux</vt:lpstr>
      <vt:lpstr>Formule des reseaux</vt:lpstr>
      <vt:lpstr>Formule des reseaux</vt:lpstr>
      <vt:lpstr>Formule des reseaux</vt:lpstr>
      <vt:lpstr>Formule des reseaux</vt:lpstr>
      <vt:lpstr>Diffraction par rayon X</vt:lpstr>
      <vt:lpstr>Diffraction par rayon X</vt:lpstr>
      <vt:lpstr>Diffraction par rayon X</vt:lpstr>
      <vt:lpstr>Diffraction par rayon X</vt:lpstr>
      <vt:lpstr>Diffraction en microscopie électronique en transmission</vt:lpstr>
      <vt:lpstr>Tache d’airy et critère de rayleigh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 12 : Traitement du signal. ETUDE SPECTRALE</dc:title>
  <dc:creator>Raphaël Aeschlimann</dc:creator>
  <cp:lastModifiedBy>Raphaël Aeschlimann</cp:lastModifiedBy>
  <cp:revision>47</cp:revision>
  <dcterms:created xsi:type="dcterms:W3CDTF">2020-10-03T11:57:11Z</dcterms:created>
  <dcterms:modified xsi:type="dcterms:W3CDTF">2021-06-26T19:56:23Z</dcterms:modified>
</cp:coreProperties>
</file>