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2" r:id="rId8"/>
    <p:sldId id="270" r:id="rId9"/>
    <p:sldId id="271" r:id="rId10"/>
    <p:sldId id="269" r:id="rId11"/>
    <p:sldId id="266" r:id="rId12"/>
    <p:sldId id="273" r:id="rId13"/>
    <p:sldId id="263" r:id="rId14"/>
    <p:sldId id="267" r:id="rId15"/>
    <p:sldId id="265" r:id="rId16"/>
    <p:sldId id="264" r:id="rId17"/>
    <p:sldId id="274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15DA-A71C-40FA-B0BE-0DE84368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1D843-4276-42F1-8660-F3E407A8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1CF08-EF82-40DC-8194-FB92A9B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E0E03-D3C7-4000-A75F-C007E0E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EA648-77AB-41E1-8D79-D92447D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166B0-DACC-43C1-BDA5-7A11B17A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9A404-20E8-4194-AD05-92209EDD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33799-F02B-47BE-AED6-446CB13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6CF9C-2CEC-47B9-B825-2E753C4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2E305-24A9-423D-B499-529AB6E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AD6493-65A0-4A21-9F32-D65D6F36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006647-0DC9-40C6-BA2E-5F0D021E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CA2E5-B899-4F3B-B7ED-E9BE559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80440-36B3-4658-BDD0-D1FCFC0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ACC88-A060-4E17-A94C-6032E76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F54A-1947-4F1D-980B-52C25397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D8A67-A21F-45B8-BA5A-E61F9C6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8FD9E-86A8-4071-9CA9-2978166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1920E-5532-4697-970C-FF0691D0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3EB18-7623-4186-9244-090A6A4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39B10-9FF3-485E-A71F-DD4C15E5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FCDBC-829A-469A-BE71-DA9D0DF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35DE-C6AB-4B46-9A5D-56F181D4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CE91E-CD26-473C-8A41-8841365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3260-95A6-4CDA-B1A5-5E38DCF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75A3-B82E-48B4-ADEA-72A450DF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EC9DF-B586-4BC0-A1E0-A0A4D87B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C243FF-F02A-4AC9-A859-A2430EA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5B83F-CC12-41DA-B665-692021B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FD2AB-3998-488C-8D82-D0B05A7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E32C8-55EF-4996-86CD-AC31E4A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37E32-95F8-4904-BC29-8E8B81DE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98B72-8BB0-44AD-843F-0439E4D6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B51096-801C-4708-BC9A-ECB22301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DE3591-79DC-4EF6-BFC5-87C109FA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D75AE-2494-463B-9362-519CFB4A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A479E-00CF-428C-9D95-D04A133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304B4-C49D-42F9-A11E-7DF856A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272859-53D9-41F0-A3C2-298D34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D471-1127-4690-AC2B-BD95175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045417-5F60-4973-A141-136E3C3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C2CC8A-1128-44A3-9944-870058D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3C13A-4A14-4399-B043-02F9F27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CB0889-6174-4E91-AE23-8A5B7D39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C938F-891F-4A87-8C14-14F946F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F636A-5645-43C9-9731-D5A43F4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660A-87D8-4DD1-9BDC-7E791B9D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34B68-1661-4E39-8D82-B3E9ACC4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3C8BD-F580-491A-A966-C506869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77A03-BE09-4D07-B69D-8C8D5E8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576BF-22B0-457C-9DA5-A6381C8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B2D00-970C-4F17-8B00-8713A26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34F4E-7C98-418F-B4F6-7199959F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2089DD-6B88-4BEA-ABE1-ED37FB10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402FB-2DCA-4623-B46B-550789AB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F2B8F-F32C-40FA-8D85-8D741B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BB4B2-7233-4C6E-B4D8-FAE867E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C2E5C-1226-4680-8040-9EC5EB9A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3E848-6157-4E41-A9E5-7F519B98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5A293-1B6F-4230-BDA7-8A68ACF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F37E-46B9-480E-AE87-571AEF5F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CC5C-AAE7-4F27-8A4C-C3E3A2232FB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AC072-A796-4AF5-9AFB-ECB2DCC7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29036-9AF0-4FE7-A550-AD00B9E1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55ED1-A692-4B0D-A6C1-01AF1D1B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122363"/>
            <a:ext cx="10325100" cy="2387600"/>
          </a:xfrm>
        </p:spPr>
        <p:txBody>
          <a:bodyPr>
            <a:normAutofit/>
          </a:bodyPr>
          <a:lstStyle/>
          <a:p>
            <a:r>
              <a:rPr lang="en-US" dirty="0"/>
              <a:t>LC 7 : </a:t>
            </a:r>
            <a:r>
              <a:rPr lang="fr-FR" dirty="0"/>
              <a:t>Séparations, purifications, contrôles de pureté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1F943-86E5-449C-81F7-5EFBD65BB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192779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A30DB48-F2E1-46F9-9D7E-ADEED013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UV-Visible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66801B-6FB0-42E9-934C-676681D9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923"/>
            <a:ext cx="10515600" cy="483884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0764DE-B421-4100-AF44-7E7F2AE04CE3}"/>
              </a:ext>
            </a:extLst>
          </p:cNvPr>
          <p:cNvSpPr txBox="1"/>
          <p:nvPr/>
        </p:nvSpPr>
        <p:spPr>
          <a:xfrm flipH="1">
            <a:off x="6358251" y="3429000"/>
            <a:ext cx="1814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Rouge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660 nm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2D94720-336C-4E7D-BDE2-41B73CC3834E}"/>
              </a:ext>
            </a:extLst>
          </p:cNvPr>
          <p:cNvSpPr txBox="1"/>
          <p:nvPr/>
        </p:nvSpPr>
        <p:spPr>
          <a:xfrm flipH="1">
            <a:off x="2481576" y="2504182"/>
            <a:ext cx="1814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Bleu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430 nm</a:t>
            </a:r>
          </a:p>
        </p:txBody>
      </p:sp>
    </p:spTree>
    <p:extLst>
      <p:ext uri="{BB962C8B-B14F-4D97-AF65-F5344CB8AC3E}">
        <p14:creationId xmlns:p14="http://schemas.microsoft.com/office/powerpoint/2010/main" val="32802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7D67B84-980A-49BA-9154-441027FE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19" y="690245"/>
            <a:ext cx="6381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6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périphérique&#10;&#10;Description générée automatiquement">
            <a:extLst>
              <a:ext uri="{FF2B5EF4-FFF2-40B4-BE49-F238E27FC236}">
                <a16:creationId xmlns:a16="http://schemas.microsoft.com/office/drawing/2014/main" id="{1ABF1A89-452E-4F9E-98DF-D99227AA5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56" y="2921203"/>
            <a:ext cx="3877044" cy="3774265"/>
          </a:xfrm>
          <a:prstGeom prst="rect">
            <a:avLst/>
          </a:prstGeom>
        </p:spPr>
      </p:pic>
      <p:pic>
        <p:nvPicPr>
          <p:cNvPr id="4" name="Image 3" descr="Une image contenant personne, arbre, extérieur, homme&#10;&#10;Description générée automatiquement">
            <a:extLst>
              <a:ext uri="{FF2B5EF4-FFF2-40B4-BE49-F238E27FC236}">
                <a16:creationId xmlns:a16="http://schemas.microsoft.com/office/drawing/2014/main" id="{088DBF16-48BE-467B-B6AB-EC52C2A9E9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" r="-1" b="1389"/>
          <a:stretch/>
        </p:blipFill>
        <p:spPr>
          <a:xfrm>
            <a:off x="0" y="10"/>
            <a:ext cx="8501397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Recristallisation</a:t>
            </a:r>
            <a:endParaRPr lang="en-US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4DCDB5-CCD1-4B64-86AE-D68FA95C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4" y="2674027"/>
            <a:ext cx="10743031" cy="33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8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59EEB23-FE08-488A-914A-ED5FE782A8FD}"/>
              </a:ext>
            </a:extLst>
          </p:cNvPr>
          <p:cNvSpPr txBox="1"/>
          <p:nvPr/>
        </p:nvSpPr>
        <p:spPr>
          <a:xfrm>
            <a:off x="2949184" y="408014"/>
            <a:ext cx="329712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A l’issue de la synthese, il y a […]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A77507-0FA3-49ED-8824-DEB6390F78D3}"/>
              </a:ext>
            </a:extLst>
          </p:cNvPr>
          <p:cNvSpPr txBox="1"/>
          <p:nvPr/>
        </p:nvSpPr>
        <p:spPr>
          <a:xfrm>
            <a:off x="2161169" y="1274661"/>
            <a:ext cx="11464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un </a:t>
            </a:r>
            <a:r>
              <a:rPr lang="fr-FR">
                <a:solidFill>
                  <a:srgbClr val="0070C0"/>
                </a:solidFill>
              </a:rPr>
              <a:t>liquide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AE010C-D86E-4E5E-BF4B-C76663876E35}"/>
              </a:ext>
            </a:extLst>
          </p:cNvPr>
          <p:cNvSpPr txBox="1"/>
          <p:nvPr/>
        </p:nvSpPr>
        <p:spPr>
          <a:xfrm>
            <a:off x="5123011" y="1236471"/>
            <a:ext cx="278993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une phases </a:t>
            </a:r>
            <a:r>
              <a:rPr lang="fr-FR">
                <a:solidFill>
                  <a:srgbClr val="0070C0"/>
                </a:solidFill>
              </a:rPr>
              <a:t>liquide</a:t>
            </a:r>
            <a:r>
              <a:rPr lang="fr-FR"/>
              <a:t> et </a:t>
            </a:r>
            <a:r>
              <a:rPr lang="fr-FR">
                <a:solidFill>
                  <a:srgbClr val="C00000"/>
                </a:solidFill>
              </a:rPr>
              <a:t>solide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192E3C-4D70-4180-8425-C6DB2959067C}"/>
              </a:ext>
            </a:extLst>
          </p:cNvPr>
          <p:cNvSpPr txBox="1"/>
          <p:nvPr/>
        </p:nvSpPr>
        <p:spPr>
          <a:xfrm>
            <a:off x="5524343" y="1813656"/>
            <a:ext cx="248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Séparation physique</a:t>
            </a:r>
          </a:p>
          <a:p>
            <a:pPr algn="ctr"/>
            <a:r>
              <a:rPr lang="fr-FR"/>
              <a:t>La phase désirée est […]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D619B3-40EB-4355-817E-226AA346EF8B}"/>
              </a:ext>
            </a:extLst>
          </p:cNvPr>
          <p:cNvSpPr txBox="1"/>
          <p:nvPr/>
        </p:nvSpPr>
        <p:spPr>
          <a:xfrm>
            <a:off x="1757661" y="4131858"/>
            <a:ext cx="154997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refractometrie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26FF66-2FD0-4BFE-9595-BA844A2DDE70}"/>
              </a:ext>
            </a:extLst>
          </p:cNvPr>
          <p:cNvSpPr txBox="1"/>
          <p:nvPr/>
        </p:nvSpPr>
        <p:spPr>
          <a:xfrm>
            <a:off x="979435" y="199437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une phase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A983E2-F162-49BE-B9EE-41B0D5519C64}"/>
              </a:ext>
            </a:extLst>
          </p:cNvPr>
          <p:cNvSpPr txBox="1"/>
          <p:nvPr/>
        </p:nvSpPr>
        <p:spPr>
          <a:xfrm>
            <a:off x="3155271" y="1818142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deux phases </a:t>
            </a:r>
          </a:p>
          <a:p>
            <a:pPr algn="ctr"/>
            <a:r>
              <a:rPr lang="fr-FR"/>
              <a:t>non miscible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89ACAB-6BFA-4775-9413-463163AF9B8F}"/>
              </a:ext>
            </a:extLst>
          </p:cNvPr>
          <p:cNvSpPr txBox="1"/>
          <p:nvPr/>
        </p:nvSpPr>
        <p:spPr>
          <a:xfrm>
            <a:off x="2950717" y="2927974"/>
            <a:ext cx="118160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/>
              <a:t>ampoule </a:t>
            </a:r>
          </a:p>
          <a:p>
            <a:pPr algn="ctr"/>
            <a:r>
              <a:rPr lang="fr-FR"/>
              <a:t>à décanter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EF97C-852C-4509-B340-F2081DEBB566}"/>
              </a:ext>
            </a:extLst>
          </p:cNvPr>
          <p:cNvSpPr txBox="1"/>
          <p:nvPr/>
        </p:nvSpPr>
        <p:spPr>
          <a:xfrm>
            <a:off x="421557" y="2927972"/>
            <a:ext cx="185178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/>
              <a:t>chromatographie </a:t>
            </a:r>
          </a:p>
          <a:p>
            <a:pPr algn="ctr"/>
            <a:r>
              <a:rPr lang="fr-FR"/>
              <a:t>sur colonne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1AD2F6-978F-40BF-A389-AC478192CDB1}"/>
              </a:ext>
            </a:extLst>
          </p:cNvPr>
          <p:cNvSpPr txBox="1"/>
          <p:nvPr/>
        </p:nvSpPr>
        <p:spPr>
          <a:xfrm>
            <a:off x="5781396" y="4131858"/>
            <a:ext cx="12497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banc Kofler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E3AE01-DE5B-4BF3-AF86-B16A8AE0A01E}"/>
              </a:ext>
            </a:extLst>
          </p:cNvPr>
          <p:cNvSpPr txBox="1"/>
          <p:nvPr/>
        </p:nvSpPr>
        <p:spPr>
          <a:xfrm>
            <a:off x="2877490" y="4653590"/>
            <a:ext cx="321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Si le produit n’est pas assez pur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C689BFA-F8A3-421F-81D0-4D69FF223964}"/>
              </a:ext>
            </a:extLst>
          </p:cNvPr>
          <p:cNvSpPr txBox="1"/>
          <p:nvPr/>
        </p:nvSpPr>
        <p:spPr>
          <a:xfrm>
            <a:off x="5601025" y="5539165"/>
            <a:ext cx="161044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recristallisation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5768AC-1AC7-4783-B599-1B6D835FA6FE}"/>
              </a:ext>
            </a:extLst>
          </p:cNvPr>
          <p:cNvSpPr txBox="1"/>
          <p:nvPr/>
        </p:nvSpPr>
        <p:spPr>
          <a:xfrm>
            <a:off x="2174196" y="5585332"/>
            <a:ext cx="11642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distillation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E29728E-CD30-44DB-8965-CEF85211C172}"/>
              </a:ext>
            </a:extLst>
          </p:cNvPr>
          <p:cNvSpPr txBox="1"/>
          <p:nvPr/>
        </p:nvSpPr>
        <p:spPr>
          <a:xfrm>
            <a:off x="68283" y="5585332"/>
            <a:ext cx="185178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/>
              <a:t>chromatographie </a:t>
            </a:r>
          </a:p>
          <a:p>
            <a:pPr algn="ctr"/>
            <a:r>
              <a:rPr lang="fr-FR"/>
              <a:t>sur colonne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66B8967-2267-4AA8-9EAB-DF0D40FFEAC3}"/>
              </a:ext>
            </a:extLst>
          </p:cNvPr>
          <p:cNvCxnSpPr/>
          <p:nvPr/>
        </p:nvCxnSpPr>
        <p:spPr>
          <a:xfrm>
            <a:off x="8737600" y="314960"/>
            <a:ext cx="0" cy="62687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7C7AAD0-9DAC-48E1-A873-E3A891A80DB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1347452" y="1643993"/>
            <a:ext cx="1386951" cy="12839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4631602-4AEC-4CEA-9926-772482B89F7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734403" y="1643993"/>
            <a:ext cx="807117" cy="1283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29684C6-D20C-4A3C-AC68-D800BC4890A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766446" y="2459987"/>
            <a:ext cx="1103836" cy="467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FC83C1E-DE95-4E12-80AF-FA2144DA2FC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735589" y="2459987"/>
            <a:ext cx="1030857" cy="485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BD17DA3-E887-4996-B94A-5507E9C622A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17977" y="1605803"/>
            <a:ext cx="248469" cy="207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7DD152C4-D453-4989-BEF1-3125364B32DA}"/>
              </a:ext>
            </a:extLst>
          </p:cNvPr>
          <p:cNvSpPr txBox="1"/>
          <p:nvPr/>
        </p:nvSpPr>
        <p:spPr>
          <a:xfrm>
            <a:off x="5293768" y="24481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liquide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9337A39-D8A4-4EE8-959D-8D652454AF09}"/>
              </a:ext>
            </a:extLst>
          </p:cNvPr>
          <p:cNvSpPr txBox="1"/>
          <p:nvPr/>
        </p:nvSpPr>
        <p:spPr>
          <a:xfrm>
            <a:off x="7527283" y="24644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00000"/>
                </a:solidFill>
              </a:rPr>
              <a:t>solide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14F62EE-5455-4E49-8FAF-94E4F97A1D2E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994178" y="4501190"/>
            <a:ext cx="1538471" cy="1084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06EC41A-0A35-4C64-BFB6-226F7EF6C91F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532649" y="4501190"/>
            <a:ext cx="223662" cy="1084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66F0E5A-0EA2-43B2-8DBF-72C20E3D9717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6406246" y="4501190"/>
            <a:ext cx="1" cy="10379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9BA8681-84FA-44E4-9D3F-408D6527B162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406247" y="3557172"/>
            <a:ext cx="1412002" cy="5746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9532672-40D8-479F-A731-32CF1316D64C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2532649" y="3591553"/>
            <a:ext cx="3202940" cy="5403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8947C41-856D-494F-A8FF-938BC65B0F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2532649" y="3574305"/>
            <a:ext cx="1008871" cy="55755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A668D9D5-D7C4-4281-8277-62C75BA351FA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347452" y="3574303"/>
            <a:ext cx="1185197" cy="5575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23F5D-BD7C-4B05-92E8-DB0A9BB348B5}"/>
              </a:ext>
            </a:extLst>
          </p:cNvPr>
          <p:cNvSpPr txBox="1"/>
          <p:nvPr/>
        </p:nvSpPr>
        <p:spPr>
          <a:xfrm>
            <a:off x="7338854" y="2927973"/>
            <a:ext cx="1062855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/>
              <a:t>essorage </a:t>
            </a:r>
          </a:p>
          <a:p>
            <a:pPr algn="ctr"/>
            <a:r>
              <a:rPr lang="fr-FR"/>
              <a:t>Büchner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8677A1-552A-4AB1-ADE8-EC6CD64483E8}"/>
              </a:ext>
            </a:extLst>
          </p:cNvPr>
          <p:cNvSpPr txBox="1"/>
          <p:nvPr/>
        </p:nvSpPr>
        <p:spPr>
          <a:xfrm>
            <a:off x="5224872" y="2945222"/>
            <a:ext cx="1021433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/>
              <a:t>filtration</a:t>
            </a:r>
          </a:p>
          <a:p>
            <a:pPr algn="ctr"/>
            <a:r>
              <a:rPr lang="fr-FR"/>
              <a:t> Büchner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67B9FF49-CE20-4D2C-93CA-5DEBCF66184C}"/>
              </a:ext>
            </a:extLst>
          </p:cNvPr>
          <p:cNvGrpSpPr/>
          <p:nvPr/>
        </p:nvGrpSpPr>
        <p:grpSpPr>
          <a:xfrm>
            <a:off x="9208613" y="4886960"/>
            <a:ext cx="2539970" cy="1666550"/>
            <a:chOff x="9174480" y="4565113"/>
            <a:chExt cx="2539970" cy="1666550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7C6587A-2DC2-49E9-94F4-813CF21A1EA0}"/>
                </a:ext>
              </a:extLst>
            </p:cNvPr>
            <p:cNvSpPr/>
            <p:nvPr/>
          </p:nvSpPr>
          <p:spPr>
            <a:xfrm>
              <a:off x="9174480" y="4565113"/>
              <a:ext cx="2539970" cy="166655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A5EF05E9-117F-4A76-9566-A50CE2D7A0BE}"/>
                </a:ext>
              </a:extLst>
            </p:cNvPr>
            <p:cNvCxnSpPr>
              <a:cxnSpLocks/>
            </p:cNvCxnSpPr>
            <p:nvPr/>
          </p:nvCxnSpPr>
          <p:spPr>
            <a:xfrm>
              <a:off x="9174480" y="5167815"/>
              <a:ext cx="0" cy="4650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321A388C-0B3E-4B65-9ACB-84A1F82E2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4450" y="5227071"/>
              <a:ext cx="0" cy="6225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F83BC4CA-2546-41B5-8520-EC41DADA0BAC}"/>
                </a:ext>
              </a:extLst>
            </p:cNvPr>
            <p:cNvSpPr txBox="1"/>
            <p:nvPr/>
          </p:nvSpPr>
          <p:spPr>
            <a:xfrm>
              <a:off x="9360307" y="4798223"/>
              <a:ext cx="2243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/>
                <a:t>Repetition de la </a:t>
              </a:r>
              <a:r>
                <a:rPr lang="fr-FR" b="1"/>
                <a:t>purification</a:t>
              </a:r>
            </a:p>
            <a:p>
              <a:pPr algn="ctr"/>
              <a:r>
                <a:rPr lang="fr-FR"/>
                <a:t> si le produit n’est pas assez pur</a:t>
              </a:r>
            </a:p>
          </p:txBody>
        </p:sp>
      </p:grp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D131453-4A9E-4534-AAF8-8305D644328E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97745" y="777346"/>
            <a:ext cx="1920232" cy="459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AEAF1D6-8A18-493E-90A3-936AD8F6B3DC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2734403" y="777346"/>
            <a:ext cx="1863342" cy="4973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1D763367-A963-4B24-9E19-CDC05EDAF2A9}"/>
              </a:ext>
            </a:extLst>
          </p:cNvPr>
          <p:cNvSpPr txBox="1"/>
          <p:nvPr/>
        </p:nvSpPr>
        <p:spPr>
          <a:xfrm>
            <a:off x="9498073" y="4131858"/>
            <a:ext cx="198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Contrôle de pureté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842E125-8520-4A22-B57F-7D04EB8571E3}"/>
              </a:ext>
            </a:extLst>
          </p:cNvPr>
          <p:cNvSpPr txBox="1"/>
          <p:nvPr/>
        </p:nvSpPr>
        <p:spPr>
          <a:xfrm>
            <a:off x="9880742" y="3059668"/>
            <a:ext cx="12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Séparation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65C856D-8862-4612-A922-CBFD832C8EFD}"/>
              </a:ext>
            </a:extLst>
          </p:cNvPr>
          <p:cNvCxnSpPr>
            <a:cxnSpLocks/>
          </p:cNvCxnSpPr>
          <p:nvPr/>
        </p:nvCxnSpPr>
        <p:spPr>
          <a:xfrm flipV="1">
            <a:off x="8894704" y="2758316"/>
            <a:ext cx="3098800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F9311B-CC47-4B6B-96B1-EE3DE07CDA5D}"/>
              </a:ext>
            </a:extLst>
          </p:cNvPr>
          <p:cNvSpPr/>
          <p:nvPr/>
        </p:nvSpPr>
        <p:spPr>
          <a:xfrm>
            <a:off x="9655183" y="874552"/>
            <a:ext cx="1721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/>
              <a:t>Synthèse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E0FC6A-6B92-41A1-AAA0-AE1896DC0F22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273346" y="3251138"/>
            <a:ext cx="677371" cy="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2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Distillation fractionné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89A96A-0D83-4D7A-8187-8867EBF1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74" y="1869490"/>
            <a:ext cx="5444240" cy="44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Electrode spécifique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5436B3C-1132-4824-AE49-E7CEA55A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91" y="1581150"/>
            <a:ext cx="10114609" cy="49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0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28AC27B-E811-4646-B6B2-95D8BF576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4" y="2350705"/>
            <a:ext cx="4543514" cy="41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5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Ampoule à </a:t>
            </a:r>
            <a:r>
              <a:rPr lang="en-US" u="sng" dirty="0" err="1"/>
              <a:t>décanter</a:t>
            </a:r>
            <a:r>
              <a:rPr lang="en-US" u="sng" dirty="0"/>
              <a:t>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7A4210-412A-4ED6-9B10-ED7AB80D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44" y="1954563"/>
            <a:ext cx="2161101" cy="4538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969FFA-DBF6-4A8E-BD1F-33C182630520}"/>
                  </a:ext>
                </a:extLst>
              </p:cNvPr>
              <p:cNvSpPr txBox="1"/>
              <p:nvPr/>
            </p:nvSpPr>
            <p:spPr>
              <a:xfrm>
                <a:off x="7000240" y="3608166"/>
                <a:ext cx="275336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969FFA-DBF6-4A8E-BD1F-33C1826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40" y="3608166"/>
                <a:ext cx="275336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2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776C9-B1DF-41AD-ADC0-0B61BC1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u="sng" dirty="0"/>
              <a:t>Recuperation des </a:t>
            </a:r>
            <a:r>
              <a:rPr lang="en-US" u="sng" dirty="0" err="1"/>
              <a:t>produits</a:t>
            </a:r>
            <a:endParaRPr lang="en-US" u="sng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753B425-C87C-4962-B500-0C6E689E8F26}"/>
              </a:ext>
            </a:extLst>
          </p:cNvPr>
          <p:cNvGrpSpPr/>
          <p:nvPr/>
        </p:nvGrpSpPr>
        <p:grpSpPr>
          <a:xfrm>
            <a:off x="489185" y="1194844"/>
            <a:ext cx="11422200" cy="5298031"/>
            <a:chOff x="161925" y="1798094"/>
            <a:chExt cx="11422200" cy="529803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2EA6D84-170C-4EBE-AD7E-14D2267251B1}"/>
                </a:ext>
              </a:extLst>
            </p:cNvPr>
            <p:cNvSpPr/>
            <p:nvPr/>
          </p:nvSpPr>
          <p:spPr>
            <a:xfrm>
              <a:off x="161925" y="3438525"/>
              <a:ext cx="2581275" cy="2438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E9661A2-3284-4A32-8555-9AB5065471E5}"/>
                </a:ext>
              </a:extLst>
            </p:cNvPr>
            <p:cNvSpPr txBox="1"/>
            <p:nvPr/>
          </p:nvSpPr>
          <p:spPr>
            <a:xfrm>
              <a:off x="2205606" y="6131690"/>
              <a:ext cx="3611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Sous-</a:t>
              </a:r>
              <a:r>
                <a:rPr lang="en-US" sz="2800" dirty="0" err="1"/>
                <a:t>produits</a:t>
              </a:r>
              <a:r>
                <a:rPr lang="en-US" sz="2800" dirty="0"/>
                <a:t> + </a:t>
              </a:r>
              <a:r>
                <a:rPr lang="en-US" sz="2800" dirty="0" err="1"/>
                <a:t>Solvant</a:t>
              </a:r>
              <a:endParaRPr lang="en-US" sz="2800" dirty="0"/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7E436980-93BF-46B8-80D5-0E53DA7E0837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2743200" y="4657725"/>
              <a:ext cx="229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275561A-E7C5-45A5-B1A7-74BEC4B1AC95}"/>
                </a:ext>
              </a:extLst>
            </p:cNvPr>
            <p:cNvSpPr/>
            <p:nvPr/>
          </p:nvSpPr>
          <p:spPr>
            <a:xfrm>
              <a:off x="5038725" y="3438525"/>
              <a:ext cx="2581275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3B089D0-20C7-4EBC-AA20-F0186BECB4EE}"/>
                </a:ext>
              </a:extLst>
            </p:cNvPr>
            <p:cNvSpPr/>
            <p:nvPr/>
          </p:nvSpPr>
          <p:spPr>
            <a:xfrm>
              <a:off x="6134100" y="4657725"/>
              <a:ext cx="2971800" cy="2438400"/>
            </a:xfrm>
            <a:prstGeom prst="arc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386EC90-E67F-4550-A35D-038892297617}"/>
                </a:ext>
              </a:extLst>
            </p:cNvPr>
            <p:cNvSpPr txBox="1"/>
            <p:nvPr/>
          </p:nvSpPr>
          <p:spPr>
            <a:xfrm>
              <a:off x="8002596" y="6057245"/>
              <a:ext cx="1671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Impuretés</a:t>
              </a:r>
              <a:endParaRPr lang="en-US" sz="2800" dirty="0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FE7BB32-F017-44AD-85A1-4618F4E24652}"/>
                </a:ext>
              </a:extLst>
            </p:cNvPr>
            <p:cNvCxnSpPr>
              <a:cxnSpLocks/>
            </p:cNvCxnSpPr>
            <p:nvPr/>
          </p:nvCxnSpPr>
          <p:spPr>
            <a:xfrm>
              <a:off x="7534346" y="4657725"/>
              <a:ext cx="396232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1E4712B-3852-4A1E-827D-6E870327C1F9}"/>
                </a:ext>
              </a:extLst>
            </p:cNvPr>
            <p:cNvSpPr/>
            <p:nvPr/>
          </p:nvSpPr>
          <p:spPr>
            <a:xfrm rot="5400000">
              <a:off x="7060451" y="2507501"/>
              <a:ext cx="2105006" cy="2195441"/>
            </a:xfrm>
            <a:prstGeom prst="arc">
              <a:avLst>
                <a:gd name="adj1" fmla="val 6246903"/>
                <a:gd name="adj2" fmla="val 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8A22F14-C7DF-415D-BB78-DCE5BFF7A7F3}"/>
                </a:ext>
              </a:extLst>
            </p:cNvPr>
            <p:cNvSpPr txBox="1"/>
            <p:nvPr/>
          </p:nvSpPr>
          <p:spPr>
            <a:xfrm>
              <a:off x="10963442" y="3989072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Fin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92B4E6B-151E-4044-92C8-DCE882666431}"/>
                </a:ext>
              </a:extLst>
            </p:cNvPr>
            <p:cNvSpPr txBox="1"/>
            <p:nvPr/>
          </p:nvSpPr>
          <p:spPr>
            <a:xfrm>
              <a:off x="7534346" y="3273157"/>
              <a:ext cx="1336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Répéter</a:t>
              </a:r>
              <a:endParaRPr lang="en-US" sz="2800" dirty="0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27D015E-A7AA-4519-98BD-C90D610129EA}"/>
                </a:ext>
              </a:extLst>
            </p:cNvPr>
            <p:cNvSpPr txBox="1"/>
            <p:nvPr/>
          </p:nvSpPr>
          <p:spPr>
            <a:xfrm>
              <a:off x="3008940" y="3082001"/>
              <a:ext cx="1798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Séparation</a:t>
              </a:r>
              <a:endParaRPr lang="en-US" sz="2800" b="1" dirty="0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C0CC829B-891B-49A6-A48E-A647097A3A9C}"/>
                </a:ext>
              </a:extLst>
            </p:cNvPr>
            <p:cNvSpPr txBox="1"/>
            <p:nvPr/>
          </p:nvSpPr>
          <p:spPr>
            <a:xfrm>
              <a:off x="7235694" y="1798094"/>
              <a:ext cx="1907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Purification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43578516-8872-460C-A86F-21A70988177C}"/>
                </a:ext>
              </a:extLst>
            </p:cNvPr>
            <p:cNvSpPr txBox="1"/>
            <p:nvPr/>
          </p:nvSpPr>
          <p:spPr>
            <a:xfrm>
              <a:off x="5489032" y="4180670"/>
              <a:ext cx="16563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Controle</a:t>
              </a:r>
              <a:r>
                <a:rPr lang="en-US" sz="28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 de </a:t>
              </a:r>
              <a:r>
                <a:rPr lang="en-US" sz="2800" b="1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purté</a:t>
              </a:r>
              <a:endPara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E5E4F5F-777D-4983-B00A-5D2ADC7B9F94}"/>
                </a:ext>
              </a:extLst>
            </p:cNvPr>
            <p:cNvSpPr txBox="1"/>
            <p:nvPr/>
          </p:nvSpPr>
          <p:spPr>
            <a:xfrm>
              <a:off x="636509" y="4396113"/>
              <a:ext cx="1656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Synthèse</a:t>
              </a:r>
              <a:endPara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endParaRPr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8155841E-F0DC-4137-978B-BB6448E6AF4C}"/>
                </a:ext>
              </a:extLst>
            </p:cNvPr>
            <p:cNvGrpSpPr/>
            <p:nvPr/>
          </p:nvGrpSpPr>
          <p:grpSpPr>
            <a:xfrm>
              <a:off x="1257300" y="4657725"/>
              <a:ext cx="2971800" cy="2438400"/>
              <a:chOff x="1257300" y="4657725"/>
              <a:chExt cx="2971800" cy="2438400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DCD2D51-A849-4AFA-9116-102A39CA19D6}"/>
                  </a:ext>
                </a:extLst>
              </p:cNvPr>
              <p:cNvSpPr/>
              <p:nvPr/>
            </p:nvSpPr>
            <p:spPr>
              <a:xfrm>
                <a:off x="1257300" y="4657725"/>
                <a:ext cx="2971800" cy="2438400"/>
              </a:xfrm>
              <a:prstGeom prst="arc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Connecteur droit avec flèche 48">
                <a:extLst>
                  <a:ext uri="{FF2B5EF4-FFF2-40B4-BE49-F238E27FC236}">
                    <a16:creationId xmlns:a16="http://schemas.microsoft.com/office/drawing/2014/main" id="{BA49413C-C246-4E3B-A2E7-532CD12EF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100" y="5801527"/>
                <a:ext cx="0" cy="36114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9DB38A01-7843-419A-A154-70C16694C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376" y="3298981"/>
              <a:ext cx="109608" cy="3320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8FC450C2-47F7-4CC6-AED1-DFA1028B1166}"/>
                </a:ext>
              </a:extLst>
            </p:cNvPr>
            <p:cNvCxnSpPr>
              <a:cxnSpLocks/>
            </p:cNvCxnSpPr>
            <p:nvPr/>
          </p:nvCxnSpPr>
          <p:spPr>
            <a:xfrm>
              <a:off x="9105900" y="5801527"/>
              <a:ext cx="0" cy="36114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5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25781EF-908C-4221-902C-0CAAB068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" y="1345882"/>
            <a:ext cx="2619375" cy="16668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A7E3F09-7151-4088-99A7-C57045E4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83" y="1526851"/>
            <a:ext cx="1857375" cy="13049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9778D6-E51B-4E70-8F9B-2E74733BD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88" y="1022032"/>
            <a:ext cx="3152775" cy="19907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318F2B8-BF87-4377-83B0-F1ABE8FB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606" y="1774503"/>
            <a:ext cx="2133600" cy="8096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CD44C5-262A-4742-ACD0-A2D706ED941C}"/>
              </a:ext>
            </a:extLst>
          </p:cNvPr>
          <p:cNvSpPr txBox="1"/>
          <p:nvPr/>
        </p:nvSpPr>
        <p:spPr>
          <a:xfrm>
            <a:off x="9923658" y="177450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F717AE-A069-4992-A526-74446E4DE27B}"/>
              </a:ext>
            </a:extLst>
          </p:cNvPr>
          <p:cNvSpPr txBox="1"/>
          <p:nvPr/>
        </p:nvSpPr>
        <p:spPr>
          <a:xfrm>
            <a:off x="3380319" y="18561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CB6A6E2-C3AB-4887-86ED-492EA27CE75D}"/>
              </a:ext>
            </a:extLst>
          </p:cNvPr>
          <p:cNvCxnSpPr>
            <a:cxnSpLocks/>
          </p:cNvCxnSpPr>
          <p:nvPr/>
        </p:nvCxnSpPr>
        <p:spPr>
          <a:xfrm flipV="1">
            <a:off x="6221544" y="2199005"/>
            <a:ext cx="1197932" cy="3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239BEEB-5CE2-46D7-A2F0-A3C93D0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u="sng" dirty="0" err="1"/>
              <a:t>Synthèse</a:t>
            </a:r>
            <a:r>
              <a:rPr lang="en-US" u="sng" dirty="0"/>
              <a:t> du paracetamol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5323FF3-FBDD-4A1C-AB11-D700961FC24A}"/>
              </a:ext>
            </a:extLst>
          </p:cNvPr>
          <p:cNvGrpSpPr/>
          <p:nvPr/>
        </p:nvGrpSpPr>
        <p:grpSpPr>
          <a:xfrm>
            <a:off x="4421397" y="3498088"/>
            <a:ext cx="4271867" cy="2928878"/>
            <a:chOff x="4209641" y="3074660"/>
            <a:chExt cx="4271867" cy="2928878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16D60F6F-BB41-4D49-BE0A-18A1A4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9" y="3074660"/>
              <a:ext cx="976635" cy="976635"/>
            </a:xfrm>
            <a:prstGeom prst="rect">
              <a:avLst/>
            </a:prstGeom>
          </p:spPr>
        </p:pic>
        <p:pic>
          <p:nvPicPr>
            <p:cNvPr id="23" name="Image 22" descr="Une image contenant texte, signe, extérieur, rouge&#10;&#10;Description générée automatiquement">
              <a:extLst>
                <a:ext uri="{FF2B5EF4-FFF2-40B4-BE49-F238E27FC236}">
                  <a16:creationId xmlns:a16="http://schemas.microsoft.com/office/drawing/2014/main" id="{DA518A07-7A9A-4226-8E2F-DC85D0ED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810" y="4050269"/>
              <a:ext cx="976635" cy="976635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7A0B7E5E-A95C-45FE-9E4D-45FBFC83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641" y="5026904"/>
              <a:ext cx="976634" cy="97663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D1F95E-940D-430C-B364-C22788EA332D}"/>
                </a:ext>
              </a:extLst>
            </p:cNvPr>
            <p:cNvSpPr/>
            <p:nvPr/>
          </p:nvSpPr>
          <p:spPr>
            <a:xfrm>
              <a:off x="5291268" y="3246054"/>
              <a:ext cx="3190240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/>
                <a:t>H226</a:t>
              </a:r>
              <a:r>
                <a:rPr lang="fr-FR" dirty="0"/>
                <a:t> : Liquide et vapeurs inflammables</a:t>
              </a:r>
            </a:p>
            <a:p>
              <a:br>
                <a:rPr lang="fr-FR" dirty="0"/>
              </a:br>
              <a:r>
                <a:rPr lang="fr-FR" b="1" dirty="0"/>
                <a:t>H302</a:t>
              </a:r>
              <a:r>
                <a:rPr lang="fr-FR" dirty="0"/>
                <a:t> : Nocif en cas d'ingestion</a:t>
              </a:r>
              <a:br>
                <a:rPr lang="fr-FR" dirty="0"/>
              </a:br>
              <a:r>
                <a:rPr lang="fr-FR" b="1" dirty="0"/>
                <a:t>H314</a:t>
              </a:r>
              <a:r>
                <a:rPr lang="fr-FR" dirty="0"/>
                <a:t> : Provoque de graves brûlures de la peau et des lésions oculaires</a:t>
              </a:r>
            </a:p>
            <a:p>
              <a:br>
                <a:rPr lang="fr-FR" dirty="0"/>
              </a:br>
              <a:r>
                <a:rPr lang="fr-FR" b="1" dirty="0"/>
                <a:t>H332</a:t>
              </a:r>
              <a:r>
                <a:rPr lang="fr-FR" dirty="0"/>
                <a:t> : Nocif par inhalation</a:t>
              </a:r>
              <a:endParaRPr lang="en-US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A66F18-5ADC-4842-94BB-459E406BDB0E}"/>
              </a:ext>
            </a:extLst>
          </p:cNvPr>
          <p:cNvGrpSpPr/>
          <p:nvPr/>
        </p:nvGrpSpPr>
        <p:grpSpPr>
          <a:xfrm>
            <a:off x="176523" y="3498088"/>
            <a:ext cx="4478344" cy="3350922"/>
            <a:chOff x="272773" y="3141953"/>
            <a:chExt cx="4478344" cy="3350922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A93F9F3-40AC-47DF-A887-10FFC3E3A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43" y="3141953"/>
              <a:ext cx="976634" cy="976634"/>
            </a:xfrm>
            <a:prstGeom prst="rect">
              <a:avLst/>
            </a:prstGeom>
          </p:spPr>
        </p:pic>
        <p:pic>
          <p:nvPicPr>
            <p:cNvPr id="17" name="Image 16" descr="Une image contenant texte, signe&#10;&#10;Description générée automatiquement">
              <a:extLst>
                <a:ext uri="{FF2B5EF4-FFF2-40B4-BE49-F238E27FC236}">
                  <a16:creationId xmlns:a16="http://schemas.microsoft.com/office/drawing/2014/main" id="{36CB64A1-DAC8-46F8-B995-E3C1F0C7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73" y="4118587"/>
              <a:ext cx="976635" cy="976635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7AEC05ED-5453-4446-B22C-45303AA8E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74" y="5095222"/>
              <a:ext cx="976634" cy="976634"/>
            </a:xfrm>
            <a:prstGeom prst="rect">
              <a:avLst/>
            </a:prstGeom>
          </p:spPr>
        </p:pic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3BFDE8CB-F95D-4D67-AAF0-2A27A743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408" y="3353554"/>
              <a:ext cx="3501709" cy="3139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H302 :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nocif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cas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d’ingestion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H332 :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nocif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cas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d’inhalation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H341 : 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Susceptible d'induire des anomalies génétiques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H400 : 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Très toxique pour les organismes aquatiques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H410 : 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Très toxique pour les organismes aquatiques, entraîne des effets à long terme 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A476608-6CEF-43FA-A745-DEE584A45E8E}"/>
              </a:ext>
            </a:extLst>
          </p:cNvPr>
          <p:cNvSpPr txBox="1"/>
          <p:nvPr/>
        </p:nvSpPr>
        <p:spPr>
          <a:xfrm>
            <a:off x="3955994" y="2811558"/>
            <a:ext cx="2629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Anhydride </a:t>
            </a:r>
            <a:r>
              <a:rPr lang="en-US" altLang="en-US" sz="2000" b="1" dirty="0" err="1"/>
              <a:t>éthanoïque</a:t>
            </a:r>
            <a:r>
              <a:rPr lang="en-US" altLang="en-US" sz="2000" b="1" dirty="0"/>
              <a:t> </a:t>
            </a:r>
          </a:p>
          <a:p>
            <a:endParaRPr lang="en-US" sz="2400" b="1" dirty="0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2693E87-CED7-4D49-B210-2BD5E27C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22" y="2799772"/>
            <a:ext cx="18966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4-Aminophénol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F82D6C4-8F56-42C8-B097-2E23EC97F10E}"/>
              </a:ext>
            </a:extLst>
          </p:cNvPr>
          <p:cNvSpPr txBox="1"/>
          <p:nvPr/>
        </p:nvSpPr>
        <p:spPr>
          <a:xfrm>
            <a:off x="8103231" y="2799772"/>
            <a:ext cx="1511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/>
              <a:t>Paracétamol</a:t>
            </a:r>
            <a:endParaRPr lang="en-US" altLang="en-US" sz="2000" b="1" dirty="0"/>
          </a:p>
          <a:p>
            <a:endParaRPr lang="en-US" sz="24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13A2E14-E11F-48F4-88C8-967176423720}"/>
              </a:ext>
            </a:extLst>
          </p:cNvPr>
          <p:cNvSpPr txBox="1"/>
          <p:nvPr/>
        </p:nvSpPr>
        <p:spPr>
          <a:xfrm>
            <a:off x="10441654" y="2826113"/>
            <a:ext cx="1511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/>
              <a:t>Acide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éthanoique</a:t>
            </a:r>
            <a:endParaRPr lang="en-US" altLang="en-US" sz="20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102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Filtrage</a:t>
            </a:r>
            <a:r>
              <a:rPr lang="en-US" u="sng" dirty="0"/>
              <a:t> /</a:t>
            </a:r>
            <a:r>
              <a:rPr lang="en-US" u="sng" dirty="0" err="1"/>
              <a:t>essorage</a:t>
            </a:r>
            <a:r>
              <a:rPr lang="en-US" u="sng" dirty="0"/>
              <a:t> Büchner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F659BB-17C8-4851-8B10-FCDA0158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690688"/>
            <a:ext cx="5524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6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35C708D-188E-4FDD-A985-771AAF189194}"/>
              </a:ext>
            </a:extLst>
          </p:cNvPr>
          <p:cNvSpPr/>
          <p:nvPr/>
        </p:nvSpPr>
        <p:spPr>
          <a:xfrm>
            <a:off x="5970409" y="2988714"/>
            <a:ext cx="5892800" cy="2949191"/>
          </a:xfrm>
          <a:prstGeom prst="ellipse">
            <a:avLst/>
          </a:prstGeom>
          <a:solidFill>
            <a:schemeClr val="accent2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E36B0A0-B7FA-4491-99B6-3CDF1CCBB540}"/>
              </a:ext>
            </a:extLst>
          </p:cNvPr>
          <p:cNvSpPr/>
          <p:nvPr/>
        </p:nvSpPr>
        <p:spPr>
          <a:xfrm>
            <a:off x="232410" y="2980563"/>
            <a:ext cx="5572760" cy="2949191"/>
          </a:xfrm>
          <a:prstGeom prst="ellipse">
            <a:avLst/>
          </a:prstGeom>
          <a:solidFill>
            <a:schemeClr val="accent6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Séparation</a:t>
            </a:r>
            <a:r>
              <a:rPr lang="en-US" dirty="0"/>
              <a:t> des colorants </a:t>
            </a:r>
            <a:r>
              <a:rPr lang="en-US" dirty="0" err="1"/>
              <a:t>d’épinards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287DB6-32B8-4FAD-AFCE-A12D736F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0" y="3207385"/>
            <a:ext cx="4191000" cy="21717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1C2AFA2-21C4-491B-B5EE-940B7DF2AD7B}"/>
              </a:ext>
            </a:extLst>
          </p:cNvPr>
          <p:cNvSpPr txBox="1"/>
          <p:nvPr/>
        </p:nvSpPr>
        <p:spPr>
          <a:xfrm>
            <a:off x="8141404" y="5482714"/>
            <a:ext cx="155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cs typeface="Lao UI" panose="020B0502040204020203" pitchFamily="34" charset="0"/>
              </a:rPr>
              <a:t>β</a:t>
            </a:r>
            <a:r>
              <a:rPr lang="fr-FR" sz="2400" dirty="0">
                <a:cs typeface="Lao UI" panose="020B0502040204020203" pitchFamily="34" charset="0"/>
              </a:rPr>
              <a:t>-carotène</a:t>
            </a:r>
            <a:endParaRPr lang="en-US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2E89A1-F980-44FF-A579-EFA9ADA5A873}"/>
              </a:ext>
            </a:extLst>
          </p:cNvPr>
          <p:cNvSpPr txBox="1"/>
          <p:nvPr/>
        </p:nvSpPr>
        <p:spPr>
          <a:xfrm>
            <a:off x="2139094" y="5480705"/>
            <a:ext cx="175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cs typeface="Lao UI" panose="020B0502040204020203" pitchFamily="34" charset="0"/>
              </a:rPr>
              <a:t>chlorophylle</a:t>
            </a:r>
            <a:endParaRPr lang="en-US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AABEAA-975C-4635-BDED-3A7CCBD2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58" y="3761852"/>
            <a:ext cx="5140325" cy="13866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687A4AE-B497-4B93-81F1-3F667F3A4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84" y="1478915"/>
            <a:ext cx="2597031" cy="1529492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80A34B-AA8B-4C0E-AAC3-C4087D024400}"/>
              </a:ext>
            </a:extLst>
          </p:cNvPr>
          <p:cNvCxnSpPr>
            <a:cxnSpLocks/>
          </p:cNvCxnSpPr>
          <p:nvPr/>
        </p:nvCxnSpPr>
        <p:spPr>
          <a:xfrm>
            <a:off x="7372240" y="2643381"/>
            <a:ext cx="640986" cy="78422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C79084A-719C-412D-88E8-97D64D6025B9}"/>
              </a:ext>
            </a:extLst>
          </p:cNvPr>
          <p:cNvCxnSpPr>
            <a:cxnSpLocks/>
          </p:cNvCxnSpPr>
          <p:nvPr/>
        </p:nvCxnSpPr>
        <p:spPr>
          <a:xfrm flipH="1">
            <a:off x="4178773" y="2656716"/>
            <a:ext cx="618711" cy="77228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1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4163AB4-65A9-403A-827A-8ED66085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95" y="1602012"/>
            <a:ext cx="7421245" cy="52559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8D4EC-85F5-447A-89E4-CE64B871A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1596" r="55898" b="95038"/>
          <a:stretch/>
        </p:blipFill>
        <p:spPr>
          <a:xfrm>
            <a:off x="4320331" y="1602012"/>
            <a:ext cx="1328629" cy="3458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855973-0C1E-4238-A07C-990382AA5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1716" r="85508" b="95056"/>
          <a:stretch/>
        </p:blipFill>
        <p:spPr>
          <a:xfrm>
            <a:off x="7084799" y="4483709"/>
            <a:ext cx="1481464" cy="3458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3BE1B9-EF85-4AD7-83C0-63C0C4857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1596" r="55898" b="95038"/>
          <a:stretch/>
        </p:blipFill>
        <p:spPr>
          <a:xfrm>
            <a:off x="7825531" y="1602011"/>
            <a:ext cx="1328629" cy="3458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E59E43-007C-436A-A51F-A81AD6F92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1716" r="85508" b="95056"/>
          <a:stretch/>
        </p:blipFill>
        <p:spPr>
          <a:xfrm>
            <a:off x="3925039" y="3884197"/>
            <a:ext cx="1481464" cy="3458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4B017C-3D3C-4875-8066-EC01A7E4B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1716" r="85508" b="95056"/>
          <a:stretch/>
        </p:blipFill>
        <p:spPr>
          <a:xfrm>
            <a:off x="2274987" y="1598926"/>
            <a:ext cx="1481464" cy="3458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B14B57-624F-4EC0-B292-8BE2ADC74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1596" r="63060" b="95038"/>
          <a:stretch/>
        </p:blipFill>
        <p:spPr>
          <a:xfrm>
            <a:off x="6496903" y="1598926"/>
            <a:ext cx="289978" cy="345809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BC4E01D0-A5A7-4603-B6E2-09B97EE7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u="sng" dirty="0" err="1"/>
              <a:t>Chromatographie</a:t>
            </a:r>
            <a:r>
              <a:rPr lang="en-US" u="sng" dirty="0"/>
              <a:t> sur </a:t>
            </a:r>
            <a:r>
              <a:rPr lang="en-US" u="sng" dirty="0" err="1"/>
              <a:t>colonne</a:t>
            </a:r>
            <a:endParaRPr lang="en-US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9313E4-965B-4063-A04C-5AA4E45F1670}"/>
              </a:ext>
            </a:extLst>
          </p:cNvPr>
          <p:cNvSpPr txBox="1"/>
          <p:nvPr/>
        </p:nvSpPr>
        <p:spPr>
          <a:xfrm>
            <a:off x="1324253" y="3768341"/>
            <a:ext cx="19450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Gel </a:t>
            </a:r>
            <a:r>
              <a:rPr lang="en-US" sz="2400" b="1" dirty="0" err="1"/>
              <a:t>d’alumine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982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1918273-6533-412A-B09C-79725583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6" y="458033"/>
            <a:ext cx="7070723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u="sng" dirty="0" err="1"/>
              <a:t>Chromatographie</a:t>
            </a:r>
            <a:r>
              <a:rPr lang="en-US" u="sng" dirty="0"/>
              <a:t> sur </a:t>
            </a:r>
            <a:r>
              <a:rPr lang="en-US" u="sng" dirty="0" err="1"/>
              <a:t>c</a:t>
            </a:r>
            <a:r>
              <a:rPr lang="en-US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olonne</a:t>
            </a:r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889F2B-78EC-443A-B9B2-CD411FE5E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1" b="1"/>
          <a:stretch/>
        </p:blipFill>
        <p:spPr>
          <a:xfrm>
            <a:off x="550863" y="1557339"/>
            <a:ext cx="358975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914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1918273-6533-412A-B09C-79725583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6" y="458033"/>
            <a:ext cx="7070723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u="sng" dirty="0" err="1"/>
              <a:t>Chromatographie</a:t>
            </a:r>
            <a:r>
              <a:rPr lang="en-US" u="sng" dirty="0"/>
              <a:t> sur </a:t>
            </a:r>
            <a:r>
              <a:rPr lang="en-US" u="sng" dirty="0" err="1"/>
              <a:t>c</a:t>
            </a:r>
            <a:r>
              <a:rPr lang="en-US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olonne</a:t>
            </a:r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889F2B-78EC-443A-B9B2-CD411FE5E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1" b="1"/>
          <a:stretch/>
        </p:blipFill>
        <p:spPr>
          <a:xfrm>
            <a:off x="550863" y="1557339"/>
            <a:ext cx="358975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2" name="Image 11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4DE67015-8AF0-4797-A9B9-C60B44FFF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/>
          <a:stretch/>
        </p:blipFill>
        <p:spPr>
          <a:xfrm>
            <a:off x="4483789" y="1557339"/>
            <a:ext cx="356760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06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1918273-6533-412A-B09C-79725583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6" y="458033"/>
            <a:ext cx="7070723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u="sng" dirty="0" err="1"/>
              <a:t>Chromatographie</a:t>
            </a:r>
            <a:r>
              <a:rPr lang="en-US" u="sng" dirty="0"/>
              <a:t> sur </a:t>
            </a:r>
            <a:r>
              <a:rPr lang="en-US" u="sng" dirty="0" err="1"/>
              <a:t>c</a:t>
            </a:r>
            <a:r>
              <a:rPr lang="en-US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olonne</a:t>
            </a:r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889F2B-78EC-443A-B9B2-CD411FE5E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r="1" b="1"/>
          <a:stretch/>
        </p:blipFill>
        <p:spPr>
          <a:xfrm>
            <a:off x="550863" y="1557339"/>
            <a:ext cx="358975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Image 9" descr="Une image contenant intérieur, compteur&#10;&#10;Description générée automatiquement">
            <a:extLst>
              <a:ext uri="{FF2B5EF4-FFF2-40B4-BE49-F238E27FC236}">
                <a16:creationId xmlns:a16="http://schemas.microsoft.com/office/drawing/2014/main" id="{428FEA39-AF9B-487A-B2A6-40EB135842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"/>
          <a:stretch/>
        </p:blipFill>
        <p:spPr>
          <a:xfrm>
            <a:off x="8441596" y="1568918"/>
            <a:ext cx="3567884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2" name="Image 11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4DE67015-8AF0-4797-A9B9-C60B44FFF0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/>
          <a:stretch/>
        </p:blipFill>
        <p:spPr>
          <a:xfrm>
            <a:off x="4483789" y="1557339"/>
            <a:ext cx="356760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189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235</Words>
  <Application>Microsoft Office PowerPoint</Application>
  <PresentationFormat>Grand écran</PresentationFormat>
  <Paragraphs>77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Thème Office</vt:lpstr>
      <vt:lpstr>LC 7 : Séparations, purifications, contrôles de pureté</vt:lpstr>
      <vt:lpstr>Recuperation des produits</vt:lpstr>
      <vt:lpstr>Synthèse du paracetamol</vt:lpstr>
      <vt:lpstr>Filtrage /essorage Büchner</vt:lpstr>
      <vt:lpstr>Séparation des colorants d’épinards</vt:lpstr>
      <vt:lpstr>Chromatographie sur colonne</vt:lpstr>
      <vt:lpstr>Chromatographie sur colonne </vt:lpstr>
      <vt:lpstr>Chromatographie sur colonne </vt:lpstr>
      <vt:lpstr>Chromatographie sur colonne </vt:lpstr>
      <vt:lpstr>Spectre UV-Visible</vt:lpstr>
      <vt:lpstr>Présentation PowerPoint</vt:lpstr>
      <vt:lpstr>Présentation PowerPoint</vt:lpstr>
      <vt:lpstr>Recristallisation</vt:lpstr>
      <vt:lpstr>Présentation PowerPoint</vt:lpstr>
      <vt:lpstr>Distillation fractionné</vt:lpstr>
      <vt:lpstr>Electrode spécifique</vt:lpstr>
      <vt:lpstr>CCM</vt:lpstr>
      <vt:lpstr>Ampoule à décanter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10 : Séparations, purifications, contrôles de pureté</dc:title>
  <dc:creator>Raphaël Aeschlimann</dc:creator>
  <cp:lastModifiedBy>Raphaël Aeschlimann</cp:lastModifiedBy>
  <cp:revision>12</cp:revision>
  <dcterms:created xsi:type="dcterms:W3CDTF">2021-02-18T11:54:25Z</dcterms:created>
  <dcterms:modified xsi:type="dcterms:W3CDTF">2021-06-23T21:20:21Z</dcterms:modified>
</cp:coreProperties>
</file>